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3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8" r:id="rId24"/>
    <p:sldId id="309" r:id="rId25"/>
    <p:sldId id="306" r:id="rId26"/>
    <p:sldId id="307" r:id="rId2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Monotype Sorts" panose="020B0604020202020204"/>
      <p:regular r:id="rId34"/>
    </p:embeddedFont>
    <p:embeddedFont>
      <p:font typeface="Impact" panose="020B0806030902050204" pitchFamily="34" charset="0"/>
      <p:regular r:id="rId35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AF6F8"/>
    <a:srgbClr val="FFC6A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1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357E1E-18BD-43EA-93EB-3E4BF334A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88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8A5FCD-F900-443D-B64A-94965FB83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841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DB20D-2956-4B2D-8B18-66F652BD1B9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17515-EAAC-48A9-BF79-B507FC6C2E0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09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D1AF9-C63C-4206-AE08-9EF588CCE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7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F46D5-DB20-4FE6-8400-D74666F2B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8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62560-46DD-4077-8B9C-4CAB07CFF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3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83F12-A905-43EA-8969-F7DBA6BC1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7DB1E-4412-4759-9262-F982597E2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21CA-6184-4478-A67B-6715CAAAC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22AE3-B65F-477E-BAE4-BD4794C5C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9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059-BAE4-4024-A9AF-FAE375501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5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25D9B-F266-42CA-A4DE-8517CDA04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48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7903-82FB-4822-B9A6-341CCAC29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fld id="{054875D8-D80A-4AD6-AF6F-D9A9BB28A6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6000"/>
              <a:t>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4400" dirty="0" smtClean="0"/>
              <a:t>Chapter 5</a:t>
            </a:r>
          </a:p>
          <a:p>
            <a:pPr algn="ctr"/>
            <a:r>
              <a:rPr lang="en-US" altLang="en-US" sz="4400" dirty="0" smtClean="0"/>
              <a:t>Control Structure</a:t>
            </a:r>
            <a:endParaRPr lang="en-US" altLang="en-US" sz="4400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</a:rPr>
              <a:t>Grouping Statements </a:t>
            </a:r>
            <a:br>
              <a:rPr lang="en-US" sz="4000" b="1" dirty="0">
                <a:effectLst/>
              </a:rPr>
            </a:br>
            <a:r>
              <a:rPr lang="en-US" sz="4000" b="1" dirty="0">
                <a:effectLst/>
              </a:rPr>
              <a:t>Under a Single </a:t>
            </a:r>
            <a:r>
              <a:rPr lang="en-US" sz="4000" b="1" dirty="0" smtClean="0">
                <a:effectLst/>
              </a:rPr>
              <a:t>if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813300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FF5050"/>
                </a:solidFill>
                <a:effectLst/>
              </a:rPr>
              <a:t>Two if statements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if (j &lt; k)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min = j;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if (j &lt; k)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</a:t>
            </a:r>
            <a:r>
              <a:rPr lang="en-US" sz="2400" dirty="0" err="1">
                <a:effectLst/>
              </a:rPr>
              <a:t>printf</a:t>
            </a:r>
            <a:r>
              <a:rPr lang="en-US" sz="2400" dirty="0">
                <a:effectLst/>
              </a:rPr>
              <a:t>(“j is smaller than k\n</a:t>
            </a:r>
            <a:r>
              <a:rPr lang="en-US" sz="2400" dirty="0" smtClean="0">
                <a:effectLst/>
              </a:rPr>
              <a:t>”);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FF5050"/>
                </a:solidFill>
                <a:effectLst/>
              </a:rPr>
              <a:t>A more efficient grouping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if (j &lt; k) {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min = j;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</a:t>
            </a:r>
            <a:r>
              <a:rPr lang="en-US" sz="2400" dirty="0" err="1">
                <a:effectLst/>
              </a:rPr>
              <a:t>printf</a:t>
            </a:r>
            <a:r>
              <a:rPr lang="en-US" sz="2400" dirty="0">
                <a:effectLst/>
              </a:rPr>
              <a:t>(“j is smaller than k\n</a:t>
            </a:r>
            <a:r>
              <a:rPr lang="en-US" sz="2400" dirty="0" smtClean="0">
                <a:effectLst/>
              </a:rPr>
              <a:t>”);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50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The if-else </a:t>
            </a:r>
            <a:r>
              <a:rPr lang="en-US" b="1" dirty="0" smtClean="0">
                <a:effectLst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General Form of if-else statement.</a:t>
            </a: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if (</a:t>
            </a:r>
            <a:r>
              <a:rPr lang="en-US" sz="2000" i="1" dirty="0">
                <a:effectLst/>
              </a:rPr>
              <a:t>expr</a:t>
            </a:r>
            <a:r>
              <a:rPr lang="en-US" sz="2000" dirty="0">
                <a:effectLst/>
              </a:rPr>
              <a:t>)</a:t>
            </a:r>
          </a:p>
          <a:p>
            <a:pPr marL="400050" lvl="1" indent="0">
              <a:buNone/>
            </a:pPr>
            <a:r>
              <a:rPr lang="en-US" sz="2000" i="1" dirty="0">
                <a:effectLst/>
              </a:rPr>
              <a:t>      statement1</a:t>
            </a:r>
            <a:endParaRPr lang="en-US" sz="2000" dirty="0">
              <a:effectLst/>
            </a:endParaRP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else</a:t>
            </a: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   </a:t>
            </a:r>
            <a:r>
              <a:rPr lang="en-US" sz="2000" i="1" dirty="0">
                <a:effectLst/>
              </a:rPr>
              <a:t>statement2</a:t>
            </a:r>
            <a:endParaRPr lang="en-US" sz="2000" dirty="0">
              <a:effectLst/>
            </a:endParaRPr>
          </a:p>
          <a:p>
            <a:r>
              <a:rPr lang="en-US" sz="2400" dirty="0">
                <a:effectLst/>
              </a:rPr>
              <a:t>If </a:t>
            </a:r>
            <a:r>
              <a:rPr lang="en-US" sz="2400" i="1" dirty="0">
                <a:effectLst/>
              </a:rPr>
              <a:t>expr</a:t>
            </a:r>
            <a:r>
              <a:rPr lang="en-US" sz="2400" dirty="0">
                <a:effectLst/>
              </a:rPr>
              <a:t> is nonzero, then </a:t>
            </a:r>
            <a:r>
              <a:rPr lang="en-US" sz="2400" i="1" dirty="0">
                <a:effectLst/>
              </a:rPr>
              <a:t>statement1</a:t>
            </a:r>
            <a:r>
              <a:rPr lang="en-US" sz="2400" dirty="0">
                <a:effectLst/>
              </a:rPr>
              <a:t> is executed and </a:t>
            </a:r>
            <a:r>
              <a:rPr lang="en-US" sz="2400" i="1" dirty="0">
                <a:effectLst/>
              </a:rPr>
              <a:t>statement2</a:t>
            </a:r>
            <a:r>
              <a:rPr lang="en-US" sz="2400" dirty="0">
                <a:effectLst/>
              </a:rPr>
              <a:t> is skipped.</a:t>
            </a:r>
          </a:p>
          <a:p>
            <a:r>
              <a:rPr lang="en-US" sz="2400" dirty="0">
                <a:effectLst/>
              </a:rPr>
              <a:t>If </a:t>
            </a:r>
            <a:r>
              <a:rPr lang="en-US" sz="2400" i="1" dirty="0">
                <a:effectLst/>
              </a:rPr>
              <a:t>expr</a:t>
            </a:r>
            <a:r>
              <a:rPr lang="en-US" sz="2400" dirty="0">
                <a:effectLst/>
              </a:rPr>
              <a:t> is zero, then </a:t>
            </a:r>
            <a:r>
              <a:rPr lang="en-US" sz="2400" i="1" dirty="0">
                <a:effectLst/>
              </a:rPr>
              <a:t>statement1</a:t>
            </a:r>
            <a:r>
              <a:rPr lang="en-US" sz="2400" dirty="0">
                <a:effectLst/>
              </a:rPr>
              <a:t> is skipped and statement2 is executed.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Example of 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General Form of if-else statement.</a:t>
            </a: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if (</a:t>
            </a:r>
            <a:r>
              <a:rPr lang="en-US" sz="2000" i="1" dirty="0">
                <a:effectLst/>
              </a:rPr>
              <a:t>expr</a:t>
            </a:r>
            <a:r>
              <a:rPr lang="en-US" sz="2000" dirty="0">
                <a:effectLst/>
              </a:rPr>
              <a:t>)</a:t>
            </a:r>
          </a:p>
          <a:p>
            <a:pPr marL="400050" lvl="1" indent="0">
              <a:buNone/>
            </a:pPr>
            <a:r>
              <a:rPr lang="en-US" sz="2000" i="1" dirty="0">
                <a:effectLst/>
              </a:rPr>
              <a:t>      statement1</a:t>
            </a:r>
            <a:endParaRPr lang="en-US" sz="2000" dirty="0">
              <a:effectLst/>
            </a:endParaRP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else</a:t>
            </a: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   </a:t>
            </a:r>
            <a:r>
              <a:rPr lang="en-US" sz="2000" i="1" dirty="0">
                <a:effectLst/>
              </a:rPr>
              <a:t>statement2</a:t>
            </a:r>
            <a:endParaRPr lang="en-US" sz="2000" dirty="0">
              <a:effectLst/>
            </a:endParaRPr>
          </a:p>
          <a:p>
            <a:r>
              <a:rPr lang="en-US" sz="2400" dirty="0">
                <a:effectLst/>
              </a:rPr>
              <a:t>If </a:t>
            </a:r>
            <a:r>
              <a:rPr lang="en-US" sz="2400" i="1" dirty="0">
                <a:effectLst/>
              </a:rPr>
              <a:t>expr</a:t>
            </a:r>
            <a:r>
              <a:rPr lang="en-US" sz="2400" dirty="0">
                <a:effectLst/>
              </a:rPr>
              <a:t> is nonzero, then </a:t>
            </a:r>
            <a:r>
              <a:rPr lang="en-US" sz="2400" i="1" dirty="0">
                <a:effectLst/>
              </a:rPr>
              <a:t>statement1</a:t>
            </a:r>
            <a:r>
              <a:rPr lang="en-US" sz="2400" dirty="0">
                <a:effectLst/>
              </a:rPr>
              <a:t> is executed and </a:t>
            </a:r>
            <a:r>
              <a:rPr lang="en-US" sz="2400" i="1" dirty="0">
                <a:effectLst/>
              </a:rPr>
              <a:t>statement2</a:t>
            </a:r>
            <a:r>
              <a:rPr lang="en-US" sz="2400" dirty="0">
                <a:effectLst/>
              </a:rPr>
              <a:t> is skipped.</a:t>
            </a:r>
          </a:p>
          <a:p>
            <a:r>
              <a:rPr lang="en-US" sz="2400" dirty="0">
                <a:effectLst/>
              </a:rPr>
              <a:t>If </a:t>
            </a:r>
            <a:r>
              <a:rPr lang="en-US" sz="2400" i="1" dirty="0">
                <a:effectLst/>
              </a:rPr>
              <a:t>expr</a:t>
            </a:r>
            <a:r>
              <a:rPr lang="en-US" sz="2400" dirty="0">
                <a:effectLst/>
              </a:rPr>
              <a:t> is zero, then </a:t>
            </a:r>
            <a:r>
              <a:rPr lang="en-US" sz="2400" i="1" dirty="0">
                <a:effectLst/>
              </a:rPr>
              <a:t>statement1</a:t>
            </a:r>
            <a:r>
              <a:rPr lang="en-US" sz="2400" dirty="0">
                <a:effectLst/>
              </a:rPr>
              <a:t> is skipped and statement2 is executed.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15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Example of 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</a:rPr>
              <a:t>if (x &lt; y)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min = x;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   min = y;</a:t>
            </a:r>
          </a:p>
          <a:p>
            <a:pPr marL="0" indent="0">
              <a:buNone/>
            </a:pPr>
            <a:r>
              <a:rPr lang="en-US" sz="2400" dirty="0" err="1">
                <a:effectLst/>
              </a:rPr>
              <a:t>printf</a:t>
            </a:r>
            <a:r>
              <a:rPr lang="en-US" sz="2400" dirty="0">
                <a:effectLst/>
              </a:rPr>
              <a:t>(“Min value = %d\n”, min);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/* Either x or y, whichever has */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/* the lesser value, has its    */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/* value assigned to min.       */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12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</a:rPr>
              <a:t>Common if and if-else</a:t>
            </a:r>
            <a:br>
              <a:rPr lang="en-US" sz="4000" b="1" dirty="0">
                <a:effectLst/>
              </a:rPr>
            </a:br>
            <a:r>
              <a:rPr lang="en-US" sz="4000" b="1" dirty="0">
                <a:effectLst/>
              </a:rPr>
              <a:t> Syntax </a:t>
            </a:r>
            <a:r>
              <a:rPr lang="en-US" sz="4000" b="1" dirty="0" smtClean="0">
                <a:effectLst/>
              </a:rPr>
              <a:t>Errors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508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if b == a     /* () missing */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   area = a * a;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if (a != b) {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   a += 1;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   b += 2;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} ;   /* ; caused syntax error */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else  /* syntax error recognized */</a:t>
            </a: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   c *= 3;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69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Embedding if </a:t>
            </a:r>
            <a:r>
              <a:rPr lang="en-US" b="1" dirty="0" smtClean="0">
                <a:effectLst/>
              </a:rPr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</a:t>
            </a:r>
            <a:r>
              <a:rPr lang="en-US" i="1" dirty="0">
                <a:effectLst/>
              </a:rPr>
              <a:t>statement</a:t>
            </a:r>
            <a:r>
              <a:rPr lang="en-US" dirty="0">
                <a:effectLst/>
              </a:rPr>
              <a:t> in an if statement can also be an if statement.</a:t>
            </a:r>
          </a:p>
          <a:p>
            <a:pPr marL="400050" lvl="1" indent="0">
              <a:buNone/>
            </a:pPr>
            <a:r>
              <a:rPr lang="en-US" dirty="0">
                <a:effectLst/>
              </a:rPr>
              <a:t>if (a == 1)</a:t>
            </a:r>
          </a:p>
          <a:p>
            <a:pPr marL="400050" lvl="1" indent="0">
              <a:buNone/>
            </a:pPr>
            <a:r>
              <a:rPr lang="en-US" dirty="0">
                <a:effectLst/>
              </a:rPr>
              <a:t>   if (b == 2)</a:t>
            </a:r>
          </a:p>
          <a:p>
            <a:pPr marL="400050" lvl="1" indent="0">
              <a:buNone/>
            </a:pPr>
            <a:r>
              <a:rPr lang="en-US" dirty="0">
                <a:effectLst/>
              </a:rPr>
              <a:t>      </a:t>
            </a:r>
            <a:r>
              <a:rPr lang="en-US" dirty="0" err="1">
                <a:effectLst/>
              </a:rPr>
              <a:t>printf</a:t>
            </a:r>
            <a:r>
              <a:rPr lang="en-US" dirty="0">
                <a:effectLst/>
              </a:rPr>
              <a:t>(“***\n”);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</a:rPr>
              <a:t>The “Dangling else” </a:t>
            </a:r>
            <a:r>
              <a:rPr lang="en-US" sz="3600" b="1" dirty="0" smtClean="0">
                <a:effectLst/>
              </a:rPr>
              <a:t> Semantic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5085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</a:rPr>
              <a:t>if (grade &gt;= 80)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if (grade &lt; 90)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  </a:t>
            </a:r>
            <a:r>
              <a:rPr lang="en-US" sz="2000" dirty="0" err="1">
                <a:effectLst/>
              </a:rPr>
              <a:t>printf</a:t>
            </a:r>
            <a:r>
              <a:rPr lang="en-US" sz="2000" dirty="0">
                <a:effectLst/>
              </a:rPr>
              <a:t>(“Grade = B.\n”);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else                       /*  Wrong  */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</a:t>
            </a:r>
            <a:r>
              <a:rPr lang="en-US" sz="2000" dirty="0" err="1">
                <a:effectLst/>
              </a:rPr>
              <a:t>printf</a:t>
            </a:r>
            <a:r>
              <a:rPr lang="en-US" sz="2000" dirty="0">
                <a:effectLst/>
              </a:rPr>
              <a:t>(“Grade = A.\n”); /*Indenting*/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=========================================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if (grade &gt;= 80)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if (grade &lt; 90)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  </a:t>
            </a:r>
            <a:r>
              <a:rPr lang="en-US" sz="2000" dirty="0" err="1">
                <a:effectLst/>
              </a:rPr>
              <a:t>printf</a:t>
            </a:r>
            <a:r>
              <a:rPr lang="en-US" sz="2000" dirty="0">
                <a:effectLst/>
              </a:rPr>
              <a:t>(“Grade = B.\n”);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else                       /* Correct */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    </a:t>
            </a:r>
            <a:r>
              <a:rPr lang="en-US" sz="2000" dirty="0" err="1">
                <a:effectLst/>
              </a:rPr>
              <a:t>printf</a:t>
            </a:r>
            <a:r>
              <a:rPr lang="en-US" sz="2000" dirty="0">
                <a:effectLst/>
              </a:rPr>
              <a:t>(“Grade = A.\n”); /*Indenting*/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75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to the Dangling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effectLst/>
              </a:rPr>
              <a:t>An else attaches to the nearest if without an else.</a:t>
            </a:r>
          </a:p>
          <a:p>
            <a:pPr lvl="0"/>
            <a:r>
              <a:rPr lang="en-US" sz="2800" dirty="0">
                <a:effectLst/>
              </a:rPr>
              <a:t>That’s why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 if (grade &gt;= 80)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    if (grade &lt; 90)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       </a:t>
            </a:r>
            <a:r>
              <a:rPr lang="en-US" sz="2400" dirty="0" err="1">
                <a:effectLst/>
              </a:rPr>
              <a:t>printf</a:t>
            </a:r>
            <a:r>
              <a:rPr lang="en-US" sz="2400" dirty="0">
                <a:effectLst/>
              </a:rPr>
              <a:t>(“Grade = B.\n”);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    else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       </a:t>
            </a:r>
            <a:r>
              <a:rPr lang="en-US" sz="2400" dirty="0" err="1">
                <a:effectLst/>
              </a:rPr>
              <a:t>printf</a:t>
            </a:r>
            <a:r>
              <a:rPr lang="en-US" sz="2400" dirty="0">
                <a:effectLst/>
              </a:rPr>
              <a:t>(“Grade = A.\n”);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is the correct formatting.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2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How About This One</a:t>
            </a:r>
            <a:r>
              <a:rPr lang="en-US" b="1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000" dirty="0">
                <a:effectLst/>
              </a:rPr>
              <a:t>if (grade &gt;= 80</a:t>
            </a:r>
            <a:r>
              <a:rPr lang="en-US" sz="2000" dirty="0" smtClean="0">
                <a:effectLst/>
              </a:rPr>
              <a:t>) {</a:t>
            </a:r>
            <a:endParaRPr lang="en-US" sz="2000" dirty="0">
              <a:effectLst/>
            </a:endParaRP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if (grade &lt; 90</a:t>
            </a:r>
            <a:r>
              <a:rPr lang="en-US" sz="2000" dirty="0" smtClean="0">
                <a:effectLst/>
              </a:rPr>
              <a:t>)</a:t>
            </a:r>
            <a:endParaRPr lang="en-US" sz="2000" dirty="0">
              <a:effectLst/>
            </a:endParaRP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   </a:t>
            </a:r>
            <a:r>
              <a:rPr lang="en-US" sz="2000" dirty="0" err="1">
                <a:effectLst/>
              </a:rPr>
              <a:t>printf</a:t>
            </a:r>
            <a:r>
              <a:rPr lang="en-US" sz="2000" dirty="0">
                <a:effectLst/>
              </a:rPr>
              <a:t>(“Grade is B.\n</a:t>
            </a:r>
            <a:r>
              <a:rPr lang="en-US" sz="2000" dirty="0" smtClean="0">
                <a:effectLst/>
              </a:rPr>
              <a:t>”);</a:t>
            </a:r>
            <a:endParaRPr lang="en-US" sz="2000" dirty="0">
              <a:effectLst/>
            </a:endParaRPr>
          </a:p>
          <a:p>
            <a:pPr marL="400050" lvl="1" indent="0">
              <a:buNone/>
            </a:pPr>
            <a:r>
              <a:rPr lang="en-US" sz="2000" dirty="0" smtClean="0">
                <a:effectLst/>
              </a:rPr>
              <a:t>else</a:t>
            </a:r>
            <a:endParaRPr lang="en-US" sz="2000" dirty="0">
              <a:effectLst/>
            </a:endParaRPr>
          </a:p>
          <a:p>
            <a:pPr marL="400050" lvl="1" indent="0">
              <a:buNone/>
            </a:pPr>
            <a:r>
              <a:rPr lang="en-US" sz="2000" dirty="0">
                <a:effectLst/>
              </a:rPr>
              <a:t>   </a:t>
            </a:r>
            <a:r>
              <a:rPr lang="en-US" sz="2000" dirty="0" err="1">
                <a:effectLst/>
              </a:rPr>
              <a:t>printf</a:t>
            </a:r>
            <a:r>
              <a:rPr lang="en-US" sz="2000" dirty="0">
                <a:effectLst/>
              </a:rPr>
              <a:t>(“Grade is less than B.\n”);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 </a:t>
            </a:r>
          </a:p>
          <a:p>
            <a:r>
              <a:rPr lang="en-US" sz="2400" dirty="0" smtClean="0">
                <a:effectLst/>
              </a:rPr>
              <a:t>Will </a:t>
            </a:r>
            <a:r>
              <a:rPr lang="en-US" sz="2400" dirty="0">
                <a:effectLst/>
              </a:rPr>
              <a:t>it do what it is supposed to do?  How can you keep both if statements and make the else go with the first if?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4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 </a:t>
            </a:r>
            <a:r>
              <a:rPr lang="en-US" b="1" dirty="0" smtClean="0">
                <a:effectLst/>
              </a:rPr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else..if</a:t>
            </a:r>
            <a:r>
              <a:rPr lang="en-US" dirty="0">
                <a:effectLst/>
              </a:rPr>
              <a:t> statement is useful when you need to check multiple conditions within the program, nesting of if-else blocks can be avoided using </a:t>
            </a:r>
            <a:r>
              <a:rPr lang="en-US" dirty="0" err="1">
                <a:effectLst/>
              </a:rPr>
              <a:t>else..if</a:t>
            </a:r>
            <a:r>
              <a:rPr lang="en-US" dirty="0">
                <a:effectLst/>
              </a:rPr>
              <a:t> statement.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The Compound </a:t>
            </a:r>
            <a:r>
              <a:rPr lang="en-US" b="1" dirty="0" smtClean="0">
                <a:effectLst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 compound statement is a series of declarations and statements surrounded by braces.</a:t>
            </a:r>
          </a:p>
          <a:p>
            <a:pPr lvl="0"/>
            <a:r>
              <a:rPr lang="en-US" dirty="0">
                <a:effectLst/>
              </a:rPr>
              <a:t>A compound statement is itself a </a:t>
            </a:r>
            <a:r>
              <a:rPr lang="en-US" dirty="0" smtClean="0">
                <a:effectLst/>
              </a:rPr>
              <a:t>statement.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Syntax of </a:t>
            </a:r>
            <a:r>
              <a:rPr lang="en-US" b="1" dirty="0" err="1">
                <a:effectLst/>
              </a:rPr>
              <a:t>else..if</a:t>
            </a:r>
            <a:r>
              <a:rPr lang="en-US" b="1" dirty="0">
                <a:effectLst/>
              </a:rPr>
              <a:t> statement</a:t>
            </a:r>
            <a:r>
              <a:rPr lang="en-US" b="1" dirty="0" smtClean="0">
                <a:effectLst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700"/>
            <a:ext cx="7772400" cy="46609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if (condition1)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 </a:t>
            </a:r>
            <a:r>
              <a:rPr lang="en-US" sz="1400" dirty="0"/>
              <a:t>//These statements would execute if the condition1 is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else if(condition2) 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//These statements would execute if the condition2 is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else if (condition3) 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//These statements would execute if the condition3 is true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else 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//These statements would execute if all the conditions return false.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6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//a program to find the larger among two. If they are equal then it should display both are equal</a:t>
            </a:r>
          </a:p>
          <a:p>
            <a:pPr marL="0" indent="0">
              <a:buNone/>
            </a:pPr>
            <a:r>
              <a:rPr lang="en-US" sz="1800" dirty="0" smtClean="0"/>
              <a:t>#include&lt;</a:t>
            </a:r>
            <a:r>
              <a:rPr lang="en-US" sz="1800" dirty="0" err="1" smtClean="0"/>
              <a:t>stdio.h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main(){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a,b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(“\n Enter two numbers to compare: “);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 smtClean="0"/>
              <a:t>scanf</a:t>
            </a:r>
            <a:r>
              <a:rPr lang="en-US" sz="1800" dirty="0" smtClean="0"/>
              <a:t>(“%</a:t>
            </a:r>
            <a:r>
              <a:rPr lang="en-US" sz="1800" dirty="0" err="1" smtClean="0"/>
              <a:t>d%d</a:t>
            </a:r>
            <a:r>
              <a:rPr lang="en-US" sz="1800" dirty="0" smtClean="0"/>
              <a:t>”,&amp;</a:t>
            </a:r>
            <a:r>
              <a:rPr lang="en-US" sz="1800" dirty="0" err="1" smtClean="0"/>
              <a:t>a,&amp;b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if(a&gt;b)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(“%d is greater than %d”,</a:t>
            </a:r>
            <a:r>
              <a:rPr lang="en-US" sz="1800" dirty="0" err="1" smtClean="0"/>
              <a:t>a,b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else if(b&gt;a)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(“%d is greater than %d”,</a:t>
            </a:r>
            <a:r>
              <a:rPr lang="en-US" sz="1800" dirty="0" err="1"/>
              <a:t>a,b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else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/>
              <a:t>printf</a:t>
            </a:r>
            <a:r>
              <a:rPr lang="en-US" sz="1800" dirty="0"/>
              <a:t>(“%d is </a:t>
            </a:r>
            <a:r>
              <a:rPr lang="en-US" sz="1800" dirty="0" smtClean="0"/>
              <a:t>equal to %</a:t>
            </a:r>
            <a:r>
              <a:rPr lang="en-US" sz="1800" dirty="0"/>
              <a:t>d”,</a:t>
            </a:r>
            <a:r>
              <a:rPr lang="en-US" sz="1800" dirty="0" err="1"/>
              <a:t>a,b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return 0; 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672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44" y="19756"/>
            <a:ext cx="7772400" cy="742244"/>
          </a:xfrm>
        </p:spPr>
        <p:txBody>
          <a:bodyPr/>
          <a:lstStyle/>
          <a:p>
            <a:r>
              <a:rPr lang="en-US" dirty="0" smtClean="0"/>
              <a:t>If – else or if – 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7724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 {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var1, var2;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("Input the value of var1:");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("%d", &amp;var1);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("Input the value of var2:");</a:t>
            </a:r>
          </a:p>
          <a:p>
            <a:pPr marL="0" indent="0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("%d",&amp;var2);</a:t>
            </a:r>
          </a:p>
          <a:p>
            <a:pPr marL="0" indent="0">
              <a:buNone/>
            </a:pPr>
            <a:r>
              <a:rPr lang="en-US" sz="1600" dirty="0" smtClean="0"/>
              <a:t>   if (var1 !=var2) 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("var1 is not equal to var2\n");</a:t>
            </a:r>
          </a:p>
          <a:p>
            <a:pPr marL="0" indent="0">
              <a:buNone/>
            </a:pPr>
            <a:r>
              <a:rPr lang="en-US" sz="1600" dirty="0" smtClean="0"/>
              <a:t>   } else if (var1 &gt; var2)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("var1 is greater than var2\n");</a:t>
            </a:r>
          </a:p>
          <a:p>
            <a:pPr marL="0" indent="0">
              <a:buNone/>
            </a:pPr>
            <a:r>
              <a:rPr lang="en-US" sz="1600" dirty="0" smtClean="0"/>
              <a:t>   } else if (var2 &gt; var1)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("var2 is greater than var1\n");</a:t>
            </a:r>
          </a:p>
          <a:p>
            <a:pPr marL="0" indent="0">
              <a:buNone/>
            </a:pPr>
            <a:r>
              <a:rPr lang="en-US" sz="1600" dirty="0" smtClean="0"/>
              <a:t>   } else {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("var1 is equal to var2\n");</a:t>
            </a:r>
          </a:p>
          <a:p>
            <a:pPr marL="0" indent="0">
              <a:buNone/>
            </a:pPr>
            <a:r>
              <a:rPr lang="en-US" sz="1600" dirty="0" smtClean="0"/>
              <a:t>   }</a:t>
            </a:r>
          </a:p>
          <a:p>
            <a:pPr marL="0" indent="0">
              <a:buNone/>
            </a:pPr>
            <a:r>
              <a:rPr lang="en-US" sz="1600" dirty="0" smtClean="0"/>
              <a:t>   return 0;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73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844" y="533400"/>
            <a:ext cx="7772400" cy="742244"/>
          </a:xfrm>
        </p:spPr>
        <p:txBody>
          <a:bodyPr/>
          <a:lstStyle/>
          <a:p>
            <a:r>
              <a:rPr lang="en-US" dirty="0" smtClean="0"/>
              <a:t>If – else or if – else if  ex-2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844" y="1600200"/>
            <a:ext cx="77724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//program to find largest among 3 </a:t>
            </a:r>
            <a:r>
              <a:rPr lang="en-US" sz="1800" dirty="0" err="1" smtClean="0"/>
              <a:t>nummbers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   double n1, n2, n3;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three different numbers: 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("%lf %lf %lf", &amp;n1, &amp;n2, &amp;n3);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if </a:t>
            </a:r>
            <a:r>
              <a:rPr lang="en-US" sz="1800" dirty="0"/>
              <a:t>(n1 &gt;= n2 &amp;&amp; n1 &gt;= n3)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("%.2f is the largest number.", n1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if </a:t>
            </a:r>
            <a:r>
              <a:rPr lang="en-US" sz="1800" dirty="0"/>
              <a:t>(n2 &gt;= n1 &amp;&amp; n2 &gt;= n3)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("%.2f is the largest number.", n2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if </a:t>
            </a:r>
            <a:r>
              <a:rPr lang="en-US" sz="1800" dirty="0"/>
              <a:t>(n3 &gt;= n1 &amp;&amp; n3 &gt;= n2)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("%.2f is the largest number.", n3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852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7" y="381000"/>
            <a:ext cx="7772400" cy="742244"/>
          </a:xfrm>
        </p:spPr>
        <p:txBody>
          <a:bodyPr/>
          <a:lstStyle/>
          <a:p>
            <a:r>
              <a:rPr lang="en-US" dirty="0" smtClean="0"/>
              <a:t>If – else or if – else if  ex-2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844" y="1371600"/>
            <a:ext cx="77724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//program to find largest among 3 </a:t>
            </a:r>
            <a:r>
              <a:rPr lang="en-US" sz="1800" dirty="0" err="1"/>
              <a:t>nummbers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/>
              <a:t>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main() {</a:t>
            </a:r>
          </a:p>
          <a:p>
            <a:pPr marL="0" indent="0">
              <a:buNone/>
            </a:pPr>
            <a:r>
              <a:rPr lang="en-US" sz="1800" dirty="0"/>
              <a:t>    double n1, n2, n3;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("Enter three numbers: ");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scanf</a:t>
            </a:r>
            <a:r>
              <a:rPr lang="en-US" sz="1800" dirty="0"/>
              <a:t>("%lf %lf %lf", &amp;n1, &amp;n2, &amp;n3);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if </a:t>
            </a:r>
            <a:r>
              <a:rPr lang="en-US" sz="1800" dirty="0"/>
              <a:t>(n1 &gt;= n2 &amp;&amp; n1 &gt;= n3)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("%.2lf is the largest number.", n1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else </a:t>
            </a:r>
            <a:r>
              <a:rPr lang="en-US" sz="1800" dirty="0"/>
              <a:t>if (n2 &gt;= n1 &amp;&amp; n2 &gt;= n3)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("%.2lf is the largest number.", n2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else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("%.2lf is the largest number.", n3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9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you can see that only the statements inside the body of “if” are executed. This is because in this statement as soon as a condition is satisfied, the statements inside that block are executed and rest of the blocks are ignored.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74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else </a:t>
            </a:r>
            <a:r>
              <a:rPr lang="en-US" sz="2400" dirty="0"/>
              <a:t>and </a:t>
            </a:r>
            <a:r>
              <a:rPr lang="en-US" sz="2400" dirty="0" err="1"/>
              <a:t>else..if</a:t>
            </a:r>
            <a:r>
              <a:rPr lang="en-US" sz="2400" dirty="0"/>
              <a:t> cannot be used without the “if”.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can be any number of </a:t>
            </a:r>
            <a:r>
              <a:rPr lang="en-US" sz="2400" dirty="0" err="1"/>
              <a:t>else..if</a:t>
            </a:r>
            <a:r>
              <a:rPr lang="en-US" sz="2400" dirty="0"/>
              <a:t> statement in a if </a:t>
            </a:r>
            <a:r>
              <a:rPr lang="en-US" sz="2400" dirty="0" err="1"/>
              <a:t>else..if</a:t>
            </a:r>
            <a:r>
              <a:rPr lang="en-US" sz="2400" dirty="0"/>
              <a:t> block.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none of the conditions are met then the statements in else block gets executed.</a:t>
            </a:r>
          </a:p>
          <a:p>
            <a:r>
              <a:rPr lang="en-US" sz="2400" dirty="0" smtClean="0"/>
              <a:t>Just </a:t>
            </a:r>
            <a:r>
              <a:rPr lang="en-US" sz="2400" dirty="0"/>
              <a:t>like relational operators, we can also use logical operators such as AND (&amp;&amp;), OR(||) and NOT(!).</a:t>
            </a:r>
          </a:p>
        </p:txBody>
      </p:sp>
    </p:spTree>
    <p:extLst>
      <p:ext uri="{BB962C8B-B14F-4D97-AF65-F5344CB8AC3E}">
        <p14:creationId xmlns:p14="http://schemas.microsoft.com/office/powerpoint/2010/main" val="356334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Compound statement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</a:t>
            </a:r>
            <a:r>
              <a:rPr lang="en-US" sz="1800" dirty="0" err="1">
                <a:effectLst/>
              </a:rPr>
              <a:t>int</a:t>
            </a:r>
            <a:r>
              <a:rPr lang="en-US" sz="1800" dirty="0">
                <a:effectLst/>
              </a:rPr>
              <a:t> a = </a:t>
            </a:r>
            <a:r>
              <a:rPr lang="en-US" sz="1800" dirty="0" smtClean="0">
                <a:effectLst/>
              </a:rPr>
              <a:t>5, b </a:t>
            </a:r>
            <a:r>
              <a:rPr lang="en-US" sz="1800" dirty="0">
                <a:effectLst/>
              </a:rPr>
              <a:t>= </a:t>
            </a:r>
            <a:r>
              <a:rPr lang="en-US" sz="1800" dirty="0" smtClean="0">
                <a:effectLst/>
              </a:rPr>
              <a:t>0</a:t>
            </a:r>
            <a:r>
              <a:rPr lang="en-US" sz="1800" dirty="0">
                <a:effectLst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</a:t>
            </a:r>
            <a:r>
              <a:rPr lang="en-US" sz="1800" dirty="0" smtClean="0">
                <a:effectLst/>
              </a:rPr>
              <a:t>while (a &lt;= 10)</a:t>
            </a: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   {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      sum = sum + a;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      a = a + 1;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      </a:t>
            </a:r>
            <a:r>
              <a:rPr lang="en-US" sz="1800" dirty="0" err="1" smtClean="0">
                <a:effectLst/>
              </a:rPr>
              <a:t>printf</a:t>
            </a:r>
            <a:r>
              <a:rPr lang="en-US" sz="1800" dirty="0" smtClean="0">
                <a:effectLst/>
              </a:rPr>
              <a:t>(“%d\n”, a);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   }</a:t>
            </a: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   </a:t>
            </a:r>
            <a:r>
              <a:rPr lang="en-US" sz="1800" dirty="0" err="1">
                <a:effectLst/>
              </a:rPr>
              <a:t>printf</a:t>
            </a:r>
            <a:r>
              <a:rPr lang="en-US" sz="1800" dirty="0">
                <a:effectLst/>
              </a:rPr>
              <a:t>(“%d\n”, sum);</a:t>
            </a:r>
          </a:p>
          <a:p>
            <a:pPr marL="0" indent="0">
              <a:buNone/>
            </a:pPr>
            <a:r>
              <a:rPr lang="en-US" sz="1800" dirty="0" smtClean="0">
                <a:effectLst/>
              </a:rPr>
              <a:t>}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2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 Use of </a:t>
            </a:r>
            <a:r>
              <a:rPr lang="en-US" dirty="0" smtClean="0">
                <a:effectLst/>
              </a:rPr>
              <a:t>Compound </a:t>
            </a:r>
            <a:r>
              <a:rPr lang="en-US" dirty="0">
                <a:effectLst/>
              </a:rPr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To group statements into an executable unit.</a:t>
            </a:r>
          </a:p>
          <a:p>
            <a:pPr lvl="0"/>
            <a:r>
              <a:rPr lang="en-US" dirty="0">
                <a:effectLst/>
              </a:rPr>
              <a:t>To achieve the desired flow of control in if, if-else, while, for, do, and switch statements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36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Representing True or False in </a:t>
            </a:r>
            <a:r>
              <a:rPr lang="en-US" b="1" dirty="0" smtClean="0">
                <a:effectLst/>
              </a:rPr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>
                <a:effectLst/>
              </a:rPr>
              <a:t>In the C language, false is represented by any zero value.</a:t>
            </a:r>
          </a:p>
          <a:p>
            <a:pPr lvl="0"/>
            <a:r>
              <a:rPr lang="en-US" sz="2800" dirty="0">
                <a:effectLst/>
              </a:rPr>
              <a:t>False can be represented by an </a:t>
            </a:r>
            <a:r>
              <a:rPr lang="en-US" sz="2800" dirty="0" err="1">
                <a:effectLst/>
              </a:rPr>
              <a:t>int</a:t>
            </a:r>
            <a:r>
              <a:rPr lang="en-US" sz="2800" dirty="0">
                <a:effectLst/>
              </a:rPr>
              <a:t> expression having a value of 0, a floating value having a value of 0.0, the null character ‘\0’, or the null pointer.</a:t>
            </a:r>
          </a:p>
          <a:p>
            <a:pPr lvl="0"/>
            <a:r>
              <a:rPr lang="en-US" sz="2800" dirty="0">
                <a:effectLst/>
              </a:rPr>
              <a:t>True is represented by any </a:t>
            </a:r>
            <a:r>
              <a:rPr lang="en-US" sz="2800" dirty="0">
                <a:solidFill>
                  <a:srgbClr val="FF5050"/>
                </a:solidFill>
                <a:effectLst/>
              </a:rPr>
              <a:t>nonzero value</a:t>
            </a:r>
            <a:r>
              <a:rPr lang="en-US" sz="2800" dirty="0">
                <a:effectLst/>
              </a:rPr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3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The if and if-else </a:t>
            </a:r>
            <a:r>
              <a:rPr lang="en-US" b="1" dirty="0" smtClean="0">
                <a:effectLst/>
              </a:rPr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ffectLst/>
              </a:rPr>
              <a:t>General </a:t>
            </a:r>
            <a:r>
              <a:rPr lang="en-US" sz="2800" dirty="0">
                <a:effectLst/>
              </a:rPr>
              <a:t>Form of if statement.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if (</a:t>
            </a:r>
            <a:r>
              <a:rPr lang="en-US" sz="2400" i="1" dirty="0">
                <a:effectLst/>
              </a:rPr>
              <a:t>expr</a:t>
            </a:r>
            <a:r>
              <a:rPr lang="en-US" sz="2400" dirty="0">
                <a:effectLst/>
              </a:rPr>
              <a:t>)</a:t>
            </a:r>
          </a:p>
          <a:p>
            <a:pPr marL="400050" lvl="1" indent="0">
              <a:buNone/>
            </a:pPr>
            <a:r>
              <a:rPr lang="en-US" sz="2400" dirty="0">
                <a:effectLst/>
              </a:rPr>
              <a:t>   </a:t>
            </a:r>
            <a:r>
              <a:rPr lang="en-US" sz="2400" i="1" dirty="0">
                <a:effectLst/>
              </a:rPr>
              <a:t>statement</a:t>
            </a:r>
            <a:endParaRPr lang="en-US" sz="2400" dirty="0">
              <a:effectLst/>
            </a:endParaRPr>
          </a:p>
          <a:p>
            <a:pPr lvl="1"/>
            <a:r>
              <a:rPr lang="en-US" sz="2400" dirty="0">
                <a:effectLst/>
              </a:rPr>
              <a:t>If </a:t>
            </a:r>
            <a:r>
              <a:rPr lang="en-US" sz="2400" i="1" dirty="0">
                <a:effectLst/>
              </a:rPr>
              <a:t>expr</a:t>
            </a:r>
            <a:r>
              <a:rPr lang="en-US" sz="2400" dirty="0">
                <a:effectLst/>
              </a:rPr>
              <a:t> is nonzero (true), then </a:t>
            </a:r>
            <a:r>
              <a:rPr lang="en-US" sz="2400" i="1" dirty="0">
                <a:effectLst/>
              </a:rPr>
              <a:t>statement</a:t>
            </a:r>
            <a:r>
              <a:rPr lang="en-US" sz="2400" dirty="0">
                <a:effectLst/>
              </a:rPr>
              <a:t> is executed.</a:t>
            </a:r>
          </a:p>
          <a:p>
            <a:pPr lvl="1"/>
            <a:r>
              <a:rPr lang="en-US" sz="2400" dirty="0">
                <a:effectLst/>
              </a:rPr>
              <a:t>Otherwise </a:t>
            </a:r>
            <a:r>
              <a:rPr lang="en-US" sz="2400" i="1" dirty="0">
                <a:effectLst/>
              </a:rPr>
              <a:t>statement</a:t>
            </a:r>
            <a:r>
              <a:rPr lang="en-US" sz="2400" dirty="0">
                <a:effectLst/>
              </a:rPr>
              <a:t> is skipped and control passes to the next statement in the program.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1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The if and if-else </a:t>
            </a:r>
            <a:r>
              <a:rPr lang="en-US" b="1" dirty="0" smtClean="0">
                <a:effectLst/>
              </a:rPr>
              <a:t>Statements</a:t>
            </a:r>
            <a:endParaRPr lang="en-US" dirty="0"/>
          </a:p>
        </p:txBody>
      </p:sp>
      <p:pic>
        <p:nvPicPr>
          <p:cNvPr id="1026" name="Picture 2" descr="C - If..else, Nested If..else and else..if Statement with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Example of an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>
                <a:effectLst/>
              </a:rPr>
              <a:t>if (grade &gt;= 90)</a:t>
            </a:r>
          </a:p>
          <a:p>
            <a:pPr marL="400050" lvl="1" indent="0">
              <a:buNone/>
            </a:pPr>
            <a:r>
              <a:rPr lang="en-US" dirty="0">
                <a:effectLst/>
              </a:rPr>
              <a:t>   </a:t>
            </a:r>
            <a:r>
              <a:rPr lang="en-US" dirty="0" err="1">
                <a:effectLst/>
              </a:rPr>
              <a:t>printf</a:t>
            </a:r>
            <a:r>
              <a:rPr lang="en-US" dirty="0">
                <a:effectLst/>
              </a:rPr>
              <a:t>(“Congratulations!\n”);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Nature of the Expression </a:t>
            </a:r>
            <a:br>
              <a:rPr lang="en-US" sz="4000" dirty="0">
                <a:effectLst/>
              </a:rPr>
            </a:br>
            <a:r>
              <a:rPr lang="en-US" sz="4000" dirty="0">
                <a:effectLst/>
              </a:rPr>
              <a:t>in an if </a:t>
            </a:r>
            <a:r>
              <a:rPr lang="en-US" sz="4000" dirty="0" smtClean="0">
                <a:effectLst/>
              </a:rPr>
              <a:t>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Usually the expression is a relational, equality, or logical expression, but it can be any expression that evaluates to either zero or nonzero.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29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22166C"/>
      </a:dk2>
      <a:lt2>
        <a:srgbClr val="CCFFFF"/>
      </a:lt2>
      <a:accent1>
        <a:srgbClr val="99FFCC"/>
      </a:accent1>
      <a:accent2>
        <a:srgbClr val="01B0FF"/>
      </a:accent2>
      <a:accent3>
        <a:srgbClr val="ABABBA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1932"/>
    </a:dk1>
    <a:lt1>
      <a:srgbClr val="FFFFFF"/>
    </a:lt1>
    <a:dk2>
      <a:srgbClr val="1D135B"/>
    </a:dk2>
    <a:lt2>
      <a:srgbClr val="CCFFFF"/>
    </a:lt2>
    <a:accent1>
      <a:srgbClr val="99FFCC"/>
    </a:accent1>
    <a:accent2>
      <a:srgbClr val="01B0FF"/>
    </a:accent2>
    <a:accent3>
      <a:srgbClr val="ABAAB5"/>
    </a:accent3>
    <a:accent4>
      <a:srgbClr val="DADADA"/>
    </a:accent4>
    <a:accent5>
      <a:srgbClr val="CAFFE2"/>
    </a:accent5>
    <a:accent6>
      <a:srgbClr val="019FE7"/>
    </a:accent6>
    <a:hlink>
      <a:srgbClr val="000066"/>
    </a:hlink>
    <a:folHlink>
      <a:srgbClr val="1C6D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1788</TotalTime>
  <Words>1354</Words>
  <Application>Microsoft Office PowerPoint</Application>
  <PresentationFormat>On-screen Show (4:3)</PresentationFormat>
  <Paragraphs>215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Courier New</vt:lpstr>
      <vt:lpstr>Arial Narrow</vt:lpstr>
      <vt:lpstr>Monotype Sorts</vt:lpstr>
      <vt:lpstr>Times New Roman</vt:lpstr>
      <vt:lpstr>Impact</vt:lpstr>
      <vt:lpstr>Arial</vt:lpstr>
      <vt:lpstr>high voltage</vt:lpstr>
      <vt:lpstr>C Programming</vt:lpstr>
      <vt:lpstr>The Compound Statement</vt:lpstr>
      <vt:lpstr>Compound statement example</vt:lpstr>
      <vt:lpstr> Use of Compound Statements</vt:lpstr>
      <vt:lpstr>Representing True or False in C</vt:lpstr>
      <vt:lpstr>The if and if-else Statements</vt:lpstr>
      <vt:lpstr>The if and if-else Statements</vt:lpstr>
      <vt:lpstr>Example of an if Statement</vt:lpstr>
      <vt:lpstr>Nature of the Expression  in an if Statement</vt:lpstr>
      <vt:lpstr>Grouping Statements  Under a Single if</vt:lpstr>
      <vt:lpstr>The if-else Statement</vt:lpstr>
      <vt:lpstr>Example of if-else Statement</vt:lpstr>
      <vt:lpstr>Example of if-else Statement</vt:lpstr>
      <vt:lpstr>Common if and if-else  Syntax Errors</vt:lpstr>
      <vt:lpstr>Embedding if Statements</vt:lpstr>
      <vt:lpstr>The “Dangling else”  Semantic Problem</vt:lpstr>
      <vt:lpstr>Solution to the Dangling else</vt:lpstr>
      <vt:lpstr>How About This One?</vt:lpstr>
      <vt:lpstr>C else if</vt:lpstr>
      <vt:lpstr>Syntax of else..if statement:</vt:lpstr>
      <vt:lpstr>Example of else if</vt:lpstr>
      <vt:lpstr>If – else or if – else if</vt:lpstr>
      <vt:lpstr>If – else or if – else if  ex-2</vt:lpstr>
      <vt:lpstr>If – else or if – else if  ex-2</vt:lpstr>
      <vt:lpstr>else if</vt:lpstr>
      <vt:lpstr>Important Points:</vt:lpstr>
    </vt:vector>
  </TitlesOfParts>
  <Company>Personal 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Shailendra Basnet</cp:lastModifiedBy>
  <cp:revision>93</cp:revision>
  <dcterms:created xsi:type="dcterms:W3CDTF">1999-01-13T01:58:24Z</dcterms:created>
  <dcterms:modified xsi:type="dcterms:W3CDTF">2020-09-16T11:13:42Z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3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phigbee@unf.edu</vt:lpwstr>
  </property>
  <property fmtid="{D5CDD505-2E9C-101B-9397-08002B2CF9AE}" pid="8" name="HomePage">
    <vt:lpwstr>www.unf.edu/faculty/phigbee/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C:\cop2220_f99\f99_lectures</vt:lpwstr>
  </property>
</Properties>
</file>