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8"/>
  </p:notesMasterIdLst>
  <p:sldIdLst>
    <p:sldId id="256" r:id="rId2"/>
    <p:sldId id="259" r:id="rId3"/>
    <p:sldId id="269" r:id="rId4"/>
    <p:sldId id="261" r:id="rId5"/>
    <p:sldId id="262" r:id="rId6"/>
    <p:sldId id="263" r:id="rId7"/>
    <p:sldId id="276" r:id="rId8"/>
    <p:sldId id="277" r:id="rId9"/>
    <p:sldId id="278" r:id="rId10"/>
    <p:sldId id="279" r:id="rId11"/>
    <p:sldId id="270" r:id="rId12"/>
    <p:sldId id="268" r:id="rId13"/>
    <p:sldId id="272" r:id="rId14"/>
    <p:sldId id="271" r:id="rId15"/>
    <p:sldId id="264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9BBD"/>
    <a:srgbClr val="2D1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D37CD-3FB6-4A57-8ABB-1B0BEA63F70E}" type="datetimeFigureOut">
              <a:rPr lang="en-US" smtClean="0"/>
              <a:pPr/>
              <a:t>4/21/2021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C4E7B-1651-45A5-B14D-D1663958C8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C4E7B-1651-45A5-B14D-D1663958C88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C4E7B-1651-45A5-B14D-D1663958C88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F570F-31D2-4F2D-8F99-AE102C97DE57}" type="datetime1">
              <a:rPr lang="en-US" smtClean="0"/>
              <a:pPr/>
              <a:t>4/21/2021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Abdul Razzaque, Anjuman.C.E.T, Nagpur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0816-8EB3-494E-A8A7-43CB512B85D5}" type="datetime1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Abdul Razzaque, Anjuman.C.E.T, Nagpur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8FA9-8A20-4F9D-8FF8-FE956EF188C1}" type="datetime1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Abdul Razzaque, Anjuman.C.E.T, Nagpur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7D28-7E08-4738-BE51-AA2751A51145}" type="datetime1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Abdul Razzaque, Anjuman.C.E.T, Nagpur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F8A9-17DC-4BA4-999D-3DF3DC83C8AC}" type="datetime1">
              <a:rPr lang="en-US" smtClean="0"/>
              <a:pPr/>
              <a:t>4/21/2021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/>
              <a:t>Prof. Abdul Razzaque, Anjuman.C.E.T, Nagpur</a:t>
            </a: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7ACB6-3514-455E-A80C-F91D4A223216}" type="datetime1">
              <a:rPr lang="en-US" smtClean="0"/>
              <a:pPr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Abdul Razzaque, Anjuman.C.E.T, Nagpur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B6FB-D0BF-423E-B062-CD55305F0CE6}" type="datetime1">
              <a:rPr lang="en-US" smtClean="0"/>
              <a:pPr/>
              <a:t>4/21/2021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Abdul Razzaque, Anjuman.C.E.T, Nagpur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1EA3E-E558-442F-9368-2B9BAD8E88F9}" type="datetime1">
              <a:rPr lang="en-US" smtClean="0"/>
              <a:pPr/>
              <a:t>4/21/2021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Abdul Razzaque, Anjuman.C.E.T, Nagpur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8E586-1E6C-434F-80CA-C484DFE9D621}" type="datetime1">
              <a:rPr lang="en-US" smtClean="0"/>
              <a:pPr/>
              <a:t>4/21/2021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Abdul Razzaque, Anjuman.C.E.T, Nagpur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FF95-346E-4036-A396-D8BCAB54D46F}" type="datetime1">
              <a:rPr lang="en-US" smtClean="0"/>
              <a:pPr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Abdul Razzaque, Anjuman.C.E.T, Nagpur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09B5-453E-40FD-883A-B010FCBF32A8}" type="datetime1">
              <a:rPr lang="en-US" smtClean="0"/>
              <a:pPr/>
              <a:t>4/21/2021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/>
              <a:t>Prof. Abdul Razzaque, Anjuman.C.E.T, Nagpur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2B188A1-201B-4BFC-9B63-1EA8FBC4ADEE}" type="datetime1">
              <a:rPr lang="en-US" smtClean="0"/>
              <a:pPr/>
              <a:t>4/21/2021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Prof. Abdul Razzaque, Anjuman.C.E.T, Nagpur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oftwareandfinance.com/Turbo_C/Graphics/ellipse.html" TargetMode="External"/><Relationship Id="rId13" Type="http://schemas.openxmlformats.org/officeDocument/2006/relationships/hyperlink" Target="http://www.softwareandfinance.com/Turbo_C/Graphics/getimage.html" TargetMode="External"/><Relationship Id="rId18" Type="http://schemas.openxmlformats.org/officeDocument/2006/relationships/hyperlink" Target="http://www.softwareandfinance.com/Turbo_C/Graphics/getx.html" TargetMode="External"/><Relationship Id="rId26" Type="http://schemas.openxmlformats.org/officeDocument/2006/relationships/hyperlink" Target="http://www.softwareandfinance.com/Turbo_C/Graphics/moveto.html" TargetMode="External"/><Relationship Id="rId3" Type="http://schemas.openxmlformats.org/officeDocument/2006/relationships/hyperlink" Target="http://www.softwareandfinance.com/Turbo_C/Graphics/arc.html" TargetMode="External"/><Relationship Id="rId21" Type="http://schemas.openxmlformats.org/officeDocument/2006/relationships/hyperlink" Target="http://www.softwareandfinance.com/Turbo_C/Graphics/initgraph.html" TargetMode="External"/><Relationship Id="rId34" Type="http://schemas.openxmlformats.org/officeDocument/2006/relationships/hyperlink" Target="http://www.softwareandfinance.com/Turbo_C/Graphics/setfillpattern.html" TargetMode="External"/><Relationship Id="rId7" Type="http://schemas.openxmlformats.org/officeDocument/2006/relationships/hyperlink" Target="http://www.softwareandfinance.com/Turbo_C/Graphics/closegraph.html" TargetMode="External"/><Relationship Id="rId12" Type="http://schemas.openxmlformats.org/officeDocument/2006/relationships/hyperlink" Target="http://www.softwareandfinance.com/Turbo_C/Graphics/floodfill.html" TargetMode="External"/><Relationship Id="rId17" Type="http://schemas.openxmlformats.org/officeDocument/2006/relationships/hyperlink" Target="http://www.softwareandfinance.com/Turbo_C/Graphics/getmaxy.html" TargetMode="External"/><Relationship Id="rId25" Type="http://schemas.openxmlformats.org/officeDocument/2006/relationships/hyperlink" Target="http://www.softwareandfinance.com/Turbo_C/Graphics/moverel.html" TargetMode="External"/><Relationship Id="rId33" Type="http://schemas.openxmlformats.org/officeDocument/2006/relationships/hyperlink" Target="http://www.softwareandfinance.com/Turbo_C/Graphics/setcolor.html" TargetMode="External"/><Relationship Id="rId2" Type="http://schemas.openxmlformats.org/officeDocument/2006/relationships/hyperlink" Target="http://www.softwareandfinance.com/Turbo_C/Graphics/bar3d.html" TargetMode="External"/><Relationship Id="rId16" Type="http://schemas.openxmlformats.org/officeDocument/2006/relationships/hyperlink" Target="http://www.softwareandfinance.com/Turbo_C/Graphics/getpixel.html" TargetMode="External"/><Relationship Id="rId20" Type="http://schemas.openxmlformats.org/officeDocument/2006/relationships/hyperlink" Target="http://www.softwareandfinance.com/Turbo_C/Graphics/imagesize.html" TargetMode="External"/><Relationship Id="rId29" Type="http://schemas.openxmlformats.org/officeDocument/2006/relationships/hyperlink" Target="http://www.softwareandfinance.com/Turbo_C/Graphics/outtextxy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oftwareandfinance.com/Turbo_C/Graphics/drawpoly.html" TargetMode="External"/><Relationship Id="rId11" Type="http://schemas.openxmlformats.org/officeDocument/2006/relationships/hyperlink" Target="http://www.softwareandfinance.com/Turbo_C/Graphics/getcolor.html" TargetMode="External"/><Relationship Id="rId24" Type="http://schemas.openxmlformats.org/officeDocument/2006/relationships/hyperlink" Target="http://www.softwareandfinance.com/Turbo_C/Graphics/lineto.html" TargetMode="External"/><Relationship Id="rId32" Type="http://schemas.openxmlformats.org/officeDocument/2006/relationships/hyperlink" Target="http://www.softwareandfinance.com/Turbo_C/Graphics/rectangle.html" TargetMode="External"/><Relationship Id="rId37" Type="http://schemas.openxmlformats.org/officeDocument/2006/relationships/hyperlink" Target="http://www.softwareandfinance.com/Turbo_C/Graphics/settextstyle.html" TargetMode="External"/><Relationship Id="rId5" Type="http://schemas.openxmlformats.org/officeDocument/2006/relationships/hyperlink" Target="http://www.softwareandfinance.com/Turbo_C/Graphics/circle.html" TargetMode="External"/><Relationship Id="rId15" Type="http://schemas.openxmlformats.org/officeDocument/2006/relationships/hyperlink" Target="http://www.softwareandfinance.com/Turbo_C/Graphics/getmaxx.html" TargetMode="External"/><Relationship Id="rId23" Type="http://schemas.openxmlformats.org/officeDocument/2006/relationships/hyperlink" Target="http://www.softwareandfinance.com/Turbo_C/Graphics/linerel.html" TargetMode="External"/><Relationship Id="rId28" Type="http://schemas.openxmlformats.org/officeDocument/2006/relationships/hyperlink" Target="http://www.softwareandfinance.com/Turbo_C/Graphics/putimage.html" TargetMode="External"/><Relationship Id="rId36" Type="http://schemas.openxmlformats.org/officeDocument/2006/relationships/hyperlink" Target="http://www.softwareandfinance.com/Turbo_C/Graphics/setfillstyle.html" TargetMode="External"/><Relationship Id="rId10" Type="http://schemas.openxmlformats.org/officeDocument/2006/relationships/hyperlink" Target="http://www.softwareandfinance.com/Turbo_C/Graphics/fillpoly.html" TargetMode="External"/><Relationship Id="rId19" Type="http://schemas.openxmlformats.org/officeDocument/2006/relationships/hyperlink" Target="http://www.softwareandfinance.com/Turbo_C/Graphics/gety.html" TargetMode="External"/><Relationship Id="rId31" Type="http://schemas.openxmlformats.org/officeDocument/2006/relationships/hyperlink" Target="http://www.softwareandfinance.com/Turbo_C/Graphics/sector.html" TargetMode="External"/><Relationship Id="rId4" Type="http://schemas.openxmlformats.org/officeDocument/2006/relationships/hyperlink" Target="http://www.softwareandfinance.com/Turbo_C/Graphics/clearviewport.html" TargetMode="External"/><Relationship Id="rId9" Type="http://schemas.openxmlformats.org/officeDocument/2006/relationships/hyperlink" Target="http://www.softwareandfinance.com/Turbo_C/Graphics/fillellipse.html" TargetMode="External"/><Relationship Id="rId14" Type="http://schemas.openxmlformats.org/officeDocument/2006/relationships/hyperlink" Target="http://www.softwareandfinance.com/Turbo_C/Graphics/getmaxcolor.html" TargetMode="External"/><Relationship Id="rId22" Type="http://schemas.openxmlformats.org/officeDocument/2006/relationships/hyperlink" Target="http://www.softwareandfinance.com/Turbo_C/Graphics/line.html" TargetMode="External"/><Relationship Id="rId27" Type="http://schemas.openxmlformats.org/officeDocument/2006/relationships/hyperlink" Target="http://www.softwareandfinance.com/Turbo_C/Graphics/outtext.html" TargetMode="External"/><Relationship Id="rId30" Type="http://schemas.openxmlformats.org/officeDocument/2006/relationships/hyperlink" Target="http://www.softwareandfinance.com/Turbo_C/Graphics/putpixel.html" TargetMode="External"/><Relationship Id="rId35" Type="http://schemas.openxmlformats.org/officeDocument/2006/relationships/hyperlink" Target="http://www.softwareandfinance.com/Turbo_C/Graphics/setlinestyle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>
            <a:normAutofit/>
          </a:bodyPr>
          <a:lstStyle/>
          <a:p>
            <a:r>
              <a:rPr lang="en-US" sz="8000" b="1" u="sng" dirty="0"/>
              <a:t>Graphics in 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F1E3E-18D6-47AE-99E8-D405D9EF3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3A0BA-A6A1-4BB1-A00A-8B1C2E4E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0DD6B40-257C-44D6-AF33-ABC2BDDE888B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55601771"/>
              </p:ext>
            </p:extLst>
          </p:nvPr>
        </p:nvGraphicFramePr>
        <p:xfrm>
          <a:off x="838200" y="3581400"/>
          <a:ext cx="7772400" cy="2377440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1996588507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246421957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8807088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Constant Name    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Number</a:t>
                      </a:r>
                      <a:r>
                        <a:rPr lang="en-US"/>
                        <a:t>  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Meaning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534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grNotDetected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-2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Cannot detect a graphics card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582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grFileNotFound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-3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Cannot find driver file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390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grInvalidDriver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-4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Invalid driver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3906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grNoLoadMem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-5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Insufficient memory to load driver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6132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4AFF30F-92A4-4B2D-9C18-11B6696F3334}"/>
              </a:ext>
            </a:extLst>
          </p:cNvPr>
          <p:cNvSpPr txBox="1"/>
          <p:nvPr/>
        </p:nvSpPr>
        <p:spPr>
          <a:xfrm>
            <a:off x="914400" y="1600200"/>
            <a:ext cx="769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initgraph</a:t>
            </a:r>
            <a:r>
              <a:rPr lang="en-US" dirty="0"/>
              <a:t> always sets the internal error code; on success, it sets the code to 0. If an error occurred, *</a:t>
            </a:r>
            <a:r>
              <a:rPr lang="en-US" dirty="0" err="1"/>
              <a:t>graphdriver</a:t>
            </a:r>
            <a:r>
              <a:rPr lang="en-US" dirty="0"/>
              <a:t> is set to -2, -3, -4, or -5, and </a:t>
            </a:r>
            <a:r>
              <a:rPr lang="en-US" dirty="0" err="1"/>
              <a:t>graphresult</a:t>
            </a:r>
            <a:r>
              <a:rPr lang="en-US" dirty="0"/>
              <a:t> returns the same value as listed below:</a:t>
            </a:r>
          </a:p>
          <a:p>
            <a:r>
              <a:rPr lang="en-US" dirty="0"/>
              <a:t>int </a:t>
            </a:r>
            <a:r>
              <a:rPr lang="en-US" dirty="0" err="1"/>
              <a:t>errorcode</a:t>
            </a:r>
            <a:r>
              <a:rPr lang="en-US" dirty="0"/>
              <a:t>;</a:t>
            </a:r>
          </a:p>
          <a:p>
            <a:r>
              <a:rPr lang="en-US" dirty="0" err="1"/>
              <a:t>errorcode</a:t>
            </a:r>
            <a:r>
              <a:rPr lang="en-US" dirty="0"/>
              <a:t>=</a:t>
            </a:r>
            <a:r>
              <a:rPr lang="en-US" dirty="0" err="1"/>
              <a:t>graphresult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61992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600200"/>
          </a:xfrm>
        </p:spPr>
        <p:txBody>
          <a:bodyPr>
            <a:noAutofit/>
          </a:bodyPr>
          <a:lstStyle/>
          <a:p>
            <a:br>
              <a:rPr lang="en-US" sz="4400" i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4400" i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4400" i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4400" i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4400" i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4400" i="1" u="sng" dirty="0" err="1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closegraph</a:t>
            </a:r>
            <a:r>
              <a:rPr lang="en-US" sz="4400" i="1" u="sng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()</a:t>
            </a:r>
            <a:br>
              <a:rPr lang="en-US" sz="4400" i="1" u="sng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</a:br>
            <a:endParaRPr lang="en-US" sz="4400" i="1" u="sng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Abdul Razzaque, Anjuman.C.E.T, Nagpur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447800"/>
            <a:ext cx="7772400" cy="4876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b="1" dirty="0"/>
              <a:t>Declaration </a:t>
            </a:r>
          </a:p>
          <a:p>
            <a:pPr>
              <a:buNone/>
            </a:pPr>
            <a:r>
              <a:rPr lang="en-US" sz="3600" i="1" dirty="0"/>
              <a:t>void </a:t>
            </a:r>
            <a:r>
              <a:rPr lang="en-US" sz="3600" i="1" dirty="0" err="1"/>
              <a:t>closegraph</a:t>
            </a:r>
            <a:r>
              <a:rPr lang="en-US" sz="3600" i="1" dirty="0"/>
              <a:t>();</a:t>
            </a:r>
          </a:p>
          <a:p>
            <a:pPr>
              <a:buNone/>
            </a:pPr>
            <a:endParaRPr lang="en-US" sz="3600" i="1" dirty="0"/>
          </a:p>
          <a:p>
            <a:pPr algn="just">
              <a:buNone/>
            </a:pPr>
            <a:r>
              <a:rPr lang="en-US" sz="2000" dirty="0"/>
              <a:t>            </a:t>
            </a:r>
            <a:r>
              <a:rPr lang="en-US" sz="3200" dirty="0" err="1"/>
              <a:t>closegraph</a:t>
            </a:r>
            <a:r>
              <a:rPr lang="en-US" sz="3200" dirty="0"/>
              <a:t> function closes the graphics mode, </a:t>
            </a:r>
            <a:r>
              <a:rPr lang="en-US" sz="3200" dirty="0" err="1"/>
              <a:t>deallocates</a:t>
            </a:r>
            <a:r>
              <a:rPr lang="en-US" sz="3200" dirty="0"/>
              <a:t> all memory allocated by graphics system and restores the screen to the mode it was in before you called </a:t>
            </a:r>
            <a:r>
              <a:rPr lang="en-US" sz="3200" dirty="0" err="1"/>
              <a:t>initgraph</a:t>
            </a:r>
            <a:r>
              <a:rPr lang="en-US" sz="3200" dirty="0"/>
              <a:t>.</a:t>
            </a:r>
          </a:p>
          <a:p>
            <a:pPr>
              <a:buNone/>
            </a:pPr>
            <a:br>
              <a:rPr lang="en-US" sz="8000" dirty="0"/>
            </a:br>
            <a:endParaRPr lang="en-US" sz="8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401762"/>
          </a:xfrm>
        </p:spPr>
        <p:txBody>
          <a:bodyPr>
            <a:noAutofit/>
          </a:bodyPr>
          <a:lstStyle/>
          <a:p>
            <a:br>
              <a:rPr lang="en-US" sz="4400" i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4400" i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4400" i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4400" i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4400" i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4400" i="1" u="sng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line()</a:t>
            </a:r>
            <a:br>
              <a:rPr lang="en-US" sz="4400" i="1" u="sng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</a:br>
            <a:endParaRPr lang="en-US" sz="4400" i="1" u="sng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838200"/>
            <a:ext cx="7772400" cy="5334000"/>
          </a:xfrm>
        </p:spPr>
        <p:txBody>
          <a:bodyPr>
            <a:normAutofit fontScale="55000" lnSpcReduction="20000"/>
          </a:bodyPr>
          <a:lstStyle/>
          <a:p>
            <a:pPr algn="just">
              <a:buNone/>
            </a:pPr>
            <a:r>
              <a:rPr lang="en-US" sz="3400" b="1" dirty="0"/>
              <a:t>Declaration </a:t>
            </a:r>
          </a:p>
          <a:p>
            <a:pPr>
              <a:buNone/>
            </a:pPr>
            <a:r>
              <a:rPr lang="en-US" sz="3600" i="1" dirty="0"/>
              <a:t>void line(</a:t>
            </a:r>
            <a:r>
              <a:rPr lang="en-US" sz="3600" i="1" dirty="0" err="1"/>
              <a:t>int</a:t>
            </a:r>
            <a:r>
              <a:rPr lang="en-US" sz="3600" i="1" dirty="0"/>
              <a:t> x1, </a:t>
            </a:r>
            <a:r>
              <a:rPr lang="en-US" sz="3600" i="1" dirty="0" err="1"/>
              <a:t>int</a:t>
            </a:r>
            <a:r>
              <a:rPr lang="en-US" sz="3600" i="1" dirty="0"/>
              <a:t> y1, </a:t>
            </a:r>
            <a:r>
              <a:rPr lang="en-US" sz="3600" i="1" dirty="0" err="1"/>
              <a:t>int</a:t>
            </a:r>
            <a:r>
              <a:rPr lang="en-US" sz="3600" i="1" dirty="0"/>
              <a:t> x2, </a:t>
            </a:r>
            <a:r>
              <a:rPr lang="en-US" sz="3600" i="1" dirty="0" err="1"/>
              <a:t>int</a:t>
            </a:r>
            <a:r>
              <a:rPr lang="en-US" sz="3600" i="1" dirty="0"/>
              <a:t> y2);</a:t>
            </a:r>
          </a:p>
          <a:p>
            <a:pPr>
              <a:buNone/>
            </a:pPr>
            <a:r>
              <a:rPr lang="en-US" sz="3400" b="1" dirty="0"/>
              <a:t>Example</a:t>
            </a:r>
            <a:endParaRPr lang="en-US" dirty="0"/>
          </a:p>
          <a:p>
            <a:pPr>
              <a:buNone/>
            </a:pPr>
            <a:r>
              <a:rPr lang="en-US" sz="3400" dirty="0"/>
              <a:t>#include &lt;</a:t>
            </a:r>
            <a:r>
              <a:rPr lang="en-US" sz="3400" dirty="0" err="1"/>
              <a:t>graphics.h</a:t>
            </a:r>
            <a:r>
              <a:rPr lang="en-US" sz="3400" dirty="0"/>
              <a:t>&gt; </a:t>
            </a:r>
          </a:p>
          <a:p>
            <a:pPr>
              <a:buNone/>
            </a:pPr>
            <a:r>
              <a:rPr lang="en-US" sz="3400" dirty="0"/>
              <a:t>#include &lt;</a:t>
            </a:r>
            <a:r>
              <a:rPr lang="en-US" sz="3400" dirty="0" err="1"/>
              <a:t>conio.h</a:t>
            </a:r>
            <a:r>
              <a:rPr lang="en-US" sz="3400" dirty="0"/>
              <a:t>&gt; </a:t>
            </a:r>
          </a:p>
          <a:p>
            <a:pPr>
              <a:buNone/>
            </a:pPr>
            <a:r>
              <a:rPr lang="en-US" sz="3400" dirty="0"/>
              <a:t>main()</a:t>
            </a:r>
          </a:p>
          <a:p>
            <a:pPr>
              <a:buNone/>
            </a:pPr>
            <a:r>
              <a:rPr lang="en-US" sz="3400" dirty="0"/>
              <a:t>{</a:t>
            </a:r>
          </a:p>
          <a:p>
            <a:pPr>
              <a:buNone/>
            </a:pPr>
            <a:r>
              <a:rPr lang="en-US" sz="3400" dirty="0" err="1"/>
              <a:t>int</a:t>
            </a:r>
            <a:r>
              <a:rPr lang="en-US" sz="3400" dirty="0"/>
              <a:t> </a:t>
            </a:r>
            <a:r>
              <a:rPr lang="en-US" sz="3400" dirty="0" err="1"/>
              <a:t>gd</a:t>
            </a:r>
            <a:r>
              <a:rPr lang="en-US" sz="3400" dirty="0"/>
              <a:t> = DETECT, gm;    </a:t>
            </a:r>
          </a:p>
          <a:p>
            <a:pPr>
              <a:buNone/>
            </a:pPr>
            <a:r>
              <a:rPr lang="en-US" sz="3400" dirty="0" err="1"/>
              <a:t>initgraph</a:t>
            </a:r>
            <a:r>
              <a:rPr lang="en-US" sz="3400" dirty="0"/>
              <a:t>(&amp;</a:t>
            </a:r>
            <a:r>
              <a:rPr lang="en-US" sz="3400" dirty="0" err="1"/>
              <a:t>gd</a:t>
            </a:r>
            <a:r>
              <a:rPr lang="en-US" sz="3400" dirty="0"/>
              <a:t>, &amp;gm, "C:</a:t>
            </a:r>
            <a:r>
              <a:rPr lang="en-US" sz="3400" b="1" dirty="0"/>
              <a:t>\\</a:t>
            </a:r>
            <a:r>
              <a:rPr lang="en-US" sz="3400" dirty="0"/>
              <a:t>TC</a:t>
            </a:r>
            <a:r>
              <a:rPr lang="en-US" sz="3400" b="1" dirty="0"/>
              <a:t>\\</a:t>
            </a:r>
            <a:r>
              <a:rPr lang="en-US" sz="3400" dirty="0"/>
              <a:t>BGI"); </a:t>
            </a:r>
          </a:p>
          <a:p>
            <a:pPr>
              <a:buNone/>
            </a:pPr>
            <a:r>
              <a:rPr lang="en-US" sz="3400" dirty="0">
                <a:solidFill>
                  <a:srgbClr val="FF0000"/>
                </a:solidFill>
              </a:rPr>
              <a:t>line(100, 100, 200, 200); </a:t>
            </a:r>
          </a:p>
          <a:p>
            <a:pPr>
              <a:buNone/>
            </a:pPr>
            <a:r>
              <a:rPr lang="en-US" sz="3400" dirty="0" err="1"/>
              <a:t>getch</a:t>
            </a:r>
            <a:r>
              <a:rPr lang="en-US" sz="3400" dirty="0"/>
              <a:t>();   </a:t>
            </a:r>
          </a:p>
          <a:p>
            <a:pPr>
              <a:buNone/>
            </a:pPr>
            <a:r>
              <a:rPr lang="en-US" sz="3400" dirty="0" err="1"/>
              <a:t>closegraph</a:t>
            </a:r>
            <a:r>
              <a:rPr lang="en-US" sz="3400" dirty="0"/>
              <a:t>();  </a:t>
            </a:r>
          </a:p>
          <a:p>
            <a:pPr>
              <a:buNone/>
            </a:pPr>
            <a:r>
              <a:rPr lang="en-US" sz="3400" dirty="0"/>
              <a:t> return 0;</a:t>
            </a:r>
          </a:p>
          <a:p>
            <a:pPr>
              <a:buNone/>
            </a:pPr>
            <a:r>
              <a:rPr lang="en-US" sz="3400" dirty="0"/>
              <a:t>}</a:t>
            </a:r>
          </a:p>
          <a:p>
            <a:pPr>
              <a:buNone/>
            </a:pPr>
            <a:r>
              <a:rPr lang="en-US" sz="3400" dirty="0"/>
              <a:t>//</a:t>
            </a:r>
            <a:r>
              <a:rPr lang="en-US" sz="24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line function is used to draw a line from a point(x1,y1) to point(x2,y2)</a:t>
            </a:r>
            <a:endParaRPr lang="en-US" sz="3400" dirty="0"/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401762"/>
          </a:xfrm>
        </p:spPr>
        <p:txBody>
          <a:bodyPr>
            <a:noAutofit/>
          </a:bodyPr>
          <a:lstStyle/>
          <a:p>
            <a:br>
              <a:rPr lang="en-US" sz="4400" i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4400" i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4400" i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4400" i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4400" i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4400" i="1" u="sng" dirty="0" err="1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lineto</a:t>
            </a:r>
            <a:r>
              <a:rPr lang="en-US" sz="4400" i="1" u="sng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()</a:t>
            </a:r>
            <a:br>
              <a:rPr lang="en-US" sz="4400" i="1" u="sng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</a:br>
            <a:endParaRPr lang="en-US" sz="4400" i="1" u="sng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838200"/>
            <a:ext cx="7772400" cy="5791200"/>
          </a:xfrm>
        </p:spPr>
        <p:txBody>
          <a:bodyPr>
            <a:normAutofit fontScale="47500" lnSpcReduction="20000"/>
          </a:bodyPr>
          <a:lstStyle/>
          <a:p>
            <a:pPr algn="just">
              <a:buNone/>
            </a:pPr>
            <a:r>
              <a:rPr lang="en-US" sz="5900" b="1" dirty="0"/>
              <a:t>Declaration </a:t>
            </a:r>
          </a:p>
          <a:p>
            <a:pPr>
              <a:buNone/>
            </a:pPr>
            <a:r>
              <a:rPr lang="en-US" sz="5900" i="1" dirty="0"/>
              <a:t>void </a:t>
            </a:r>
            <a:r>
              <a:rPr lang="en-US" sz="5900" i="1" dirty="0" err="1"/>
              <a:t>lineto</a:t>
            </a:r>
            <a:r>
              <a:rPr lang="en-US" sz="5900" i="1" dirty="0"/>
              <a:t> (</a:t>
            </a:r>
            <a:r>
              <a:rPr lang="en-US" sz="5900" i="1" dirty="0" err="1"/>
              <a:t>int</a:t>
            </a:r>
            <a:r>
              <a:rPr lang="en-US" sz="5900" i="1" dirty="0"/>
              <a:t> x, </a:t>
            </a:r>
            <a:r>
              <a:rPr lang="en-US" sz="5900" i="1" dirty="0" err="1"/>
              <a:t>int</a:t>
            </a:r>
            <a:r>
              <a:rPr lang="en-US" sz="5900" i="1" dirty="0"/>
              <a:t> y);</a:t>
            </a:r>
          </a:p>
          <a:p>
            <a:pPr>
              <a:buNone/>
            </a:pPr>
            <a:r>
              <a:rPr lang="en-US" sz="4500" b="1" dirty="0"/>
              <a:t>Example</a:t>
            </a:r>
            <a:endParaRPr lang="en-US" sz="4500" dirty="0"/>
          </a:p>
          <a:p>
            <a:pPr>
              <a:buNone/>
            </a:pPr>
            <a:r>
              <a:rPr lang="en-US" sz="4200" dirty="0"/>
              <a:t>#include &lt;</a:t>
            </a:r>
            <a:r>
              <a:rPr lang="en-US" sz="4200" dirty="0" err="1"/>
              <a:t>graphics.h</a:t>
            </a:r>
            <a:r>
              <a:rPr lang="en-US" sz="4200" dirty="0"/>
              <a:t>&gt; </a:t>
            </a:r>
          </a:p>
          <a:p>
            <a:pPr>
              <a:buNone/>
            </a:pPr>
            <a:r>
              <a:rPr lang="en-US" sz="4200" dirty="0"/>
              <a:t>#include &lt;</a:t>
            </a:r>
            <a:r>
              <a:rPr lang="en-US" sz="4200" dirty="0" err="1"/>
              <a:t>conio.h</a:t>
            </a:r>
            <a:r>
              <a:rPr lang="en-US" sz="4200" dirty="0"/>
              <a:t>&gt; </a:t>
            </a:r>
          </a:p>
          <a:p>
            <a:pPr>
              <a:buNone/>
            </a:pPr>
            <a:r>
              <a:rPr lang="en-US" sz="4200" dirty="0"/>
              <a:t>main()</a:t>
            </a:r>
          </a:p>
          <a:p>
            <a:pPr>
              <a:buNone/>
            </a:pPr>
            <a:r>
              <a:rPr lang="en-US" sz="4200" dirty="0"/>
              <a:t>{</a:t>
            </a:r>
          </a:p>
          <a:p>
            <a:pPr>
              <a:buNone/>
            </a:pPr>
            <a:r>
              <a:rPr lang="en-US" sz="4200" dirty="0" err="1"/>
              <a:t>int</a:t>
            </a:r>
            <a:r>
              <a:rPr lang="en-US" sz="4200" dirty="0"/>
              <a:t> </a:t>
            </a:r>
            <a:r>
              <a:rPr lang="en-US" sz="4200" dirty="0" err="1"/>
              <a:t>gd</a:t>
            </a:r>
            <a:r>
              <a:rPr lang="en-US" sz="4200" dirty="0"/>
              <a:t> = DETECT, gm;    </a:t>
            </a:r>
          </a:p>
          <a:p>
            <a:pPr>
              <a:buNone/>
            </a:pPr>
            <a:r>
              <a:rPr lang="en-US" sz="4200" dirty="0" err="1"/>
              <a:t>initgraph</a:t>
            </a:r>
            <a:r>
              <a:rPr lang="en-US" sz="4200" dirty="0"/>
              <a:t>(&amp;</a:t>
            </a:r>
            <a:r>
              <a:rPr lang="en-US" sz="4200" dirty="0" err="1"/>
              <a:t>gd</a:t>
            </a:r>
            <a:r>
              <a:rPr lang="en-US" sz="4200" dirty="0"/>
              <a:t>, &amp;gm, "C:</a:t>
            </a:r>
            <a:r>
              <a:rPr lang="en-US" sz="4200" b="1" dirty="0"/>
              <a:t>\\</a:t>
            </a:r>
            <a:r>
              <a:rPr lang="en-US" sz="4200" dirty="0"/>
              <a:t>TC</a:t>
            </a:r>
            <a:r>
              <a:rPr lang="en-US" sz="4200" b="1" dirty="0"/>
              <a:t>\\</a:t>
            </a:r>
            <a:r>
              <a:rPr lang="en-US" sz="4200" dirty="0"/>
              <a:t>BGI"); </a:t>
            </a:r>
          </a:p>
          <a:p>
            <a:pPr>
              <a:buNone/>
            </a:pPr>
            <a:r>
              <a:rPr lang="en-US" sz="4200" dirty="0" err="1"/>
              <a:t>moveto</a:t>
            </a:r>
            <a:r>
              <a:rPr lang="en-US" sz="4200" dirty="0"/>
              <a:t>(100,100);</a:t>
            </a:r>
          </a:p>
          <a:p>
            <a:pPr>
              <a:buNone/>
            </a:pPr>
            <a:r>
              <a:rPr lang="en-US" sz="4200" dirty="0" err="1">
                <a:solidFill>
                  <a:srgbClr val="FF0000"/>
                </a:solidFill>
              </a:rPr>
              <a:t>lineto</a:t>
            </a:r>
            <a:r>
              <a:rPr lang="en-US" sz="4200" dirty="0">
                <a:solidFill>
                  <a:srgbClr val="FF0000"/>
                </a:solidFill>
              </a:rPr>
              <a:t>(200, 200); </a:t>
            </a:r>
          </a:p>
          <a:p>
            <a:pPr>
              <a:buNone/>
            </a:pPr>
            <a:r>
              <a:rPr lang="en-US" sz="4200" dirty="0" err="1"/>
              <a:t>getch</a:t>
            </a:r>
            <a:r>
              <a:rPr lang="en-US" sz="4200" dirty="0"/>
              <a:t>();   </a:t>
            </a:r>
          </a:p>
          <a:p>
            <a:pPr>
              <a:buNone/>
            </a:pPr>
            <a:r>
              <a:rPr lang="en-US" sz="4200" dirty="0" err="1"/>
              <a:t>closegraph</a:t>
            </a:r>
            <a:r>
              <a:rPr lang="en-US" sz="4200" dirty="0"/>
              <a:t>();  </a:t>
            </a:r>
          </a:p>
          <a:p>
            <a:pPr>
              <a:buNone/>
            </a:pPr>
            <a:r>
              <a:rPr lang="en-US" sz="4200" dirty="0"/>
              <a:t> return 0;</a:t>
            </a:r>
          </a:p>
          <a:p>
            <a:pPr>
              <a:buNone/>
            </a:pPr>
            <a:r>
              <a:rPr lang="en-US" sz="4200" dirty="0"/>
              <a:t>}</a:t>
            </a:r>
          </a:p>
          <a:p>
            <a:pPr>
              <a:buNone/>
            </a:pPr>
            <a:r>
              <a:rPr lang="en-US" sz="34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//Function </a:t>
            </a:r>
            <a:r>
              <a:rPr lang="en-US" sz="3400" b="0" i="0" dirty="0" err="1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lineto</a:t>
            </a:r>
            <a:r>
              <a:rPr lang="en-US" sz="34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 draws a line from the current position (CP) to the point (x, y), you can get current position using </a:t>
            </a:r>
            <a:r>
              <a:rPr lang="en-US" sz="3400" b="0" i="0" dirty="0" err="1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getx</a:t>
            </a:r>
            <a:r>
              <a:rPr lang="en-US" sz="34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 and </a:t>
            </a:r>
            <a:r>
              <a:rPr lang="en-US" sz="3400" b="0" i="0" dirty="0" err="1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gety</a:t>
            </a:r>
            <a:r>
              <a:rPr lang="en-US" sz="34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 function.</a:t>
            </a:r>
            <a:br>
              <a:rPr lang="en-US" sz="3400" dirty="0"/>
            </a:br>
            <a:endParaRPr lang="en-US" sz="3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401762"/>
          </a:xfrm>
        </p:spPr>
        <p:txBody>
          <a:bodyPr>
            <a:noAutofit/>
          </a:bodyPr>
          <a:lstStyle/>
          <a:p>
            <a:br>
              <a:rPr lang="en-US" sz="4400" i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4400" i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4400" i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4400" i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4400" i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4400" i="1" u="sng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arc()</a:t>
            </a:r>
            <a:br>
              <a:rPr lang="en-US" sz="4400" i="1" u="sng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</a:br>
            <a:endParaRPr lang="en-US" sz="4400" i="1" u="sng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50292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3400" b="1" dirty="0"/>
              <a:t>Declaration </a:t>
            </a:r>
          </a:p>
          <a:p>
            <a:pPr>
              <a:buNone/>
            </a:pPr>
            <a:r>
              <a:rPr lang="en-US" sz="3600" i="1" dirty="0"/>
              <a:t>void arc(</a:t>
            </a:r>
            <a:r>
              <a:rPr lang="en-US" sz="3600" i="1" dirty="0" err="1"/>
              <a:t>int</a:t>
            </a:r>
            <a:r>
              <a:rPr lang="en-US" sz="3600" i="1" dirty="0"/>
              <a:t> x, </a:t>
            </a:r>
            <a:r>
              <a:rPr lang="en-US" sz="3600" i="1" dirty="0" err="1"/>
              <a:t>int</a:t>
            </a:r>
            <a:r>
              <a:rPr lang="en-US" sz="3600" i="1" dirty="0"/>
              <a:t> y, </a:t>
            </a:r>
            <a:r>
              <a:rPr lang="en-US" sz="3600" i="1" dirty="0" err="1"/>
              <a:t>int</a:t>
            </a:r>
            <a:r>
              <a:rPr lang="en-US" sz="3600" i="1" dirty="0"/>
              <a:t> </a:t>
            </a:r>
            <a:r>
              <a:rPr lang="en-US" sz="3600" i="1" dirty="0" err="1"/>
              <a:t>stangle</a:t>
            </a:r>
            <a:r>
              <a:rPr lang="en-US" sz="3600" i="1" dirty="0"/>
              <a:t>, </a:t>
            </a:r>
            <a:r>
              <a:rPr lang="en-US" sz="3600" i="1" dirty="0" err="1"/>
              <a:t>int</a:t>
            </a:r>
            <a:r>
              <a:rPr lang="en-US" sz="3600" i="1" dirty="0"/>
              <a:t> </a:t>
            </a:r>
            <a:r>
              <a:rPr lang="en-US" sz="3600" i="1" dirty="0" err="1"/>
              <a:t>endangle</a:t>
            </a:r>
            <a:r>
              <a:rPr lang="en-US" sz="3600" i="1" dirty="0"/>
              <a:t>, </a:t>
            </a:r>
            <a:r>
              <a:rPr lang="en-US" sz="3600" i="1" dirty="0" err="1"/>
              <a:t>int</a:t>
            </a:r>
            <a:r>
              <a:rPr lang="en-US" sz="3600" i="1" dirty="0"/>
              <a:t> radius);</a:t>
            </a:r>
          </a:p>
          <a:p>
            <a:pPr>
              <a:buNone/>
            </a:pPr>
            <a:r>
              <a:rPr lang="en-US" sz="3400" b="1" dirty="0"/>
              <a:t>Example</a:t>
            </a:r>
            <a:endParaRPr lang="en-US" dirty="0"/>
          </a:p>
          <a:p>
            <a:pPr>
              <a:buNone/>
            </a:pPr>
            <a:r>
              <a:rPr lang="en-US" dirty="0"/>
              <a:t>#include &lt;</a:t>
            </a:r>
            <a:r>
              <a:rPr lang="en-US" dirty="0" err="1"/>
              <a:t>graphics.h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#include &lt;</a:t>
            </a:r>
            <a:r>
              <a:rPr lang="en-US" dirty="0" err="1"/>
              <a:t>conio.h</a:t>
            </a:r>
            <a:r>
              <a:rPr lang="en-US" dirty="0"/>
              <a:t>&gt; </a:t>
            </a:r>
          </a:p>
          <a:p>
            <a:pPr>
              <a:buNone/>
            </a:pPr>
            <a:r>
              <a:rPr lang="en-US" dirty="0"/>
              <a:t>main()</a:t>
            </a:r>
          </a:p>
          <a:p>
            <a:pPr>
              <a:buNone/>
            </a:pPr>
            <a:r>
              <a:rPr lang="en-US" dirty="0"/>
              <a:t>{ 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gd</a:t>
            </a:r>
            <a:r>
              <a:rPr lang="en-US" dirty="0"/>
              <a:t> = DETECT, gm;  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err="1"/>
              <a:t>initgraph</a:t>
            </a:r>
            <a:r>
              <a:rPr lang="en-US" dirty="0"/>
              <a:t>(&amp;</a:t>
            </a:r>
            <a:r>
              <a:rPr lang="en-US" dirty="0" err="1"/>
              <a:t>gd</a:t>
            </a:r>
            <a:r>
              <a:rPr lang="en-US" dirty="0"/>
              <a:t>, &amp;gm, "C:</a:t>
            </a:r>
            <a:r>
              <a:rPr lang="en-US" b="1" dirty="0"/>
              <a:t>\\</a:t>
            </a:r>
            <a:r>
              <a:rPr lang="en-US" dirty="0"/>
              <a:t>TC</a:t>
            </a:r>
            <a:r>
              <a:rPr lang="en-US" b="1" dirty="0"/>
              <a:t>\\</a:t>
            </a:r>
            <a:r>
              <a:rPr lang="en-US" dirty="0"/>
              <a:t>BGI");    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arc(100, 100, 0, 135, 50);  </a:t>
            </a: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getch</a:t>
            </a:r>
            <a:r>
              <a:rPr lang="en-US" dirty="0"/>
              <a:t>();   </a:t>
            </a:r>
          </a:p>
          <a:p>
            <a:pPr>
              <a:buNone/>
            </a:pPr>
            <a:r>
              <a:rPr lang="en-US" dirty="0" err="1"/>
              <a:t>closegraph</a:t>
            </a:r>
            <a:r>
              <a:rPr lang="en-US" dirty="0"/>
              <a:t>();   </a:t>
            </a:r>
          </a:p>
          <a:p>
            <a:pPr>
              <a:buNone/>
            </a:pPr>
            <a:r>
              <a:rPr lang="en-US" dirty="0"/>
              <a:t>return 0;}</a:t>
            </a:r>
          </a:p>
          <a:p>
            <a:pPr>
              <a:buNone/>
            </a:pPr>
            <a:endParaRPr lang="en-US" b="0" i="0" dirty="0">
              <a:solidFill>
                <a:srgbClr val="3B3B3B"/>
              </a:solidFill>
              <a:effectLst/>
              <a:latin typeface="Georgia" panose="02040502050405020303" pitchFamily="18" charset="0"/>
            </a:endParaRPr>
          </a:p>
          <a:p>
            <a:pPr>
              <a:buNone/>
            </a:pPr>
            <a:r>
              <a:rPr lang="en-US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"arc" function is used to draw an arc with center (x, y) and </a:t>
            </a:r>
            <a:r>
              <a:rPr lang="en-US" b="0" i="0" dirty="0" err="1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stangle</a:t>
            </a:r>
            <a:r>
              <a:rPr lang="en-US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 specifies starting angle, </a:t>
            </a:r>
            <a:r>
              <a:rPr lang="en-US" b="0" i="0" dirty="0" err="1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endangle</a:t>
            </a:r>
            <a:r>
              <a:rPr lang="en-US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 specifies the end angle and last parameter specifies the radius of the arc. arc function can also be used to draw a circle but for that starting angle and end angle should be 0 and 360 respectively.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401762"/>
          </a:xfrm>
        </p:spPr>
        <p:txBody>
          <a:bodyPr>
            <a:noAutofit/>
          </a:bodyPr>
          <a:lstStyle/>
          <a:p>
            <a:br>
              <a:rPr lang="en-US" sz="4400" i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4400" i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4400" i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4400" i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4400" i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4400" i="1" u="sng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circle()</a:t>
            </a:r>
            <a:br>
              <a:rPr lang="en-US" sz="4400" i="1" u="sng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</a:br>
            <a:endParaRPr lang="en-US" sz="4400" i="1" u="sng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50292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3400" b="1" dirty="0"/>
              <a:t>Declaration </a:t>
            </a:r>
          </a:p>
          <a:p>
            <a:pPr>
              <a:buNone/>
            </a:pPr>
            <a:r>
              <a:rPr lang="en-US" sz="3700" i="1" dirty="0"/>
              <a:t>void circle(</a:t>
            </a:r>
            <a:r>
              <a:rPr lang="en-US" sz="3700" i="1" dirty="0" err="1"/>
              <a:t>int</a:t>
            </a:r>
            <a:r>
              <a:rPr lang="en-US" sz="3700" i="1" dirty="0"/>
              <a:t> x, </a:t>
            </a:r>
            <a:r>
              <a:rPr lang="en-US" sz="3700" i="1" dirty="0" err="1"/>
              <a:t>int</a:t>
            </a:r>
            <a:r>
              <a:rPr lang="en-US" sz="3700" i="1" dirty="0"/>
              <a:t> y, </a:t>
            </a:r>
            <a:r>
              <a:rPr lang="en-US" sz="3700" i="1" dirty="0" err="1"/>
              <a:t>int</a:t>
            </a:r>
            <a:r>
              <a:rPr lang="en-US" sz="3700" i="1" dirty="0"/>
              <a:t> r);</a:t>
            </a:r>
          </a:p>
          <a:p>
            <a:pPr>
              <a:buNone/>
            </a:pPr>
            <a:r>
              <a:rPr lang="en-US" sz="3600" i="1" dirty="0"/>
              <a:t>Where center=(</a:t>
            </a:r>
            <a:r>
              <a:rPr lang="en-US" sz="3600" i="1" dirty="0" err="1"/>
              <a:t>x,y</a:t>
            </a:r>
            <a:r>
              <a:rPr lang="en-US" sz="3600" i="1" dirty="0"/>
              <a:t>) ;    radius=r </a:t>
            </a:r>
          </a:p>
          <a:p>
            <a:pPr>
              <a:buNone/>
            </a:pPr>
            <a:r>
              <a:rPr lang="en-US" sz="3400" b="1" dirty="0"/>
              <a:t>Example</a:t>
            </a:r>
            <a:endParaRPr lang="en-US" dirty="0"/>
          </a:p>
          <a:p>
            <a:pPr>
              <a:buNone/>
            </a:pPr>
            <a:r>
              <a:rPr lang="en-US" sz="3200" dirty="0"/>
              <a:t>#include&lt;</a:t>
            </a:r>
            <a:r>
              <a:rPr lang="en-US" sz="3200" dirty="0" err="1"/>
              <a:t>graphics.h</a:t>
            </a:r>
            <a:r>
              <a:rPr lang="en-US" sz="3200" dirty="0"/>
              <a:t>&gt;</a:t>
            </a:r>
          </a:p>
          <a:p>
            <a:pPr>
              <a:buNone/>
            </a:pPr>
            <a:r>
              <a:rPr lang="en-US" sz="3200" dirty="0"/>
              <a:t>#include&lt;</a:t>
            </a:r>
            <a:r>
              <a:rPr lang="en-US" sz="3200" dirty="0" err="1"/>
              <a:t>conio.h</a:t>
            </a:r>
            <a:r>
              <a:rPr lang="en-US" sz="3200" dirty="0"/>
              <a:t>&gt; </a:t>
            </a:r>
          </a:p>
          <a:p>
            <a:pPr>
              <a:buNone/>
            </a:pPr>
            <a:r>
              <a:rPr lang="en-US" sz="3200" dirty="0"/>
              <a:t>main()</a:t>
            </a:r>
          </a:p>
          <a:p>
            <a:pPr>
              <a:buNone/>
            </a:pPr>
            <a:r>
              <a:rPr lang="en-US" sz="3200" dirty="0"/>
              <a:t>{  </a:t>
            </a:r>
          </a:p>
          <a:p>
            <a:pPr>
              <a:buNone/>
            </a:pPr>
            <a:r>
              <a:rPr lang="en-US" sz="3200" dirty="0"/>
              <a:t> </a:t>
            </a:r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/>
              <a:t>gd</a:t>
            </a:r>
            <a:r>
              <a:rPr lang="en-US" sz="3200" dirty="0"/>
              <a:t> = DETECT, gm;   </a:t>
            </a:r>
          </a:p>
          <a:p>
            <a:pPr>
              <a:buNone/>
            </a:pPr>
            <a:r>
              <a:rPr lang="en-US" sz="3200" dirty="0"/>
              <a:t> </a:t>
            </a:r>
            <a:r>
              <a:rPr lang="en-US" sz="3200" dirty="0" err="1"/>
              <a:t>initgraph</a:t>
            </a:r>
            <a:r>
              <a:rPr lang="en-US" sz="3200" dirty="0"/>
              <a:t>(&amp;</a:t>
            </a:r>
            <a:r>
              <a:rPr lang="en-US" sz="3200" dirty="0" err="1"/>
              <a:t>gd</a:t>
            </a:r>
            <a:r>
              <a:rPr lang="en-US" sz="3200" dirty="0"/>
              <a:t>, &amp;gm, "C:</a:t>
            </a:r>
            <a:r>
              <a:rPr lang="en-US" sz="3200" b="1" dirty="0"/>
              <a:t>\\</a:t>
            </a:r>
            <a:r>
              <a:rPr lang="en-US" sz="3200" dirty="0"/>
              <a:t>TC</a:t>
            </a:r>
            <a:r>
              <a:rPr lang="en-US" sz="3200" b="1" dirty="0"/>
              <a:t>\\</a:t>
            </a:r>
            <a:r>
              <a:rPr lang="en-US" sz="3200" dirty="0"/>
              <a:t>BGI");   </a:t>
            </a:r>
          </a:p>
          <a:p>
            <a:pPr>
              <a:buNone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circle(100, 100, 50); </a:t>
            </a:r>
            <a:r>
              <a:rPr lang="en-US" sz="3200" dirty="0"/>
              <a:t>   </a:t>
            </a:r>
          </a:p>
          <a:p>
            <a:pPr>
              <a:buNone/>
            </a:pPr>
            <a:r>
              <a:rPr lang="en-US" sz="3200" dirty="0" err="1"/>
              <a:t>getch</a:t>
            </a:r>
            <a:r>
              <a:rPr lang="en-US" sz="3200" dirty="0"/>
              <a:t>();   </a:t>
            </a:r>
          </a:p>
          <a:p>
            <a:pPr>
              <a:buNone/>
            </a:pPr>
            <a:r>
              <a:rPr lang="en-US" sz="3200" dirty="0" err="1"/>
              <a:t>closegraph</a:t>
            </a:r>
            <a:r>
              <a:rPr lang="en-US" sz="3200" dirty="0"/>
              <a:t>();   </a:t>
            </a:r>
          </a:p>
          <a:p>
            <a:pPr>
              <a:buNone/>
            </a:pPr>
            <a:r>
              <a:rPr lang="en-US" sz="3200" dirty="0"/>
              <a:t>return 0;</a:t>
            </a:r>
          </a:p>
          <a:p>
            <a:pPr>
              <a:buNone/>
            </a:pPr>
            <a:r>
              <a:rPr lang="en-US" sz="3200" dirty="0"/>
              <a:t>}</a:t>
            </a:r>
          </a:p>
          <a:p>
            <a:pPr>
              <a:buNone/>
            </a:pPr>
            <a:r>
              <a:rPr lang="en-US" sz="20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Circle function is used to draw a circle with center (</a:t>
            </a:r>
            <a:r>
              <a:rPr lang="en-US" sz="2000" b="0" i="0" dirty="0" err="1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x,y</a:t>
            </a:r>
            <a:r>
              <a:rPr lang="en-US" sz="20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) and third parameter specifies the radius of the circle. </a:t>
            </a:r>
            <a:endParaRPr lang="en-US"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401762"/>
          </a:xfrm>
        </p:spPr>
        <p:txBody>
          <a:bodyPr>
            <a:noAutofit/>
          </a:bodyPr>
          <a:lstStyle/>
          <a:p>
            <a:br>
              <a:rPr lang="en-US" sz="4400" i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4400" i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4400" i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4400" i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4400" i="1" u="sng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ellipse()</a:t>
            </a:r>
            <a:br>
              <a:rPr lang="en-US" sz="4400" i="1" u="sng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</a:br>
            <a:endParaRPr lang="en-US" sz="4400" i="1" u="sng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56769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3400" b="1" dirty="0"/>
              <a:t>Declaration </a:t>
            </a:r>
          </a:p>
          <a:p>
            <a:pPr>
              <a:buNone/>
            </a:pPr>
            <a:r>
              <a:rPr lang="en-US" sz="3600" i="1" dirty="0"/>
              <a:t>void ellipse(</a:t>
            </a:r>
            <a:r>
              <a:rPr lang="en-US" sz="3600" i="1" dirty="0" err="1"/>
              <a:t>int</a:t>
            </a:r>
            <a:r>
              <a:rPr lang="en-US" sz="3600" i="1" dirty="0"/>
              <a:t> x, </a:t>
            </a:r>
            <a:r>
              <a:rPr lang="en-US" sz="3600" i="1" dirty="0" err="1"/>
              <a:t>int</a:t>
            </a:r>
            <a:r>
              <a:rPr lang="en-US" sz="3600" i="1" dirty="0"/>
              <a:t> y, </a:t>
            </a:r>
            <a:r>
              <a:rPr lang="en-US" sz="3600" i="1" dirty="0" err="1"/>
              <a:t>int</a:t>
            </a:r>
            <a:r>
              <a:rPr lang="en-US" sz="3600" i="1" dirty="0"/>
              <a:t> </a:t>
            </a:r>
            <a:r>
              <a:rPr lang="en-US" sz="3600" i="1" dirty="0" err="1"/>
              <a:t>stangle</a:t>
            </a:r>
            <a:r>
              <a:rPr lang="en-US" sz="3600" i="1" dirty="0"/>
              <a:t>, </a:t>
            </a:r>
            <a:r>
              <a:rPr lang="en-US" sz="3600" i="1" dirty="0" err="1"/>
              <a:t>int</a:t>
            </a:r>
            <a:r>
              <a:rPr lang="en-US" sz="3600" i="1" dirty="0"/>
              <a:t> </a:t>
            </a:r>
            <a:r>
              <a:rPr lang="en-US" sz="3600" i="1" dirty="0" err="1"/>
              <a:t>endangle</a:t>
            </a:r>
            <a:r>
              <a:rPr lang="en-US" sz="3600" i="1" dirty="0"/>
              <a:t>, </a:t>
            </a:r>
            <a:r>
              <a:rPr lang="en-US" sz="3600" i="1" dirty="0" err="1"/>
              <a:t>int</a:t>
            </a:r>
            <a:r>
              <a:rPr lang="en-US" sz="3600" i="1" dirty="0"/>
              <a:t> </a:t>
            </a:r>
            <a:r>
              <a:rPr lang="en-US" sz="3600" i="1" dirty="0" err="1"/>
              <a:t>xradius</a:t>
            </a:r>
            <a:r>
              <a:rPr lang="en-US" sz="3600" i="1" dirty="0"/>
              <a:t>, </a:t>
            </a:r>
            <a:r>
              <a:rPr lang="en-US" sz="3600" i="1" dirty="0" err="1"/>
              <a:t>int</a:t>
            </a:r>
            <a:r>
              <a:rPr lang="en-US" sz="3600" i="1" dirty="0"/>
              <a:t> </a:t>
            </a:r>
            <a:r>
              <a:rPr lang="en-US" sz="3600" i="1" dirty="0" err="1"/>
              <a:t>yradius</a:t>
            </a:r>
            <a:r>
              <a:rPr lang="en-US" sz="3600" i="1" dirty="0"/>
              <a:t>)</a:t>
            </a:r>
          </a:p>
          <a:p>
            <a:pPr>
              <a:buNone/>
            </a:pPr>
            <a:r>
              <a:rPr lang="en-US" sz="3400" b="1" dirty="0"/>
              <a:t>Example</a:t>
            </a:r>
            <a:endParaRPr lang="en-US" dirty="0"/>
          </a:p>
          <a:p>
            <a:pPr>
              <a:buNone/>
            </a:pPr>
            <a:r>
              <a:rPr lang="en-US" sz="2900" dirty="0"/>
              <a:t>#include&lt;</a:t>
            </a:r>
            <a:r>
              <a:rPr lang="en-US" sz="2900" dirty="0" err="1"/>
              <a:t>graphics.h</a:t>
            </a:r>
            <a:r>
              <a:rPr lang="en-US" sz="2900" dirty="0"/>
              <a:t>&gt;</a:t>
            </a:r>
          </a:p>
          <a:p>
            <a:pPr>
              <a:buNone/>
            </a:pPr>
            <a:r>
              <a:rPr lang="en-US" sz="2900" dirty="0"/>
              <a:t>#include&lt;</a:t>
            </a:r>
            <a:r>
              <a:rPr lang="en-US" sz="2900" dirty="0" err="1"/>
              <a:t>conio.h</a:t>
            </a:r>
            <a:r>
              <a:rPr lang="en-US" sz="2900" dirty="0"/>
              <a:t>&gt; </a:t>
            </a:r>
          </a:p>
          <a:p>
            <a:pPr>
              <a:buNone/>
            </a:pPr>
            <a:r>
              <a:rPr lang="en-US" sz="2900" dirty="0"/>
              <a:t>main()</a:t>
            </a:r>
          </a:p>
          <a:p>
            <a:pPr>
              <a:buNone/>
            </a:pPr>
            <a:r>
              <a:rPr lang="en-US" sz="2900" dirty="0"/>
              <a:t>{   </a:t>
            </a:r>
            <a:r>
              <a:rPr lang="en-US" sz="2900" dirty="0" err="1"/>
              <a:t>int</a:t>
            </a:r>
            <a:r>
              <a:rPr lang="en-US" sz="2900" dirty="0"/>
              <a:t> </a:t>
            </a:r>
            <a:r>
              <a:rPr lang="en-US" sz="2900" dirty="0" err="1"/>
              <a:t>gd</a:t>
            </a:r>
            <a:r>
              <a:rPr lang="en-US" sz="2900" dirty="0"/>
              <a:t> = DETECT, gm;   </a:t>
            </a:r>
          </a:p>
          <a:p>
            <a:pPr>
              <a:buNone/>
            </a:pPr>
            <a:r>
              <a:rPr lang="en-US" sz="2900" dirty="0"/>
              <a:t> </a:t>
            </a:r>
            <a:r>
              <a:rPr lang="en-US" sz="2900" dirty="0" err="1"/>
              <a:t>initgraph</a:t>
            </a:r>
            <a:r>
              <a:rPr lang="en-US" sz="2900" dirty="0"/>
              <a:t>(&amp;</a:t>
            </a:r>
            <a:r>
              <a:rPr lang="en-US" sz="2900" dirty="0" err="1"/>
              <a:t>gd</a:t>
            </a:r>
            <a:r>
              <a:rPr lang="en-US" sz="2900" dirty="0"/>
              <a:t>, &amp;gm, "C:</a:t>
            </a:r>
            <a:r>
              <a:rPr lang="en-US" sz="2900" b="1" dirty="0"/>
              <a:t>\\</a:t>
            </a:r>
            <a:r>
              <a:rPr lang="en-US" sz="2900" dirty="0"/>
              <a:t>TC</a:t>
            </a:r>
            <a:r>
              <a:rPr lang="en-US" sz="2900" b="1" dirty="0"/>
              <a:t>\\</a:t>
            </a:r>
            <a:r>
              <a:rPr lang="en-US" sz="2900" dirty="0"/>
              <a:t>BGI");   </a:t>
            </a:r>
          </a:p>
          <a:p>
            <a:pPr>
              <a:buNone/>
            </a:pPr>
            <a:r>
              <a:rPr lang="en-US" sz="2900" dirty="0"/>
              <a:t> </a:t>
            </a:r>
            <a:r>
              <a:rPr lang="en-US" sz="2900" dirty="0">
                <a:solidFill>
                  <a:srgbClr val="FF0000"/>
                </a:solidFill>
              </a:rPr>
              <a:t>ellipse(100, 100, 0, 360, 50, 25); </a:t>
            </a:r>
            <a:r>
              <a:rPr lang="en-US" sz="2900" dirty="0"/>
              <a:t>  </a:t>
            </a:r>
          </a:p>
          <a:p>
            <a:pPr>
              <a:buNone/>
            </a:pPr>
            <a:r>
              <a:rPr lang="en-US" sz="2900" dirty="0"/>
              <a:t> </a:t>
            </a:r>
            <a:r>
              <a:rPr lang="en-US" sz="2900" dirty="0" err="1"/>
              <a:t>getch</a:t>
            </a:r>
            <a:r>
              <a:rPr lang="en-US" sz="2900" dirty="0"/>
              <a:t>();   </a:t>
            </a:r>
          </a:p>
          <a:p>
            <a:pPr>
              <a:buNone/>
            </a:pPr>
            <a:r>
              <a:rPr lang="en-US" sz="2900" dirty="0" err="1"/>
              <a:t>closegraph</a:t>
            </a:r>
            <a:r>
              <a:rPr lang="en-US" sz="2900" dirty="0"/>
              <a:t>();   </a:t>
            </a:r>
          </a:p>
          <a:p>
            <a:pPr>
              <a:buNone/>
            </a:pPr>
            <a:r>
              <a:rPr lang="en-US" sz="2900" dirty="0"/>
              <a:t>return 0;</a:t>
            </a:r>
          </a:p>
          <a:p>
            <a:pPr>
              <a:buNone/>
            </a:pPr>
            <a:r>
              <a:rPr lang="en-US" sz="2900" dirty="0"/>
              <a:t>}</a:t>
            </a:r>
          </a:p>
          <a:p>
            <a:pPr>
              <a:buNone/>
            </a:pPr>
            <a:r>
              <a:rPr lang="en-US" sz="20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Ellipse is used to draw an ellipse (</a:t>
            </a:r>
            <a:r>
              <a:rPr lang="en-US" sz="2000" b="0" i="0" dirty="0" err="1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x,y</a:t>
            </a:r>
            <a:r>
              <a:rPr lang="en-US" sz="20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) are coordinates of center of the ellipse, </a:t>
            </a:r>
            <a:r>
              <a:rPr lang="en-US" sz="2000" b="0" i="0" dirty="0" err="1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stangle</a:t>
            </a:r>
            <a:r>
              <a:rPr lang="en-US" sz="20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 is the starting angle, end angle is the ending angle, and fifth and sixth parameters specifies the X and Y radius of the ellipse.</a:t>
            </a:r>
            <a:endParaRPr lang="en-US" sz="2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sz="quarter" idx="1"/>
          </p:nvPr>
        </p:nvSpPr>
        <p:spPr>
          <a:xfrm>
            <a:off x="914400" y="533400"/>
            <a:ext cx="7772400" cy="5486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4400" i="1" u="sng" dirty="0"/>
              <a:t>Application</a:t>
            </a:r>
          </a:p>
          <a:p>
            <a:r>
              <a:rPr lang="en-US" sz="4400" dirty="0"/>
              <a:t>For developing our own games</a:t>
            </a:r>
          </a:p>
          <a:p>
            <a:r>
              <a:rPr lang="en-US" sz="4400" dirty="0"/>
              <a:t>In making projects, for animation</a:t>
            </a:r>
          </a:p>
          <a:p>
            <a:r>
              <a:rPr lang="en-US" sz="4400" dirty="0"/>
              <a:t>Image Processing</a:t>
            </a:r>
            <a:endParaRPr lang="en-US" sz="4400" i="1" u="sng" dirty="0"/>
          </a:p>
          <a:p>
            <a:pPr>
              <a:buNone/>
            </a:pPr>
            <a:r>
              <a:rPr lang="en-US" sz="4400" i="1" u="sng" dirty="0"/>
              <a:t>Easy</a:t>
            </a:r>
          </a:p>
          <a:p>
            <a:r>
              <a:rPr lang="en-US" sz="4400" dirty="0"/>
              <a:t>No complex logic </a:t>
            </a:r>
          </a:p>
          <a:p>
            <a:r>
              <a:rPr lang="en-US" sz="4400" dirty="0"/>
              <a:t>Std Library Function under </a:t>
            </a:r>
            <a:r>
              <a:rPr lang="en-US" sz="4400" dirty="0" err="1"/>
              <a:t>graphics.h</a:t>
            </a:r>
            <a:endParaRPr lang="en-US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1371600"/>
          </a:xfrm>
        </p:spPr>
        <p:txBody>
          <a:bodyPr>
            <a:noAutofit/>
          </a:bodyPr>
          <a:lstStyle/>
          <a:p>
            <a:br>
              <a:rPr lang="en-US" sz="4400" i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4400" i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4400" i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4400" i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4400" i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4400" i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4400" i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4400" i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4400" i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4400" i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4400" i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4400" i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4400" i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4400" i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4400" i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4400" i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4400" i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4400" i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4400" i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4400" i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4400" i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4400" i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4400" i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4400" i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4400" i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Functions of </a:t>
            </a:r>
            <a:r>
              <a:rPr lang="en-US" sz="4400" i="1" u="sng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graphics.h</a:t>
            </a:r>
            <a:r>
              <a:rPr lang="en-US" sz="4400" i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br>
              <a:rPr lang="en-US" sz="4400" i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4400" i="1" u="sng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 numCol="4" spcCol="91440">
            <a:normAutofit/>
          </a:bodyPr>
          <a:lstStyle/>
          <a:p>
            <a:pPr fontAlgn="t"/>
            <a:r>
              <a:rPr lang="en-US" sz="2000" b="1" dirty="0">
                <a:hlinkClick r:id="rId2"/>
              </a:rPr>
              <a:t>a</a:t>
            </a:r>
            <a:r>
              <a:rPr lang="en-US" sz="2000" b="1" dirty="0">
                <a:hlinkClick r:id="rId3"/>
              </a:rPr>
              <a:t>rc</a:t>
            </a:r>
            <a:endParaRPr lang="en-US" sz="2000" dirty="0"/>
          </a:p>
          <a:p>
            <a:pPr fontAlgn="t"/>
            <a:r>
              <a:rPr lang="en-US" sz="2000" b="1" dirty="0">
                <a:hlinkClick r:id="rId2"/>
              </a:rPr>
              <a:t>bar3d</a:t>
            </a:r>
            <a:endParaRPr lang="en-US" sz="2000" dirty="0"/>
          </a:p>
          <a:p>
            <a:pPr fontAlgn="t"/>
            <a:r>
              <a:rPr lang="en-US" sz="2000" b="1" dirty="0">
                <a:hlinkClick r:id="rId4"/>
              </a:rPr>
              <a:t>c</a:t>
            </a:r>
            <a:r>
              <a:rPr lang="en-US" sz="2000" b="1" dirty="0">
                <a:hlinkClick r:id="rId5"/>
              </a:rPr>
              <a:t>ircle</a:t>
            </a:r>
            <a:endParaRPr lang="en-US" sz="2000" dirty="0"/>
          </a:p>
          <a:p>
            <a:pPr fontAlgn="t"/>
            <a:r>
              <a:rPr lang="en-US" sz="2000" b="1" dirty="0" err="1">
                <a:hlinkClick r:id="rId6"/>
              </a:rPr>
              <a:t>c</a:t>
            </a:r>
            <a:r>
              <a:rPr lang="en-US" sz="2000" b="1" dirty="0" err="1">
                <a:hlinkClick r:id="rId7"/>
              </a:rPr>
              <a:t>losegraph</a:t>
            </a:r>
            <a:endParaRPr lang="en-US" sz="2000" dirty="0"/>
          </a:p>
          <a:p>
            <a:pPr fontAlgn="t"/>
            <a:r>
              <a:rPr lang="en-US" sz="2000" b="1" dirty="0" err="1">
                <a:hlinkClick r:id="rId6"/>
              </a:rPr>
              <a:t>drawpoly</a:t>
            </a:r>
            <a:endParaRPr lang="en-US" sz="2000" dirty="0"/>
          </a:p>
          <a:p>
            <a:pPr fontAlgn="t"/>
            <a:r>
              <a:rPr lang="en-US" sz="2000" b="1" dirty="0">
                <a:hlinkClick r:id="rId8"/>
              </a:rPr>
              <a:t>ellipse</a:t>
            </a:r>
            <a:endParaRPr lang="en-US" sz="2000" dirty="0"/>
          </a:p>
          <a:p>
            <a:pPr fontAlgn="t"/>
            <a:r>
              <a:rPr lang="en-US" sz="2000" b="1" dirty="0" err="1">
                <a:hlinkClick r:id="rId9"/>
              </a:rPr>
              <a:t>fillellipse</a:t>
            </a:r>
            <a:endParaRPr lang="en-US" sz="2000" dirty="0"/>
          </a:p>
          <a:p>
            <a:pPr fontAlgn="t"/>
            <a:r>
              <a:rPr lang="en-US" sz="2000" b="1" dirty="0" err="1">
                <a:hlinkClick r:id="rId10"/>
              </a:rPr>
              <a:t>fillpoly</a:t>
            </a:r>
            <a:endParaRPr lang="en-US" sz="2000" dirty="0"/>
          </a:p>
          <a:p>
            <a:pPr fontAlgn="t"/>
            <a:r>
              <a:rPr lang="en-US" sz="2000" b="1" dirty="0" err="1">
                <a:hlinkClick r:id="rId11"/>
              </a:rPr>
              <a:t>f</a:t>
            </a:r>
            <a:r>
              <a:rPr lang="en-US" sz="2000" b="1" dirty="0" err="1">
                <a:hlinkClick r:id="rId12"/>
              </a:rPr>
              <a:t>loodfill</a:t>
            </a:r>
            <a:endParaRPr lang="en-US" sz="2000" dirty="0"/>
          </a:p>
          <a:p>
            <a:pPr fontAlgn="t"/>
            <a:r>
              <a:rPr lang="en-US" sz="2000" b="1" dirty="0" err="1">
                <a:hlinkClick r:id="rId13"/>
              </a:rPr>
              <a:t>g</a:t>
            </a:r>
            <a:r>
              <a:rPr lang="en-US" sz="2000" b="1" dirty="0" err="1">
                <a:hlinkClick r:id="rId11"/>
              </a:rPr>
              <a:t>etcolor</a:t>
            </a:r>
            <a:endParaRPr lang="en-US" sz="2000" dirty="0"/>
          </a:p>
          <a:p>
            <a:pPr fontAlgn="t"/>
            <a:r>
              <a:rPr lang="en-US" sz="2000" b="1" dirty="0" err="1">
                <a:hlinkClick r:id="rId14"/>
              </a:rPr>
              <a:t>g</a:t>
            </a:r>
            <a:r>
              <a:rPr lang="en-US" sz="2000" b="1" dirty="0" err="1">
                <a:hlinkClick r:id="rId13"/>
              </a:rPr>
              <a:t>etimage</a:t>
            </a:r>
            <a:endParaRPr lang="en-US" sz="2000" dirty="0"/>
          </a:p>
          <a:p>
            <a:pPr fontAlgn="t"/>
            <a:r>
              <a:rPr lang="en-US" sz="2000" b="1" dirty="0" err="1">
                <a:hlinkClick r:id="rId15"/>
              </a:rPr>
              <a:t>g</a:t>
            </a:r>
            <a:r>
              <a:rPr lang="en-US" sz="2000" b="1" dirty="0" err="1">
                <a:hlinkClick r:id="rId14"/>
              </a:rPr>
              <a:t>etmaxcolor</a:t>
            </a:r>
            <a:endParaRPr lang="en-US" sz="2000" dirty="0"/>
          </a:p>
          <a:p>
            <a:pPr fontAlgn="t"/>
            <a:r>
              <a:rPr lang="en-US" sz="2000" b="1" dirty="0" err="1">
                <a:hlinkClick r:id="rId15"/>
              </a:rPr>
              <a:t>getmaxx</a:t>
            </a:r>
            <a:endParaRPr lang="en-US" sz="2000" dirty="0"/>
          </a:p>
          <a:p>
            <a:pPr fontAlgn="t"/>
            <a:r>
              <a:rPr lang="en-US" sz="2000" b="1" dirty="0" err="1">
                <a:hlinkClick r:id="rId16"/>
              </a:rPr>
              <a:t>g</a:t>
            </a:r>
            <a:r>
              <a:rPr lang="en-US" sz="2000" b="1" dirty="0" err="1">
                <a:hlinkClick r:id="rId17"/>
              </a:rPr>
              <a:t>etmaxy</a:t>
            </a:r>
            <a:endParaRPr lang="en-US" sz="2000" dirty="0"/>
          </a:p>
          <a:p>
            <a:pPr fontAlgn="t"/>
            <a:r>
              <a:rPr lang="en-US" sz="2000" b="1" dirty="0" err="1">
                <a:hlinkClick r:id="rId18"/>
              </a:rPr>
              <a:t>g</a:t>
            </a:r>
            <a:r>
              <a:rPr lang="en-US" sz="2000" b="1" dirty="0" err="1">
                <a:hlinkClick r:id="rId16"/>
              </a:rPr>
              <a:t>etpixel</a:t>
            </a:r>
            <a:endParaRPr lang="en-US" sz="2000" dirty="0"/>
          </a:p>
          <a:p>
            <a:pPr fontAlgn="t"/>
            <a:r>
              <a:rPr lang="en-US" sz="2000" b="1" dirty="0" err="1">
                <a:hlinkClick r:id="rId18"/>
              </a:rPr>
              <a:t>getx</a:t>
            </a:r>
            <a:endParaRPr lang="en-US" sz="2000" dirty="0"/>
          </a:p>
          <a:p>
            <a:pPr fontAlgn="t"/>
            <a:r>
              <a:rPr lang="en-US" sz="2000" b="1" dirty="0" err="1">
                <a:hlinkClick r:id="rId19"/>
              </a:rPr>
              <a:t>gety</a:t>
            </a:r>
            <a:endParaRPr lang="en-US" sz="2000" dirty="0"/>
          </a:p>
          <a:p>
            <a:pPr fontAlgn="t"/>
            <a:r>
              <a:rPr lang="en-US" sz="2000" b="1" dirty="0" err="1">
                <a:hlinkClick r:id="rId20"/>
              </a:rPr>
              <a:t>g</a:t>
            </a:r>
            <a:r>
              <a:rPr lang="en-US" sz="2000" b="1" dirty="0" err="1">
                <a:hlinkClick r:id="rId21"/>
              </a:rPr>
              <a:t>raphdefaults</a:t>
            </a:r>
            <a:endParaRPr lang="en-US" sz="2000" b="1" dirty="0">
              <a:hlinkClick r:id="rId21"/>
            </a:endParaRPr>
          </a:p>
          <a:p>
            <a:pPr fontAlgn="t"/>
            <a:r>
              <a:rPr lang="en-US" sz="2000" b="1" dirty="0" err="1">
                <a:hlinkClick r:id="rId20"/>
              </a:rPr>
              <a:t>imagesize</a:t>
            </a:r>
            <a:endParaRPr lang="en-US" sz="2000" dirty="0"/>
          </a:p>
          <a:p>
            <a:pPr fontAlgn="t"/>
            <a:r>
              <a:rPr lang="en-US" sz="2000" b="1" dirty="0" err="1">
                <a:hlinkClick r:id="rId21"/>
              </a:rPr>
              <a:t>initgraph</a:t>
            </a:r>
            <a:endParaRPr lang="en-US" sz="2000" dirty="0"/>
          </a:p>
          <a:p>
            <a:pPr fontAlgn="t"/>
            <a:r>
              <a:rPr lang="en-US" sz="2000" b="1" dirty="0">
                <a:hlinkClick r:id="rId22"/>
              </a:rPr>
              <a:t>line</a:t>
            </a:r>
            <a:endParaRPr lang="en-US" sz="2000" dirty="0"/>
          </a:p>
          <a:p>
            <a:pPr fontAlgn="t"/>
            <a:r>
              <a:rPr lang="en-US" sz="2000" b="1" dirty="0" err="1">
                <a:hlinkClick r:id="rId23"/>
              </a:rPr>
              <a:t>linerel</a:t>
            </a:r>
            <a:endParaRPr lang="en-US" sz="2000" dirty="0"/>
          </a:p>
          <a:p>
            <a:pPr fontAlgn="t"/>
            <a:r>
              <a:rPr lang="en-US" sz="2000" b="1" dirty="0" err="1">
                <a:hlinkClick r:id="rId24"/>
              </a:rPr>
              <a:t>lineto</a:t>
            </a:r>
            <a:endParaRPr lang="en-US" sz="2000" dirty="0"/>
          </a:p>
          <a:p>
            <a:pPr fontAlgn="t"/>
            <a:r>
              <a:rPr lang="en-US" sz="2000" b="1" dirty="0" err="1">
                <a:hlinkClick r:id="rId25"/>
              </a:rPr>
              <a:t>moverel</a:t>
            </a:r>
            <a:endParaRPr lang="en-US" sz="2000" dirty="0"/>
          </a:p>
          <a:p>
            <a:pPr fontAlgn="t"/>
            <a:r>
              <a:rPr lang="en-US" sz="2000" b="1" dirty="0" err="1">
                <a:hlinkClick r:id="rId26"/>
              </a:rPr>
              <a:t>moveto</a:t>
            </a:r>
            <a:endParaRPr lang="en-US" sz="2000" dirty="0"/>
          </a:p>
          <a:p>
            <a:pPr fontAlgn="t"/>
            <a:r>
              <a:rPr lang="en-US" sz="2000" b="1" dirty="0" err="1">
                <a:hlinkClick r:id="rId27"/>
              </a:rPr>
              <a:t>outtext</a:t>
            </a:r>
            <a:endParaRPr lang="en-US" sz="2000" dirty="0"/>
          </a:p>
          <a:p>
            <a:pPr fontAlgn="t"/>
            <a:r>
              <a:rPr lang="en-US" sz="2000" b="1" dirty="0" err="1">
                <a:hlinkClick r:id="rId28"/>
              </a:rPr>
              <a:t>o</a:t>
            </a:r>
            <a:r>
              <a:rPr lang="en-US" sz="2000" b="1" dirty="0" err="1">
                <a:hlinkClick r:id="rId29"/>
              </a:rPr>
              <a:t>uttextxy</a:t>
            </a:r>
            <a:endParaRPr lang="en-US" sz="2000" dirty="0"/>
          </a:p>
          <a:p>
            <a:pPr fontAlgn="t"/>
            <a:r>
              <a:rPr lang="en-US" sz="2000" b="1" dirty="0" err="1">
                <a:hlinkClick r:id="rId28"/>
              </a:rPr>
              <a:t>putimage</a:t>
            </a:r>
            <a:endParaRPr lang="en-US" sz="2000" dirty="0"/>
          </a:p>
          <a:p>
            <a:pPr fontAlgn="t"/>
            <a:r>
              <a:rPr lang="en-US" sz="2000" b="1" dirty="0" err="1">
                <a:hlinkClick r:id="rId30"/>
              </a:rPr>
              <a:t>putpixel</a:t>
            </a:r>
            <a:endParaRPr lang="en-US" sz="2000" dirty="0"/>
          </a:p>
          <a:p>
            <a:pPr fontAlgn="t"/>
            <a:r>
              <a:rPr lang="en-US" sz="2000" b="1" dirty="0">
                <a:hlinkClick r:id="rId31"/>
              </a:rPr>
              <a:t>r</a:t>
            </a:r>
            <a:r>
              <a:rPr lang="en-US" sz="2000" b="1" dirty="0">
                <a:hlinkClick r:id="rId32"/>
              </a:rPr>
              <a:t>ectangle</a:t>
            </a:r>
            <a:endParaRPr lang="en-US" sz="2000" dirty="0"/>
          </a:p>
          <a:p>
            <a:pPr fontAlgn="t"/>
            <a:r>
              <a:rPr lang="en-US" sz="2000" b="1" dirty="0">
                <a:hlinkClick r:id="rId33"/>
              </a:rPr>
              <a:t>s</a:t>
            </a:r>
            <a:r>
              <a:rPr lang="en-US" sz="2000" b="1" dirty="0">
                <a:hlinkClick r:id="rId31"/>
              </a:rPr>
              <a:t>ector</a:t>
            </a:r>
            <a:endParaRPr lang="en-US" sz="2000" dirty="0"/>
          </a:p>
          <a:p>
            <a:pPr fontAlgn="t"/>
            <a:r>
              <a:rPr lang="en-US" sz="2000" b="1" dirty="0" err="1">
                <a:hlinkClick r:id="rId34"/>
              </a:rPr>
              <a:t>s</a:t>
            </a:r>
            <a:r>
              <a:rPr lang="en-US" sz="2000" b="1" dirty="0" err="1">
                <a:hlinkClick r:id="rId33"/>
              </a:rPr>
              <a:t>etcolor</a:t>
            </a:r>
            <a:endParaRPr lang="en-US" sz="2000" dirty="0"/>
          </a:p>
          <a:p>
            <a:pPr fontAlgn="t"/>
            <a:r>
              <a:rPr lang="en-US" sz="2000" b="1" dirty="0" err="1">
                <a:hlinkClick r:id="rId35"/>
              </a:rPr>
              <a:t>s</a:t>
            </a:r>
            <a:r>
              <a:rPr lang="en-US" sz="2000" b="1" dirty="0" err="1">
                <a:hlinkClick r:id="rId36"/>
              </a:rPr>
              <a:t>etfillstyle</a:t>
            </a:r>
            <a:endParaRPr lang="en-US" sz="2000" dirty="0"/>
          </a:p>
          <a:p>
            <a:pPr fontAlgn="t"/>
            <a:r>
              <a:rPr lang="en-US" sz="2000" b="1" dirty="0" err="1">
                <a:hlinkClick r:id="rId37"/>
              </a:rPr>
              <a:t>s</a:t>
            </a:r>
            <a:r>
              <a:rPr lang="en-US" sz="2000" b="1" dirty="0" err="1">
                <a:hlinkClick r:id="rId35"/>
              </a:rPr>
              <a:t>etlinestyle</a:t>
            </a:r>
            <a:endParaRPr lang="en-US" sz="2000" dirty="0"/>
          </a:p>
          <a:p>
            <a:pPr fontAlgn="t"/>
            <a:r>
              <a:rPr lang="en-US" sz="2000" b="1" dirty="0" err="1">
                <a:hlinkClick r:id="rId37"/>
              </a:rPr>
              <a:t>settextstyle</a:t>
            </a:r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Autofit/>
          </a:bodyPr>
          <a:lstStyle/>
          <a:p>
            <a:r>
              <a:rPr lang="en-US" sz="4400" i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Sample graphics code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8001000" cy="50292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#include&lt;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graphics.h</a:t>
            </a:r>
            <a:r>
              <a:rPr lang="en-US" dirty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#include&lt;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conio.h</a:t>
            </a:r>
            <a:r>
              <a:rPr lang="en-US" dirty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buNone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latin typeface="Arial" pitchFamily="34" charset="0"/>
                <a:cs typeface="Arial" pitchFamily="34" charset="0"/>
              </a:rPr>
              <a:t> main()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gd</a:t>
            </a:r>
            <a:r>
              <a:rPr lang="en-US" dirty="0">
                <a:latin typeface="Arial" pitchFamily="34" charset="0"/>
                <a:cs typeface="Arial" pitchFamily="34" charset="0"/>
              </a:rPr>
              <a:t> = DETECT, gm;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initgraph</a:t>
            </a:r>
            <a:r>
              <a:rPr lang="en-US" dirty="0">
                <a:latin typeface="Arial" pitchFamily="34" charset="0"/>
                <a:cs typeface="Arial" pitchFamily="34" charset="0"/>
              </a:rPr>
              <a:t>(&amp;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gd</a:t>
            </a:r>
            <a:r>
              <a:rPr lang="en-US" dirty="0">
                <a:latin typeface="Arial" pitchFamily="34" charset="0"/>
                <a:cs typeface="Arial" pitchFamily="34" charset="0"/>
              </a:rPr>
              <a:t>, &amp;gm, "C: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\\</a:t>
            </a:r>
            <a:r>
              <a:rPr lang="en-US" dirty="0">
                <a:latin typeface="Arial" pitchFamily="34" charset="0"/>
                <a:cs typeface="Arial" pitchFamily="34" charset="0"/>
              </a:rPr>
              <a:t>TC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\\</a:t>
            </a:r>
            <a:r>
              <a:rPr lang="en-US" dirty="0">
                <a:latin typeface="Arial" pitchFamily="34" charset="0"/>
                <a:cs typeface="Arial" pitchFamily="34" charset="0"/>
              </a:rPr>
              <a:t>BGI");</a:t>
            </a: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 ------------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 ------------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 ------------</a:t>
            </a: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getch</a:t>
            </a:r>
            <a:r>
              <a:rPr lang="en-US" dirty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closegraph</a:t>
            </a:r>
            <a:r>
              <a:rPr lang="en-US" dirty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  return 0;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1905000" y="3581400"/>
            <a:ext cx="53340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5029200"/>
          </a:xfrm>
        </p:spPr>
        <p:txBody>
          <a:bodyPr/>
          <a:lstStyle/>
          <a:p>
            <a:r>
              <a:rPr lang="en-US" sz="4000" b="1" dirty="0"/>
              <a:t>DETECT</a:t>
            </a:r>
            <a:r>
              <a:rPr lang="en-US" dirty="0"/>
              <a:t> macro defined in "</a:t>
            </a:r>
            <a:r>
              <a:rPr lang="en-US" dirty="0" err="1"/>
              <a:t>graphics.h</a:t>
            </a:r>
            <a:r>
              <a:rPr lang="en-US" dirty="0"/>
              <a:t>" header file</a:t>
            </a:r>
          </a:p>
          <a:p>
            <a:r>
              <a:rPr lang="en-US" sz="4000" b="1" dirty="0" err="1"/>
              <a:t>gd</a:t>
            </a:r>
            <a:r>
              <a:rPr lang="en-US" dirty="0"/>
              <a:t> graphics driver </a:t>
            </a:r>
          </a:p>
          <a:p>
            <a:r>
              <a:rPr lang="en-US" dirty="0"/>
              <a:t> </a:t>
            </a:r>
            <a:r>
              <a:rPr lang="en-US" sz="4000" b="1" dirty="0"/>
              <a:t>gm </a:t>
            </a:r>
            <a:r>
              <a:rPr lang="en-US" dirty="0"/>
              <a:t>graphics mode </a:t>
            </a:r>
          </a:p>
          <a:p>
            <a:r>
              <a:rPr lang="en-US" sz="4000" b="1" dirty="0" err="1"/>
              <a:t>Initgraph</a:t>
            </a:r>
            <a:r>
              <a:rPr lang="en-US" dirty="0"/>
              <a:t> function automatically decides an appropriate graphics driver and mode such that maximum screen resolution is set</a:t>
            </a:r>
          </a:p>
          <a:p>
            <a:r>
              <a:rPr lang="en-US" dirty="0"/>
              <a:t> </a:t>
            </a:r>
            <a:r>
              <a:rPr lang="en-US" sz="4000" b="1" dirty="0" err="1"/>
              <a:t>closegraph</a:t>
            </a:r>
            <a:r>
              <a:rPr lang="en-US" dirty="0"/>
              <a:t> function closes the graphics mode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401762"/>
          </a:xfrm>
        </p:spPr>
        <p:txBody>
          <a:bodyPr>
            <a:noAutofit/>
          </a:bodyPr>
          <a:lstStyle/>
          <a:p>
            <a:br>
              <a:rPr lang="en-US" sz="4400" i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4400" i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4400" i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4400" i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4400" i="1" u="sng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4400" i="1" u="sng" dirty="0" err="1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initgraph</a:t>
            </a:r>
            <a:r>
              <a:rPr lang="en-US" sz="4400" i="1" u="sng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()</a:t>
            </a:r>
            <a:br>
              <a:rPr lang="en-US" sz="4400" i="1" u="sng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</a:br>
            <a:endParaRPr lang="en-US" sz="4400" i="1" u="sng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54102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9600" b="1" dirty="0"/>
              <a:t>Declaration </a:t>
            </a:r>
          </a:p>
          <a:p>
            <a:pPr>
              <a:buNone/>
            </a:pPr>
            <a:r>
              <a:rPr lang="en-US" sz="9600" i="1" dirty="0"/>
              <a:t>void  </a:t>
            </a:r>
            <a:r>
              <a:rPr lang="en-US" sz="9600" i="1" dirty="0" err="1"/>
              <a:t>initgraph</a:t>
            </a:r>
            <a:r>
              <a:rPr lang="en-US" sz="9600" i="1" dirty="0"/>
              <a:t>(</a:t>
            </a:r>
            <a:r>
              <a:rPr lang="en-US" sz="9600" i="1" dirty="0" err="1"/>
              <a:t>int</a:t>
            </a:r>
            <a:r>
              <a:rPr lang="en-US" sz="9600" i="1" dirty="0"/>
              <a:t> *</a:t>
            </a:r>
            <a:r>
              <a:rPr lang="en-US" sz="9600" i="1" dirty="0" err="1"/>
              <a:t>graphdriver</a:t>
            </a:r>
            <a:r>
              <a:rPr lang="en-US" sz="9600" i="1" dirty="0"/>
              <a:t>, </a:t>
            </a:r>
            <a:r>
              <a:rPr lang="en-US" sz="9600" i="1" dirty="0" err="1"/>
              <a:t>int</a:t>
            </a:r>
            <a:r>
              <a:rPr lang="en-US" sz="9600" i="1" dirty="0"/>
              <a:t> *</a:t>
            </a:r>
            <a:r>
              <a:rPr lang="en-US" sz="9600" i="1" dirty="0" err="1"/>
              <a:t>graphmode</a:t>
            </a:r>
            <a:r>
              <a:rPr lang="en-US" sz="9600" i="1" dirty="0"/>
              <a:t>, char *</a:t>
            </a:r>
            <a:r>
              <a:rPr lang="en-US" sz="9600" i="1" dirty="0" err="1"/>
              <a:t>pathtodriver</a:t>
            </a:r>
            <a:r>
              <a:rPr lang="en-US" sz="9600" i="1" dirty="0"/>
              <a:t>); </a:t>
            </a:r>
          </a:p>
          <a:p>
            <a:pPr>
              <a:buNone/>
            </a:pPr>
            <a:endParaRPr lang="en-US" sz="3600" i="1" dirty="0"/>
          </a:p>
          <a:p>
            <a:pPr algn="just">
              <a:lnSpc>
                <a:spcPct val="120000"/>
              </a:lnSpc>
              <a:buNone/>
            </a:pPr>
            <a:r>
              <a:rPr lang="en-US" sz="11200" dirty="0"/>
              <a:t>    For writing any graphics program in C we have to call the </a:t>
            </a:r>
            <a:r>
              <a:rPr lang="en-US" sz="11200" dirty="0" err="1"/>
              <a:t>initgraph</a:t>
            </a:r>
            <a:r>
              <a:rPr lang="en-US" sz="11200" dirty="0"/>
              <a:t> function that will initialize the graphics mode on the computer. </a:t>
            </a:r>
            <a:r>
              <a:rPr lang="en-US" sz="11200" dirty="0" err="1"/>
              <a:t>Initgraph</a:t>
            </a:r>
            <a:r>
              <a:rPr lang="en-US" sz="11200" dirty="0"/>
              <a:t> initializes the graphics system by loading the graphics driver from disk then putting the system into graphics mode. </a:t>
            </a:r>
            <a:r>
              <a:rPr lang="en-US" sz="11200" dirty="0" err="1"/>
              <a:t>Initgraph</a:t>
            </a:r>
            <a:r>
              <a:rPr lang="en-US" sz="11200" dirty="0"/>
              <a:t> also resets all graphics settings (color, palette, current position, viewport, etc.) to their defaults.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9600" b="1" dirty="0"/>
              <a:t>Example</a:t>
            </a:r>
            <a:endParaRPr lang="en-US" sz="9600" dirty="0"/>
          </a:p>
          <a:p>
            <a:pPr>
              <a:buNone/>
            </a:pPr>
            <a:r>
              <a:rPr lang="en-US" sz="8000" dirty="0"/>
              <a:t>	</a:t>
            </a:r>
            <a:r>
              <a:rPr lang="en-US" sz="8000" dirty="0" err="1"/>
              <a:t>int</a:t>
            </a:r>
            <a:r>
              <a:rPr lang="en-US" sz="8000" dirty="0"/>
              <a:t> </a:t>
            </a:r>
            <a:r>
              <a:rPr lang="en-US" sz="8000" dirty="0" err="1"/>
              <a:t>gd</a:t>
            </a:r>
            <a:r>
              <a:rPr lang="en-US" sz="8000" dirty="0"/>
              <a:t> = DETECT, gm;   </a:t>
            </a:r>
          </a:p>
          <a:p>
            <a:pPr>
              <a:buNone/>
            </a:pPr>
            <a:r>
              <a:rPr lang="en-US" sz="8000" dirty="0"/>
              <a:t>	 </a:t>
            </a:r>
            <a:r>
              <a:rPr lang="en-US" sz="8000" dirty="0" err="1"/>
              <a:t>initgraph</a:t>
            </a:r>
            <a:r>
              <a:rPr lang="en-US" sz="8000" dirty="0"/>
              <a:t>(&amp;</a:t>
            </a:r>
            <a:r>
              <a:rPr lang="en-US" sz="8000" dirty="0" err="1"/>
              <a:t>gd</a:t>
            </a:r>
            <a:r>
              <a:rPr lang="en-US" sz="8000" dirty="0"/>
              <a:t>, &amp;gm, "C:</a:t>
            </a:r>
            <a:r>
              <a:rPr lang="en-US" sz="8000" b="1" dirty="0"/>
              <a:t>\\</a:t>
            </a:r>
            <a:r>
              <a:rPr lang="en-US" sz="8000" dirty="0"/>
              <a:t>TC</a:t>
            </a:r>
            <a:r>
              <a:rPr lang="en-US" sz="8000" b="1" dirty="0"/>
              <a:t>\\</a:t>
            </a:r>
            <a:r>
              <a:rPr lang="en-US" sz="8000" dirty="0"/>
              <a:t>BGI");    </a:t>
            </a:r>
          </a:p>
          <a:p>
            <a:pPr>
              <a:buNone/>
            </a:pPr>
            <a:br>
              <a:rPr lang="en-US" sz="8000" dirty="0"/>
            </a:br>
            <a:endParaRPr lang="en-US" sz="8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8D538-25C0-48D5-8CE3-16F5A0FC8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initgraph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F1FE8-1F94-4D61-8BAF-192B9D47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B3F259-60BA-4659-ADA1-DF85A608DFB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initgraph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loads the graphics driver and puts the system into graphics mode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We can specify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initgraph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to use a particular graphics driver and mode, or to autodetect the attached video adapter at run time and pick the corresponding driver.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If you tell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initgraph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to autodetect, it calls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detectgraph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to select a graphics driver and mode</a:t>
            </a: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pathtodriver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specifies the directory path where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initgraph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looks for graphics drivers. 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pathtodriver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is null, the driver files (*.BGI) must be in the current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71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B57C7-4F34-478C-8F18-DDCD2B53C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54066"/>
          </a:xfrm>
        </p:spPr>
        <p:txBody>
          <a:bodyPr/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graphdriver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8F28F-6035-4F7F-8609-5677124C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826C54-80AE-4FE2-9273-1B102700032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028704"/>
            <a:ext cx="7772400" cy="4991096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*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graphdriver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is an integer that specifies the graphics driver to be used.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15A32EB-3B92-4EC2-9A88-AF197EB1C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673180"/>
              </p:ext>
            </p:extLst>
          </p:nvPr>
        </p:nvGraphicFramePr>
        <p:xfrm>
          <a:off x="914400" y="2051191"/>
          <a:ext cx="7772400" cy="4389120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774580045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756029494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r>
                        <a:rPr lang="en-US" b="1"/>
                        <a:t>graphics_drivers constant    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Numeric value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30542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/>
                        <a:t>DETECT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 (requests autodetect)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22638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/>
                        <a:t>CGA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54482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/>
                        <a:t>MCGA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99361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/>
                        <a:t>EGA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86196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/>
                        <a:t>EGA64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72225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/>
                        <a:t>EGAMONO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85186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/>
                        <a:t>IBM8514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759947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/>
                        <a:t>HERCMONO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10861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/>
                        <a:t>ATT400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65119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/>
                        <a:t>VGA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21067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r>
                        <a:rPr lang="en-US" dirty="0"/>
                        <a:t>PC3270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11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064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B21F5-B8C0-4CAC-BE75-2D0B7C33C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graphmode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E5460-6080-49BF-9C88-3C1D3D1D3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EC9B3A-0414-4894-8D23-DA40054B2E9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*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graphmode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is an integer that specifies the initial graphics mode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if *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graphdriver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equals DETECT then in that case, *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graphmode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is set by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initgraph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to the highest resolution available for the detected driver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489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311</TotalTime>
  <Words>1277</Words>
  <Application>Microsoft Office PowerPoint</Application>
  <PresentationFormat>On-screen Show (4:3)</PresentationFormat>
  <Paragraphs>235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Franklin Gothic Book</vt:lpstr>
      <vt:lpstr>Georgia</vt:lpstr>
      <vt:lpstr>Perpetua</vt:lpstr>
      <vt:lpstr>Times New Roman</vt:lpstr>
      <vt:lpstr>Wingdings 2</vt:lpstr>
      <vt:lpstr>Equity</vt:lpstr>
      <vt:lpstr>Graphics in C</vt:lpstr>
      <vt:lpstr>PowerPoint Presentation</vt:lpstr>
      <vt:lpstr>                        Functions of graphics.h  </vt:lpstr>
      <vt:lpstr>Sample graphics code</vt:lpstr>
      <vt:lpstr>PowerPoint Presentation</vt:lpstr>
      <vt:lpstr>     initgraph() </vt:lpstr>
      <vt:lpstr>initgraph()</vt:lpstr>
      <vt:lpstr>graphdriver</vt:lpstr>
      <vt:lpstr>graphmode</vt:lpstr>
      <vt:lpstr>PowerPoint Presentation</vt:lpstr>
      <vt:lpstr>     closegraph() </vt:lpstr>
      <vt:lpstr>     line() </vt:lpstr>
      <vt:lpstr>     lineto() </vt:lpstr>
      <vt:lpstr>     arc() </vt:lpstr>
      <vt:lpstr>     circle() </vt:lpstr>
      <vt:lpstr>    ellipse()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Graphics in C</dc:title>
  <dc:creator>prof.Abdul Razzaque</dc:creator>
  <cp:lastModifiedBy>Shailendra Basnet</cp:lastModifiedBy>
  <cp:revision>45</cp:revision>
  <dcterms:created xsi:type="dcterms:W3CDTF">2006-08-16T00:00:00Z</dcterms:created>
  <dcterms:modified xsi:type="dcterms:W3CDTF">2021-04-21T02:32:04Z</dcterms:modified>
</cp:coreProperties>
</file>