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>
        <p:scale>
          <a:sx n="66" d="100"/>
          <a:sy n="66" d="100"/>
        </p:scale>
        <p:origin x="-222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59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25C4C60-1EF3-4FD4-87FC-FFD0C8C0B5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423CBE6-0CF8-47D0-9A42-DE375B5023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62A4F-2A47-4D74-9C2B-404E0C6A6728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A018A9-4D12-4C87-A2BE-6CD4540920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F746E41-4CA7-4967-8296-3D208982C3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87A16-69B5-4A7F-9C9D-DFB3E023B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2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EFA79-94F4-4F83-9074-800ADCDB8B57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91815-308D-49B9-AEAC-D8DD964433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141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E156-D42A-4ADE-A673-51A80034F297}" type="datetime1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96CD-BEB1-426C-9EC5-1E22E1E5BDEF}" type="datetime1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BE90-35D6-406F-A7A7-ED27BBF57379}" type="datetime1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D9E9-5EA4-4A2A-B2C5-681A82CF0593}" type="datetime1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47C9-74F0-431B-AC79-99109FF38A49}" type="datetime1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EA129-4B05-4CB6-BF54-CC9BAEAF7763}" type="datetime1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F4E9-4FF0-4A41-B59B-B3C77178F1D4}" type="datetime1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751D-D9A9-42CB-96CB-D852143C3E1D}" type="datetime1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B091-B052-476A-9A01-E714381DD6A0}" type="datetime1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A0DD-DD03-4EAA-BD7E-1C4F8F5EEC84}" type="datetime1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B681-E53D-4D2F-8C26-907E76CAE5DA}" type="datetime1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A0F167-ED44-4106-A92C-2C523A34F8CD}" type="datetime1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2C51B3-790C-4AF4-90BB-C64D2C39C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Long Short Term Memory(LSTM) and (GRU)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39DB5C7-874F-48D9-9B33-AA443C0E0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Time Series or </a:t>
            </a:r>
            <a:r>
              <a:rPr lang="en-US" b="1" dirty="0"/>
              <a:t>S</a:t>
            </a:r>
            <a:r>
              <a:rPr lang="en-US" b="1" dirty="0" smtClean="0"/>
              <a:t>equence Analysis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8AC1A6B-4A65-4CE4-9B16-26E07DD0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58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458533" y="38495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43503" y="3161768"/>
            <a:ext cx="2895925" cy="134982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50550" y="3328682"/>
            <a:ext cx="78442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176990" y="3460984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734304" y="2680451"/>
            <a:ext cx="0" cy="48131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52923" y="3091652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</a:t>
            </a:r>
            <a:r>
              <a:rPr lang="en-IN" sz="2400" b="1" baseline="-25000" dirty="0" smtClean="0"/>
              <a:t>t-1</a:t>
            </a:r>
            <a:endParaRPr lang="en-IN" sz="2400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143503" y="519376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Xt</a:t>
            </a:r>
            <a:endParaRPr lang="en-IN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815619" y="3246507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</a:t>
            </a:r>
            <a:r>
              <a:rPr lang="en-IN" sz="2400" b="1" baseline="-25000" dirty="0" smtClean="0"/>
              <a:t>t</a:t>
            </a:r>
            <a:endParaRPr lang="en-IN" sz="2400" b="1" baseline="-25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02950" y="4493844"/>
            <a:ext cx="78442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26661" y="4314089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</a:t>
            </a:r>
            <a:r>
              <a:rPr lang="en-IN" sz="2400" b="1" baseline="-25000" dirty="0" smtClean="0"/>
              <a:t>t-1</a:t>
            </a:r>
            <a:endParaRPr lang="en-IN" sz="2400" b="1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10075" y="4318109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48704" y="410363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h</a:t>
            </a:r>
            <a:r>
              <a:rPr lang="en-IN" sz="2400" b="1" baseline="-25000" dirty="0" err="1" smtClean="0"/>
              <a:t>t</a:t>
            </a:r>
            <a:endParaRPr lang="en-IN" sz="2400" b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458533" y="222369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h</a:t>
            </a:r>
            <a:r>
              <a:rPr lang="en-IN" sz="2400" b="1" baseline="-25000" dirty="0" err="1" smtClean="0"/>
              <a:t>t</a:t>
            </a:r>
            <a:endParaRPr lang="en-IN" sz="2400" b="1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578932" y="4663997"/>
            <a:ext cx="1" cy="56605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27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458533" y="38495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53015" y="2513249"/>
            <a:ext cx="5171786" cy="21376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68594" y="2835206"/>
            <a:ext cx="78442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925540" y="2814375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758376" y="2287223"/>
            <a:ext cx="0" cy="48131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70967" y="2598176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</a:t>
            </a:r>
            <a:r>
              <a:rPr lang="en-IN" sz="2400" b="1" baseline="-25000" dirty="0" smtClean="0"/>
              <a:t>t-1</a:t>
            </a:r>
            <a:endParaRPr lang="en-IN" sz="2400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61547" y="519376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Xt</a:t>
            </a:r>
            <a:endParaRPr lang="en-IN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600085" y="2670743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</a:t>
            </a:r>
            <a:r>
              <a:rPr lang="en-IN" sz="2400" b="1" baseline="-25000" dirty="0" smtClean="0"/>
              <a:t>t</a:t>
            </a:r>
            <a:endParaRPr lang="en-IN" sz="2400" b="1" baseline="-25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20994" y="4493844"/>
            <a:ext cx="784421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44705" y="4314089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</a:t>
            </a:r>
            <a:r>
              <a:rPr lang="en-IN" sz="2400" b="1" baseline="-25000" dirty="0" smtClean="0"/>
              <a:t>t-1</a:t>
            </a:r>
            <a:endParaRPr lang="en-IN" sz="2400" b="1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794541" y="4261668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33170" y="404719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h</a:t>
            </a:r>
            <a:r>
              <a:rPr lang="en-IN" sz="2400" b="1" baseline="-25000" dirty="0" err="1" smtClean="0"/>
              <a:t>t</a:t>
            </a:r>
            <a:endParaRPr lang="en-IN" sz="2400" b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7420384" y="189723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h</a:t>
            </a:r>
            <a:r>
              <a:rPr lang="en-IN" sz="2400" b="1" baseline="-25000" dirty="0" err="1" smtClean="0"/>
              <a:t>t</a:t>
            </a:r>
            <a:endParaRPr lang="en-IN" sz="2400" b="1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296976" y="4663997"/>
            <a:ext cx="1" cy="56605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3107768" y="3952163"/>
            <a:ext cx="708966" cy="3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σ</a:t>
            </a:r>
            <a:endParaRPr lang="en-IN" dirty="0"/>
          </a:p>
        </p:txBody>
      </p:sp>
      <p:sp>
        <p:nvSpPr>
          <p:cNvPr id="33" name="Rounded Rectangle 32"/>
          <p:cNvSpPr/>
          <p:nvPr/>
        </p:nvSpPr>
        <p:spPr>
          <a:xfrm>
            <a:off x="4063370" y="3947860"/>
            <a:ext cx="708966" cy="3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σ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4971432" y="3918840"/>
            <a:ext cx="708966" cy="3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/>
              <a:t>tanh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5755898" y="3964836"/>
            <a:ext cx="708966" cy="3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σ</a:t>
            </a:r>
            <a:endParaRPr lang="en-IN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2905415" y="4493844"/>
            <a:ext cx="320496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" idx="2"/>
          </p:cNvCxnSpPr>
          <p:nvPr/>
        </p:nvCxnSpPr>
        <p:spPr>
          <a:xfrm>
            <a:off x="3462251" y="4347623"/>
            <a:ext cx="0" cy="14622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427435" y="4325855"/>
            <a:ext cx="0" cy="1462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269247" y="4354883"/>
            <a:ext cx="0" cy="1462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82031" y="4383911"/>
            <a:ext cx="0" cy="1462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72918" y="3241919"/>
            <a:ext cx="519758" cy="461665"/>
          </a:xfrm>
          <a:prstGeom prst="ellipse">
            <a:avLst/>
          </a:prstGeom>
          <a:solidFill>
            <a:srgbClr val="EA4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X</a:t>
            </a:r>
            <a:endParaRPr lang="en-IN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2753015" y="2813088"/>
            <a:ext cx="5206886" cy="221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180864" y="2627203"/>
            <a:ext cx="519758" cy="461665"/>
          </a:xfrm>
          <a:prstGeom prst="ellipse">
            <a:avLst/>
          </a:prstGeom>
          <a:solidFill>
            <a:srgbClr val="EA4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X</a:t>
            </a:r>
            <a:endParaRPr lang="en-IN" dirty="0"/>
          </a:p>
        </p:txBody>
      </p:sp>
      <p:cxnSp>
        <p:nvCxnSpPr>
          <p:cNvPr id="61" name="Curved Connector 60"/>
          <p:cNvCxnSpPr>
            <a:endCxn id="45" idx="2"/>
          </p:cNvCxnSpPr>
          <p:nvPr/>
        </p:nvCxnSpPr>
        <p:spPr>
          <a:xfrm flipV="1">
            <a:off x="4507898" y="3472752"/>
            <a:ext cx="565020" cy="446088"/>
          </a:xfrm>
          <a:prstGeom prst="curved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flipV="1">
            <a:off x="5904927" y="3535707"/>
            <a:ext cx="565020" cy="446088"/>
          </a:xfrm>
          <a:prstGeom prst="curved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3434080" y="3088868"/>
            <a:ext cx="2" cy="829972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365169" y="3722909"/>
            <a:ext cx="0" cy="19358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5" idx="0"/>
            <a:endCxn id="48" idx="4"/>
          </p:cNvCxnSpPr>
          <p:nvPr/>
        </p:nvCxnSpPr>
        <p:spPr>
          <a:xfrm flipV="1">
            <a:off x="5332797" y="3043920"/>
            <a:ext cx="0" cy="19799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072918" y="2582255"/>
            <a:ext cx="519758" cy="461665"/>
          </a:xfrm>
          <a:prstGeom prst="ellipse">
            <a:avLst/>
          </a:prstGeom>
          <a:solidFill>
            <a:srgbClr val="EA4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+</a:t>
            </a:r>
            <a:endParaRPr lang="en-IN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3017197" y="3375624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 smtClean="0">
                <a:solidFill>
                  <a:srgbClr val="FF0000"/>
                </a:solidFill>
              </a:rPr>
              <a:t>f</a:t>
            </a:r>
            <a:r>
              <a:rPr lang="en-IN" sz="2400" baseline="-25000" dirty="0" err="1" smtClean="0">
                <a:solidFill>
                  <a:srgbClr val="FF0000"/>
                </a:solidFill>
              </a:rPr>
              <a:t>t</a:t>
            </a:r>
            <a:endParaRPr lang="en-IN" sz="2400" baseline="-25000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448714" y="3261244"/>
            <a:ext cx="519758" cy="461665"/>
          </a:xfrm>
          <a:prstGeom prst="ellipse">
            <a:avLst/>
          </a:prstGeom>
          <a:solidFill>
            <a:srgbClr val="EA4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X</a:t>
            </a:r>
            <a:endParaRPr lang="en-IN" dirty="0"/>
          </a:p>
        </p:txBody>
      </p:sp>
      <p:cxnSp>
        <p:nvCxnSpPr>
          <p:cNvPr id="77" name="Elbow Connector 76"/>
          <p:cNvCxnSpPr/>
          <p:nvPr/>
        </p:nvCxnSpPr>
        <p:spPr>
          <a:xfrm>
            <a:off x="6905381" y="3631620"/>
            <a:ext cx="889160" cy="630048"/>
          </a:xfrm>
          <a:prstGeom prst="bentConnector3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/>
          <p:nvPr/>
        </p:nvCxnSpPr>
        <p:spPr>
          <a:xfrm flipV="1">
            <a:off x="6968472" y="3212441"/>
            <a:ext cx="381489" cy="223044"/>
          </a:xfrm>
          <a:prstGeom prst="curved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7781317" y="2753908"/>
            <a:ext cx="275756" cy="150776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819910" y="2908414"/>
            <a:ext cx="975552" cy="447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/>
              <a:t>tanh</a:t>
            </a:r>
            <a:endParaRPr lang="en-IN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544473" y="5468144"/>
            <a:ext cx="4758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Forget gate=</a:t>
            </a:r>
            <a:r>
              <a:rPr lang="en-IN" sz="2400" b="1" dirty="0" err="1" smtClean="0"/>
              <a:t>f</a:t>
            </a:r>
            <a:r>
              <a:rPr lang="en-IN" sz="2400" b="1" baseline="-25000" dirty="0" err="1" smtClean="0"/>
              <a:t>t</a:t>
            </a:r>
            <a:r>
              <a:rPr lang="en-IN" sz="2400" b="1" dirty="0" smtClean="0"/>
              <a:t>=</a:t>
            </a:r>
            <a:r>
              <a:rPr lang="el-GR" sz="2400" b="1" dirty="0" smtClean="0"/>
              <a:t>σ</a:t>
            </a:r>
            <a:r>
              <a:rPr lang="en-IN" sz="2400" b="1" dirty="0" smtClean="0"/>
              <a:t>(</a:t>
            </a:r>
            <a:r>
              <a:rPr lang="en-IN" sz="2400" b="1" dirty="0" err="1" smtClean="0"/>
              <a:t>W</a:t>
            </a:r>
            <a:r>
              <a:rPr lang="en-IN" sz="2400" b="1" baseline="-25000" dirty="0" err="1" smtClean="0"/>
              <a:t>f</a:t>
            </a:r>
            <a:r>
              <a:rPr lang="en-IN" sz="2400" b="1" dirty="0" smtClean="0"/>
              <a:t> * [h</a:t>
            </a:r>
            <a:r>
              <a:rPr lang="en-IN" sz="2400" b="1" baseline="-25000" dirty="0" smtClean="0"/>
              <a:t>t-1</a:t>
            </a:r>
            <a:r>
              <a:rPr lang="en-IN" sz="2400" b="1" dirty="0" smtClean="0"/>
              <a:t>,x</a:t>
            </a:r>
            <a:r>
              <a:rPr lang="en-IN" sz="2400" b="1" baseline="-25000" dirty="0" smtClean="0"/>
              <a:t>t</a:t>
            </a:r>
            <a:r>
              <a:rPr lang="en-IN" sz="2400" b="1" dirty="0" smtClean="0"/>
              <a:t>]+b</a:t>
            </a:r>
            <a:r>
              <a:rPr lang="en-IN" sz="2400" b="1" baseline="-25000" dirty="0" smtClean="0"/>
              <a:t>f</a:t>
            </a:r>
            <a:endParaRPr lang="en-IN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6662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458533" y="38495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53015" y="2513249"/>
            <a:ext cx="5171786" cy="21376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68594" y="2835206"/>
            <a:ext cx="78442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925540" y="2814375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758376" y="2287223"/>
            <a:ext cx="0" cy="48131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70967" y="2598176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</a:t>
            </a:r>
            <a:r>
              <a:rPr lang="en-IN" sz="2400" b="1" baseline="-25000" dirty="0" smtClean="0"/>
              <a:t>t-1</a:t>
            </a:r>
            <a:endParaRPr lang="en-IN" sz="2400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61547" y="519376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Xt</a:t>
            </a:r>
            <a:endParaRPr lang="en-IN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600085" y="2670743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</a:t>
            </a:r>
            <a:r>
              <a:rPr lang="en-IN" sz="2400" b="1" baseline="-25000" dirty="0" smtClean="0"/>
              <a:t>t</a:t>
            </a:r>
            <a:endParaRPr lang="en-IN" sz="2400" b="1" baseline="-25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20994" y="4493844"/>
            <a:ext cx="784421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44705" y="4314089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</a:t>
            </a:r>
            <a:r>
              <a:rPr lang="en-IN" sz="2400" b="1" baseline="-25000" dirty="0" smtClean="0"/>
              <a:t>t-1</a:t>
            </a:r>
            <a:endParaRPr lang="en-IN" sz="2400" b="1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794541" y="4261668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33170" y="404719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h</a:t>
            </a:r>
            <a:r>
              <a:rPr lang="en-IN" sz="2400" b="1" baseline="-25000" dirty="0" err="1" smtClean="0"/>
              <a:t>t</a:t>
            </a:r>
            <a:endParaRPr lang="en-IN" sz="2400" b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7420384" y="189723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h</a:t>
            </a:r>
            <a:r>
              <a:rPr lang="en-IN" sz="2400" b="1" baseline="-25000" dirty="0" err="1" smtClean="0"/>
              <a:t>t</a:t>
            </a:r>
            <a:endParaRPr lang="en-IN" sz="2400" b="1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296976" y="4663997"/>
            <a:ext cx="1" cy="566056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3107768" y="3952163"/>
            <a:ext cx="708966" cy="3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σ</a:t>
            </a:r>
            <a:endParaRPr lang="en-IN" dirty="0"/>
          </a:p>
        </p:txBody>
      </p:sp>
      <p:sp>
        <p:nvSpPr>
          <p:cNvPr id="33" name="Rounded Rectangle 32"/>
          <p:cNvSpPr/>
          <p:nvPr/>
        </p:nvSpPr>
        <p:spPr>
          <a:xfrm>
            <a:off x="4063370" y="3947860"/>
            <a:ext cx="708966" cy="3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σ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4971432" y="3918840"/>
            <a:ext cx="708966" cy="3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/>
              <a:t>tanh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5755898" y="3964836"/>
            <a:ext cx="708966" cy="3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σ</a:t>
            </a:r>
            <a:endParaRPr lang="en-IN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2905415" y="4493844"/>
            <a:ext cx="3204966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" idx="2"/>
          </p:cNvCxnSpPr>
          <p:nvPr/>
        </p:nvCxnSpPr>
        <p:spPr>
          <a:xfrm>
            <a:off x="3462251" y="4347623"/>
            <a:ext cx="0" cy="1462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427435" y="4325855"/>
            <a:ext cx="0" cy="1462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269247" y="4354883"/>
            <a:ext cx="0" cy="14622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82031" y="4383911"/>
            <a:ext cx="0" cy="1462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72918" y="3241919"/>
            <a:ext cx="519758" cy="461665"/>
          </a:xfrm>
          <a:prstGeom prst="ellipse">
            <a:avLst/>
          </a:prstGeom>
          <a:solidFill>
            <a:srgbClr val="EA4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X</a:t>
            </a:r>
            <a:endParaRPr lang="en-IN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2753015" y="2813088"/>
            <a:ext cx="5206886" cy="221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180864" y="2627203"/>
            <a:ext cx="519758" cy="461665"/>
          </a:xfrm>
          <a:prstGeom prst="ellipse">
            <a:avLst/>
          </a:prstGeom>
          <a:solidFill>
            <a:srgbClr val="EA4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X</a:t>
            </a:r>
            <a:endParaRPr lang="en-IN" dirty="0"/>
          </a:p>
        </p:txBody>
      </p:sp>
      <p:cxnSp>
        <p:nvCxnSpPr>
          <p:cNvPr id="61" name="Curved Connector 60"/>
          <p:cNvCxnSpPr>
            <a:endCxn id="45" idx="2"/>
          </p:cNvCxnSpPr>
          <p:nvPr/>
        </p:nvCxnSpPr>
        <p:spPr>
          <a:xfrm flipV="1">
            <a:off x="4507898" y="3472752"/>
            <a:ext cx="565020" cy="446088"/>
          </a:xfrm>
          <a:prstGeom prst="curvedConnector3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flipV="1">
            <a:off x="5904927" y="3535707"/>
            <a:ext cx="565020" cy="446088"/>
          </a:xfrm>
          <a:prstGeom prst="curved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3434080" y="3088868"/>
            <a:ext cx="2" cy="8299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365169" y="3722909"/>
            <a:ext cx="0" cy="19358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5" idx="0"/>
            <a:endCxn id="48" idx="4"/>
          </p:cNvCxnSpPr>
          <p:nvPr/>
        </p:nvCxnSpPr>
        <p:spPr>
          <a:xfrm flipV="1">
            <a:off x="5332797" y="3043920"/>
            <a:ext cx="0" cy="19799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072918" y="2582255"/>
            <a:ext cx="519758" cy="461665"/>
          </a:xfrm>
          <a:prstGeom prst="ellipse">
            <a:avLst/>
          </a:prstGeom>
          <a:solidFill>
            <a:srgbClr val="EA4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+</a:t>
            </a:r>
            <a:endParaRPr lang="en-IN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4249254" y="3400787"/>
            <a:ext cx="311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i</a:t>
            </a:r>
            <a:r>
              <a:rPr lang="en-IN" sz="2400" baseline="-25000" dirty="0" smtClean="0">
                <a:solidFill>
                  <a:srgbClr val="FF0000"/>
                </a:solidFill>
              </a:rPr>
              <a:t>t</a:t>
            </a:r>
            <a:endParaRPr lang="en-IN" sz="2400" baseline="-25000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448714" y="3261244"/>
            <a:ext cx="519758" cy="461665"/>
          </a:xfrm>
          <a:prstGeom prst="ellipse">
            <a:avLst/>
          </a:prstGeom>
          <a:solidFill>
            <a:srgbClr val="EA4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X</a:t>
            </a:r>
            <a:endParaRPr lang="en-IN" dirty="0"/>
          </a:p>
        </p:txBody>
      </p:sp>
      <p:cxnSp>
        <p:nvCxnSpPr>
          <p:cNvPr id="77" name="Elbow Connector 76"/>
          <p:cNvCxnSpPr/>
          <p:nvPr/>
        </p:nvCxnSpPr>
        <p:spPr>
          <a:xfrm>
            <a:off x="6905381" y="3631620"/>
            <a:ext cx="889160" cy="630048"/>
          </a:xfrm>
          <a:prstGeom prst="bentConnector3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/>
          <p:nvPr/>
        </p:nvCxnSpPr>
        <p:spPr>
          <a:xfrm flipV="1">
            <a:off x="6968472" y="3212441"/>
            <a:ext cx="381489" cy="223044"/>
          </a:xfrm>
          <a:prstGeom prst="curved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7781317" y="2753908"/>
            <a:ext cx="275756" cy="150776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819910" y="2908414"/>
            <a:ext cx="975552" cy="447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/>
              <a:t>tanh</a:t>
            </a:r>
            <a:endParaRPr lang="en-IN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063370" y="5468144"/>
            <a:ext cx="6186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Value going to Update i</a:t>
            </a:r>
            <a:r>
              <a:rPr lang="en-IN" sz="2400" b="1" baseline="-25000" dirty="0" smtClean="0"/>
              <a:t>t</a:t>
            </a:r>
            <a:r>
              <a:rPr lang="en-IN" sz="2400" b="1" dirty="0" smtClean="0"/>
              <a:t>=</a:t>
            </a:r>
            <a:r>
              <a:rPr lang="el-GR" sz="2400" b="1" dirty="0" smtClean="0"/>
              <a:t>σ</a:t>
            </a:r>
            <a:r>
              <a:rPr lang="en-IN" sz="2400" b="1" dirty="0" smtClean="0"/>
              <a:t>(</a:t>
            </a:r>
            <a:r>
              <a:rPr lang="en-IN" sz="2400" b="1" dirty="0" err="1" smtClean="0"/>
              <a:t>W</a:t>
            </a:r>
            <a:r>
              <a:rPr lang="en-IN" sz="2400" b="1" baseline="-25000" dirty="0" err="1" smtClean="0"/>
              <a:t>f</a:t>
            </a:r>
            <a:r>
              <a:rPr lang="en-IN" sz="2400" b="1" dirty="0" smtClean="0"/>
              <a:t> * [h</a:t>
            </a:r>
            <a:r>
              <a:rPr lang="en-IN" sz="2400" b="1" baseline="-25000" dirty="0" smtClean="0"/>
              <a:t>t-1</a:t>
            </a:r>
            <a:r>
              <a:rPr lang="en-IN" sz="2400" b="1" dirty="0" smtClean="0"/>
              <a:t>,x</a:t>
            </a:r>
            <a:r>
              <a:rPr lang="en-IN" sz="2400" b="1" baseline="-25000" dirty="0" smtClean="0"/>
              <a:t>t</a:t>
            </a:r>
            <a:r>
              <a:rPr lang="en-IN" sz="2400" b="1" dirty="0" smtClean="0"/>
              <a:t>]+b</a:t>
            </a:r>
            <a:r>
              <a:rPr lang="en-IN" sz="2400" b="1" baseline="-25000" dirty="0" smtClean="0"/>
              <a:t>i</a:t>
            </a:r>
            <a:endParaRPr lang="en-IN" sz="2400" b="1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4100026" y="6114752"/>
            <a:ext cx="530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New Value </a:t>
            </a:r>
            <a:r>
              <a:rPr lang="en-IN" sz="2400" b="1" dirty="0" err="1" smtClean="0"/>
              <a:t>Ci</a:t>
            </a:r>
            <a:r>
              <a:rPr lang="en-IN" sz="2400" b="1" baseline="-25000" dirty="0" err="1" smtClean="0"/>
              <a:t>t</a:t>
            </a:r>
            <a:r>
              <a:rPr lang="en-IN" sz="2400" b="1" dirty="0" smtClean="0"/>
              <a:t>=</a:t>
            </a:r>
            <a:r>
              <a:rPr lang="en-IN" sz="2400" b="1" dirty="0" err="1" smtClean="0"/>
              <a:t>tanh</a:t>
            </a:r>
            <a:r>
              <a:rPr lang="en-IN" sz="2400" b="1" dirty="0" smtClean="0"/>
              <a:t>(</a:t>
            </a:r>
            <a:r>
              <a:rPr lang="en-IN" sz="2400" b="1" dirty="0" err="1" smtClean="0"/>
              <a:t>Wc</a:t>
            </a:r>
            <a:r>
              <a:rPr lang="en-IN" sz="2400" b="1" dirty="0" smtClean="0"/>
              <a:t> * [h</a:t>
            </a:r>
            <a:r>
              <a:rPr lang="en-IN" sz="2400" b="1" baseline="-25000" dirty="0" smtClean="0"/>
              <a:t>t-1</a:t>
            </a:r>
            <a:r>
              <a:rPr lang="en-IN" sz="2400" b="1" dirty="0" smtClean="0"/>
              <a:t>,x</a:t>
            </a:r>
            <a:r>
              <a:rPr lang="en-IN" sz="2400" b="1" baseline="-25000" dirty="0" smtClean="0"/>
              <a:t>t</a:t>
            </a:r>
            <a:r>
              <a:rPr lang="en-IN" sz="2400" b="1" dirty="0" smtClean="0"/>
              <a:t>]+</a:t>
            </a:r>
            <a:r>
              <a:rPr lang="en-IN" sz="2400" b="1" dirty="0" err="1" smtClean="0"/>
              <a:t>b</a:t>
            </a:r>
            <a:r>
              <a:rPr lang="en-IN" sz="2400" b="1" baseline="-25000" dirty="0" err="1" smtClean="0"/>
              <a:t>c</a:t>
            </a:r>
            <a:endParaRPr lang="en-IN" sz="2400" b="1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5600246" y="3451308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 smtClean="0">
                <a:solidFill>
                  <a:srgbClr val="FF0000"/>
                </a:solidFill>
              </a:rPr>
              <a:t>Ci</a:t>
            </a:r>
            <a:r>
              <a:rPr lang="en-IN" sz="2400" baseline="-25000" dirty="0" err="1" smtClean="0">
                <a:solidFill>
                  <a:srgbClr val="FF0000"/>
                </a:solidFill>
              </a:rPr>
              <a:t>t</a:t>
            </a:r>
            <a:endParaRPr lang="en-IN" sz="24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28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458533" y="38495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53015" y="2513249"/>
            <a:ext cx="5171786" cy="21376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68594" y="2835206"/>
            <a:ext cx="784421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925540" y="2814375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758376" y="2287223"/>
            <a:ext cx="0" cy="48131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70967" y="2598176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</a:t>
            </a:r>
            <a:r>
              <a:rPr lang="en-IN" sz="2400" b="1" baseline="-25000" dirty="0" smtClean="0"/>
              <a:t>t-1</a:t>
            </a:r>
            <a:endParaRPr lang="en-IN" sz="2400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61547" y="519376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Xt</a:t>
            </a:r>
            <a:endParaRPr lang="en-IN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600085" y="2670743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</a:t>
            </a:r>
            <a:r>
              <a:rPr lang="en-IN" sz="2400" b="1" baseline="-25000" dirty="0" smtClean="0"/>
              <a:t>t</a:t>
            </a:r>
            <a:endParaRPr lang="en-IN" sz="2400" b="1" baseline="-25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20994" y="4493844"/>
            <a:ext cx="784421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44705" y="4314089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</a:t>
            </a:r>
            <a:r>
              <a:rPr lang="en-IN" sz="2400" b="1" baseline="-25000" dirty="0" smtClean="0"/>
              <a:t>t-1</a:t>
            </a:r>
            <a:endParaRPr lang="en-IN" sz="2400" b="1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794541" y="4261668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33170" y="404719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h</a:t>
            </a:r>
            <a:r>
              <a:rPr lang="en-IN" sz="2400" b="1" baseline="-25000" dirty="0" err="1" smtClean="0"/>
              <a:t>t</a:t>
            </a:r>
            <a:endParaRPr lang="en-IN" sz="2400" b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7420384" y="189723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h</a:t>
            </a:r>
            <a:r>
              <a:rPr lang="en-IN" sz="2400" b="1" baseline="-25000" dirty="0" err="1" smtClean="0"/>
              <a:t>t</a:t>
            </a:r>
            <a:endParaRPr lang="en-IN" sz="2400" b="1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296976" y="4663997"/>
            <a:ext cx="1" cy="56605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3107768" y="3952163"/>
            <a:ext cx="708966" cy="3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σ</a:t>
            </a:r>
            <a:endParaRPr lang="en-IN" dirty="0"/>
          </a:p>
        </p:txBody>
      </p:sp>
      <p:sp>
        <p:nvSpPr>
          <p:cNvPr id="33" name="Rounded Rectangle 32"/>
          <p:cNvSpPr/>
          <p:nvPr/>
        </p:nvSpPr>
        <p:spPr>
          <a:xfrm>
            <a:off x="4063370" y="3947860"/>
            <a:ext cx="708966" cy="3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σ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4971432" y="3918840"/>
            <a:ext cx="708966" cy="3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/>
              <a:t>tanh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5755898" y="3964836"/>
            <a:ext cx="708966" cy="3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σ</a:t>
            </a:r>
            <a:endParaRPr lang="en-IN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2905415" y="4493844"/>
            <a:ext cx="320496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" idx="2"/>
          </p:cNvCxnSpPr>
          <p:nvPr/>
        </p:nvCxnSpPr>
        <p:spPr>
          <a:xfrm>
            <a:off x="3462251" y="4347623"/>
            <a:ext cx="0" cy="14622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427435" y="4325855"/>
            <a:ext cx="0" cy="1462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269247" y="4354883"/>
            <a:ext cx="0" cy="1462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82031" y="4383911"/>
            <a:ext cx="0" cy="1462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72918" y="3241919"/>
            <a:ext cx="519758" cy="461665"/>
          </a:xfrm>
          <a:prstGeom prst="ellipse">
            <a:avLst/>
          </a:prstGeom>
          <a:solidFill>
            <a:srgbClr val="EA4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X</a:t>
            </a:r>
            <a:endParaRPr lang="en-IN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2753015" y="2813088"/>
            <a:ext cx="5206886" cy="2211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180864" y="2627203"/>
            <a:ext cx="519758" cy="461665"/>
          </a:xfrm>
          <a:prstGeom prst="ellipse">
            <a:avLst/>
          </a:prstGeom>
          <a:solidFill>
            <a:srgbClr val="EA4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X</a:t>
            </a:r>
            <a:endParaRPr lang="en-IN" dirty="0"/>
          </a:p>
        </p:txBody>
      </p:sp>
      <p:cxnSp>
        <p:nvCxnSpPr>
          <p:cNvPr id="61" name="Curved Connector 60"/>
          <p:cNvCxnSpPr>
            <a:endCxn id="45" idx="2"/>
          </p:cNvCxnSpPr>
          <p:nvPr/>
        </p:nvCxnSpPr>
        <p:spPr>
          <a:xfrm flipV="1">
            <a:off x="4507898" y="3472752"/>
            <a:ext cx="565020" cy="446088"/>
          </a:xfrm>
          <a:prstGeom prst="curvedConnector3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flipV="1">
            <a:off x="5904927" y="3535707"/>
            <a:ext cx="565020" cy="446088"/>
          </a:xfrm>
          <a:prstGeom prst="curved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3434080" y="3088868"/>
            <a:ext cx="2" cy="829972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365169" y="3722909"/>
            <a:ext cx="0" cy="19358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5" idx="0"/>
            <a:endCxn id="48" idx="4"/>
          </p:cNvCxnSpPr>
          <p:nvPr/>
        </p:nvCxnSpPr>
        <p:spPr>
          <a:xfrm flipV="1">
            <a:off x="5332797" y="3043920"/>
            <a:ext cx="0" cy="197999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072918" y="2582255"/>
            <a:ext cx="519758" cy="461665"/>
          </a:xfrm>
          <a:prstGeom prst="ellipse">
            <a:avLst/>
          </a:prstGeom>
          <a:solidFill>
            <a:srgbClr val="EA4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+</a:t>
            </a:r>
            <a:endParaRPr lang="en-IN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3017197" y="3375624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 smtClean="0">
                <a:solidFill>
                  <a:srgbClr val="FF0000"/>
                </a:solidFill>
              </a:rPr>
              <a:t>f</a:t>
            </a:r>
            <a:r>
              <a:rPr lang="en-IN" sz="2400" baseline="-25000" dirty="0" err="1" smtClean="0">
                <a:solidFill>
                  <a:srgbClr val="FF0000"/>
                </a:solidFill>
              </a:rPr>
              <a:t>t</a:t>
            </a:r>
            <a:endParaRPr lang="en-IN" sz="2400" baseline="-25000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448714" y="3261244"/>
            <a:ext cx="519758" cy="461665"/>
          </a:xfrm>
          <a:prstGeom prst="ellipse">
            <a:avLst/>
          </a:prstGeom>
          <a:solidFill>
            <a:srgbClr val="EA4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X</a:t>
            </a:r>
            <a:endParaRPr lang="en-IN" dirty="0"/>
          </a:p>
        </p:txBody>
      </p:sp>
      <p:cxnSp>
        <p:nvCxnSpPr>
          <p:cNvPr id="77" name="Elbow Connector 76"/>
          <p:cNvCxnSpPr/>
          <p:nvPr/>
        </p:nvCxnSpPr>
        <p:spPr>
          <a:xfrm>
            <a:off x="6905381" y="3631620"/>
            <a:ext cx="889160" cy="630048"/>
          </a:xfrm>
          <a:prstGeom prst="bentConnector3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/>
          <p:nvPr/>
        </p:nvCxnSpPr>
        <p:spPr>
          <a:xfrm flipV="1">
            <a:off x="6968472" y="3212441"/>
            <a:ext cx="381489" cy="223044"/>
          </a:xfrm>
          <a:prstGeom prst="curved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7781317" y="2753908"/>
            <a:ext cx="275756" cy="1507760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819910" y="2908414"/>
            <a:ext cx="975552" cy="447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/>
              <a:t>tanh</a:t>
            </a:r>
            <a:endParaRPr lang="en-IN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544473" y="5468144"/>
            <a:ext cx="4918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Internal state=C</a:t>
            </a:r>
            <a:r>
              <a:rPr lang="en-IN" sz="2400" b="1" baseline="-25000" dirty="0" smtClean="0"/>
              <a:t>t </a:t>
            </a:r>
            <a:r>
              <a:rPr lang="en-IN" sz="2400" b="1" dirty="0" smtClean="0"/>
              <a:t>= </a:t>
            </a:r>
            <a:r>
              <a:rPr lang="en-IN" sz="2400" b="1" dirty="0" err="1" smtClean="0"/>
              <a:t>f</a:t>
            </a:r>
            <a:r>
              <a:rPr lang="en-IN" sz="2400" b="1" baseline="-25000" dirty="0" err="1" smtClean="0"/>
              <a:t>t</a:t>
            </a:r>
            <a:r>
              <a:rPr lang="en-IN" sz="2400" b="1" baseline="-25000" dirty="0" smtClean="0"/>
              <a:t> </a:t>
            </a:r>
            <a:r>
              <a:rPr lang="en-IN" sz="2400" b="1" dirty="0" smtClean="0"/>
              <a:t>* C</a:t>
            </a:r>
            <a:r>
              <a:rPr lang="en-IN" sz="2400" b="1" baseline="-25000" dirty="0" smtClean="0"/>
              <a:t>t-1 </a:t>
            </a:r>
            <a:r>
              <a:rPr lang="en-IN" sz="2400" b="1" dirty="0" smtClean="0"/>
              <a:t>+ i</a:t>
            </a:r>
            <a:r>
              <a:rPr lang="en-IN" sz="2400" b="1" baseline="-25000" dirty="0" smtClean="0"/>
              <a:t>t </a:t>
            </a:r>
            <a:r>
              <a:rPr lang="en-IN" sz="2400" b="1" dirty="0" smtClean="0"/>
              <a:t>* </a:t>
            </a:r>
            <a:r>
              <a:rPr lang="en-IN" sz="2400" b="1" dirty="0" err="1" smtClean="0"/>
              <a:t>Ci</a:t>
            </a:r>
            <a:r>
              <a:rPr lang="en-IN" sz="2400" b="1" baseline="-25000" dirty="0" err="1" smtClean="0"/>
              <a:t>t</a:t>
            </a:r>
            <a:endParaRPr lang="en-IN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58754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458533" y="38495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53015" y="2513249"/>
            <a:ext cx="5171786" cy="21376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68594" y="2835206"/>
            <a:ext cx="78442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925540" y="2814375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758376" y="2287223"/>
            <a:ext cx="0" cy="48131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70967" y="2598176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</a:t>
            </a:r>
            <a:r>
              <a:rPr lang="en-IN" sz="2400" b="1" baseline="-25000" dirty="0" smtClean="0"/>
              <a:t>t-1</a:t>
            </a:r>
            <a:endParaRPr lang="en-IN" sz="2400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61547" y="519376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Xt</a:t>
            </a:r>
            <a:endParaRPr lang="en-IN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600085" y="2670743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</a:t>
            </a:r>
            <a:r>
              <a:rPr lang="en-IN" sz="2400" b="1" baseline="-25000" dirty="0" smtClean="0"/>
              <a:t>t</a:t>
            </a:r>
            <a:endParaRPr lang="en-IN" sz="2400" b="1" baseline="-25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20994" y="4493844"/>
            <a:ext cx="784421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44705" y="4314089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</a:t>
            </a:r>
            <a:r>
              <a:rPr lang="en-IN" sz="2400" b="1" baseline="-25000" dirty="0" smtClean="0"/>
              <a:t>t-1</a:t>
            </a:r>
            <a:endParaRPr lang="en-IN" sz="2400" b="1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794541" y="4261668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33170" y="404719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h</a:t>
            </a:r>
            <a:r>
              <a:rPr lang="en-IN" sz="2400" b="1" baseline="-25000" dirty="0" err="1" smtClean="0"/>
              <a:t>t</a:t>
            </a:r>
            <a:endParaRPr lang="en-IN" sz="2400" b="1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7420384" y="189723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h</a:t>
            </a:r>
            <a:r>
              <a:rPr lang="en-IN" sz="2400" b="1" baseline="-25000" dirty="0" err="1" smtClean="0"/>
              <a:t>t</a:t>
            </a:r>
            <a:endParaRPr lang="en-IN" sz="2400" b="1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296976" y="4663997"/>
            <a:ext cx="1" cy="56605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3107768" y="3952163"/>
            <a:ext cx="708966" cy="3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σ</a:t>
            </a:r>
            <a:endParaRPr lang="en-IN" dirty="0"/>
          </a:p>
        </p:txBody>
      </p:sp>
      <p:sp>
        <p:nvSpPr>
          <p:cNvPr id="33" name="Rounded Rectangle 32"/>
          <p:cNvSpPr/>
          <p:nvPr/>
        </p:nvSpPr>
        <p:spPr>
          <a:xfrm>
            <a:off x="4063370" y="3947860"/>
            <a:ext cx="708966" cy="3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σ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4971432" y="3918840"/>
            <a:ext cx="708966" cy="3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/>
              <a:t>tanh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5755898" y="3964836"/>
            <a:ext cx="708966" cy="395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σ</a:t>
            </a:r>
            <a:endParaRPr lang="en-IN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2905415" y="4493844"/>
            <a:ext cx="3204966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" idx="2"/>
          </p:cNvCxnSpPr>
          <p:nvPr/>
        </p:nvCxnSpPr>
        <p:spPr>
          <a:xfrm>
            <a:off x="3462251" y="4347623"/>
            <a:ext cx="0" cy="1462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427435" y="4325855"/>
            <a:ext cx="0" cy="1462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269247" y="4354883"/>
            <a:ext cx="0" cy="1462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82031" y="4383911"/>
            <a:ext cx="0" cy="14622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072918" y="3241919"/>
            <a:ext cx="519758" cy="461665"/>
          </a:xfrm>
          <a:prstGeom prst="ellipse">
            <a:avLst/>
          </a:prstGeom>
          <a:solidFill>
            <a:srgbClr val="EA4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X</a:t>
            </a:r>
            <a:endParaRPr lang="en-IN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2753015" y="2813088"/>
            <a:ext cx="5206886" cy="221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180864" y="2627203"/>
            <a:ext cx="519758" cy="461665"/>
          </a:xfrm>
          <a:prstGeom prst="ellipse">
            <a:avLst/>
          </a:prstGeom>
          <a:solidFill>
            <a:srgbClr val="EA4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X</a:t>
            </a:r>
            <a:endParaRPr lang="en-IN" dirty="0"/>
          </a:p>
        </p:txBody>
      </p:sp>
      <p:cxnSp>
        <p:nvCxnSpPr>
          <p:cNvPr id="61" name="Curved Connector 60"/>
          <p:cNvCxnSpPr>
            <a:endCxn id="45" idx="2"/>
          </p:cNvCxnSpPr>
          <p:nvPr/>
        </p:nvCxnSpPr>
        <p:spPr>
          <a:xfrm flipV="1">
            <a:off x="4507898" y="3472752"/>
            <a:ext cx="565020" cy="446088"/>
          </a:xfrm>
          <a:prstGeom prst="curvedConnector3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flipV="1">
            <a:off x="5904927" y="3535707"/>
            <a:ext cx="565020" cy="446088"/>
          </a:xfrm>
          <a:prstGeom prst="curvedConnector3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3434080" y="3088868"/>
            <a:ext cx="2" cy="82997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365169" y="3722909"/>
            <a:ext cx="0" cy="19358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5" idx="0"/>
            <a:endCxn id="48" idx="4"/>
          </p:cNvCxnSpPr>
          <p:nvPr/>
        </p:nvCxnSpPr>
        <p:spPr>
          <a:xfrm flipV="1">
            <a:off x="5332797" y="3043920"/>
            <a:ext cx="0" cy="19799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072918" y="2582255"/>
            <a:ext cx="519758" cy="461665"/>
          </a:xfrm>
          <a:prstGeom prst="ellipse">
            <a:avLst/>
          </a:prstGeom>
          <a:solidFill>
            <a:srgbClr val="EA4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+</a:t>
            </a:r>
            <a:endParaRPr lang="en-IN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5784758" y="336163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 smtClean="0">
                <a:solidFill>
                  <a:srgbClr val="FF0000"/>
                </a:solidFill>
              </a:rPr>
              <a:t>f</a:t>
            </a:r>
            <a:r>
              <a:rPr lang="en-IN" sz="2400" baseline="-25000" dirty="0" err="1" smtClean="0">
                <a:solidFill>
                  <a:srgbClr val="FF0000"/>
                </a:solidFill>
              </a:rPr>
              <a:t>t</a:t>
            </a:r>
            <a:endParaRPr lang="en-IN" sz="2400" baseline="-25000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448714" y="3261244"/>
            <a:ext cx="519758" cy="461665"/>
          </a:xfrm>
          <a:prstGeom prst="ellipse">
            <a:avLst/>
          </a:prstGeom>
          <a:solidFill>
            <a:srgbClr val="EA4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X</a:t>
            </a:r>
            <a:endParaRPr lang="en-IN" dirty="0"/>
          </a:p>
        </p:txBody>
      </p:sp>
      <p:cxnSp>
        <p:nvCxnSpPr>
          <p:cNvPr id="77" name="Elbow Connector 76"/>
          <p:cNvCxnSpPr/>
          <p:nvPr/>
        </p:nvCxnSpPr>
        <p:spPr>
          <a:xfrm>
            <a:off x="6905381" y="3631620"/>
            <a:ext cx="889160" cy="630048"/>
          </a:xfrm>
          <a:prstGeom prst="bentConnector3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/>
          <p:nvPr/>
        </p:nvCxnSpPr>
        <p:spPr>
          <a:xfrm flipV="1">
            <a:off x="6968472" y="3212441"/>
            <a:ext cx="381489" cy="223044"/>
          </a:xfrm>
          <a:prstGeom prst="curvedConnector3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7781317" y="2753908"/>
            <a:ext cx="275756" cy="1507760"/>
          </a:xfrm>
          <a:prstGeom prst="straightConnector1">
            <a:avLst/>
          </a:prstGeom>
          <a:ln w="2222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819910" y="2908414"/>
            <a:ext cx="975552" cy="447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/>
              <a:t>tanh</a:t>
            </a:r>
            <a:endParaRPr lang="en-IN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291337" y="5468144"/>
            <a:ext cx="5354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Output gate </a:t>
            </a:r>
            <a:r>
              <a:rPr lang="en-IN" sz="2400" b="1" dirty="0" err="1" smtClean="0"/>
              <a:t>O</a:t>
            </a:r>
            <a:r>
              <a:rPr lang="en-IN" sz="2400" b="1" baseline="-25000" dirty="0" err="1" smtClean="0"/>
              <a:t>t</a:t>
            </a:r>
            <a:r>
              <a:rPr lang="en-IN" sz="2400" b="1" dirty="0" smtClean="0"/>
              <a:t>=</a:t>
            </a:r>
            <a:r>
              <a:rPr lang="el-GR" sz="2400" b="1" dirty="0" smtClean="0"/>
              <a:t>σ</a:t>
            </a:r>
            <a:r>
              <a:rPr lang="en-IN" sz="2400" b="1" dirty="0" smtClean="0"/>
              <a:t>(</a:t>
            </a:r>
            <a:r>
              <a:rPr lang="en-IN" sz="2400" b="1" dirty="0" err="1" smtClean="0"/>
              <a:t>W</a:t>
            </a:r>
            <a:r>
              <a:rPr lang="en-IN" sz="2400" b="1" baseline="-25000" dirty="0" err="1" smtClean="0"/>
              <a:t>f</a:t>
            </a:r>
            <a:r>
              <a:rPr lang="en-IN" sz="2400" b="1" dirty="0" smtClean="0"/>
              <a:t> * [h</a:t>
            </a:r>
            <a:r>
              <a:rPr lang="en-IN" sz="2400" b="1" baseline="-25000" dirty="0" smtClean="0"/>
              <a:t>t-1</a:t>
            </a:r>
            <a:r>
              <a:rPr lang="en-IN" sz="2400" b="1" dirty="0" smtClean="0"/>
              <a:t>,x</a:t>
            </a:r>
            <a:r>
              <a:rPr lang="en-IN" sz="2400" b="1" baseline="-25000" dirty="0" smtClean="0"/>
              <a:t>t</a:t>
            </a:r>
            <a:r>
              <a:rPr lang="en-IN" sz="2400" b="1" dirty="0" smtClean="0"/>
              <a:t>]+</a:t>
            </a:r>
            <a:r>
              <a:rPr lang="en-IN" sz="2400" b="1" dirty="0" err="1" smtClean="0"/>
              <a:t>b</a:t>
            </a:r>
            <a:r>
              <a:rPr lang="en-IN" sz="2400" b="1" baseline="-25000" dirty="0" err="1" smtClean="0"/>
              <a:t>o</a:t>
            </a:r>
            <a:endParaRPr lang="en-IN" sz="2400" b="1" baseline="-25000" dirty="0" smtClean="0"/>
          </a:p>
          <a:p>
            <a:r>
              <a:rPr lang="en-IN" sz="2400" b="1" dirty="0" smtClean="0"/>
              <a:t>Hidden state=</a:t>
            </a:r>
            <a:r>
              <a:rPr lang="en-IN" sz="2400" b="1" dirty="0" err="1" smtClean="0"/>
              <a:t>h</a:t>
            </a:r>
            <a:r>
              <a:rPr lang="en-IN" sz="2400" b="1" baseline="-25000" dirty="0" err="1" smtClean="0"/>
              <a:t>t</a:t>
            </a:r>
            <a:r>
              <a:rPr lang="en-IN" sz="2400" b="1" baseline="-25000" dirty="0" smtClean="0"/>
              <a:t> </a:t>
            </a:r>
            <a:r>
              <a:rPr lang="en-IN" sz="2400" b="1" dirty="0" smtClean="0"/>
              <a:t>=</a:t>
            </a:r>
            <a:r>
              <a:rPr lang="en-IN" sz="2400" b="1" dirty="0" err="1"/>
              <a:t>O</a:t>
            </a:r>
            <a:r>
              <a:rPr lang="en-IN" sz="2400" b="1" baseline="-25000" dirty="0" err="1"/>
              <a:t>t</a:t>
            </a:r>
            <a:r>
              <a:rPr lang="en-IN" sz="2400" b="1" dirty="0" smtClean="0"/>
              <a:t> * </a:t>
            </a:r>
            <a:r>
              <a:rPr lang="en-IN" sz="2400" b="1" dirty="0" err="1" smtClean="0"/>
              <a:t>tanh</a:t>
            </a:r>
            <a:r>
              <a:rPr lang="en-IN" sz="2400" b="1" dirty="0" smtClean="0"/>
              <a:t>(C</a:t>
            </a:r>
            <a:r>
              <a:rPr lang="en-IN" sz="2400" b="1" baseline="-25000" dirty="0" smtClean="0"/>
              <a:t>t</a:t>
            </a:r>
            <a:r>
              <a:rPr lang="en-IN" sz="2400" b="1" dirty="0" smtClean="0"/>
              <a:t>)</a:t>
            </a:r>
            <a:endParaRPr lang="en-IN" sz="2400" b="1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7349961" y="2670743"/>
            <a:ext cx="0" cy="197999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94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66438" y="0"/>
            <a:ext cx="1422400" cy="32918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</p:spPr>
        <p:txBody>
          <a:bodyPr/>
          <a:lstStyle/>
          <a:p>
            <a:r>
              <a:rPr lang="en-IN" dirty="0" smtClean="0"/>
              <a:t>Gated Recurrent Unit(GRU)</a:t>
            </a:r>
            <a:endParaRPr lang="en-IN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0305138" y="424702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6603671" y="444909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04013" y="2336815"/>
            <a:ext cx="4005944" cy="18990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11802" y="2617496"/>
            <a:ext cx="78442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438242" y="2749798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995556" y="1969265"/>
            <a:ext cx="0" cy="48131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02644" y="2450582"/>
            <a:ext cx="230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Long Term Memory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04755" y="448258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Input at time t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076871" y="2535321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New Long term Memory</a:t>
            </a:r>
            <a:endParaRPr lang="en-IN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664202" y="3782658"/>
            <a:ext cx="78442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55044" y="3615744"/>
            <a:ext cx="234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Short Term Memory</a:t>
            </a:r>
            <a:endParaRPr lang="en-IN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71327" y="3606923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09956" y="339244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New Short term Memory</a:t>
            </a:r>
            <a:endParaRPr lang="en-IN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840184" y="3952811"/>
            <a:ext cx="1" cy="56605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35463" y="5532579"/>
            <a:ext cx="2508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Variant of LSTM</a:t>
            </a:r>
            <a:endParaRPr lang="en-IN" sz="24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4404755" y="2428809"/>
            <a:ext cx="1205336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Forget Gate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72328" y="2415186"/>
            <a:ext cx="1205336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Current memory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433134" y="3288390"/>
            <a:ext cx="1205336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Input Gate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043624" y="3273203"/>
            <a:ext cx="1205336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Reset Gate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174514" y="2057915"/>
            <a:ext cx="1732471" cy="2177924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Update</a:t>
            </a:r>
          </a:p>
          <a:p>
            <a:pPr algn="ctr"/>
            <a:r>
              <a:rPr lang="en-IN" b="1" dirty="0" smtClean="0">
                <a:solidFill>
                  <a:srgbClr val="FF0000"/>
                </a:solidFill>
              </a:rPr>
              <a:t>gate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50494" y="4978581"/>
            <a:ext cx="53495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Update Gate-how much to retain</a:t>
            </a:r>
          </a:p>
          <a:p>
            <a:r>
              <a:rPr lang="en-IN" sz="2400" b="1" dirty="0" smtClean="0"/>
              <a:t>Reset Gate-how much to forget</a:t>
            </a:r>
          </a:p>
          <a:p>
            <a:r>
              <a:rPr lang="en-IN" sz="2400" b="1" dirty="0" smtClean="0"/>
              <a:t>Current Memory -inside reset gate, </a:t>
            </a:r>
          </a:p>
          <a:p>
            <a:r>
              <a:rPr lang="en-IN" sz="2400" b="1" dirty="0" smtClean="0"/>
              <a:t>reduce effect of previous on future</a:t>
            </a:r>
          </a:p>
        </p:txBody>
      </p:sp>
      <p:sp>
        <p:nvSpPr>
          <p:cNvPr id="27" name="Oval 26"/>
          <p:cNvSpPr/>
          <p:nvPr/>
        </p:nvSpPr>
        <p:spPr>
          <a:xfrm>
            <a:off x="5858170" y="2147969"/>
            <a:ext cx="1732471" cy="2177924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66438" y="0"/>
            <a:ext cx="1422400" cy="32918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</p:spPr>
        <p:txBody>
          <a:bodyPr/>
          <a:lstStyle/>
          <a:p>
            <a:r>
              <a:rPr lang="en-IN" dirty="0" smtClean="0"/>
              <a:t>Gated Recurrent Unit(GRU)</a:t>
            </a:r>
            <a:endParaRPr lang="en-IN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0305138" y="424702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6603671" y="444909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04013" y="2336815"/>
            <a:ext cx="4005944" cy="18990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11802" y="2617496"/>
            <a:ext cx="78442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438242" y="2749798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995556" y="1969265"/>
            <a:ext cx="0" cy="48131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02644" y="2450582"/>
            <a:ext cx="230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Long Term Memory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04755" y="448258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Input at time t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076871" y="2535321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New Long term Memory</a:t>
            </a:r>
            <a:endParaRPr lang="en-IN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664202" y="3782658"/>
            <a:ext cx="78442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55044" y="3615744"/>
            <a:ext cx="234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Short Term Memory</a:t>
            </a:r>
            <a:endParaRPr lang="en-IN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71327" y="3606923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09956" y="339244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New Short term Memory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22376" y="168858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Output at time t</a:t>
            </a:r>
            <a:endParaRPr lang="en-IN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840184" y="3952811"/>
            <a:ext cx="1" cy="56605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35463" y="5532579"/>
            <a:ext cx="2508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Variant of LSTM</a:t>
            </a:r>
            <a:endParaRPr lang="en-IN" sz="24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4404755" y="2428809"/>
            <a:ext cx="1205336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Forget Gate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72328" y="2415186"/>
            <a:ext cx="1205336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Output Gate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433134" y="3288390"/>
            <a:ext cx="1205336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Input Gate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043624" y="3273203"/>
            <a:ext cx="1205336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Update Gate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174514" y="2057915"/>
            <a:ext cx="1732471" cy="2177924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4544473" y="5468144"/>
            <a:ext cx="4876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/>
              <a:t>h</a:t>
            </a:r>
            <a:r>
              <a:rPr lang="en-IN" sz="2400" b="1" baseline="-25000" dirty="0" err="1"/>
              <a:t>t</a:t>
            </a:r>
            <a:r>
              <a:rPr lang="en-IN" sz="2400" b="1" baseline="-25000" dirty="0"/>
              <a:t> </a:t>
            </a:r>
            <a:r>
              <a:rPr lang="en-IN" sz="2400" b="1" dirty="0"/>
              <a:t>= (1-z</a:t>
            </a:r>
            <a:r>
              <a:rPr lang="en-IN" sz="2400" b="1" baseline="-25000" dirty="0"/>
              <a:t>t </a:t>
            </a:r>
            <a:r>
              <a:rPr lang="en-IN" sz="2400" b="1" dirty="0"/>
              <a:t>)* h</a:t>
            </a:r>
            <a:r>
              <a:rPr lang="en-IN" sz="2400" b="1" baseline="-25000" dirty="0"/>
              <a:t>t-1 </a:t>
            </a:r>
            <a:r>
              <a:rPr lang="en-IN" sz="2400" b="1" dirty="0"/>
              <a:t>+ </a:t>
            </a:r>
            <a:r>
              <a:rPr lang="en-IN" sz="2400" b="1" dirty="0" err="1"/>
              <a:t>z</a:t>
            </a:r>
            <a:r>
              <a:rPr lang="en-IN" sz="2400" b="1" baseline="-25000" dirty="0" err="1"/>
              <a:t>t</a:t>
            </a:r>
            <a:r>
              <a:rPr lang="en-IN" sz="2400" b="1" baseline="-25000" dirty="0"/>
              <a:t> </a:t>
            </a:r>
            <a:r>
              <a:rPr lang="en-IN" sz="2400" b="1" dirty="0"/>
              <a:t>* hi</a:t>
            </a:r>
            <a:r>
              <a:rPr lang="en-IN" sz="2400" b="1" baseline="-25000" dirty="0"/>
              <a:t>t</a:t>
            </a:r>
          </a:p>
          <a:p>
            <a:r>
              <a:rPr lang="en-IN" sz="2400" b="1" dirty="0" err="1" smtClean="0"/>
              <a:t>Z</a:t>
            </a:r>
            <a:r>
              <a:rPr lang="en-IN" sz="2400" b="1" baseline="-25000" dirty="0" err="1" smtClean="0"/>
              <a:t>t</a:t>
            </a:r>
            <a:r>
              <a:rPr lang="en-IN" sz="2400" b="1" dirty="0" smtClean="0"/>
              <a:t>=0 then Keep Previous value </a:t>
            </a:r>
          </a:p>
          <a:p>
            <a:r>
              <a:rPr lang="en-IN" sz="2400" b="1" dirty="0" err="1" smtClean="0"/>
              <a:t>Z</a:t>
            </a:r>
            <a:r>
              <a:rPr lang="en-IN" sz="2400" b="1" baseline="-25000" dirty="0" err="1"/>
              <a:t>t</a:t>
            </a:r>
            <a:r>
              <a:rPr lang="en-IN" sz="2400" b="1" dirty="0" smtClean="0"/>
              <a:t>=1 then update Previous value</a:t>
            </a:r>
          </a:p>
        </p:txBody>
      </p:sp>
    </p:spTree>
    <p:extLst>
      <p:ext uri="{BB962C8B-B14F-4D97-AF65-F5344CB8AC3E}">
        <p14:creationId xmlns:p14="http://schemas.microsoft.com/office/powerpoint/2010/main" val="31705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 </a:t>
            </a:r>
            <a:r>
              <a:rPr lang="en-IN" dirty="0" err="1" smtClean="0"/>
              <a:t>vs</a:t>
            </a:r>
            <a:r>
              <a:rPr lang="en-IN" dirty="0" smtClean="0"/>
              <a:t> GTU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 Has less gates</a:t>
            </a:r>
          </a:p>
          <a:p>
            <a:r>
              <a:rPr lang="en-IN" dirty="0" smtClean="0"/>
              <a:t>2 have fewer parameters and thus may train a bit faster</a:t>
            </a:r>
          </a:p>
          <a:p>
            <a:r>
              <a:rPr lang="en-IN" dirty="0" smtClean="0"/>
              <a:t>3 need less data to generalize</a:t>
            </a:r>
          </a:p>
          <a:p>
            <a:endParaRPr lang="en-IN" dirty="0"/>
          </a:p>
          <a:p>
            <a:r>
              <a:rPr lang="en-IN" dirty="0" smtClean="0"/>
              <a:t>If </a:t>
            </a:r>
            <a:r>
              <a:rPr lang="en-IN" smtClean="0"/>
              <a:t>have enough </a:t>
            </a:r>
            <a:r>
              <a:rPr lang="en-IN" dirty="0" smtClean="0"/>
              <a:t>data LSTM is better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7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Vanishing Gradient Problem with RNN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overcome Vanishing Gradient Problem RNN can also use</a:t>
            </a:r>
          </a:p>
          <a:p>
            <a:r>
              <a:rPr lang="en-IN" dirty="0" smtClean="0"/>
              <a:t>Different Activation Function</a:t>
            </a:r>
          </a:p>
          <a:p>
            <a:r>
              <a:rPr lang="en-IN" dirty="0" smtClean="0"/>
              <a:t>Batch Normalization</a:t>
            </a:r>
          </a:p>
          <a:p>
            <a:r>
              <a:rPr lang="en-IN" dirty="0" smtClean="0"/>
              <a:t>Different Weight Initialization</a:t>
            </a:r>
          </a:p>
          <a:p>
            <a:endParaRPr lang="en-IN" dirty="0"/>
          </a:p>
          <a:p>
            <a:r>
              <a:rPr lang="en-IN" dirty="0" smtClean="0"/>
              <a:t>However because of length of time series input, these could slow down training</a:t>
            </a:r>
          </a:p>
          <a:p>
            <a:r>
              <a:rPr lang="en-IN" dirty="0" smtClean="0"/>
              <a:t>A possible solution would be to just shorten the time steps used of prediction, but makes the model worse at predicting longer trends.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2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Another issue with RNN face is that after a while the network will begin to “forget” the first inputs, as information is lost at each step going through the RNN.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We need some sort of “Long term memory” for our networks.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LSTM was created to help these RNN issues.</a:t>
            </a:r>
          </a:p>
          <a:p>
            <a:pPr>
              <a:lnSpc>
                <a:spcPct val="150000"/>
              </a:lnSpc>
            </a:pP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Lets go through how an LSTM cell works.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Typical RNN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2271712"/>
            <a:ext cx="8096250" cy="3533775"/>
          </a:xfrm>
        </p:spPr>
      </p:pic>
    </p:spTree>
    <p:extLst>
      <p:ext uri="{BB962C8B-B14F-4D97-AF65-F5344CB8AC3E}">
        <p14:creationId xmlns:p14="http://schemas.microsoft.com/office/powerpoint/2010/main" val="34227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RNN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57829" y="3178629"/>
            <a:ext cx="1930400" cy="134982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>
            <a:stCxn id="13" idx="3"/>
          </p:cNvCxnSpPr>
          <p:nvPr/>
        </p:nvCxnSpPr>
        <p:spPr>
          <a:xfrm>
            <a:off x="1393371" y="3840702"/>
            <a:ext cx="464458" cy="1284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88229" y="3853543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823028" y="4528458"/>
            <a:ext cx="1" cy="56605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5839" y="365603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Output t-1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300514" y="520337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Input t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26858" y="363180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Output t</a:t>
            </a:r>
            <a:endParaRPr lang="en-IN" b="1" dirty="0"/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>
          <a:xfrm>
            <a:off x="16147142" y="-18780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844971" y="3141561"/>
            <a:ext cx="1930400" cy="134982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206342" y="3816475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775371" y="3816475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8810170" y="4491390"/>
            <a:ext cx="1" cy="56605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80627" y="360199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H t-1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570362" y="517356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X t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414000" y="359474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H 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5521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RNN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8533" y="38495"/>
            <a:ext cx="1422400" cy="32918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143503" y="3161768"/>
            <a:ext cx="2895925" cy="134982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>
                <a:solidFill>
                  <a:schemeClr val="tx1"/>
                </a:solidFill>
              </a:rPr>
              <a:t>Ht</a:t>
            </a:r>
            <a:r>
              <a:rPr lang="en-IN" b="1" dirty="0" smtClean="0">
                <a:solidFill>
                  <a:schemeClr val="tx1"/>
                </a:solidFill>
              </a:rPr>
              <a:t>=</a:t>
            </a:r>
            <a:r>
              <a:rPr lang="en-IN" b="1" dirty="0" err="1" smtClean="0">
                <a:solidFill>
                  <a:schemeClr val="tx1"/>
                </a:solidFill>
              </a:rPr>
              <a:t>tanh</a:t>
            </a:r>
            <a:r>
              <a:rPr lang="en-IN" b="1" dirty="0" smtClean="0">
                <a:solidFill>
                  <a:schemeClr val="tx1"/>
                </a:solidFill>
              </a:rPr>
              <a:t>(W[Ht-1,Xt)+b)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04875" y="3836682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176990" y="3836682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108703" y="4511597"/>
            <a:ext cx="1" cy="56605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79160" y="362220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H t-1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68895" y="519376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X t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815619" y="362220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H 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5994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458533" y="38495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43503" y="3161768"/>
            <a:ext cx="2895925" cy="134982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50550" y="3328682"/>
            <a:ext cx="78442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176990" y="3460984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734304" y="2680451"/>
            <a:ext cx="0" cy="48131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1392" y="3161768"/>
            <a:ext cx="230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Long Term Memory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43503" y="519376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Input at time t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815619" y="3246507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New Long term Memory</a:t>
            </a:r>
            <a:endParaRPr lang="en-IN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02950" y="4493844"/>
            <a:ext cx="78442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93792" y="4326930"/>
            <a:ext cx="234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Short Term Memory</a:t>
            </a:r>
            <a:endParaRPr lang="en-IN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10075" y="4318109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48704" y="4103632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New Short term Memory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161124" y="2399769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Output at time t</a:t>
            </a:r>
            <a:endParaRPr lang="en-IN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578932" y="4663997"/>
            <a:ext cx="1" cy="56605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95537" y="6012934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Repeating term 4 Layer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275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66438" y="0"/>
            <a:ext cx="1422400" cy="32918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</p:spPr>
        <p:txBody>
          <a:bodyPr/>
          <a:lstStyle/>
          <a:p>
            <a:r>
              <a:rPr lang="en-IN" dirty="0" smtClean="0"/>
              <a:t>LSTM</a:t>
            </a:r>
            <a:endParaRPr lang="en-IN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0305138" y="424702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6603671" y="444909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04013" y="2336815"/>
            <a:ext cx="4005944" cy="18990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11802" y="2617496"/>
            <a:ext cx="78442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438242" y="2749798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995556" y="1969265"/>
            <a:ext cx="0" cy="48131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02644" y="2450582"/>
            <a:ext cx="230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Long Term Memory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04755" y="448258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Input at time t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076871" y="2535321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New Long term Memory</a:t>
            </a:r>
            <a:endParaRPr lang="en-IN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664202" y="3782658"/>
            <a:ext cx="78442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55044" y="3615744"/>
            <a:ext cx="234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Short Term Memory</a:t>
            </a:r>
            <a:endParaRPr lang="en-IN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71327" y="3606923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09956" y="339244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New Short term Memory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22376" y="168858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Output at time t</a:t>
            </a:r>
            <a:endParaRPr lang="en-IN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840184" y="3952811"/>
            <a:ext cx="1" cy="56605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6789" y="5301748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Repeating term 4 Layer </a:t>
            </a:r>
            <a:endParaRPr lang="en-IN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4404755" y="2428809"/>
            <a:ext cx="1205336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Forget Gate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72328" y="2415186"/>
            <a:ext cx="1205336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Output Gate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433134" y="3288390"/>
            <a:ext cx="1205336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Input Gate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043624" y="3273203"/>
            <a:ext cx="1205336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Update Gate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2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Gates optionally let information through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02629" y="3165788"/>
            <a:ext cx="1930400" cy="134982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 </a:t>
            </a:r>
            <a:r>
              <a:rPr lang="el-GR" b="1" dirty="0"/>
              <a:t>σ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38171" y="3827861"/>
            <a:ext cx="464458" cy="1284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633029" y="3840702"/>
            <a:ext cx="638629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271658" y="3595632"/>
            <a:ext cx="493486" cy="464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X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015535" y="4859832"/>
            <a:ext cx="1291771" cy="688646"/>
          </a:xfrm>
          <a:prstGeom prst="curvedConnector3">
            <a:avLst>
              <a:gd name="adj1" fmla="val 5449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02629" y="53638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307306" y="4859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40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6793</TotalTime>
  <Words>547</Words>
  <Application>Microsoft Office PowerPoint</Application>
  <PresentationFormat>Custom</PresentationFormat>
  <Paragraphs>205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Long Short Term Memory(LSTM) and (GRU)</vt:lpstr>
      <vt:lpstr>Vanishing Gradient Problem with RNN</vt:lpstr>
      <vt:lpstr>LSTM</vt:lpstr>
      <vt:lpstr>Typical RNN</vt:lpstr>
      <vt:lpstr>RNN</vt:lpstr>
      <vt:lpstr>RNN</vt:lpstr>
      <vt:lpstr>LSTM</vt:lpstr>
      <vt:lpstr>LSTM</vt:lpstr>
      <vt:lpstr>Gate</vt:lpstr>
      <vt:lpstr>LSTM</vt:lpstr>
      <vt:lpstr>LSTM</vt:lpstr>
      <vt:lpstr>LSTM</vt:lpstr>
      <vt:lpstr>LSTM</vt:lpstr>
      <vt:lpstr>LSTM</vt:lpstr>
      <vt:lpstr>Gated Recurrent Unit(GRU)</vt:lpstr>
      <vt:lpstr>Gated Recurrent Unit(GRU)</vt:lpstr>
      <vt:lpstr>LSTM vs GTU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and Scipy</dc:title>
  <dc:creator>Jimmy Briggs</dc:creator>
  <cp:lastModifiedBy>Windows User</cp:lastModifiedBy>
  <cp:revision>158</cp:revision>
  <dcterms:created xsi:type="dcterms:W3CDTF">2018-02-04T03:42:23Z</dcterms:created>
  <dcterms:modified xsi:type="dcterms:W3CDTF">2020-04-15T14:51:42Z</dcterms:modified>
</cp:coreProperties>
</file>