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16"/>
  </p:notesMasterIdLst>
  <p:handoutMasterIdLst>
    <p:handoutMasterId r:id="rId17"/>
  </p:handoutMasterIdLst>
  <p:sldIdLst>
    <p:sldId id="256" r:id="rId2"/>
    <p:sldId id="257" r:id="rId3"/>
    <p:sldId id="259" r:id="rId4"/>
    <p:sldId id="260" r:id="rId5"/>
    <p:sldId id="258" r:id="rId6"/>
    <p:sldId id="261" r:id="rId7"/>
    <p:sldId id="265" r:id="rId8"/>
    <p:sldId id="266" r:id="rId9"/>
    <p:sldId id="262" r:id="rId10"/>
    <p:sldId id="263" r:id="rId11"/>
    <p:sldId id="267"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p:scale>
          <a:sx n="53" d="100"/>
          <a:sy n="53" d="100"/>
        </p:scale>
        <p:origin x="-1254" y="-45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2/24/2020</a:t>
            </a:fld>
            <a:endParaRPr lang="en-US"/>
          </a:p>
        </p:txBody>
      </p:sp>
      <p:sp>
        <p:nvSpPr>
          <p:cNvPr id="4" name="Footer Placeholder 3">
            <a:extLst>
              <a:ext uri="{FF2B5EF4-FFF2-40B4-BE49-F238E27FC236}">
                <a16:creationId xmlns="" xmlns:a16="http://schemas.microsoft.com/office/drawing/2014/main"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2/24/2020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2/24/2020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analyticsvidhya.com/blog/2017/09/understaing-support-vector-machine-example-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s3-ap-south-1.amazonaws.com/av-blog-media/wp-content/uploads/2019/06/kl.jpg1.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blog/2017/03/introduction-to-gradient-descent-algorithm-along-its-variants/?utm_source=blog&amp;utm_medium=detailed-guide-understanding-loss-functions-machine-learning-python-code" TargetMode="External"/><Relationship Id="rId2" Type="http://schemas.openxmlformats.org/officeDocument/2006/relationships/hyperlink" Target="https://www.analyticsvidhya.com/blog/2017/09/common-machine-learning-algorithms/?utm_source=blog&amp;utm_medium=detailed-guide-understanding-loss-functions-machine-learning-python-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estimator" TargetMode="External"/><Relationship Id="rId2" Type="http://schemas.openxmlformats.org/officeDocument/2006/relationships/hyperlink" Target="https://en.wikipedia.org/wiki/Robust_regression" TargetMode="Externa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en.wikipedia.org/wiki/Additive_mode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C51B3-790C-4AF4-90BB-C64D2C39C84F}"/>
              </a:ext>
            </a:extLst>
          </p:cNvPr>
          <p:cNvSpPr>
            <a:spLocks noGrp="1"/>
          </p:cNvSpPr>
          <p:nvPr>
            <p:ph type="ctrTitle"/>
          </p:nvPr>
        </p:nvSpPr>
        <p:spPr/>
        <p:txBody>
          <a:bodyPr>
            <a:normAutofit/>
          </a:bodyPr>
          <a:lstStyle/>
          <a:p>
            <a:r>
              <a:rPr lang="en-US" sz="6000" dirty="0" smtClean="0"/>
              <a:t>Loss function</a:t>
            </a:r>
            <a:endParaRPr lang="en-US" sz="6000" dirty="0"/>
          </a:p>
        </p:txBody>
      </p:sp>
      <p:sp>
        <p:nvSpPr>
          <p:cNvPr id="3" name="Subtitle 2">
            <a:extLst>
              <a:ext uri="{FF2B5EF4-FFF2-40B4-BE49-F238E27FC236}">
                <a16:creationId xmlns="" xmlns:a16="http://schemas.microsoft.com/office/drawing/2014/main" id="{E39DB5C7-874F-48D9-9B33-AA443C0E013B}"/>
              </a:ext>
            </a:extLst>
          </p:cNvPr>
          <p:cNvSpPr>
            <a:spLocks noGrp="1"/>
          </p:cNvSpPr>
          <p:nvPr>
            <p:ph type="subTitle" idx="1"/>
          </p:nvPr>
        </p:nvSpPr>
        <p:spPr/>
        <p:txBody>
          <a:bodyPr/>
          <a:lstStyle/>
          <a:p>
            <a:r>
              <a:rPr lang="en-US" b="1" dirty="0" smtClean="0"/>
              <a:t>Error</a:t>
            </a:r>
            <a:endParaRPr lang="en-US" b="1" dirty="0"/>
          </a:p>
        </p:txBody>
      </p:sp>
      <p:sp>
        <p:nvSpPr>
          <p:cNvPr id="4" name="Slide Number Placeholder 3">
            <a:extLst>
              <a:ext uri="{FF2B5EF4-FFF2-40B4-BE49-F238E27FC236}">
                <a16:creationId xmlns="" xmlns:a16="http://schemas.microsoft.com/office/drawing/2014/main"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Binary Classification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Binary Cross Entropy Loss</a:t>
            </a:r>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923" y="4313101"/>
            <a:ext cx="2415147" cy="1135480"/>
          </a:xfrm>
          <a:prstGeom prst="rect">
            <a:avLst/>
          </a:prstGeom>
        </p:spPr>
      </p:pic>
      <p:sp>
        <p:nvSpPr>
          <p:cNvPr id="6" name="Rectangle 5"/>
          <p:cNvSpPr/>
          <p:nvPr/>
        </p:nvSpPr>
        <p:spPr>
          <a:xfrm>
            <a:off x="699247" y="5580093"/>
            <a:ext cx="10972800" cy="830997"/>
          </a:xfrm>
          <a:prstGeom prst="rect">
            <a:avLst/>
          </a:prstGeom>
        </p:spPr>
        <p:txBody>
          <a:bodyPr wrap="square">
            <a:spAutoFit/>
          </a:bodyPr>
          <a:lstStyle/>
          <a:p>
            <a:r>
              <a:rPr lang="en-US" sz="2400" dirty="0"/>
              <a:t>The range of the sigmoid function is [0, 1] which makes it suitable for calculating probability.</a:t>
            </a:r>
            <a:endParaRPr lang="en-IN" sz="2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08" y="2014187"/>
            <a:ext cx="10813521" cy="1488177"/>
          </a:xfrm>
          <a:prstGeom prst="rect">
            <a:avLst/>
          </a:prstGeom>
        </p:spPr>
      </p:pic>
      <p:sp>
        <p:nvSpPr>
          <p:cNvPr id="8" name="Rectangle 7"/>
          <p:cNvSpPr/>
          <p:nvPr/>
        </p:nvSpPr>
        <p:spPr>
          <a:xfrm>
            <a:off x="699247" y="3478772"/>
            <a:ext cx="11209582" cy="830997"/>
          </a:xfrm>
          <a:prstGeom prst="rect">
            <a:avLst/>
          </a:prstGeom>
        </p:spPr>
        <p:txBody>
          <a:bodyPr wrap="square">
            <a:spAutoFit/>
          </a:bodyPr>
          <a:lstStyle/>
          <a:p>
            <a:r>
              <a:rPr lang="en-US" sz="2400" dirty="0"/>
              <a:t>This is also called </a:t>
            </a:r>
            <a:r>
              <a:rPr lang="en-US" sz="2400" b="1" dirty="0"/>
              <a:t>Log-Loss</a:t>
            </a:r>
            <a:r>
              <a:rPr lang="en-US" sz="2400" dirty="0"/>
              <a:t>. To calculate the probability p, we can use the sigmoid function. Here, z is a function of our input features:</a:t>
            </a:r>
          </a:p>
        </p:txBody>
      </p:sp>
    </p:spTree>
    <p:extLst>
      <p:ext uri="{BB962C8B-B14F-4D97-AF65-F5344CB8AC3E}">
        <p14:creationId xmlns:p14="http://schemas.microsoft.com/office/powerpoint/2010/main" val="26182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Binary </a:t>
            </a:r>
            <a:r>
              <a:rPr lang="en-IN" b="1" dirty="0"/>
              <a:t>Classification Loss Functions</a:t>
            </a:r>
            <a:br>
              <a:rPr lang="en-IN" b="1" dirty="0"/>
            </a:br>
            <a:endParaRPr lang="en-IN" dirty="0"/>
          </a:p>
        </p:txBody>
      </p:sp>
      <p:sp>
        <p:nvSpPr>
          <p:cNvPr id="3" name="Content Placeholder 2"/>
          <p:cNvSpPr>
            <a:spLocks noGrp="1"/>
          </p:cNvSpPr>
          <p:nvPr>
            <p:ph idx="1"/>
          </p:nvPr>
        </p:nvSpPr>
        <p:spPr>
          <a:xfrm>
            <a:off x="609599" y="1600200"/>
            <a:ext cx="11438965" cy="4876800"/>
          </a:xfrm>
        </p:spPr>
        <p:txBody>
          <a:bodyPr>
            <a:normAutofit/>
          </a:bodyPr>
          <a:lstStyle/>
          <a:p>
            <a:pPr marL="457200" indent="-457200">
              <a:buFont typeface="+mj-lt"/>
              <a:buAutoNum type="arabicPeriod" startAt="2"/>
            </a:pPr>
            <a:r>
              <a:rPr lang="en-IN" b="1" dirty="0" smtClean="0"/>
              <a:t>Hinge </a:t>
            </a:r>
            <a:r>
              <a:rPr lang="en-IN" b="1" dirty="0"/>
              <a:t>Loss</a:t>
            </a:r>
          </a:p>
          <a:p>
            <a:endParaRPr lang="en-US" b="1" i="1" dirty="0" smtClean="0"/>
          </a:p>
          <a:p>
            <a:r>
              <a:rPr lang="en-US" b="1" i="1" dirty="0"/>
              <a:t>Hinge loss is primarily used with </a:t>
            </a:r>
            <a:r>
              <a:rPr lang="en-US" b="1" i="1" u="sng" dirty="0">
                <a:hlinkClick r:id="rId2"/>
              </a:rPr>
              <a:t>Support Vector </a:t>
            </a:r>
            <a:r>
              <a:rPr lang="en-US" b="1" i="1" u="sng" dirty="0" smtClean="0">
                <a:hlinkClick r:id="rId2"/>
              </a:rPr>
              <a:t>Machine (SVM</a:t>
            </a:r>
            <a:r>
              <a:rPr lang="en-US" b="1" i="1" u="sng" dirty="0">
                <a:hlinkClick r:id="rId2"/>
              </a:rPr>
              <a:t>)</a:t>
            </a:r>
            <a:r>
              <a:rPr lang="en-US" b="1" i="1" dirty="0"/>
              <a:t> Classifiers with class labels -1 and 1</a:t>
            </a:r>
            <a:r>
              <a:rPr lang="en-US" dirty="0"/>
              <a:t>. </a:t>
            </a:r>
            <a:r>
              <a:rPr lang="en-US" b="1" i="1" dirty="0" smtClean="0"/>
              <a:t>Entropy.</a:t>
            </a:r>
          </a:p>
          <a:p>
            <a:r>
              <a:rPr lang="en-US" dirty="0"/>
              <a:t>Hinge loss for an input-output pair (x, y) is given as</a:t>
            </a:r>
            <a:r>
              <a:rPr lang="en-US" dirty="0" smtClean="0"/>
              <a:t>:</a:t>
            </a:r>
          </a:p>
          <a:p>
            <a:endParaRPr lang="en-US" i="1" dirty="0" smtClean="0"/>
          </a:p>
          <a:p>
            <a:endParaRPr lang="en-US" i="1" dirty="0"/>
          </a:p>
          <a:p>
            <a:endParaRPr lang="en-US" i="1" dirty="0" smtClean="0"/>
          </a:p>
          <a:p>
            <a:r>
              <a:rPr lang="en-US" i="1" dirty="0" smtClean="0"/>
              <a:t>Hinge </a:t>
            </a:r>
            <a:r>
              <a:rPr lang="en-US" i="1" dirty="0"/>
              <a:t>Loss not only penalizes the wrong predictions but also the right predictions that are not confident.</a:t>
            </a:r>
            <a:endParaRPr lang="en-US" b="1" i="1"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552" y="3910012"/>
            <a:ext cx="4010025" cy="962025"/>
          </a:xfrm>
          <a:prstGeom prst="rect">
            <a:avLst/>
          </a:prstGeom>
        </p:spPr>
      </p:pic>
    </p:spTree>
    <p:extLst>
      <p:ext uri="{BB962C8B-B14F-4D97-AF65-F5344CB8AC3E}">
        <p14:creationId xmlns:p14="http://schemas.microsoft.com/office/powerpoint/2010/main" val="242986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Multi-Class </a:t>
            </a:r>
            <a:r>
              <a:rPr lang="en-IN" b="1" dirty="0"/>
              <a:t>Classification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b="1" dirty="0"/>
              <a:t>Multi-Class Cross Entropy Loss</a:t>
            </a:r>
          </a:p>
          <a:p>
            <a:r>
              <a:rPr lang="en-US" dirty="0"/>
              <a:t>The multi-class cross-entropy loss is a generalization of the Binary Cross Entropy loss. The loss for input vector </a:t>
            </a:r>
            <a:r>
              <a:rPr lang="en-US" dirty="0" err="1"/>
              <a:t>X_i</a:t>
            </a:r>
            <a:r>
              <a:rPr lang="en-US" dirty="0"/>
              <a:t> and the corresponding one-hot encoded target vector </a:t>
            </a:r>
            <a:r>
              <a:rPr lang="en-US" dirty="0" err="1"/>
              <a:t>Y_i</a:t>
            </a:r>
            <a:r>
              <a:rPr lang="en-US" dirty="0"/>
              <a:t> is: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80" y="3406588"/>
            <a:ext cx="10666805" cy="3299012"/>
          </a:xfrm>
          <a:prstGeom prst="rect">
            <a:avLst/>
          </a:prstGeom>
        </p:spPr>
      </p:pic>
    </p:spTree>
    <p:extLst>
      <p:ext uri="{BB962C8B-B14F-4D97-AF65-F5344CB8AC3E}">
        <p14:creationId xmlns:p14="http://schemas.microsoft.com/office/powerpoint/2010/main" val="33467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Multi-Class Classification Loss Functions</a:t>
            </a:r>
            <a:br>
              <a:rPr lang="en-IN" b="1" dirty="0"/>
            </a:br>
            <a:endParaRPr lang="en-IN" dirty="0"/>
          </a:p>
        </p:txBody>
      </p:sp>
      <p:sp>
        <p:nvSpPr>
          <p:cNvPr id="3" name="Content Placeholder 2"/>
          <p:cNvSpPr>
            <a:spLocks noGrp="1"/>
          </p:cNvSpPr>
          <p:nvPr>
            <p:ph idx="1"/>
          </p:nvPr>
        </p:nvSpPr>
        <p:spPr/>
        <p:txBody>
          <a:bodyPr/>
          <a:lstStyle/>
          <a:p>
            <a:r>
              <a:rPr lang="en-US" dirty="0"/>
              <a:t>We use the </a:t>
            </a:r>
            <a:r>
              <a:rPr lang="en-US" dirty="0" err="1"/>
              <a:t>softmax</a:t>
            </a:r>
            <a:r>
              <a:rPr lang="en-US" dirty="0"/>
              <a:t> function to find the probabilities </a:t>
            </a:r>
            <a:r>
              <a:rPr lang="en-US" dirty="0" err="1"/>
              <a:t>p_ij</a:t>
            </a:r>
            <a:r>
              <a:rPr lang="en-US" dirty="0" smtClean="0"/>
              <a:t>:</a:t>
            </a:r>
          </a:p>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r>
              <a:rPr lang="en-US" i="1" dirty="0" smtClean="0"/>
              <a:t>“</a:t>
            </a:r>
            <a:r>
              <a:rPr lang="en-US" i="1" dirty="0" err="1"/>
              <a:t>Softmax</a:t>
            </a:r>
            <a:r>
              <a:rPr lang="en-US" i="1" dirty="0"/>
              <a:t> is implemented through a neural network layer just before the output layer. The </a:t>
            </a:r>
            <a:r>
              <a:rPr lang="en-US" i="1" dirty="0" err="1"/>
              <a:t>Softmax</a:t>
            </a:r>
            <a:r>
              <a:rPr lang="en-US" i="1" dirty="0"/>
              <a:t> layer must have the same number of nodes as the output layer.” Google Developer’s Blog</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2362200"/>
            <a:ext cx="6819900" cy="2133600"/>
          </a:xfrm>
          <a:prstGeom prst="rect">
            <a:avLst/>
          </a:prstGeom>
        </p:spPr>
      </p:pic>
    </p:spTree>
    <p:extLst>
      <p:ext uri="{BB962C8B-B14F-4D97-AF65-F5344CB8AC3E}">
        <p14:creationId xmlns:p14="http://schemas.microsoft.com/office/powerpoint/2010/main" val="362025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Multi-Class Classification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startAt="2"/>
            </a:pPr>
            <a:r>
              <a:rPr lang="en-US" b="1" dirty="0" err="1"/>
              <a:t>Kullback-Liebler</a:t>
            </a:r>
            <a:r>
              <a:rPr lang="en-US" dirty="0"/>
              <a:t> </a:t>
            </a:r>
            <a:r>
              <a:rPr lang="en-US" b="1" dirty="0"/>
              <a:t>Divergence </a:t>
            </a:r>
            <a:r>
              <a:rPr lang="en-US" dirty="0" smtClean="0"/>
              <a:t>is </a:t>
            </a:r>
            <a:r>
              <a:rPr lang="en-US" dirty="0"/>
              <a:t>a measure of how a probability distribution differs from another distribution. A KL-divergence of zero indicates that the distributions are identical.</a:t>
            </a:r>
          </a:p>
          <a:p>
            <a:r>
              <a:rPr lang="en-US" u="sng" dirty="0">
                <a:hlinkClick r:id="rId2"/>
              </a:rPr>
              <a:t/>
            </a:r>
            <a:br>
              <a:rPr lang="en-US" u="sng" dirty="0">
                <a:hlinkClick r:id="rId2"/>
              </a:rPr>
            </a:b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874" y="2758892"/>
            <a:ext cx="8334872" cy="3740006"/>
          </a:xfrm>
          <a:prstGeom prst="rect">
            <a:avLst/>
          </a:prstGeom>
        </p:spPr>
      </p:pic>
      <p:sp>
        <p:nvSpPr>
          <p:cNvPr id="6" name="Rectangle 5"/>
          <p:cNvSpPr/>
          <p:nvPr/>
        </p:nvSpPr>
        <p:spPr>
          <a:xfrm>
            <a:off x="537880" y="6049786"/>
            <a:ext cx="11654120" cy="646331"/>
          </a:xfrm>
          <a:prstGeom prst="rect">
            <a:avLst/>
          </a:prstGeom>
        </p:spPr>
        <p:txBody>
          <a:bodyPr wrap="square">
            <a:spAutoFit/>
          </a:bodyPr>
          <a:lstStyle/>
          <a:p>
            <a:r>
              <a:rPr lang="en-US" b="1" i="1" dirty="0"/>
              <a:t>KL-Divergence is used more commonly to approximate complex functions than in multi-class classification. </a:t>
            </a:r>
            <a:endParaRPr lang="en-IN" dirty="0"/>
          </a:p>
        </p:txBody>
      </p:sp>
    </p:spTree>
    <p:extLst>
      <p:ext uri="{BB962C8B-B14F-4D97-AF65-F5344CB8AC3E}">
        <p14:creationId xmlns:p14="http://schemas.microsoft.com/office/powerpoint/2010/main" val="366675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What </a:t>
            </a:r>
            <a:r>
              <a:rPr lang="en-IN" b="1" dirty="0"/>
              <a:t>are Loss Functions?</a:t>
            </a:r>
            <a:br>
              <a:rPr lang="en-IN" b="1" dirty="0"/>
            </a:br>
            <a:endParaRPr lang="en-IN" dirty="0"/>
          </a:p>
        </p:txBody>
      </p:sp>
      <p:sp>
        <p:nvSpPr>
          <p:cNvPr id="3" name="Content Placeholder 2"/>
          <p:cNvSpPr>
            <a:spLocks noGrp="1"/>
          </p:cNvSpPr>
          <p:nvPr>
            <p:ph idx="1"/>
          </p:nvPr>
        </p:nvSpPr>
        <p:spPr/>
        <p:txBody>
          <a:bodyPr/>
          <a:lstStyle/>
          <a:p>
            <a:r>
              <a:rPr lang="en-US" dirty="0"/>
              <a:t>Let’s say you are on the top of a hill and need to climb down. How do you decide where to walk towards</a:t>
            </a:r>
            <a:r>
              <a:rPr lang="en-US" dirty="0" smtClean="0"/>
              <a:t>?</a:t>
            </a:r>
          </a:p>
          <a:p>
            <a:endParaRPr lang="en-US" dirty="0" smtClean="0"/>
          </a:p>
          <a:p>
            <a:r>
              <a:rPr lang="en-US" dirty="0" smtClean="0"/>
              <a:t>Look </a:t>
            </a:r>
            <a:r>
              <a:rPr lang="en-US" dirty="0"/>
              <a:t>around to see all the possible paths</a:t>
            </a:r>
          </a:p>
          <a:p>
            <a:endParaRPr lang="en-US" dirty="0" smtClean="0"/>
          </a:p>
          <a:p>
            <a:r>
              <a:rPr lang="en-US" dirty="0" smtClean="0"/>
              <a:t>Reject </a:t>
            </a:r>
            <a:r>
              <a:rPr lang="en-US" dirty="0"/>
              <a:t>the ones going up. This is because these paths would actually cost me more energy and make my task even more difficult</a:t>
            </a:r>
          </a:p>
          <a:p>
            <a:endParaRPr lang="en-US" dirty="0" smtClean="0"/>
          </a:p>
          <a:p>
            <a:r>
              <a:rPr lang="en-US" dirty="0" smtClean="0"/>
              <a:t>Finally</a:t>
            </a:r>
            <a:r>
              <a:rPr lang="en-US" dirty="0"/>
              <a:t>, take the path that </a:t>
            </a:r>
            <a:r>
              <a:rPr lang="en-US" b="1" i="1" dirty="0" smtClean="0"/>
              <a:t>think</a:t>
            </a:r>
            <a:r>
              <a:rPr lang="en-US" b="1" dirty="0"/>
              <a:t> </a:t>
            </a:r>
            <a:r>
              <a:rPr lang="en-US" dirty="0"/>
              <a:t>has the most slope </a:t>
            </a:r>
            <a:r>
              <a:rPr lang="en-US" dirty="0" smtClean="0"/>
              <a:t>downhill</a:t>
            </a:r>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29869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a:t>What are Loss Functions?</a:t>
            </a:r>
            <a:br>
              <a:rPr lang="en-IN" b="1" dirty="0"/>
            </a:br>
            <a:endParaRPr lang="en-IN" dirty="0"/>
          </a:p>
        </p:txBody>
      </p:sp>
      <p:sp>
        <p:nvSpPr>
          <p:cNvPr id="3" name="Content Placeholder 2"/>
          <p:cNvSpPr>
            <a:spLocks noGrp="1"/>
          </p:cNvSpPr>
          <p:nvPr>
            <p:ph idx="1"/>
          </p:nvPr>
        </p:nvSpPr>
        <p:spPr/>
        <p:txBody>
          <a:bodyPr/>
          <a:lstStyle/>
          <a:p>
            <a:pPr>
              <a:lnSpc>
                <a:spcPct val="200000"/>
              </a:lnSpc>
            </a:pPr>
            <a:r>
              <a:rPr lang="en-US" dirty="0"/>
              <a:t>In </a:t>
            </a:r>
            <a:r>
              <a:rPr lang="en-US" u="sng" dirty="0">
                <a:hlinkClick r:id="rId2"/>
              </a:rPr>
              <a:t>supervised machine learning</a:t>
            </a:r>
            <a:r>
              <a:rPr lang="en-US" dirty="0"/>
              <a:t> algorithms, we want to </a:t>
            </a:r>
            <a:r>
              <a:rPr lang="en-US" b="1" dirty="0"/>
              <a:t>minimize</a:t>
            </a:r>
            <a:r>
              <a:rPr lang="en-US" dirty="0"/>
              <a:t> the error for each training example during the learning process. This is done using some optimization strategies like </a:t>
            </a:r>
            <a:r>
              <a:rPr lang="en-US" u="sng" dirty="0">
                <a:hlinkClick r:id="rId3"/>
              </a:rPr>
              <a:t>gradient descent</a:t>
            </a:r>
            <a:r>
              <a:rPr lang="en-US" dirty="0"/>
              <a:t>. </a:t>
            </a:r>
            <a:r>
              <a:rPr lang="en-US" i="1" dirty="0"/>
              <a:t>And this error comes from the loss function.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82712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Difference </a:t>
            </a:r>
            <a:r>
              <a:rPr lang="en-US" b="1" dirty="0"/>
              <a:t>between a Loss Function and a Cost Function?</a:t>
            </a:r>
            <a:br>
              <a:rPr lang="en-US" b="1" dirty="0"/>
            </a:br>
            <a:endParaRPr lang="en-IN" dirty="0"/>
          </a:p>
        </p:txBody>
      </p:sp>
      <p:sp>
        <p:nvSpPr>
          <p:cNvPr id="3" name="Content Placeholder 2"/>
          <p:cNvSpPr>
            <a:spLocks noGrp="1"/>
          </p:cNvSpPr>
          <p:nvPr>
            <p:ph idx="1"/>
          </p:nvPr>
        </p:nvSpPr>
        <p:spPr/>
        <p:txBody>
          <a:bodyPr/>
          <a:lstStyle/>
          <a:p>
            <a:pPr>
              <a:lnSpc>
                <a:spcPct val="200000"/>
              </a:lnSpc>
            </a:pPr>
            <a:r>
              <a:rPr lang="en-US" dirty="0"/>
              <a:t>A </a:t>
            </a:r>
            <a:r>
              <a:rPr lang="en-US" b="1" dirty="0"/>
              <a:t>loss function</a:t>
            </a:r>
            <a:r>
              <a:rPr lang="en-US" dirty="0"/>
              <a:t> is for a </a:t>
            </a:r>
            <a:r>
              <a:rPr lang="en-US" b="1" dirty="0"/>
              <a:t>single training </a:t>
            </a:r>
            <a:r>
              <a:rPr lang="en-US" dirty="0"/>
              <a:t>example</a:t>
            </a:r>
            <a:r>
              <a:rPr lang="en-US" dirty="0" smtClean="0"/>
              <a:t>.</a:t>
            </a:r>
          </a:p>
          <a:p>
            <a:pPr>
              <a:lnSpc>
                <a:spcPct val="200000"/>
              </a:lnSpc>
            </a:pPr>
            <a:r>
              <a:rPr lang="en-US" dirty="0" smtClean="0"/>
              <a:t>It </a:t>
            </a:r>
            <a:r>
              <a:rPr lang="en-US" dirty="0"/>
              <a:t>is also sometimes called an </a:t>
            </a:r>
            <a:r>
              <a:rPr lang="en-US" b="1" dirty="0"/>
              <a:t>error function</a:t>
            </a:r>
            <a:r>
              <a:rPr lang="en-US" dirty="0" smtClean="0"/>
              <a:t>.</a:t>
            </a:r>
          </a:p>
          <a:p>
            <a:pPr>
              <a:lnSpc>
                <a:spcPct val="200000"/>
              </a:lnSpc>
            </a:pPr>
            <a:r>
              <a:rPr lang="en-US" dirty="0" smtClean="0"/>
              <a:t>A </a:t>
            </a:r>
            <a:r>
              <a:rPr lang="en-US" dirty="0"/>
              <a:t>cost function, on the other hand, is the </a:t>
            </a:r>
            <a:r>
              <a:rPr lang="en-US" b="1" dirty="0"/>
              <a:t>average loss</a:t>
            </a:r>
            <a:r>
              <a:rPr lang="en-US" dirty="0"/>
              <a:t> over the entire training dataset. </a:t>
            </a:r>
            <a:endParaRPr lang="en-US" dirty="0" smtClean="0"/>
          </a:p>
          <a:p>
            <a:pPr>
              <a:lnSpc>
                <a:spcPct val="200000"/>
              </a:lnSpc>
            </a:pPr>
            <a:r>
              <a:rPr lang="en-US" dirty="0" smtClean="0"/>
              <a:t>The </a:t>
            </a:r>
            <a:r>
              <a:rPr lang="en-US" dirty="0"/>
              <a:t>optimization strategies aim at minimizing the cost function.</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16523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Loss Function</a:t>
            </a:r>
            <a:endParaRPr lang="en-IN" dirty="0"/>
          </a:p>
        </p:txBody>
      </p:sp>
      <p:sp>
        <p:nvSpPr>
          <p:cNvPr id="3" name="Content Placeholder 2"/>
          <p:cNvSpPr>
            <a:spLocks noGrp="1"/>
          </p:cNvSpPr>
          <p:nvPr>
            <p:ph idx="1"/>
          </p:nvPr>
        </p:nvSpPr>
        <p:spPr/>
        <p:txBody>
          <a:bodyPr/>
          <a:lstStyle/>
          <a:p>
            <a:r>
              <a:rPr lang="en-IN" b="1" dirty="0"/>
              <a:t>Regression Loss Functions</a:t>
            </a:r>
          </a:p>
          <a:p>
            <a:pPr lvl="1"/>
            <a:r>
              <a:rPr lang="en-IN" dirty="0"/>
              <a:t>Squared Error Loss</a:t>
            </a:r>
          </a:p>
          <a:p>
            <a:pPr lvl="1"/>
            <a:r>
              <a:rPr lang="en-IN" dirty="0"/>
              <a:t>Absolute Error Loss</a:t>
            </a:r>
          </a:p>
          <a:p>
            <a:pPr lvl="1"/>
            <a:r>
              <a:rPr lang="en-IN" dirty="0"/>
              <a:t>Huber Loss</a:t>
            </a:r>
          </a:p>
          <a:p>
            <a:r>
              <a:rPr lang="en-IN" b="1" dirty="0"/>
              <a:t>Binary Classification Loss Functions</a:t>
            </a:r>
          </a:p>
          <a:p>
            <a:pPr lvl="1"/>
            <a:r>
              <a:rPr lang="en-IN" dirty="0"/>
              <a:t>Binary Cross-Entropy</a:t>
            </a:r>
          </a:p>
          <a:p>
            <a:pPr lvl="1"/>
            <a:r>
              <a:rPr lang="en-IN" dirty="0"/>
              <a:t>Hinge Loss</a:t>
            </a:r>
          </a:p>
          <a:p>
            <a:r>
              <a:rPr lang="en-IN" b="1" dirty="0"/>
              <a:t>Multi-class Classification Loss Functions</a:t>
            </a:r>
          </a:p>
          <a:p>
            <a:pPr lvl="1"/>
            <a:r>
              <a:rPr lang="en-IN" dirty="0"/>
              <a:t>Multi-class Cross Entropy Loss</a:t>
            </a:r>
          </a:p>
          <a:p>
            <a:pPr lvl="1"/>
            <a:r>
              <a:rPr lang="en-IN" dirty="0" err="1"/>
              <a:t>Kullback</a:t>
            </a:r>
            <a:r>
              <a:rPr lang="en-IN" dirty="0"/>
              <a:t> </a:t>
            </a:r>
            <a:r>
              <a:rPr lang="en-IN" dirty="0" err="1"/>
              <a:t>Leibler</a:t>
            </a:r>
            <a:r>
              <a:rPr lang="en-IN" dirty="0"/>
              <a:t> Divergence Loss</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55402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Regression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b="1" dirty="0"/>
              <a:t>Squared Error Loss</a:t>
            </a:r>
          </a:p>
          <a:p>
            <a:r>
              <a:rPr lang="en-US" dirty="0"/>
              <a:t>Squared Error loss for each training example, also known as </a:t>
            </a:r>
            <a:r>
              <a:rPr lang="en-US" b="1" dirty="0"/>
              <a:t>L2 Loss</a:t>
            </a:r>
            <a:r>
              <a:rPr lang="en-US" dirty="0"/>
              <a:t>, is the square of the </a:t>
            </a:r>
            <a:r>
              <a:rPr lang="en-US" dirty="0" smtClean="0"/>
              <a:t>difference </a:t>
            </a:r>
            <a:r>
              <a:rPr lang="en-US" dirty="0"/>
              <a:t>between the actual and the predicted values</a:t>
            </a:r>
            <a:r>
              <a:rPr lang="en-US" dirty="0" smtClean="0"/>
              <a:t>:</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966" y="3429000"/>
            <a:ext cx="2752725" cy="914400"/>
          </a:xfrm>
          <a:prstGeom prst="rect">
            <a:avLst/>
          </a:prstGeom>
        </p:spPr>
      </p:pic>
      <p:sp>
        <p:nvSpPr>
          <p:cNvPr id="6" name="Rectangle 5"/>
          <p:cNvSpPr/>
          <p:nvPr/>
        </p:nvSpPr>
        <p:spPr>
          <a:xfrm>
            <a:off x="784691" y="4970493"/>
            <a:ext cx="10815638" cy="461665"/>
          </a:xfrm>
          <a:prstGeom prst="rect">
            <a:avLst/>
          </a:prstGeom>
        </p:spPr>
        <p:txBody>
          <a:bodyPr wrap="square">
            <a:spAutoFit/>
          </a:bodyPr>
          <a:lstStyle/>
          <a:p>
            <a:r>
              <a:rPr lang="en-US" sz="2400" dirty="0"/>
              <a:t>The corresponding cost function is the </a:t>
            </a:r>
            <a:r>
              <a:rPr lang="en-US" sz="2400" b="1" dirty="0"/>
              <a:t>Mean</a:t>
            </a:r>
            <a:r>
              <a:rPr lang="en-US" sz="2400" dirty="0"/>
              <a:t> of these </a:t>
            </a:r>
            <a:r>
              <a:rPr lang="en-US" sz="2400" b="1" dirty="0"/>
              <a:t>Squared Errors (MSE)</a:t>
            </a:r>
            <a:r>
              <a:rPr lang="en-US" sz="2400" dirty="0"/>
              <a:t>.</a:t>
            </a:r>
            <a:endParaRPr lang="en-IN" sz="2400" dirty="0"/>
          </a:p>
        </p:txBody>
      </p:sp>
    </p:spTree>
    <p:extLst>
      <p:ext uri="{BB962C8B-B14F-4D97-AF65-F5344CB8AC3E}">
        <p14:creationId xmlns:p14="http://schemas.microsoft.com/office/powerpoint/2010/main" val="362427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Regression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startAt="2"/>
            </a:pPr>
            <a:r>
              <a:rPr lang="en-IN" b="1" dirty="0"/>
              <a:t>Absolute Error Loss</a:t>
            </a:r>
          </a:p>
          <a:p>
            <a:r>
              <a:rPr lang="en-US" dirty="0"/>
              <a:t>Absolute Error for each training example is the distance between the predicted and the actual values, irrespective of the sign. Absolute Error is also known as the </a:t>
            </a:r>
            <a:r>
              <a:rPr lang="en-US" b="1" dirty="0"/>
              <a:t>L1 loss: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
        <p:nvSpPr>
          <p:cNvPr id="6" name="Rectangle 5"/>
          <p:cNvSpPr/>
          <p:nvPr/>
        </p:nvSpPr>
        <p:spPr>
          <a:xfrm>
            <a:off x="784691" y="4970493"/>
            <a:ext cx="10815638" cy="1200329"/>
          </a:xfrm>
          <a:prstGeom prst="rect">
            <a:avLst/>
          </a:prstGeom>
        </p:spPr>
        <p:txBody>
          <a:bodyPr wrap="square">
            <a:spAutoFit/>
          </a:bodyPr>
          <a:lstStyle/>
          <a:p>
            <a:r>
              <a:rPr lang="en-US" sz="2400" dirty="0"/>
              <a:t>The corresponding cost function is the </a:t>
            </a:r>
            <a:r>
              <a:rPr lang="en-US" sz="2400" b="1" dirty="0"/>
              <a:t>Mean</a:t>
            </a:r>
            <a:r>
              <a:rPr lang="en-US" sz="2400" dirty="0"/>
              <a:t> of these </a:t>
            </a:r>
            <a:r>
              <a:rPr lang="en-US" sz="2400" b="1" dirty="0" smtClean="0"/>
              <a:t>Absolute </a:t>
            </a:r>
            <a:r>
              <a:rPr lang="en-US" sz="2400" b="1" dirty="0"/>
              <a:t>Errors (</a:t>
            </a:r>
            <a:r>
              <a:rPr lang="en-US" sz="2400" b="1" dirty="0" smtClean="0"/>
              <a:t>MAE)</a:t>
            </a:r>
            <a:r>
              <a:rPr lang="en-US" sz="2400" dirty="0" smtClean="0"/>
              <a:t>.</a:t>
            </a:r>
          </a:p>
          <a:p>
            <a:endParaRPr lang="en-US" sz="2400" b="1" i="1" dirty="0" smtClean="0"/>
          </a:p>
          <a:p>
            <a:r>
              <a:rPr lang="en-US" sz="2400" b="1" i="1" dirty="0" smtClean="0"/>
              <a:t>The </a:t>
            </a:r>
            <a:r>
              <a:rPr lang="en-US" sz="2400" b="1" i="1" dirty="0"/>
              <a:t>MAE </a:t>
            </a:r>
            <a:r>
              <a:rPr lang="en-US" sz="2400" b="1" i="1" dirty="0" smtClean="0"/>
              <a:t>loss </a:t>
            </a:r>
            <a:r>
              <a:rPr lang="en-US" sz="2400" b="1" i="1" dirty="0"/>
              <a:t>is more robust to outliers as compared to MSE</a:t>
            </a:r>
            <a:r>
              <a:rPr lang="en-US" sz="2400" b="1" dirty="0"/>
              <a:t>.</a:t>
            </a:r>
            <a:endParaRPr lang="en-IN"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787" y="3429000"/>
            <a:ext cx="2638425" cy="895350"/>
          </a:xfrm>
          <a:prstGeom prst="rect">
            <a:avLst/>
          </a:prstGeom>
        </p:spPr>
      </p:pic>
    </p:spTree>
    <p:extLst>
      <p:ext uri="{BB962C8B-B14F-4D97-AF65-F5344CB8AC3E}">
        <p14:creationId xmlns:p14="http://schemas.microsoft.com/office/powerpoint/2010/main" val="237804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Regression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startAt="3"/>
            </a:pPr>
            <a:r>
              <a:rPr lang="en-IN" b="1" dirty="0" smtClean="0"/>
              <a:t>Huber Loss</a:t>
            </a:r>
          </a:p>
          <a:p>
            <a:r>
              <a:rPr lang="en-US" dirty="0"/>
              <a:t>The Huber loss combines the best properties of MSE and MAE. It is quadratic for smaller errors and is linear otherwise (and similarly for its gradient). It is identified by its </a:t>
            </a:r>
            <a:r>
              <a:rPr lang="en-US" b="1" i="1" dirty="0"/>
              <a:t>delta</a:t>
            </a:r>
            <a:r>
              <a:rPr lang="en-US" b="1" dirty="0"/>
              <a:t> parameter</a:t>
            </a:r>
            <a:r>
              <a:rPr lang="en-US" dirty="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Rectangle 5"/>
          <p:cNvSpPr/>
          <p:nvPr/>
        </p:nvSpPr>
        <p:spPr>
          <a:xfrm>
            <a:off x="784691" y="4970493"/>
            <a:ext cx="10815638" cy="1200329"/>
          </a:xfrm>
          <a:prstGeom prst="rect">
            <a:avLst/>
          </a:prstGeom>
        </p:spPr>
        <p:txBody>
          <a:bodyPr wrap="square">
            <a:spAutoFit/>
          </a:bodyPr>
          <a:lstStyle/>
          <a:p>
            <a:r>
              <a:rPr lang="en-US" sz="2400" b="1" i="1" dirty="0" smtClean="0"/>
              <a:t>It </a:t>
            </a:r>
            <a:r>
              <a:rPr lang="en-US" sz="2400" b="1" i="1" dirty="0"/>
              <a:t>is used in </a:t>
            </a:r>
            <a:r>
              <a:rPr lang="en-US" sz="2400" b="1" i="1" u="sng" dirty="0">
                <a:hlinkClick r:id="rId2"/>
              </a:rPr>
              <a:t>Robust Regression</a:t>
            </a:r>
            <a:r>
              <a:rPr lang="en-US" sz="2400" b="1" i="1" dirty="0"/>
              <a:t>, </a:t>
            </a:r>
            <a:r>
              <a:rPr lang="en-US" sz="2400" b="1" i="1" u="sng" dirty="0">
                <a:hlinkClick r:id="rId3"/>
              </a:rPr>
              <a:t>M-estimation</a:t>
            </a:r>
            <a:r>
              <a:rPr lang="en-US" sz="2400" b="1" i="1" dirty="0"/>
              <a:t> and </a:t>
            </a:r>
            <a:r>
              <a:rPr lang="en-US" sz="2400" b="1" i="1" u="sng" dirty="0">
                <a:hlinkClick r:id="rId4"/>
              </a:rPr>
              <a:t>Additive </a:t>
            </a:r>
            <a:r>
              <a:rPr lang="en-US" sz="2400" b="1" i="1" u="sng" dirty="0" err="1">
                <a:hlinkClick r:id="rId4"/>
              </a:rPr>
              <a:t>Modelling</a:t>
            </a:r>
            <a:r>
              <a:rPr lang="en-US" sz="2400" b="1" i="1" dirty="0"/>
              <a:t>. A variant of Huber Loss is also used in classification.</a:t>
            </a:r>
            <a:endParaRPr lang="en-US" sz="2400" b="1" i="1" dirty="0" smtClean="0"/>
          </a:p>
          <a:p>
            <a:r>
              <a:rPr lang="en-US" sz="2400" b="1" i="1" dirty="0" smtClean="0"/>
              <a:t>The Huber loss </a:t>
            </a:r>
            <a:r>
              <a:rPr lang="en-US" sz="2400" b="1" i="1" dirty="0"/>
              <a:t>is more robust to outliers as compared to MSE</a:t>
            </a:r>
            <a:r>
              <a:rPr lang="en-US" sz="2400" b="1" dirty="0"/>
              <a:t>.</a:t>
            </a:r>
            <a:endParaRPr lang="en-IN" sz="24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3543" y="3184151"/>
            <a:ext cx="4886325" cy="1924050"/>
          </a:xfrm>
          <a:prstGeom prst="rect">
            <a:avLst/>
          </a:prstGeom>
        </p:spPr>
      </p:pic>
    </p:spTree>
    <p:extLst>
      <p:ext uri="{BB962C8B-B14F-4D97-AF65-F5344CB8AC3E}">
        <p14:creationId xmlns:p14="http://schemas.microsoft.com/office/powerpoint/2010/main" val="423530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Binary </a:t>
            </a:r>
            <a:r>
              <a:rPr lang="en-IN" b="1" dirty="0"/>
              <a:t>Classification Loss Functions</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b="1" dirty="0"/>
              <a:t>Binary Cross Entropy Loss</a:t>
            </a:r>
          </a:p>
          <a:p>
            <a:pPr>
              <a:lnSpc>
                <a:spcPct val="150000"/>
              </a:lnSpc>
            </a:pPr>
            <a:r>
              <a:rPr lang="en-US" i="1" dirty="0" smtClean="0"/>
              <a:t>A </a:t>
            </a:r>
            <a:r>
              <a:rPr lang="en-US" i="1" dirty="0"/>
              <a:t>greater value of entropy for a probability distribution indicates a greater uncertainty in the distribution. Likewise, a smaller value indicates a more certain distribution</a:t>
            </a:r>
            <a:r>
              <a:rPr lang="en-US" i="1" dirty="0" smtClean="0"/>
              <a:t>.</a:t>
            </a:r>
          </a:p>
          <a:p>
            <a:pPr>
              <a:lnSpc>
                <a:spcPct val="150000"/>
              </a:lnSpc>
            </a:pPr>
            <a:r>
              <a:rPr lang="en-US" b="1" i="1" dirty="0" smtClean="0"/>
              <a:t>Entropy</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496" y="4105836"/>
            <a:ext cx="5847973" cy="1846728"/>
          </a:xfrm>
          <a:prstGeom prst="rect">
            <a:avLst/>
          </a:prstGeom>
        </p:spPr>
      </p:pic>
    </p:spTree>
    <p:extLst>
      <p:ext uri="{BB962C8B-B14F-4D97-AF65-F5344CB8AC3E}">
        <p14:creationId xmlns:p14="http://schemas.microsoft.com/office/powerpoint/2010/main" val="2569836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1667</TotalTime>
  <Words>400</Words>
  <Application>Microsoft Office PowerPoint</Application>
  <PresentationFormat>Custom</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Loss function</vt:lpstr>
      <vt:lpstr> What are Loss Functions? </vt:lpstr>
      <vt:lpstr> What are Loss Functions? </vt:lpstr>
      <vt:lpstr> Difference between a Loss Function and a Cost Function? </vt:lpstr>
      <vt:lpstr>Loss Function</vt:lpstr>
      <vt:lpstr>Regression Loss Functions </vt:lpstr>
      <vt:lpstr>Regression Loss Functions </vt:lpstr>
      <vt:lpstr>Regression Loss Functions </vt:lpstr>
      <vt:lpstr> Binary Classification Loss Functions </vt:lpstr>
      <vt:lpstr> Binary Classification Loss Functions </vt:lpstr>
      <vt:lpstr> Binary Classification Loss Functions </vt:lpstr>
      <vt:lpstr> Multi-Class Classification Loss Functions </vt:lpstr>
      <vt:lpstr> Multi-Class Classification Loss Functions </vt:lpstr>
      <vt:lpstr> Multi-Class Classification Loss Functions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93</cp:revision>
  <dcterms:created xsi:type="dcterms:W3CDTF">2018-02-04T03:42:23Z</dcterms:created>
  <dcterms:modified xsi:type="dcterms:W3CDTF">2020-02-24T09:00:37Z</dcterms:modified>
</cp:coreProperties>
</file>