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8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>
        <p:scale>
          <a:sx n="53" d="100"/>
          <a:sy n="53" d="100"/>
        </p:scale>
        <p:origin x="-124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A0F167-ED44-4106-A92C-2C523A34F8CD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Unstable Gradient problem and regularization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L1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less complex (parsimonious) model when you have a large number of features in your dataset, some of the Regularization techniques used to address </a:t>
            </a:r>
            <a:r>
              <a:rPr lang="en-US" dirty="0" smtClean="0"/>
              <a:t>over-fitting.</a:t>
            </a:r>
          </a:p>
          <a:p>
            <a:r>
              <a:rPr lang="en-US" dirty="0"/>
              <a:t>A regression model that uses L1 regularization technique is called </a:t>
            </a:r>
            <a:r>
              <a:rPr lang="en-US" b="1" i="1" dirty="0"/>
              <a:t>Lasso </a:t>
            </a:r>
            <a:r>
              <a:rPr lang="en-US" b="1" i="1" dirty="0" smtClean="0"/>
              <a:t>Regression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US" b="1" dirty="0"/>
              <a:t>Lasso Regression</a:t>
            </a:r>
            <a:r>
              <a:rPr lang="en-US" dirty="0"/>
              <a:t> (Least Absolute Shrinkage and Selection Operator) adds “</a:t>
            </a:r>
            <a:r>
              <a:rPr lang="en-US" i="1" dirty="0"/>
              <a:t>absolute value of magnitude</a:t>
            </a:r>
            <a:r>
              <a:rPr lang="en-US" dirty="0"/>
              <a:t>” of coefficient as penalty term to the loss function.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70" y="3267635"/>
            <a:ext cx="5195047" cy="16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 2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regression model that uses </a:t>
            </a:r>
            <a:r>
              <a:rPr lang="en-US" dirty="0" smtClean="0"/>
              <a:t>L2 </a:t>
            </a:r>
            <a:r>
              <a:rPr lang="en-US" dirty="0"/>
              <a:t>regularization technique is </a:t>
            </a:r>
            <a:r>
              <a:rPr lang="en-US" dirty="0" smtClean="0"/>
              <a:t>called </a:t>
            </a:r>
            <a:r>
              <a:rPr lang="en-IN" b="1" i="1" dirty="0"/>
              <a:t>Ridge </a:t>
            </a:r>
            <a:r>
              <a:rPr lang="en-IN" b="1" i="1" dirty="0" smtClean="0"/>
              <a:t>Regression.</a:t>
            </a:r>
          </a:p>
          <a:p>
            <a:endParaRPr lang="en-IN" b="1" i="1" dirty="0"/>
          </a:p>
          <a:p>
            <a:r>
              <a:rPr lang="en-US" b="1" dirty="0"/>
              <a:t>Ridge regression</a:t>
            </a:r>
            <a:r>
              <a:rPr lang="en-US" dirty="0"/>
              <a:t> adds “</a:t>
            </a:r>
            <a:r>
              <a:rPr lang="en-US" i="1" dirty="0"/>
              <a:t>squared magnitude</a:t>
            </a:r>
            <a:r>
              <a:rPr lang="en-US" dirty="0"/>
              <a:t>” of coefficient as penalty term to the loss function. Here the </a:t>
            </a:r>
            <a:r>
              <a:rPr lang="en-US" i="1" dirty="0"/>
              <a:t>highlighted</a:t>
            </a:r>
            <a:r>
              <a:rPr lang="en-US" dirty="0"/>
              <a:t> part represents L2 regularization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i="1" dirty="0"/>
              <a:t>lambda</a:t>
            </a:r>
            <a:r>
              <a:rPr lang="en-US" dirty="0"/>
              <a:t> is very large then it will add too much weight and it will lead to under-fitting. Having said that it’s important how </a:t>
            </a:r>
            <a:r>
              <a:rPr lang="en-US" i="1" dirty="0"/>
              <a:t>lambda</a:t>
            </a:r>
            <a:r>
              <a:rPr lang="en-US" dirty="0"/>
              <a:t> is chosen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7" y="3605588"/>
            <a:ext cx="5522259" cy="16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L1 and L2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/>
              <a:t>key difference</a:t>
            </a:r>
            <a:r>
              <a:rPr lang="en-US" dirty="0"/>
              <a:t> between these techniques is that Lasso shrinks the less important feature’s coefficient to zero thus, removing some feature altogether. So, this works well for </a:t>
            </a:r>
            <a:r>
              <a:rPr lang="en-US" b="1" dirty="0"/>
              <a:t>feature selection</a:t>
            </a:r>
            <a:r>
              <a:rPr lang="en-US" dirty="0"/>
              <a:t> in case we have a huge number of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Fix </a:t>
            </a:r>
            <a:r>
              <a:rPr lang="en-IN" dirty="0" smtClean="0"/>
              <a:t>Vanishing </a:t>
            </a:r>
            <a:r>
              <a:rPr lang="en-IN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lternate </a:t>
            </a:r>
            <a:r>
              <a:rPr lang="en-US" dirty="0"/>
              <a:t>weight initialization schemes </a:t>
            </a:r>
            <a:endParaRPr lang="en-US" dirty="0" smtClean="0"/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Zero </a:t>
            </a:r>
            <a:r>
              <a:rPr lang="en-IN" sz="2400" b="1" dirty="0"/>
              <a:t>initialization</a:t>
            </a:r>
            <a:endParaRPr lang="en-IN" sz="2400" dirty="0"/>
          </a:p>
          <a:p>
            <a:pPr lvl="1"/>
            <a:r>
              <a:rPr lang="en-IN" sz="2400" b="1" dirty="0"/>
              <a:t>Random initialization</a:t>
            </a:r>
            <a:endParaRPr lang="en-IN" sz="2400" dirty="0"/>
          </a:p>
          <a:p>
            <a:pPr lvl="1"/>
            <a:r>
              <a:rPr lang="en-IN" sz="2400" b="1" dirty="0"/>
              <a:t>He </a:t>
            </a:r>
            <a:r>
              <a:rPr lang="en-IN" sz="2400" b="1" dirty="0" smtClean="0"/>
              <a:t>initialization</a:t>
            </a:r>
          </a:p>
          <a:p>
            <a:pPr lvl="1"/>
            <a:r>
              <a:rPr lang="en-IN" sz="2400" b="1" dirty="0"/>
              <a:t>Xavier initialization</a:t>
            </a:r>
            <a:endParaRPr lang="en-IN" sz="2400" b="1" dirty="0" smtClean="0"/>
          </a:p>
          <a:p>
            <a:pPr lvl="1"/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of alternate activation </a:t>
            </a:r>
            <a:r>
              <a:rPr lang="en-US" b="1" dirty="0" smtClean="0"/>
              <a:t>functions: </a:t>
            </a:r>
            <a:r>
              <a:rPr lang="en-US" dirty="0" smtClean="0"/>
              <a:t>Certain </a:t>
            </a:r>
            <a:r>
              <a:rPr lang="en-US" dirty="0"/>
              <a:t>activation functions, like the sigmoid function, squishes a large input space into a small input space between 0 and </a:t>
            </a:r>
            <a:r>
              <a:rPr lang="en-US" dirty="0" smtClean="0"/>
              <a:t>1. </a:t>
            </a:r>
            <a:r>
              <a:rPr lang="en-US" dirty="0"/>
              <a:t>a large change in the input of the sigmoid function will cause a small change in the output. Hence, the derivative becomes </a:t>
            </a:r>
            <a:r>
              <a:rPr lang="en-US" dirty="0" smtClean="0"/>
              <a:t>small. simplest </a:t>
            </a:r>
            <a:r>
              <a:rPr lang="en-US" dirty="0"/>
              <a:t>solution is to use other activation functions, such as </a:t>
            </a:r>
            <a:r>
              <a:rPr lang="en-US" dirty="0" err="1"/>
              <a:t>ReLU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Unstable Gradient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error gradient</a:t>
            </a:r>
            <a:r>
              <a:rPr lang="en-US" dirty="0"/>
              <a:t> is the </a:t>
            </a:r>
            <a:r>
              <a:rPr lang="en-US" b="1" dirty="0"/>
              <a:t>direction and magnitude</a:t>
            </a:r>
            <a:r>
              <a:rPr lang="en-US" dirty="0"/>
              <a:t> calculated during the training of a neural network that is </a:t>
            </a:r>
            <a:r>
              <a:rPr lang="en-US" b="1" dirty="0"/>
              <a:t>used to update the network weights</a:t>
            </a:r>
            <a:r>
              <a:rPr lang="en-US" dirty="0"/>
              <a:t> in the right direction and by the right amount.</a:t>
            </a:r>
          </a:p>
          <a:p>
            <a:endParaRPr lang="en-IN" dirty="0" smtClean="0"/>
          </a:p>
          <a:p>
            <a:r>
              <a:rPr lang="en-IN" dirty="0" smtClean="0"/>
              <a:t>There may be two problems while updating gradients</a:t>
            </a:r>
          </a:p>
          <a:p>
            <a:endParaRPr lang="en-IN" dirty="0" smtClean="0"/>
          </a:p>
          <a:p>
            <a:r>
              <a:rPr lang="en-IN" b="1" dirty="0" smtClean="0"/>
              <a:t>Exploding Gradient Problem</a:t>
            </a:r>
          </a:p>
          <a:p>
            <a:r>
              <a:rPr lang="en-IN" b="1" dirty="0" smtClean="0"/>
              <a:t>Vanishing Gradient Problem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Exploding Gradient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gradients can accumulate during an update and result in</a:t>
            </a:r>
            <a:r>
              <a:rPr lang="en-US" b="1" dirty="0"/>
              <a:t> very large gradients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large as to </a:t>
            </a:r>
            <a:r>
              <a:rPr lang="en-US" b="1" dirty="0"/>
              <a:t>overflow</a:t>
            </a:r>
            <a:r>
              <a:rPr lang="en-US" dirty="0"/>
              <a:t> and result in </a:t>
            </a:r>
            <a:r>
              <a:rPr lang="en-US" b="1" dirty="0" err="1"/>
              <a:t>NaN</a:t>
            </a:r>
            <a:r>
              <a:rPr lang="en-US" b="1" dirty="0"/>
              <a:t> </a:t>
            </a:r>
            <a:r>
              <a:rPr lang="en-US" b="1" dirty="0" smtClean="0"/>
              <a:t>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explosion occurs through </a:t>
            </a:r>
            <a:r>
              <a:rPr lang="en-US" b="1" dirty="0"/>
              <a:t>exponential growth by repeatedly multiplying gradients</a:t>
            </a:r>
            <a:r>
              <a:rPr lang="en-US" dirty="0"/>
              <a:t> through the network layers that have values larger than </a:t>
            </a:r>
            <a:r>
              <a:rPr lang="en-US" dirty="0" smtClean="0"/>
              <a:t>1.0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such, this problem is referred to as the </a:t>
            </a:r>
            <a:r>
              <a:rPr lang="en-US" dirty="0" smtClean="0"/>
              <a:t>“</a:t>
            </a:r>
            <a:r>
              <a:rPr lang="en-US" b="1" i="1" dirty="0" smtClean="0"/>
              <a:t>exploding </a:t>
            </a:r>
            <a:r>
              <a:rPr lang="en-US" b="1" i="1" dirty="0"/>
              <a:t>gradients</a:t>
            </a:r>
            <a:r>
              <a:rPr lang="en-US" dirty="0"/>
              <a:t>”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Vanishing Gradient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radient </a:t>
            </a:r>
            <a:r>
              <a:rPr lang="en-US" b="1" dirty="0"/>
              <a:t>diminishes dramatically </a:t>
            </a:r>
            <a:r>
              <a:rPr lang="en-US" dirty="0"/>
              <a:t>as it is propagated backward through the network.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may be </a:t>
            </a:r>
            <a:r>
              <a:rPr lang="en-US" b="1" dirty="0"/>
              <a:t>so small </a:t>
            </a:r>
            <a:r>
              <a:rPr lang="en-US" dirty="0"/>
              <a:t>by the time it reaches layers close to the input of the model that it may have </a:t>
            </a:r>
            <a:r>
              <a:rPr lang="en-US" b="1" dirty="0"/>
              <a:t>very little </a:t>
            </a:r>
            <a:r>
              <a:rPr lang="en-US" b="1" dirty="0" smtClean="0"/>
              <a:t>effect or becomes zero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i="1" dirty="0" err="1"/>
              <a:t>B</a:t>
            </a:r>
            <a:r>
              <a:rPr lang="en-US" i="1" dirty="0" err="1" smtClean="0"/>
              <a:t>ackpropagated</a:t>
            </a:r>
            <a:r>
              <a:rPr lang="en-US" i="1" dirty="0" smtClean="0"/>
              <a:t> </a:t>
            </a:r>
            <a:r>
              <a:rPr lang="en-US" i="1" dirty="0"/>
              <a:t>error signal typically </a:t>
            </a:r>
            <a:r>
              <a:rPr lang="en-US" b="1" i="1" dirty="0"/>
              <a:t>decreases </a:t>
            </a:r>
            <a:r>
              <a:rPr lang="en-US" b="1" i="1" dirty="0" smtClean="0"/>
              <a:t>exponentially </a:t>
            </a:r>
            <a:r>
              <a:rPr lang="en-US" i="1" dirty="0"/>
              <a:t>as a function of the distance from the final layer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such, this problem is referred to as the “</a:t>
            </a:r>
            <a:r>
              <a:rPr lang="en-US" b="1" i="1" dirty="0"/>
              <a:t>vanishing gradients</a:t>
            </a:r>
            <a:r>
              <a:rPr lang="en-US" dirty="0"/>
              <a:t>” problem.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with Unstable Gradient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Exploding </a:t>
            </a:r>
            <a:r>
              <a:rPr lang="en-US" dirty="0"/>
              <a:t>gradients can result in an unstable </a:t>
            </a:r>
            <a:r>
              <a:rPr lang="en-US" dirty="0" smtClean="0"/>
              <a:t>network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Cannot </a:t>
            </a:r>
            <a:r>
              <a:rPr lang="en-US" dirty="0"/>
              <a:t>learn from the training </a:t>
            </a: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NaN</a:t>
            </a:r>
            <a:r>
              <a:rPr lang="en-US" dirty="0"/>
              <a:t> weight values that can no longer be </a:t>
            </a:r>
            <a:r>
              <a:rPr lang="en-US" dirty="0" smtClean="0"/>
              <a:t>updated</a:t>
            </a:r>
          </a:p>
          <a:p>
            <a:pPr>
              <a:lnSpc>
                <a:spcPct val="150000"/>
              </a:lnSpc>
            </a:pPr>
            <a:r>
              <a:rPr lang="en-US" dirty="0"/>
              <a:t>Vanishing gradients make it difficult to know which direction the parameters should move to improve the cost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know Unstable </a:t>
            </a:r>
            <a:r>
              <a:rPr lang="en-IN" dirty="0"/>
              <a:t>G</a:t>
            </a:r>
            <a:r>
              <a:rPr lang="en-IN" dirty="0" smtClean="0"/>
              <a:t>radient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model is unable to get traction on your training data (e.g. poor loss).</a:t>
            </a:r>
          </a:p>
          <a:p>
            <a:pPr fontAlgn="base"/>
            <a:r>
              <a:rPr lang="en-US" dirty="0"/>
              <a:t>The model is unstable, resulting in large changes in loss from update to update.</a:t>
            </a:r>
          </a:p>
          <a:p>
            <a:pPr fontAlgn="base"/>
            <a:r>
              <a:rPr lang="en-US" dirty="0"/>
              <a:t>The model loss goes to </a:t>
            </a:r>
            <a:r>
              <a:rPr lang="en-US" dirty="0" err="1"/>
              <a:t>NaN</a:t>
            </a:r>
            <a:r>
              <a:rPr lang="en-US" dirty="0"/>
              <a:t> during training.</a:t>
            </a:r>
          </a:p>
          <a:p>
            <a:pPr fontAlgn="base"/>
            <a:r>
              <a:rPr lang="en-US" dirty="0"/>
              <a:t>The model weights quickly become very large during training.</a:t>
            </a:r>
          </a:p>
          <a:p>
            <a:pPr fontAlgn="base"/>
            <a:r>
              <a:rPr lang="en-US" dirty="0"/>
              <a:t>The model weights go to </a:t>
            </a:r>
            <a:r>
              <a:rPr lang="en-US" dirty="0" err="1"/>
              <a:t>NaN</a:t>
            </a:r>
            <a:r>
              <a:rPr lang="en-US" dirty="0"/>
              <a:t> values during </a:t>
            </a:r>
            <a:r>
              <a:rPr lang="en-US" dirty="0" smtClean="0"/>
              <a:t>training or </a:t>
            </a:r>
            <a:r>
              <a:rPr lang="en-US" dirty="0"/>
              <a:t>gradients of the loss function approaches zero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The error gradient values are consistently above 1.0 for each node and layer during training.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Fix Exploding Gradient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Re-Design the Network </a:t>
            </a:r>
            <a:r>
              <a:rPr lang="en-IN" b="1" dirty="0" smtClean="0"/>
              <a:t>Model: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deep neural networks, exploding gradients may be addressed by redesigning the network to have fewer layers</a:t>
            </a:r>
            <a:r>
              <a:rPr lang="en-US" dirty="0" smtClean="0"/>
              <a:t>.</a:t>
            </a:r>
          </a:p>
          <a:p>
            <a:r>
              <a:rPr lang="en-US" dirty="0"/>
              <a:t>There may also be some benefit in using a smaller batch size while training the </a:t>
            </a:r>
            <a:r>
              <a:rPr lang="en-US" dirty="0" smtClean="0"/>
              <a:t>network.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 smtClean="0"/>
              <a:t>Use </a:t>
            </a:r>
            <a:r>
              <a:rPr lang="en-US" b="1" dirty="0"/>
              <a:t>Long Short-Term Memory </a:t>
            </a:r>
            <a:r>
              <a:rPr lang="en-US" b="1" dirty="0" smtClean="0"/>
              <a:t>Networks</a:t>
            </a:r>
          </a:p>
          <a:p>
            <a:pPr algn="just"/>
            <a:r>
              <a:rPr lang="en-US" dirty="0"/>
              <a:t>Exploding gradients can be reduced by using the Long Short-Term Memory (LSTM) memory units and perhaps related gated-type neuron structures.</a:t>
            </a: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Fix Exploding Gradient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3. Use Gradient Clipping</a:t>
            </a:r>
          </a:p>
          <a:p>
            <a:pPr fontAlgn="base"/>
            <a:r>
              <a:rPr lang="en-US" dirty="0" smtClean="0"/>
              <a:t>Check </a:t>
            </a:r>
            <a:r>
              <a:rPr lang="en-US" dirty="0"/>
              <a:t>for and </a:t>
            </a:r>
            <a:r>
              <a:rPr lang="en-US" b="1" dirty="0"/>
              <a:t>limit the size of gradients</a:t>
            </a:r>
            <a:r>
              <a:rPr lang="en-US" dirty="0"/>
              <a:t> during the training of your network.</a:t>
            </a:r>
          </a:p>
          <a:p>
            <a:pPr fontAlgn="base"/>
            <a:r>
              <a:rPr lang="en-US" dirty="0"/>
              <a:t>This is called gradient clipping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In the </a:t>
            </a:r>
            <a:r>
              <a:rPr lang="en-US" dirty="0" err="1"/>
              <a:t>Keras</a:t>
            </a:r>
            <a:r>
              <a:rPr lang="en-US" dirty="0"/>
              <a:t> deep learning library, you can use gradient clipping by setting the </a:t>
            </a:r>
            <a:r>
              <a:rPr lang="en-US" i="1" dirty="0" err="1"/>
              <a:t>clipnorm</a:t>
            </a:r>
            <a:r>
              <a:rPr lang="en-US" dirty="0"/>
              <a:t> or </a:t>
            </a:r>
            <a:r>
              <a:rPr lang="en-US" i="1" dirty="0" err="1"/>
              <a:t>clipvalue</a:t>
            </a:r>
            <a:r>
              <a:rPr lang="en-US" dirty="0"/>
              <a:t> arguments on your optimizer before training.</a:t>
            </a:r>
          </a:p>
          <a:p>
            <a:pPr fontAlgn="base"/>
            <a:r>
              <a:rPr lang="en-US" dirty="0"/>
              <a:t>Good default values are </a:t>
            </a:r>
            <a:r>
              <a:rPr lang="en-US" i="1" dirty="0" err="1"/>
              <a:t>clipnorm</a:t>
            </a:r>
            <a:r>
              <a:rPr lang="en-US" i="1" dirty="0"/>
              <a:t>=1.0</a:t>
            </a:r>
            <a:r>
              <a:rPr lang="en-US" dirty="0"/>
              <a:t> and </a:t>
            </a:r>
            <a:r>
              <a:rPr lang="en-US" i="1" dirty="0" err="1"/>
              <a:t>clipvalue</a:t>
            </a:r>
            <a:r>
              <a:rPr lang="en-US" i="1" dirty="0"/>
              <a:t>=0.5</a:t>
            </a:r>
            <a:r>
              <a:rPr lang="en-US" dirty="0"/>
              <a:t>.</a:t>
            </a:r>
          </a:p>
          <a:p>
            <a:pPr fontAlgn="base"/>
            <a:r>
              <a:rPr lang="en-IN" b="1" dirty="0"/>
              <a:t>4. Use Weight Regularization</a:t>
            </a:r>
          </a:p>
          <a:p>
            <a:pPr fontAlgn="base"/>
            <a:r>
              <a:rPr lang="en-US" dirty="0"/>
              <a:t>check the size of network weights and apply a penalty to the networks </a:t>
            </a:r>
            <a:r>
              <a:rPr lang="en-US" b="1" dirty="0"/>
              <a:t>loss function for large weight values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This is called weight regularization and often an L1 (absolute weights) or an L2 (squared weights) penalty can be used.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egularize </a:t>
            </a:r>
            <a:r>
              <a:rPr lang="en-US" dirty="0"/>
              <a:t>means to make things regular or acceptable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Regularizations are techniques used to reduce the error by fitting a function appropriately on the given training set and avoid </a:t>
            </a:r>
            <a:r>
              <a:rPr lang="en-US" dirty="0" smtClean="0"/>
              <a:t>over-fitting.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Tuning </a:t>
            </a:r>
            <a:r>
              <a:rPr lang="en-US" dirty="0"/>
              <a:t>the function by adding an additional penalty term in the error 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additional term controls the excessively fluctuating function such that the coefficients don’t take extreme values.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7608</TotalTime>
  <Words>616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Unstable Gradient problem and regularization</vt:lpstr>
      <vt:lpstr>Unstable Gradient Problem</vt:lpstr>
      <vt:lpstr>Exploding Gradient Problem</vt:lpstr>
      <vt:lpstr>Vanishing Gradient Problem</vt:lpstr>
      <vt:lpstr>Problem with Unstable Gradient</vt:lpstr>
      <vt:lpstr>How to know Unstable Gradient</vt:lpstr>
      <vt:lpstr>How to Fix Exploding Gradient</vt:lpstr>
      <vt:lpstr>How to Fix Exploding Gradient</vt:lpstr>
      <vt:lpstr>Regularization</vt:lpstr>
      <vt:lpstr>L1 Regularization</vt:lpstr>
      <vt:lpstr>L 2 Regularization</vt:lpstr>
      <vt:lpstr>Difference between L1 and L2 Regularization</vt:lpstr>
      <vt:lpstr>How to Fix Vanishing Gradient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Windows User</cp:lastModifiedBy>
  <cp:revision>122</cp:revision>
  <dcterms:created xsi:type="dcterms:W3CDTF">2018-02-04T03:42:23Z</dcterms:created>
  <dcterms:modified xsi:type="dcterms:W3CDTF">2020-04-02T11:25:23Z</dcterms:modified>
</cp:coreProperties>
</file>