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6" r:id="rId1"/>
  </p:sldMasterIdLst>
  <p:notesMasterIdLst>
    <p:notesMasterId r:id="rId32"/>
  </p:notesMasterIdLst>
  <p:handoutMasterIdLst>
    <p:handoutMasterId r:id="rId33"/>
  </p:handoutMasterIdLst>
  <p:sldIdLst>
    <p:sldId id="256" r:id="rId2"/>
    <p:sldId id="257" r:id="rId3"/>
    <p:sldId id="263" r:id="rId4"/>
    <p:sldId id="262" r:id="rId5"/>
    <p:sldId id="258" r:id="rId6"/>
    <p:sldId id="274" r:id="rId7"/>
    <p:sldId id="259" r:id="rId8"/>
    <p:sldId id="264" r:id="rId9"/>
    <p:sldId id="286" r:id="rId10"/>
    <p:sldId id="265" r:id="rId11"/>
    <p:sldId id="266" r:id="rId12"/>
    <p:sldId id="267" r:id="rId13"/>
    <p:sldId id="269" r:id="rId14"/>
    <p:sldId id="268" r:id="rId15"/>
    <p:sldId id="270" r:id="rId16"/>
    <p:sldId id="271" r:id="rId17"/>
    <p:sldId id="272" r:id="rId18"/>
    <p:sldId id="273" r:id="rId19"/>
    <p:sldId id="287" r:id="rId20"/>
    <p:sldId id="282" r:id="rId21"/>
    <p:sldId id="275" r:id="rId22"/>
    <p:sldId id="283" r:id="rId23"/>
    <p:sldId id="284" r:id="rId24"/>
    <p:sldId id="276" r:id="rId25"/>
    <p:sldId id="277" r:id="rId26"/>
    <p:sldId id="279" r:id="rId27"/>
    <p:sldId id="280" r:id="rId28"/>
    <p:sldId id="278" r:id="rId29"/>
    <p:sldId id="281"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4" autoAdjust="0"/>
    <p:restoredTop sz="94660"/>
  </p:normalViewPr>
  <p:slideViewPr>
    <p:cSldViewPr snapToGrid="0">
      <p:cViewPr>
        <p:scale>
          <a:sx n="53" d="100"/>
          <a:sy n="53" d="100"/>
        </p:scale>
        <p:origin x="-1242" y="-456"/>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59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25C4C60-1EF3-4FD4-87FC-FFD0C8C0B5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4423CBE6-0CF8-47D0-9A42-DE375B5023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B62A4F-2A47-4D74-9C2B-404E0C6A6728}" type="datetimeFigureOut">
              <a:rPr lang="en-US" smtClean="0"/>
              <a:pPr/>
              <a:t>4/9/2020</a:t>
            </a:fld>
            <a:endParaRPr lang="en-US"/>
          </a:p>
        </p:txBody>
      </p:sp>
      <p:sp>
        <p:nvSpPr>
          <p:cNvPr id="4" name="Footer Placeholder 3">
            <a:extLst>
              <a:ext uri="{FF2B5EF4-FFF2-40B4-BE49-F238E27FC236}">
                <a16:creationId xmlns:a16="http://schemas.microsoft.com/office/drawing/2014/main" xmlns="" id="{C7A018A9-4D12-4C87-A2BE-6CD45409203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2F746E41-4CA7-4967-8296-3D208982C3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887A16-69B5-4A7F-9C9D-DFB3E023B19E}" type="slidenum">
              <a:rPr lang="en-US" smtClean="0"/>
              <a:pPr/>
              <a:t>‹#›</a:t>
            </a:fld>
            <a:endParaRPr lang="en-US"/>
          </a:p>
        </p:txBody>
      </p:sp>
    </p:spTree>
    <p:extLst>
      <p:ext uri="{BB962C8B-B14F-4D97-AF65-F5344CB8AC3E}">
        <p14:creationId xmlns:p14="http://schemas.microsoft.com/office/powerpoint/2010/main" val="178532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7EFA79-94F4-4F83-9074-800ADCDB8B57}" type="datetimeFigureOut">
              <a:rPr lang="en-US" smtClean="0"/>
              <a:pPr/>
              <a:t>4/9/2020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91815-308D-49B9-AEAC-D8DD96443303}" type="slidenum">
              <a:rPr lang="en-US" smtClean="0"/>
              <a:pPr/>
              <a:t>‹#›</a:t>
            </a:fld>
            <a:endParaRPr lang="en-US"/>
          </a:p>
        </p:txBody>
      </p:sp>
    </p:spTree>
    <p:extLst>
      <p:ext uri="{BB962C8B-B14F-4D97-AF65-F5344CB8AC3E}">
        <p14:creationId xmlns:p14="http://schemas.microsoft.com/office/powerpoint/2010/main" val="41136141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0D1E156-D42A-4ADE-A673-51A80034F297}" type="datetime1">
              <a:rPr lang="en-US" smtClean="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2D96CD-BEB1-426C-9EC5-1E22E1E5BDEF}" type="datetime1">
              <a:rPr lang="en-US" smtClean="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BCBE90-35D6-406F-A7A7-ED27BBF57379}" type="datetime1">
              <a:rPr lang="en-US" smtClean="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9BD9E9-5EA4-4A2A-B2C5-681A82CF0593}" type="datetime1">
              <a:rPr lang="en-US" smtClean="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4447C9-74F0-431B-AC79-99109FF38A49}" type="datetime1">
              <a:rPr lang="en-US" smtClean="0"/>
              <a:pPr/>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8EA129-4B05-4CB6-BF54-CC9BAEAF7763}" type="datetime1">
              <a:rPr lang="en-US" smtClean="0"/>
              <a:pPr/>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D5F4E9-4FF0-4A41-B59B-B3C77178F1D4}" type="datetime1">
              <a:rPr lang="en-US" smtClean="0"/>
              <a:pPr/>
              <a:t>4/9/2020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81751D-D9A9-42CB-96CB-D852143C3E1D}" type="datetime1">
              <a:rPr lang="en-US" smtClean="0"/>
              <a:pPr/>
              <a:t>4/9/2020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38B091-B052-476A-9A01-E714381DD6A0}" type="datetime1">
              <a:rPr lang="en-US" smtClean="0"/>
              <a:pPr/>
              <a:t>4/9/2020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9BA0DD-DD03-4EAA-BD7E-1C4F8F5EEC84}" type="datetime1">
              <a:rPr lang="en-US" smtClean="0"/>
              <a:pPr/>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8EB681-E53D-4D2F-8C26-907E76CAE5DA}" type="datetime1">
              <a:rPr lang="en-US" smtClean="0"/>
              <a:pPr/>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E9A0F167-ED44-4106-A92C-2C523A34F8CD}" type="datetime1">
              <a:rPr lang="en-US" smtClean="0"/>
              <a:pPr/>
              <a:t>4/9/2020</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oreilly.com/library/view/evaluating-machine-learning/9781492048756/ch04.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2C51B3-790C-4AF4-90BB-C64D2C39C84F}"/>
              </a:ext>
            </a:extLst>
          </p:cNvPr>
          <p:cNvSpPr>
            <a:spLocks noGrp="1"/>
          </p:cNvSpPr>
          <p:nvPr>
            <p:ph type="ctrTitle"/>
          </p:nvPr>
        </p:nvSpPr>
        <p:spPr/>
        <p:txBody>
          <a:bodyPr>
            <a:normAutofit/>
          </a:bodyPr>
          <a:lstStyle/>
          <a:p>
            <a:r>
              <a:rPr lang="en-US" sz="6000" dirty="0" smtClean="0"/>
              <a:t>Batch normalization &amp; dropout</a:t>
            </a:r>
            <a:endParaRPr lang="en-US" sz="6000" dirty="0"/>
          </a:p>
        </p:txBody>
      </p:sp>
      <p:sp>
        <p:nvSpPr>
          <p:cNvPr id="3" name="Subtitle 2">
            <a:extLst>
              <a:ext uri="{FF2B5EF4-FFF2-40B4-BE49-F238E27FC236}">
                <a16:creationId xmlns:a16="http://schemas.microsoft.com/office/drawing/2014/main" xmlns="" id="{E39DB5C7-874F-48D9-9B33-AA443C0E013B}"/>
              </a:ext>
            </a:extLst>
          </p:cNvPr>
          <p:cNvSpPr>
            <a:spLocks noGrp="1"/>
          </p:cNvSpPr>
          <p:nvPr>
            <p:ph type="subTitle" idx="1"/>
          </p:nvPr>
        </p:nvSpPr>
        <p:spPr/>
        <p:txBody>
          <a:bodyPr/>
          <a:lstStyle/>
          <a:p>
            <a:endParaRPr lang="en-US" b="1" dirty="0"/>
          </a:p>
        </p:txBody>
      </p:sp>
      <p:sp>
        <p:nvSpPr>
          <p:cNvPr id="4" name="Slide Number Placeholder 3">
            <a:extLst>
              <a:ext uri="{FF2B5EF4-FFF2-40B4-BE49-F238E27FC236}">
                <a16:creationId xmlns:a16="http://schemas.microsoft.com/office/drawing/2014/main" xmlns="" id="{48AC1A6B-4A65-4CE4-9B16-26E07DD0FAC0}"/>
              </a:ext>
            </a:extLst>
          </p:cNvPr>
          <p:cNvSpPr>
            <a:spLocks noGrp="1"/>
          </p:cNvSpPr>
          <p:nvPr>
            <p:ph type="sldNum" sz="quarter" idx="12"/>
          </p:nvPr>
        </p:nvSpPr>
        <p:spPr/>
        <p:txBody>
          <a:bodyPr>
            <a:normAutofit/>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147725889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Batch </a:t>
            </a:r>
            <a:r>
              <a:rPr lang="en-IN" b="1" dirty="0" smtClean="0"/>
              <a:t>Normalization &amp; </a:t>
            </a:r>
            <a:r>
              <a:rPr lang="en-US" i="1" dirty="0"/>
              <a:t>internal covariate shift</a:t>
            </a:r>
            <a:r>
              <a:rPr lang="en-IN" b="1" dirty="0"/>
              <a:t/>
            </a:r>
            <a:br>
              <a:rPr lang="en-IN" b="1" dirty="0"/>
            </a:br>
            <a:endParaRPr lang="en-IN" dirty="0"/>
          </a:p>
        </p:txBody>
      </p:sp>
      <p:sp>
        <p:nvSpPr>
          <p:cNvPr id="3" name="Content Placeholder 2"/>
          <p:cNvSpPr>
            <a:spLocks noGrp="1"/>
          </p:cNvSpPr>
          <p:nvPr>
            <p:ph idx="1"/>
          </p:nvPr>
        </p:nvSpPr>
        <p:spPr/>
        <p:txBody>
          <a:bodyPr/>
          <a:lstStyle/>
          <a:p>
            <a:r>
              <a:rPr lang="en-US" dirty="0"/>
              <a:t>Training deep neural networks with tens of layers is challenging as they can be sensitive to the initial random weights and configuration of the learning algorithm</a:t>
            </a:r>
            <a:r>
              <a:rPr lang="en-US" dirty="0" smtClean="0"/>
              <a:t>.</a:t>
            </a:r>
          </a:p>
          <a:p>
            <a:endParaRPr lang="en-US" dirty="0" smtClean="0"/>
          </a:p>
          <a:p>
            <a:r>
              <a:rPr lang="en-US" dirty="0"/>
              <a:t>One possible reason for this difficulty is the distribution of the inputs to layers deep in the network may change after each mini-batch when the weights are updated</a:t>
            </a:r>
            <a:r>
              <a:rPr lang="en-US" dirty="0" smtClean="0"/>
              <a:t>.</a:t>
            </a:r>
          </a:p>
          <a:p>
            <a:endParaRPr lang="en-US" dirty="0" smtClean="0"/>
          </a:p>
          <a:p>
            <a:r>
              <a:rPr lang="en-US" dirty="0"/>
              <a:t>This can cause the learning algorithm to forever chase a moving target. This change in the distribution of inputs to layers in the network is referred to the technical name “</a:t>
            </a:r>
            <a:r>
              <a:rPr lang="en-US" i="1" dirty="0"/>
              <a:t>internal covariate shift</a:t>
            </a:r>
            <a:r>
              <a:rPr lang="en-US" dirty="0"/>
              <a:t>.”</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34540016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Batch Normalization</a:t>
            </a:r>
            <a:endParaRPr lang="en-IN" dirty="0"/>
          </a:p>
        </p:txBody>
      </p:sp>
      <p:sp>
        <p:nvSpPr>
          <p:cNvPr id="3" name="Content Placeholder 2"/>
          <p:cNvSpPr>
            <a:spLocks noGrp="1"/>
          </p:cNvSpPr>
          <p:nvPr>
            <p:ph idx="1"/>
          </p:nvPr>
        </p:nvSpPr>
        <p:spPr/>
        <p:txBody>
          <a:bodyPr/>
          <a:lstStyle/>
          <a:p>
            <a:pPr>
              <a:lnSpc>
                <a:spcPct val="150000"/>
              </a:lnSpc>
            </a:pPr>
            <a:r>
              <a:rPr lang="en-US" dirty="0"/>
              <a:t>Batch normalization is a technique for training very deep neural networks that standardizes the inputs to a layer for each mini-batch. This has the effect of stabilizing the learning process and dramatically reducing the number of training epochs required to train deep networks</a:t>
            </a:r>
            <a:r>
              <a:rPr lang="en-US" dirty="0" smtClean="0"/>
              <a:t>.</a:t>
            </a:r>
          </a:p>
          <a:p>
            <a:endParaRPr lang="en-US" dirty="0"/>
          </a:p>
          <a:p>
            <a:endParaRPr lang="en-US" dirty="0" smtClean="0"/>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11</a:t>
            </a:fld>
            <a:endParaRPr lang="en-US" dirty="0"/>
          </a:p>
        </p:txBody>
      </p:sp>
    </p:spTree>
    <p:extLst>
      <p:ext uri="{BB962C8B-B14F-4D97-AF65-F5344CB8AC3E}">
        <p14:creationId xmlns:p14="http://schemas.microsoft.com/office/powerpoint/2010/main" val="1721712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Why Normalize Inputs?</a:t>
            </a:r>
          </a:p>
        </p:txBody>
      </p:sp>
      <p:sp>
        <p:nvSpPr>
          <p:cNvPr id="3" name="Content Placeholder 2"/>
          <p:cNvSpPr>
            <a:spLocks noGrp="1"/>
          </p:cNvSpPr>
          <p:nvPr>
            <p:ph idx="1"/>
          </p:nvPr>
        </p:nvSpPr>
        <p:spPr>
          <a:xfrm>
            <a:off x="609600" y="1402976"/>
            <a:ext cx="10972800" cy="4876800"/>
          </a:xfrm>
        </p:spPr>
        <p:txBody>
          <a:bodyPr/>
          <a:lstStyle/>
          <a:p>
            <a:r>
              <a:rPr lang="en-US" dirty="0"/>
              <a:t>Consider a scenario where we have 2D data with features x_1 and x_2 going into a neural network. One of these features x_1 has a wider spread from -200 to 200 and another feature x_2 has a narrower spread from -10 to 10.</a:t>
            </a:r>
          </a:p>
          <a:p>
            <a:r>
              <a:rPr lang="en-US" dirty="0"/>
              <a:t/>
            </a:r>
            <a:br>
              <a:rPr lang="en-US" dirty="0"/>
            </a:b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4004" y="2790825"/>
            <a:ext cx="8183383" cy="4219575"/>
          </a:xfrm>
          <a:prstGeom prst="rect">
            <a:avLst/>
          </a:prstGeom>
        </p:spPr>
      </p:pic>
    </p:spTree>
    <p:extLst>
      <p:ext uri="{BB962C8B-B14F-4D97-AF65-F5344CB8AC3E}">
        <p14:creationId xmlns:p14="http://schemas.microsoft.com/office/powerpoint/2010/main" val="2668849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Why Normalize Inputs?</a:t>
            </a:r>
            <a:endParaRPr lang="en-IN" dirty="0"/>
          </a:p>
        </p:txBody>
      </p:sp>
      <p:sp>
        <p:nvSpPr>
          <p:cNvPr id="3" name="Content Placeholder 2"/>
          <p:cNvSpPr>
            <a:spLocks noGrp="1"/>
          </p:cNvSpPr>
          <p:nvPr>
            <p:ph idx="1"/>
          </p:nvPr>
        </p:nvSpPr>
        <p:spPr/>
        <p:txBody>
          <a:bodyPr/>
          <a:lstStyle/>
          <a:p>
            <a:pPr>
              <a:lnSpc>
                <a:spcPct val="200000"/>
              </a:lnSpc>
            </a:pPr>
            <a:r>
              <a:rPr lang="en-US" dirty="0" smtClean="0"/>
              <a:t>To </a:t>
            </a:r>
            <a:r>
              <a:rPr lang="en-US" dirty="0"/>
              <a:t>accommodate this range difference between the features </a:t>
            </a:r>
            <a:r>
              <a:rPr lang="en-US" b="1" dirty="0"/>
              <a:t>some weights would have to be large</a:t>
            </a:r>
            <a:r>
              <a:rPr lang="en-US" dirty="0"/>
              <a:t> and then some have to be small. If we have larger weights then the updates associated with the back-propagation would also be large and vice versa. Because of this </a:t>
            </a:r>
            <a:r>
              <a:rPr lang="en-US" b="1" dirty="0"/>
              <a:t>uneven distribution of weights</a:t>
            </a:r>
            <a:r>
              <a:rPr lang="en-US" dirty="0"/>
              <a:t> for the inputs, the learning algorithm keeps oscillating in the plateau region before it finds the global minima.</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2061601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Why Normalize Inputs?</a:t>
            </a:r>
            <a:endParaRPr lang="en-IN" dirty="0"/>
          </a:p>
        </p:txBody>
      </p:sp>
      <p:sp>
        <p:nvSpPr>
          <p:cNvPr id="3" name="Content Placeholder 2"/>
          <p:cNvSpPr>
            <a:spLocks noGrp="1"/>
          </p:cNvSpPr>
          <p:nvPr>
            <p:ph idx="1"/>
          </p:nvPr>
        </p:nvSpPr>
        <p:spPr/>
        <p:txBody>
          <a:bodyPr/>
          <a:lstStyle/>
          <a:p>
            <a:r>
              <a:rPr lang="en-US" dirty="0"/>
              <a:t>Once we normalized the data, the spread of the data for both the features is </a:t>
            </a:r>
            <a:r>
              <a:rPr lang="en-US" dirty="0" smtClean="0"/>
              <a:t>concentrated </a:t>
            </a:r>
            <a:r>
              <a:rPr lang="en-US" dirty="0"/>
              <a:t>in one region </a:t>
            </a:r>
            <a:r>
              <a:rPr lang="en-US" dirty="0" err="1"/>
              <a:t>ie</a:t>
            </a:r>
            <a:r>
              <a:rPr lang="en-US" dirty="0"/>
              <a:t>… from -2 to 2. Spread would look like </a:t>
            </a:r>
            <a:r>
              <a:rPr lang="en-US" dirty="0" smtClean="0"/>
              <a:t>this</a:t>
            </a:r>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3066" y="2392178"/>
            <a:ext cx="6597958" cy="4465821"/>
          </a:xfrm>
          <a:prstGeom prst="rect">
            <a:avLst/>
          </a:prstGeom>
        </p:spPr>
      </p:pic>
    </p:spTree>
    <p:extLst>
      <p:ext uri="{BB962C8B-B14F-4D97-AF65-F5344CB8AC3E}">
        <p14:creationId xmlns:p14="http://schemas.microsoft.com/office/powerpoint/2010/main" val="3186596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Why Normalize Inputs?</a:t>
            </a:r>
            <a:endParaRPr lang="en-IN" dirty="0"/>
          </a:p>
        </p:txBody>
      </p:sp>
      <p:sp>
        <p:nvSpPr>
          <p:cNvPr id="3" name="Content Placeholder 2"/>
          <p:cNvSpPr>
            <a:spLocks noGrp="1"/>
          </p:cNvSpPr>
          <p:nvPr>
            <p:ph idx="1"/>
          </p:nvPr>
        </p:nvSpPr>
        <p:spPr/>
        <p:txBody>
          <a:bodyPr/>
          <a:lstStyle/>
          <a:p>
            <a:pPr>
              <a:lnSpc>
                <a:spcPct val="150000"/>
              </a:lnSpc>
            </a:pPr>
            <a:r>
              <a:rPr lang="en-US" dirty="0"/>
              <a:t>To avoid the learning algorithm spend much time oscillating in the plateau, we normalize the input features such that all the features would be on the same scale</a:t>
            </a:r>
            <a:r>
              <a:rPr lang="en-US" dirty="0" smtClean="0"/>
              <a:t>.</a:t>
            </a:r>
          </a:p>
          <a:p>
            <a:pPr>
              <a:lnSpc>
                <a:spcPct val="150000"/>
              </a:lnSpc>
            </a:pPr>
            <a:endParaRPr lang="en-US" dirty="0"/>
          </a:p>
          <a:p>
            <a:pPr>
              <a:lnSpc>
                <a:spcPct val="150000"/>
              </a:lnSpc>
            </a:pPr>
            <a:r>
              <a:rPr lang="en-US" dirty="0"/>
              <a:t>Since our inputs are on the same scale, the weights associated with them would also be on the same scale. Thus helping the network to train faster.</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15</a:t>
            </a:fld>
            <a:endParaRPr lang="en-US" dirty="0"/>
          </a:p>
        </p:txBody>
      </p:sp>
    </p:spTree>
    <p:extLst>
      <p:ext uri="{BB962C8B-B14F-4D97-AF65-F5344CB8AC3E}">
        <p14:creationId xmlns:p14="http://schemas.microsoft.com/office/powerpoint/2010/main" val="4054828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Batch Normalization</a:t>
            </a:r>
            <a:br>
              <a:rPr lang="en-IN" b="1" dirty="0"/>
            </a:br>
            <a:endParaRPr lang="en-IN" dirty="0"/>
          </a:p>
        </p:txBody>
      </p:sp>
      <p:sp>
        <p:nvSpPr>
          <p:cNvPr id="3" name="Content Placeholder 2"/>
          <p:cNvSpPr>
            <a:spLocks noGrp="1"/>
          </p:cNvSpPr>
          <p:nvPr>
            <p:ph idx="1"/>
          </p:nvPr>
        </p:nvSpPr>
        <p:spPr/>
        <p:txBody>
          <a:bodyPr>
            <a:normAutofit lnSpcReduction="10000"/>
          </a:bodyPr>
          <a:lstStyle/>
          <a:p>
            <a:r>
              <a:rPr lang="en-US" i="1" dirty="0"/>
              <a:t>We have normalized the inputs but what about hidden representatives</a:t>
            </a:r>
            <a:r>
              <a:rPr lang="en-US" i="1" dirty="0" smtClean="0"/>
              <a:t>?</a:t>
            </a:r>
          </a:p>
          <a:p>
            <a:endParaRPr lang="en-US" i="1" dirty="0"/>
          </a:p>
          <a:p>
            <a:r>
              <a:rPr lang="en-IN" dirty="0"/>
              <a:t>In the neural </a:t>
            </a:r>
            <a:r>
              <a:rPr lang="en-IN" dirty="0" smtClean="0"/>
              <a:t>network, we calculate </a:t>
            </a:r>
            <a:r>
              <a:rPr lang="en-US" dirty="0" smtClean="0"/>
              <a:t>weighted </a:t>
            </a:r>
            <a:r>
              <a:rPr lang="en-US" dirty="0"/>
              <a:t>sum of inputs plus </a:t>
            </a:r>
            <a:r>
              <a:rPr lang="en-US" dirty="0" smtClean="0"/>
              <a:t>bias. </a:t>
            </a:r>
            <a:r>
              <a:rPr lang="en-US" dirty="0"/>
              <a:t>The activation values will act as an input to the next hidden layers present in the </a:t>
            </a:r>
            <a:r>
              <a:rPr lang="en-US" dirty="0" smtClean="0"/>
              <a:t>network.</a:t>
            </a:r>
          </a:p>
          <a:p>
            <a:endParaRPr lang="en-US" dirty="0"/>
          </a:p>
          <a:p>
            <a:r>
              <a:rPr lang="en-US" dirty="0" smtClean="0"/>
              <a:t>No matter </a:t>
            </a:r>
            <a:r>
              <a:rPr lang="en-US" dirty="0"/>
              <a:t>input whether we normalized them or </a:t>
            </a:r>
            <a:r>
              <a:rPr lang="en-US" dirty="0" smtClean="0"/>
              <a:t>not, the </a:t>
            </a:r>
            <a:r>
              <a:rPr lang="en-US" dirty="0"/>
              <a:t>activation values would vary a lot as we do deeper and deeper into the network based on the weight associated with the corresponding neuron</a:t>
            </a:r>
            <a:r>
              <a:rPr lang="en-US" dirty="0" smtClean="0"/>
              <a:t>.</a:t>
            </a:r>
          </a:p>
          <a:p>
            <a:endParaRPr lang="en-US" dirty="0"/>
          </a:p>
          <a:p>
            <a:r>
              <a:rPr lang="en-US" dirty="0"/>
              <a:t>In order to bring all the activation values to the same scale, we normalize the activation values such that the hidden representation doesn’t vary drastically and also helps us to get improvement in the training speed.</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val="960691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Why is it called batch normalization?</a:t>
            </a:r>
            <a:endParaRPr lang="en-IN" b="1" dirty="0"/>
          </a:p>
        </p:txBody>
      </p:sp>
      <p:sp>
        <p:nvSpPr>
          <p:cNvPr id="3" name="Content Placeholder 2"/>
          <p:cNvSpPr>
            <a:spLocks noGrp="1"/>
          </p:cNvSpPr>
          <p:nvPr>
            <p:ph idx="1"/>
          </p:nvPr>
        </p:nvSpPr>
        <p:spPr/>
        <p:txBody>
          <a:bodyPr/>
          <a:lstStyle/>
          <a:p>
            <a:r>
              <a:rPr lang="en-US" dirty="0"/>
              <a:t>Since we are computing the mean and standard deviation from a single batch as opposed to computing it from the entire data. </a:t>
            </a:r>
            <a:endParaRPr lang="en-US" dirty="0" smtClean="0"/>
          </a:p>
          <a:p>
            <a:endParaRPr lang="en-US" dirty="0"/>
          </a:p>
          <a:p>
            <a:r>
              <a:rPr lang="en-US" dirty="0" smtClean="0"/>
              <a:t>Batch </a:t>
            </a:r>
            <a:r>
              <a:rPr lang="en-US" dirty="0"/>
              <a:t>normalization is done individually at each hidden neuron in the network</a:t>
            </a:r>
            <a:r>
              <a:rPr lang="en-US" dirty="0" smtClean="0"/>
              <a:t>.</a:t>
            </a:r>
          </a:p>
          <a:p>
            <a:endParaRPr lang="en-US" dirty="0"/>
          </a:p>
          <a:p>
            <a:r>
              <a:rPr lang="en-US" dirty="0"/>
              <a:t>batch normalization introduces two extra parameters — Gamma and Beta</a:t>
            </a:r>
            <a:r>
              <a:rPr lang="en-US" dirty="0" smtClean="0"/>
              <a:t>.</a:t>
            </a:r>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17</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0062" y="4250111"/>
            <a:ext cx="3314700" cy="2409825"/>
          </a:xfrm>
          <a:prstGeom prst="rect">
            <a:avLst/>
          </a:prstGeom>
        </p:spPr>
      </p:pic>
    </p:spTree>
    <p:extLst>
      <p:ext uri="{BB962C8B-B14F-4D97-AF65-F5344CB8AC3E}">
        <p14:creationId xmlns:p14="http://schemas.microsoft.com/office/powerpoint/2010/main" val="3953688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Batch Normalization</a:t>
            </a:r>
            <a:endParaRPr lang="en-IN" dirty="0"/>
          </a:p>
        </p:txBody>
      </p:sp>
      <p:sp>
        <p:nvSpPr>
          <p:cNvPr id="3" name="Content Placeholder 2"/>
          <p:cNvSpPr>
            <a:spLocks noGrp="1"/>
          </p:cNvSpPr>
          <p:nvPr>
            <p:ph idx="1"/>
          </p:nvPr>
        </p:nvSpPr>
        <p:spPr/>
        <p:txBody>
          <a:bodyPr/>
          <a:lstStyle/>
          <a:p>
            <a:pPr algn="just"/>
            <a:r>
              <a:rPr lang="en-US" dirty="0"/>
              <a:t>This process is also called “</a:t>
            </a:r>
            <a:r>
              <a:rPr lang="en-US" i="1" dirty="0"/>
              <a:t>whitening</a:t>
            </a:r>
            <a:r>
              <a:rPr lang="en-US" dirty="0"/>
              <a:t>” when applied to images in computer vision</a:t>
            </a:r>
            <a:r>
              <a:rPr lang="en-US" dirty="0" smtClean="0"/>
              <a:t>.</a:t>
            </a:r>
          </a:p>
          <a:p>
            <a:endParaRPr lang="en-US" dirty="0"/>
          </a:p>
          <a:p>
            <a:pPr algn="just"/>
            <a:r>
              <a:rPr lang="en-US" dirty="0"/>
              <a:t>Batch normalization can be implemented during training by calculating the mean and standard deviation of each input variable to a layer per mini-batch and using these statistics to perform the standardization</a:t>
            </a:r>
            <a:r>
              <a:rPr lang="en-US" dirty="0" smtClean="0"/>
              <a:t>.</a:t>
            </a:r>
          </a:p>
          <a:p>
            <a:endParaRPr lang="en-US" dirty="0"/>
          </a:p>
          <a:p>
            <a:pPr algn="just"/>
            <a:r>
              <a:rPr lang="en-US" dirty="0"/>
              <a:t>Alternately, a running average of mean and standard deviation can be maintained across mini-batches, but may result in unstable training.</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18</a:t>
            </a:fld>
            <a:endParaRPr lang="en-US" dirty="0"/>
          </a:p>
        </p:txBody>
      </p:sp>
    </p:spTree>
    <p:extLst>
      <p:ext uri="{BB962C8B-B14F-4D97-AF65-F5344CB8AC3E}">
        <p14:creationId xmlns:p14="http://schemas.microsoft.com/office/powerpoint/2010/main" val="113049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Example</a:t>
            </a:r>
          </a:p>
        </p:txBody>
      </p:sp>
      <p:sp>
        <p:nvSpPr>
          <p:cNvPr id="3" name="Content Placeholder 2"/>
          <p:cNvSpPr>
            <a:spLocks noGrp="1"/>
          </p:cNvSpPr>
          <p:nvPr>
            <p:ph idx="1"/>
          </p:nvPr>
        </p:nvSpPr>
        <p:spPr>
          <a:xfrm>
            <a:off x="-35855" y="1631576"/>
            <a:ext cx="6454588" cy="4876800"/>
          </a:xfrm>
        </p:spPr>
        <p:txBody>
          <a:bodyPr/>
          <a:lstStyle/>
          <a:p>
            <a:pPr marL="0" indent="0">
              <a:buNone/>
            </a:pPr>
            <a:r>
              <a:rPr lang="en-IN" dirty="0"/>
              <a:t># example of batch normalization for an </a:t>
            </a:r>
            <a:r>
              <a:rPr lang="en-IN" dirty="0" err="1"/>
              <a:t>mlp</a:t>
            </a:r>
            <a:endParaRPr lang="en-IN" dirty="0"/>
          </a:p>
          <a:p>
            <a:pPr marL="0" indent="0">
              <a:buNone/>
            </a:pPr>
            <a:r>
              <a:rPr lang="en-IN" dirty="0"/>
              <a:t>from </a:t>
            </a:r>
            <a:r>
              <a:rPr lang="en-IN" dirty="0" err="1"/>
              <a:t>keras.layers</a:t>
            </a:r>
            <a:r>
              <a:rPr lang="en-IN" dirty="0"/>
              <a:t> import Dense</a:t>
            </a:r>
          </a:p>
          <a:p>
            <a:pPr marL="0" indent="0">
              <a:buNone/>
            </a:pPr>
            <a:r>
              <a:rPr lang="en-IN" dirty="0"/>
              <a:t>from </a:t>
            </a:r>
            <a:r>
              <a:rPr lang="en-IN" dirty="0" err="1"/>
              <a:t>keras.layers</a:t>
            </a:r>
            <a:r>
              <a:rPr lang="en-IN" dirty="0"/>
              <a:t> import </a:t>
            </a:r>
            <a:r>
              <a:rPr lang="en-IN" dirty="0" err="1"/>
              <a:t>BatchNormalization</a:t>
            </a:r>
            <a:endParaRPr lang="en-IN" dirty="0"/>
          </a:p>
          <a:p>
            <a:pPr marL="0" indent="0">
              <a:buNone/>
            </a:pPr>
            <a:r>
              <a:rPr lang="en-IN" dirty="0"/>
              <a:t>...</a:t>
            </a:r>
          </a:p>
          <a:p>
            <a:pPr marL="0" indent="0">
              <a:buNone/>
            </a:pPr>
            <a:r>
              <a:rPr lang="en-IN" dirty="0" err="1"/>
              <a:t>model.add</a:t>
            </a:r>
            <a:r>
              <a:rPr lang="en-IN" dirty="0"/>
              <a:t>(Dense(32, activation='</a:t>
            </a:r>
            <a:r>
              <a:rPr lang="en-IN" dirty="0" err="1"/>
              <a:t>relu</a:t>
            </a:r>
            <a:r>
              <a:rPr lang="en-IN" dirty="0"/>
              <a:t>'))</a:t>
            </a:r>
          </a:p>
          <a:p>
            <a:pPr marL="0" indent="0">
              <a:buNone/>
            </a:pPr>
            <a:r>
              <a:rPr lang="en-IN" dirty="0" err="1"/>
              <a:t>model.add</a:t>
            </a:r>
            <a:r>
              <a:rPr lang="en-IN" dirty="0"/>
              <a:t>(</a:t>
            </a:r>
            <a:r>
              <a:rPr lang="en-IN" dirty="0" err="1"/>
              <a:t>BatchNormalization</a:t>
            </a:r>
            <a:r>
              <a:rPr lang="en-IN" dirty="0"/>
              <a:t>())</a:t>
            </a:r>
          </a:p>
          <a:p>
            <a:pPr marL="0" indent="0">
              <a:buNone/>
            </a:pPr>
            <a:r>
              <a:rPr lang="en-IN" dirty="0" err="1"/>
              <a:t>model.add</a:t>
            </a:r>
            <a:r>
              <a:rPr lang="en-IN" dirty="0"/>
              <a:t>(Dense(1))</a:t>
            </a:r>
          </a:p>
          <a:p>
            <a:pPr marL="0" indent="0">
              <a:buNone/>
            </a:pPr>
            <a:r>
              <a:rPr lang="en-IN" dirty="0"/>
              <a:t>...</a:t>
            </a:r>
          </a:p>
        </p:txBody>
      </p:sp>
      <p:sp>
        <p:nvSpPr>
          <p:cNvPr id="4" name="Slide Number Placeholder 3"/>
          <p:cNvSpPr>
            <a:spLocks noGrp="1"/>
          </p:cNvSpPr>
          <p:nvPr>
            <p:ph type="sldNum" sz="quarter" idx="12"/>
          </p:nvPr>
        </p:nvSpPr>
        <p:spPr/>
        <p:txBody>
          <a:bodyPr/>
          <a:lstStyle/>
          <a:p>
            <a:fld id="{4FAB73BC-B049-4115-A692-8D63A059BFB8}" type="slidenum">
              <a:rPr lang="en-US" smtClean="0"/>
              <a:pPr/>
              <a:t>19</a:t>
            </a:fld>
            <a:endParaRPr lang="en-US" dirty="0"/>
          </a:p>
        </p:txBody>
      </p:sp>
      <p:sp>
        <p:nvSpPr>
          <p:cNvPr id="5" name="TextBox 4"/>
          <p:cNvSpPr txBox="1"/>
          <p:nvPr/>
        </p:nvSpPr>
        <p:spPr>
          <a:xfrm>
            <a:off x="6001575" y="1649505"/>
            <a:ext cx="6579045" cy="4524315"/>
          </a:xfrm>
          <a:prstGeom prst="rect">
            <a:avLst/>
          </a:prstGeom>
          <a:noFill/>
        </p:spPr>
        <p:txBody>
          <a:bodyPr wrap="none" rtlCol="0">
            <a:spAutoFit/>
          </a:bodyPr>
          <a:lstStyle/>
          <a:p>
            <a:r>
              <a:rPr lang="en-IN" sz="2400" dirty="0"/>
              <a:t># example of batch normalization for an </a:t>
            </a:r>
            <a:r>
              <a:rPr lang="en-IN" sz="2400" dirty="0" err="1"/>
              <a:t>cnn</a:t>
            </a:r>
            <a:endParaRPr lang="en-IN" sz="2400" dirty="0"/>
          </a:p>
          <a:p>
            <a:r>
              <a:rPr lang="en-IN" sz="2400" dirty="0"/>
              <a:t>from </a:t>
            </a:r>
            <a:r>
              <a:rPr lang="en-IN" sz="2400" dirty="0" err="1"/>
              <a:t>keras.layers</a:t>
            </a:r>
            <a:r>
              <a:rPr lang="en-IN" sz="2400" dirty="0"/>
              <a:t> import Dense</a:t>
            </a:r>
          </a:p>
          <a:p>
            <a:r>
              <a:rPr lang="en-IN" sz="2400" dirty="0"/>
              <a:t>from </a:t>
            </a:r>
            <a:r>
              <a:rPr lang="en-IN" sz="2400" dirty="0" err="1"/>
              <a:t>keras.layers</a:t>
            </a:r>
            <a:r>
              <a:rPr lang="en-IN" sz="2400" dirty="0"/>
              <a:t> import Conv2D</a:t>
            </a:r>
          </a:p>
          <a:p>
            <a:r>
              <a:rPr lang="en-IN" sz="2400" dirty="0"/>
              <a:t>from </a:t>
            </a:r>
            <a:r>
              <a:rPr lang="en-IN" sz="2400" dirty="0" err="1"/>
              <a:t>keras.layers</a:t>
            </a:r>
            <a:r>
              <a:rPr lang="en-IN" sz="2400" dirty="0"/>
              <a:t> import MaxPooling2D</a:t>
            </a:r>
          </a:p>
          <a:p>
            <a:r>
              <a:rPr lang="en-IN" sz="2400" dirty="0"/>
              <a:t>from </a:t>
            </a:r>
            <a:r>
              <a:rPr lang="en-IN" sz="2400" dirty="0" err="1"/>
              <a:t>keras.layers</a:t>
            </a:r>
            <a:r>
              <a:rPr lang="en-IN" sz="2400" dirty="0"/>
              <a:t> import </a:t>
            </a:r>
            <a:r>
              <a:rPr lang="en-IN" sz="2400" dirty="0" err="1"/>
              <a:t>BatchNormalization</a:t>
            </a:r>
            <a:endParaRPr lang="en-IN" sz="2400" dirty="0"/>
          </a:p>
          <a:p>
            <a:r>
              <a:rPr lang="en-IN" sz="2400" dirty="0"/>
              <a:t>...</a:t>
            </a:r>
          </a:p>
          <a:p>
            <a:r>
              <a:rPr lang="en-IN" sz="2400" dirty="0" err="1"/>
              <a:t>model.add</a:t>
            </a:r>
            <a:r>
              <a:rPr lang="en-IN" sz="2400" dirty="0"/>
              <a:t>(Conv2D(32, (3,3), activation='</a:t>
            </a:r>
            <a:r>
              <a:rPr lang="en-IN" sz="2400" dirty="0" err="1"/>
              <a:t>relu</a:t>
            </a:r>
            <a:r>
              <a:rPr lang="en-IN" sz="2400" dirty="0"/>
              <a:t>'))</a:t>
            </a:r>
          </a:p>
          <a:p>
            <a:r>
              <a:rPr lang="en-IN" sz="2400" dirty="0" err="1"/>
              <a:t>model.add</a:t>
            </a:r>
            <a:r>
              <a:rPr lang="en-IN" sz="2400" dirty="0"/>
              <a:t>(Conv2D(32, (3,3), activation='</a:t>
            </a:r>
            <a:r>
              <a:rPr lang="en-IN" sz="2400" dirty="0" err="1"/>
              <a:t>relu</a:t>
            </a:r>
            <a:r>
              <a:rPr lang="en-IN" sz="2400" dirty="0"/>
              <a:t>'))</a:t>
            </a:r>
          </a:p>
          <a:p>
            <a:r>
              <a:rPr lang="en-IN" sz="2400" dirty="0" err="1"/>
              <a:t>model.add</a:t>
            </a:r>
            <a:r>
              <a:rPr lang="en-IN" sz="2400" dirty="0"/>
              <a:t>(</a:t>
            </a:r>
            <a:r>
              <a:rPr lang="en-IN" sz="2400" dirty="0" err="1"/>
              <a:t>BatchNormalization</a:t>
            </a:r>
            <a:r>
              <a:rPr lang="en-IN" sz="2400" dirty="0"/>
              <a:t>())</a:t>
            </a:r>
          </a:p>
          <a:p>
            <a:r>
              <a:rPr lang="en-IN" sz="2400" dirty="0" err="1"/>
              <a:t>model.add</a:t>
            </a:r>
            <a:r>
              <a:rPr lang="en-IN" sz="2400" dirty="0"/>
              <a:t>(MaxPooling2D())</a:t>
            </a:r>
          </a:p>
          <a:p>
            <a:r>
              <a:rPr lang="en-IN" sz="2400" dirty="0" err="1"/>
              <a:t>model.add</a:t>
            </a:r>
            <a:r>
              <a:rPr lang="en-IN" sz="2400" dirty="0"/>
              <a:t>(Dense(1))</a:t>
            </a:r>
          </a:p>
          <a:p>
            <a:r>
              <a:rPr lang="en-IN" sz="2400" dirty="0"/>
              <a:t>...</a:t>
            </a:r>
          </a:p>
        </p:txBody>
      </p:sp>
    </p:spTree>
    <p:extLst>
      <p:ext uri="{BB962C8B-B14F-4D97-AF65-F5344CB8AC3E}">
        <p14:creationId xmlns:p14="http://schemas.microsoft.com/office/powerpoint/2010/main" val="3758941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Problem With </a:t>
            </a:r>
            <a:r>
              <a:rPr lang="en-IN" b="1" dirty="0" err="1"/>
              <a:t>Overfitting</a:t>
            </a:r>
            <a:r>
              <a:rPr lang="en-IN" b="1" dirty="0"/>
              <a:t/>
            </a:r>
            <a:br>
              <a:rPr lang="en-IN" b="1" dirty="0"/>
            </a:br>
            <a:endParaRPr lang="en-IN" dirty="0"/>
          </a:p>
        </p:txBody>
      </p:sp>
      <p:sp>
        <p:nvSpPr>
          <p:cNvPr id="3" name="Content Placeholder 2"/>
          <p:cNvSpPr>
            <a:spLocks noGrp="1"/>
          </p:cNvSpPr>
          <p:nvPr>
            <p:ph idx="1"/>
          </p:nvPr>
        </p:nvSpPr>
        <p:spPr>
          <a:xfrm>
            <a:off x="609600" y="1600200"/>
            <a:ext cx="5504329" cy="4876800"/>
          </a:xfrm>
        </p:spPr>
        <p:txBody>
          <a:bodyPr/>
          <a:lstStyle/>
          <a:p>
            <a:pPr fontAlgn="base"/>
            <a:r>
              <a:rPr lang="en-US" dirty="0"/>
              <a:t>Large neural nets trained on relatively small datasets can </a:t>
            </a:r>
            <a:r>
              <a:rPr lang="en-US" dirty="0" err="1"/>
              <a:t>overfit</a:t>
            </a:r>
            <a:r>
              <a:rPr lang="en-US" dirty="0"/>
              <a:t> the training data.</a:t>
            </a:r>
          </a:p>
          <a:p>
            <a:pPr algn="just" fontAlgn="base"/>
            <a:r>
              <a:rPr lang="en-US" dirty="0"/>
              <a:t>This has the effect of the model learning the statistical noise in the training data, which results in poor performance when the model is evaluated on new data, e.g. a test dataset. Generalization error increases due to </a:t>
            </a:r>
            <a:r>
              <a:rPr lang="en-US" dirty="0" err="1" smtClean="0"/>
              <a:t>overfitting</a:t>
            </a:r>
            <a:r>
              <a:rPr lang="en-US" dirty="0" smtClean="0"/>
              <a:t>.</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7012" y="1444439"/>
            <a:ext cx="4213412" cy="4213412"/>
          </a:xfrm>
          <a:prstGeom prst="rect">
            <a:avLst/>
          </a:prstGeom>
        </p:spPr>
      </p:pic>
    </p:spTree>
    <p:extLst>
      <p:ext uri="{BB962C8B-B14F-4D97-AF65-F5344CB8AC3E}">
        <p14:creationId xmlns:p14="http://schemas.microsoft.com/office/powerpoint/2010/main" val="20447264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Parameters in NN</a:t>
            </a:r>
          </a:p>
        </p:txBody>
      </p:sp>
      <p:sp>
        <p:nvSpPr>
          <p:cNvPr id="3" name="Content Placeholder 2"/>
          <p:cNvSpPr>
            <a:spLocks noGrp="1"/>
          </p:cNvSpPr>
          <p:nvPr>
            <p:ph idx="1"/>
          </p:nvPr>
        </p:nvSpPr>
        <p:spPr/>
        <p:txBody>
          <a:bodyPr/>
          <a:lstStyle/>
          <a:p>
            <a:r>
              <a:rPr lang="en-IN" dirty="0" smtClean="0"/>
              <a:t>Model Parameters: In NN X,Y are input, output and </a:t>
            </a:r>
            <a:r>
              <a:rPr lang="en-US" dirty="0"/>
              <a:t>The variable </a:t>
            </a:r>
            <a:r>
              <a:rPr lang="en-US" i="1" dirty="0"/>
              <a:t>w</a:t>
            </a:r>
            <a:r>
              <a:rPr lang="en-US" dirty="0"/>
              <a:t> is a weight </a:t>
            </a:r>
            <a:r>
              <a:rPr lang="en-US" dirty="0" smtClean="0"/>
              <a:t>vector </a:t>
            </a:r>
            <a:r>
              <a:rPr lang="en-US" dirty="0"/>
              <a:t>which is learned during the training phase</a:t>
            </a:r>
            <a:r>
              <a:rPr lang="en-US" dirty="0" smtClean="0"/>
              <a:t>. </a:t>
            </a:r>
            <a:r>
              <a:rPr lang="en-US" dirty="0"/>
              <a:t>This is what’s known as a </a:t>
            </a:r>
            <a:r>
              <a:rPr lang="en-US" i="1" dirty="0"/>
              <a:t>model </a:t>
            </a:r>
            <a:r>
              <a:rPr lang="en-US" i="1" dirty="0" smtClean="0"/>
              <a:t>parameter</a:t>
            </a:r>
          </a:p>
          <a:p>
            <a:endParaRPr lang="en-US" dirty="0" smtClean="0"/>
          </a:p>
          <a:p>
            <a:r>
              <a:rPr lang="en-US" dirty="0"/>
              <a:t>“Training a model” involves using an optimization procedure to determine the best model parameter </a:t>
            </a:r>
            <a:endParaRPr lang="en-IN" dirty="0" smtClean="0"/>
          </a:p>
          <a:p>
            <a:endParaRPr lang="en-IN" dirty="0"/>
          </a:p>
          <a:p>
            <a:r>
              <a:rPr lang="en-IN" dirty="0" err="1" smtClean="0"/>
              <a:t>Hyperparameters</a:t>
            </a:r>
            <a:r>
              <a:rPr lang="en-IN" dirty="0" smtClean="0"/>
              <a:t>: </a:t>
            </a:r>
            <a:r>
              <a:rPr lang="en-US" dirty="0"/>
              <a:t>sometimes also </a:t>
            </a:r>
            <a:r>
              <a:rPr lang="en-US" dirty="0" err="1"/>
              <a:t>knowns</a:t>
            </a:r>
            <a:r>
              <a:rPr lang="en-US" dirty="0"/>
              <a:t> as “nuisance parameters</a:t>
            </a:r>
            <a:r>
              <a:rPr lang="en-US" dirty="0" smtClean="0"/>
              <a:t>. </a:t>
            </a:r>
            <a:r>
              <a:rPr lang="en-US" dirty="0"/>
              <a:t>These are values that must be specified outside of the training procedure.</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20</a:t>
            </a:fld>
            <a:endParaRPr lang="en-US" dirty="0"/>
          </a:p>
        </p:txBody>
      </p:sp>
    </p:spTree>
    <p:extLst>
      <p:ext uri="{BB962C8B-B14F-4D97-AF65-F5344CB8AC3E}">
        <p14:creationId xmlns:p14="http://schemas.microsoft.com/office/powerpoint/2010/main" val="1555194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Hyperparameter</a:t>
            </a:r>
            <a:r>
              <a:rPr lang="en-IN" b="1" dirty="0"/>
              <a:t> Tuning</a:t>
            </a:r>
            <a:br>
              <a:rPr lang="en-IN" b="1" dirty="0"/>
            </a:br>
            <a:endParaRPr lang="en-IN" dirty="0"/>
          </a:p>
        </p:txBody>
      </p:sp>
      <p:sp>
        <p:nvSpPr>
          <p:cNvPr id="3" name="Content Placeholder 2"/>
          <p:cNvSpPr>
            <a:spLocks noGrp="1"/>
          </p:cNvSpPr>
          <p:nvPr>
            <p:ph idx="1"/>
          </p:nvPr>
        </p:nvSpPr>
        <p:spPr/>
        <p:txBody>
          <a:bodyPr/>
          <a:lstStyle/>
          <a:p>
            <a:r>
              <a:rPr lang="en-US" i="1" dirty="0"/>
              <a:t>A </a:t>
            </a:r>
            <a:r>
              <a:rPr lang="en-US" i="1" dirty="0" err="1"/>
              <a:t>hyperparameter</a:t>
            </a:r>
            <a:r>
              <a:rPr lang="en-US" i="1" dirty="0"/>
              <a:t> is a parameter whose value is set before the learning process begins</a:t>
            </a:r>
            <a:r>
              <a:rPr lang="en-US" i="1" dirty="0" smtClean="0"/>
              <a:t>.</a:t>
            </a:r>
          </a:p>
          <a:p>
            <a:endParaRPr lang="en-US" i="1" dirty="0" smtClean="0"/>
          </a:p>
          <a:p>
            <a:pPr fontAlgn="base"/>
            <a:r>
              <a:rPr lang="en-US" dirty="0"/>
              <a:t>Some examples of model </a:t>
            </a:r>
            <a:r>
              <a:rPr lang="en-US" dirty="0" err="1"/>
              <a:t>hyperparameters</a:t>
            </a:r>
            <a:r>
              <a:rPr lang="en-US" dirty="0"/>
              <a:t> include:</a:t>
            </a:r>
          </a:p>
          <a:p>
            <a:pPr fontAlgn="base"/>
            <a:r>
              <a:rPr lang="en-US" dirty="0"/>
              <a:t>The penalty in Logistic Regression Classifier i.e. L1 or L2 regularization</a:t>
            </a:r>
          </a:p>
          <a:p>
            <a:pPr fontAlgn="base"/>
            <a:r>
              <a:rPr lang="en-US" dirty="0"/>
              <a:t>The learning rate for training a neural network.</a:t>
            </a:r>
          </a:p>
          <a:p>
            <a:pPr fontAlgn="base"/>
            <a:r>
              <a:rPr lang="en-US" dirty="0"/>
              <a:t>The C and sigma </a:t>
            </a:r>
            <a:r>
              <a:rPr lang="en-US" dirty="0" err="1"/>
              <a:t>hyperparameters</a:t>
            </a:r>
            <a:r>
              <a:rPr lang="en-US" dirty="0"/>
              <a:t> for support vector machines.</a:t>
            </a:r>
          </a:p>
          <a:p>
            <a:pPr fontAlgn="base"/>
            <a:r>
              <a:rPr lang="en-US" dirty="0"/>
              <a:t>The k in k-nearest neighbors.</a:t>
            </a:r>
          </a:p>
          <a:p>
            <a:endParaRPr lang="en-US" dirty="0" smtClean="0"/>
          </a:p>
          <a:p>
            <a:r>
              <a:rPr lang="en-US" dirty="0" smtClean="0"/>
              <a:t>In</a:t>
            </a:r>
            <a:r>
              <a:rPr lang="en-US" dirty="0"/>
              <a:t> sklearn, </a:t>
            </a:r>
            <a:r>
              <a:rPr lang="en-US" dirty="0" err="1"/>
              <a:t>hyperparameters</a:t>
            </a:r>
            <a:r>
              <a:rPr lang="en-US" dirty="0"/>
              <a:t> are passed in as arguments to the constructor of the model classes.</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21</a:t>
            </a:fld>
            <a:endParaRPr lang="en-US" dirty="0"/>
          </a:p>
        </p:txBody>
      </p:sp>
    </p:spTree>
    <p:extLst>
      <p:ext uri="{BB962C8B-B14F-4D97-AF65-F5344CB8AC3E}">
        <p14:creationId xmlns:p14="http://schemas.microsoft.com/office/powerpoint/2010/main" val="1857608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Hyperparameter</a:t>
            </a:r>
            <a:r>
              <a:rPr lang="en-IN" b="1" dirty="0"/>
              <a:t> Tuning</a:t>
            </a:r>
            <a:br>
              <a:rPr lang="en-IN" b="1" dirty="0"/>
            </a:br>
            <a:endParaRPr lang="en-IN" dirty="0"/>
          </a:p>
        </p:txBody>
      </p:sp>
      <p:sp>
        <p:nvSpPr>
          <p:cNvPr id="3" name="Content Placeholder 2"/>
          <p:cNvSpPr>
            <a:spLocks noGrp="1"/>
          </p:cNvSpPr>
          <p:nvPr>
            <p:ph idx="1"/>
          </p:nvPr>
        </p:nvSpPr>
        <p:spPr/>
        <p:txBody>
          <a:bodyPr>
            <a:normAutofit lnSpcReduction="10000"/>
          </a:bodyPr>
          <a:lstStyle/>
          <a:p>
            <a:r>
              <a:rPr lang="en-US" dirty="0"/>
              <a:t>Vanilla linear regression doesn’t have any </a:t>
            </a:r>
            <a:r>
              <a:rPr lang="en-US" dirty="0" err="1"/>
              <a:t>hyperparameters</a:t>
            </a:r>
            <a:r>
              <a:rPr lang="en-US" dirty="0"/>
              <a:t>. </a:t>
            </a:r>
            <a:r>
              <a:rPr lang="en-US" dirty="0" smtClean="0"/>
              <a:t>But </a:t>
            </a:r>
            <a:r>
              <a:rPr lang="en-US" dirty="0"/>
              <a:t>variants of linear regression do. </a:t>
            </a:r>
            <a:endParaRPr lang="en-US" dirty="0" smtClean="0"/>
          </a:p>
          <a:p>
            <a:endParaRPr lang="en-US" dirty="0" smtClean="0"/>
          </a:p>
          <a:p>
            <a:r>
              <a:rPr lang="en-US" dirty="0" smtClean="0"/>
              <a:t>Ridge </a:t>
            </a:r>
            <a:r>
              <a:rPr lang="en-US" dirty="0"/>
              <a:t>regression and lasso both add a regularization term to linear regression; the weight for the regularization term is called the </a:t>
            </a:r>
            <a:r>
              <a:rPr lang="en-US" i="1" dirty="0"/>
              <a:t>regularization </a:t>
            </a:r>
            <a:r>
              <a:rPr lang="en-US" i="1" dirty="0" smtClean="0"/>
              <a:t>parameter</a:t>
            </a:r>
            <a:r>
              <a:rPr lang="en-US" dirty="0" smtClean="0"/>
              <a:t>.</a:t>
            </a:r>
          </a:p>
          <a:p>
            <a:endParaRPr lang="en-US" dirty="0"/>
          </a:p>
          <a:p>
            <a:r>
              <a:rPr lang="en-US" dirty="0" smtClean="0"/>
              <a:t>Decision </a:t>
            </a:r>
            <a:r>
              <a:rPr lang="en-US" dirty="0"/>
              <a:t>trees have </a:t>
            </a:r>
            <a:r>
              <a:rPr lang="en-US" dirty="0" err="1"/>
              <a:t>hyperparameters</a:t>
            </a:r>
            <a:r>
              <a:rPr lang="en-US" dirty="0"/>
              <a:t> such as the desired depth and number of leaves in the tree. </a:t>
            </a:r>
            <a:endParaRPr lang="en-US" dirty="0" smtClean="0"/>
          </a:p>
          <a:p>
            <a:endParaRPr lang="en-US" dirty="0" smtClean="0"/>
          </a:p>
          <a:p>
            <a:r>
              <a:rPr lang="en-US" dirty="0" smtClean="0"/>
              <a:t>Support </a:t>
            </a:r>
            <a:r>
              <a:rPr lang="en-US" dirty="0"/>
              <a:t>vector machines (SVMs) require setting a misclassification penalty term. </a:t>
            </a:r>
            <a:r>
              <a:rPr lang="en-US" dirty="0" err="1"/>
              <a:t>Kernelized</a:t>
            </a:r>
            <a:r>
              <a:rPr lang="en-US" dirty="0"/>
              <a:t> SVMs require setting kernel parameters like the width for radial basis function (RBF) kernels. </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22</a:t>
            </a:fld>
            <a:endParaRPr lang="en-US" dirty="0"/>
          </a:p>
        </p:txBody>
      </p:sp>
    </p:spTree>
    <p:extLst>
      <p:ext uri="{BB962C8B-B14F-4D97-AF65-F5344CB8AC3E}">
        <p14:creationId xmlns:p14="http://schemas.microsoft.com/office/powerpoint/2010/main" val="833937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t>What Do </a:t>
            </a:r>
            <a:r>
              <a:rPr lang="en-IN" sz="3600" b="1" dirty="0" err="1"/>
              <a:t>Hyperparameters</a:t>
            </a:r>
            <a:r>
              <a:rPr lang="en-IN" sz="3600" b="1" dirty="0"/>
              <a:t> Do?</a:t>
            </a:r>
            <a:br>
              <a:rPr lang="en-IN" sz="3600" b="1" dirty="0"/>
            </a:br>
            <a:endParaRPr lang="en-IN" sz="3600" b="1" dirty="0"/>
          </a:p>
        </p:txBody>
      </p:sp>
      <p:sp>
        <p:nvSpPr>
          <p:cNvPr id="3" name="Content Placeholder 2"/>
          <p:cNvSpPr>
            <a:spLocks noGrp="1"/>
          </p:cNvSpPr>
          <p:nvPr>
            <p:ph idx="1"/>
          </p:nvPr>
        </p:nvSpPr>
        <p:spPr/>
        <p:txBody>
          <a:bodyPr>
            <a:normAutofit fontScale="92500"/>
          </a:bodyPr>
          <a:lstStyle/>
          <a:p>
            <a:pPr algn="just">
              <a:lnSpc>
                <a:spcPct val="150000"/>
              </a:lnSpc>
            </a:pPr>
            <a:r>
              <a:rPr lang="en-US" dirty="0"/>
              <a:t>A regularization </a:t>
            </a:r>
            <a:r>
              <a:rPr lang="en-US" dirty="0" err="1"/>
              <a:t>hyperparameter</a:t>
            </a:r>
            <a:r>
              <a:rPr lang="en-US" dirty="0"/>
              <a:t> </a:t>
            </a:r>
            <a:r>
              <a:rPr lang="en-US" b="1" dirty="0"/>
              <a:t>controls the </a:t>
            </a:r>
            <a:r>
              <a:rPr lang="en-US" b="1" i="1" dirty="0"/>
              <a:t>capacity</a:t>
            </a:r>
            <a:r>
              <a:rPr lang="en-US" b="1" dirty="0"/>
              <a:t> of the model</a:t>
            </a:r>
            <a:r>
              <a:rPr lang="en-US" dirty="0"/>
              <a:t>, i.e., how flexible the model is, how many degrees of freedom it has in fitting the data. </a:t>
            </a:r>
            <a:endParaRPr lang="en-US" dirty="0" smtClean="0"/>
          </a:p>
          <a:p>
            <a:pPr>
              <a:lnSpc>
                <a:spcPct val="150000"/>
              </a:lnSpc>
            </a:pPr>
            <a:endParaRPr lang="en-US" dirty="0"/>
          </a:p>
          <a:p>
            <a:pPr algn="just">
              <a:lnSpc>
                <a:spcPct val="150000"/>
              </a:lnSpc>
            </a:pPr>
            <a:r>
              <a:rPr lang="en-US" dirty="0" smtClean="0"/>
              <a:t>Proper </a:t>
            </a:r>
            <a:r>
              <a:rPr lang="en-US" dirty="0"/>
              <a:t>control of </a:t>
            </a:r>
            <a:r>
              <a:rPr lang="en-US" b="1" dirty="0"/>
              <a:t>model capacity can prevent </a:t>
            </a:r>
            <a:r>
              <a:rPr lang="en-US" b="1" dirty="0" err="1"/>
              <a:t>overfitting</a:t>
            </a:r>
            <a:r>
              <a:rPr lang="en-US" dirty="0"/>
              <a:t>, which happens when the model is too flexible, and the training process adapts too much to the training data, thereby losing predictive accuracy on new test data. </a:t>
            </a:r>
            <a:endParaRPr lang="en-US" dirty="0" smtClean="0"/>
          </a:p>
          <a:p>
            <a:pPr>
              <a:lnSpc>
                <a:spcPct val="150000"/>
              </a:lnSpc>
            </a:pPr>
            <a:endParaRPr lang="en-US" dirty="0"/>
          </a:p>
          <a:p>
            <a:pPr>
              <a:lnSpc>
                <a:spcPct val="150000"/>
              </a:lnSpc>
            </a:pPr>
            <a:r>
              <a:rPr lang="en-US" dirty="0" smtClean="0"/>
              <a:t>So </a:t>
            </a:r>
            <a:r>
              <a:rPr lang="en-US" dirty="0"/>
              <a:t>a proper setting of the </a:t>
            </a:r>
            <a:r>
              <a:rPr lang="en-US" dirty="0" err="1"/>
              <a:t>hyperparameters</a:t>
            </a:r>
            <a:r>
              <a:rPr lang="en-US" dirty="0"/>
              <a:t> is important.</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23</a:t>
            </a:fld>
            <a:endParaRPr lang="en-US" dirty="0"/>
          </a:p>
        </p:txBody>
      </p:sp>
    </p:spTree>
    <p:extLst>
      <p:ext uri="{BB962C8B-B14F-4D97-AF65-F5344CB8AC3E}">
        <p14:creationId xmlns:p14="http://schemas.microsoft.com/office/powerpoint/2010/main" val="1126863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Tuning Strategies</a:t>
            </a:r>
            <a:br>
              <a:rPr lang="en-IN" b="1" dirty="0"/>
            </a:br>
            <a:endParaRPr lang="en-IN" dirty="0"/>
          </a:p>
        </p:txBody>
      </p:sp>
      <p:sp>
        <p:nvSpPr>
          <p:cNvPr id="3" name="Content Placeholder 2"/>
          <p:cNvSpPr>
            <a:spLocks noGrp="1"/>
          </p:cNvSpPr>
          <p:nvPr>
            <p:ph idx="1"/>
          </p:nvPr>
        </p:nvSpPr>
        <p:spPr/>
        <p:txBody>
          <a:bodyPr/>
          <a:lstStyle/>
          <a:p>
            <a:r>
              <a:rPr lang="en-US" dirty="0"/>
              <a:t>We will explore two different methods for optimizing </a:t>
            </a:r>
            <a:r>
              <a:rPr lang="en-US" dirty="0" err="1"/>
              <a:t>hyperparameters</a:t>
            </a:r>
            <a:r>
              <a:rPr lang="en-US" dirty="0"/>
              <a:t>:</a:t>
            </a:r>
          </a:p>
          <a:p>
            <a:endParaRPr lang="en-US" dirty="0" smtClean="0"/>
          </a:p>
          <a:p>
            <a:r>
              <a:rPr lang="en-US" b="1" dirty="0" smtClean="0"/>
              <a:t>Grid </a:t>
            </a:r>
            <a:r>
              <a:rPr lang="en-US" b="1" dirty="0"/>
              <a:t>Search</a:t>
            </a:r>
          </a:p>
          <a:p>
            <a:endParaRPr lang="en-US" b="1" dirty="0" smtClean="0"/>
          </a:p>
          <a:p>
            <a:r>
              <a:rPr lang="en-US" b="1" dirty="0" smtClean="0"/>
              <a:t>Random Search</a:t>
            </a:r>
          </a:p>
          <a:p>
            <a:endParaRPr lang="en-IN" dirty="0" smtClean="0"/>
          </a:p>
          <a:p>
            <a:r>
              <a:rPr lang="en-IN" b="1" dirty="0"/>
              <a:t>Smart </a:t>
            </a:r>
            <a:r>
              <a:rPr lang="en-IN" b="1" dirty="0" err="1"/>
              <a:t>Hyperparameter</a:t>
            </a:r>
            <a:r>
              <a:rPr lang="en-IN" b="1" dirty="0"/>
              <a:t> Tuning</a:t>
            </a:r>
          </a:p>
          <a:p>
            <a:endParaRPr lang="en-US" b="1" dirty="0"/>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24</a:t>
            </a:fld>
            <a:endParaRPr lang="en-US" dirty="0"/>
          </a:p>
        </p:txBody>
      </p:sp>
    </p:spTree>
    <p:extLst>
      <p:ext uri="{BB962C8B-B14F-4D97-AF65-F5344CB8AC3E}">
        <p14:creationId xmlns:p14="http://schemas.microsoft.com/office/powerpoint/2010/main" val="3917048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Grid Search</a:t>
            </a:r>
            <a:br>
              <a:rPr lang="en-IN" b="1" dirty="0"/>
            </a:br>
            <a:endParaRPr lang="en-IN" dirty="0"/>
          </a:p>
        </p:txBody>
      </p:sp>
      <p:sp>
        <p:nvSpPr>
          <p:cNvPr id="3" name="Content Placeholder 2"/>
          <p:cNvSpPr>
            <a:spLocks noGrp="1"/>
          </p:cNvSpPr>
          <p:nvPr>
            <p:ph idx="1"/>
          </p:nvPr>
        </p:nvSpPr>
        <p:spPr/>
        <p:txBody>
          <a:bodyPr>
            <a:normAutofit fontScale="92500"/>
          </a:bodyPr>
          <a:lstStyle/>
          <a:p>
            <a:r>
              <a:rPr lang="en-US" dirty="0"/>
              <a:t>Grid search is a traditional way to perform </a:t>
            </a:r>
            <a:r>
              <a:rPr lang="en-US" dirty="0" err="1"/>
              <a:t>hyperparameter</a:t>
            </a:r>
            <a:r>
              <a:rPr lang="en-US" dirty="0"/>
              <a:t> optimization. It works by </a:t>
            </a:r>
            <a:r>
              <a:rPr lang="en-US" b="1" dirty="0"/>
              <a:t>searching exhaustively through a specified subset of </a:t>
            </a:r>
            <a:r>
              <a:rPr lang="en-US" b="1" dirty="0" err="1"/>
              <a:t>hyperparameters</a:t>
            </a:r>
            <a:r>
              <a:rPr lang="en-US" dirty="0" smtClean="0"/>
              <a:t>.</a:t>
            </a:r>
          </a:p>
          <a:p>
            <a:endParaRPr lang="en-US" dirty="0"/>
          </a:p>
          <a:p>
            <a:r>
              <a:rPr lang="en-US" dirty="0"/>
              <a:t>The benefit of grid search is that it is </a:t>
            </a:r>
            <a:r>
              <a:rPr lang="en-US" b="1" dirty="0"/>
              <a:t>guaranteed to find the optimal combination of parameters supplied</a:t>
            </a:r>
            <a:r>
              <a:rPr lang="en-US" dirty="0"/>
              <a:t>. </a:t>
            </a:r>
            <a:endParaRPr lang="en-US" dirty="0" smtClean="0"/>
          </a:p>
          <a:p>
            <a:endParaRPr lang="en-US" dirty="0"/>
          </a:p>
          <a:p>
            <a:r>
              <a:rPr lang="en-US" dirty="0" smtClean="0"/>
              <a:t>The </a:t>
            </a:r>
            <a:r>
              <a:rPr lang="en-US" dirty="0"/>
              <a:t>drawback is that it can be </a:t>
            </a:r>
            <a:r>
              <a:rPr lang="en-US" b="1" dirty="0"/>
              <a:t>very time consuming</a:t>
            </a:r>
            <a:r>
              <a:rPr lang="en-US" dirty="0"/>
              <a:t> and computationally expensive</a:t>
            </a:r>
            <a:r>
              <a:rPr lang="en-US" dirty="0" smtClean="0"/>
              <a:t>.</a:t>
            </a:r>
          </a:p>
          <a:p>
            <a:endParaRPr lang="en-US" dirty="0" smtClean="0"/>
          </a:p>
          <a:p>
            <a:r>
              <a:rPr lang="en-US" dirty="0"/>
              <a:t>For example, if we want to set two </a:t>
            </a:r>
            <a:r>
              <a:rPr lang="en-US" dirty="0" err="1"/>
              <a:t>hyperparameters</a:t>
            </a:r>
            <a:r>
              <a:rPr lang="en-US" dirty="0"/>
              <a:t> C and Alpha of Logistic Regression Classifier model, with different set of values. The </a:t>
            </a:r>
            <a:r>
              <a:rPr lang="en-US" dirty="0" err="1"/>
              <a:t>gridsearch</a:t>
            </a:r>
            <a:r>
              <a:rPr lang="en-US" dirty="0"/>
              <a:t> technique will construct many versions of the model with all possible combinations of </a:t>
            </a:r>
            <a:r>
              <a:rPr lang="en-US" dirty="0" err="1"/>
              <a:t>hyerparameters</a:t>
            </a:r>
            <a:r>
              <a:rPr lang="en-US" dirty="0"/>
              <a:t>, and will return the best one.</a:t>
            </a:r>
          </a:p>
          <a:p>
            <a:endParaRPr lang="en-US" dirty="0"/>
          </a:p>
          <a:p>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25</a:t>
            </a:fld>
            <a:endParaRPr lang="en-US" dirty="0"/>
          </a:p>
        </p:txBody>
      </p:sp>
    </p:spTree>
    <p:extLst>
      <p:ext uri="{BB962C8B-B14F-4D97-AF65-F5344CB8AC3E}">
        <p14:creationId xmlns:p14="http://schemas.microsoft.com/office/powerpoint/2010/main" val="1790935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Grid Search</a:t>
            </a:r>
            <a:br>
              <a:rPr lang="en-IN" b="1" dirty="0"/>
            </a:br>
            <a:endParaRPr lang="en-IN" dirty="0"/>
          </a:p>
        </p:txBody>
      </p:sp>
      <p:sp>
        <p:nvSpPr>
          <p:cNvPr id="3" name="Content Placeholder 2"/>
          <p:cNvSpPr>
            <a:spLocks noGrp="1"/>
          </p:cNvSpPr>
          <p:nvPr>
            <p:ph idx="1"/>
          </p:nvPr>
        </p:nvSpPr>
        <p:spPr>
          <a:xfrm>
            <a:off x="521738" y="1367117"/>
            <a:ext cx="10972800" cy="4876800"/>
          </a:xfrm>
        </p:spPr>
        <p:txBody>
          <a:bodyPr/>
          <a:lstStyle/>
          <a:p>
            <a:r>
              <a:rPr lang="en-US" dirty="0" smtClean="0"/>
              <a:t>As </a:t>
            </a:r>
            <a:r>
              <a:rPr lang="en-US" dirty="0"/>
              <a:t>in the image, for C = [0.1, 0.2, 0.3, 0.4, 0.5] and Alpha = [0.1, 0.2, 0.3, 0.4</a:t>
            </a:r>
            <a:r>
              <a:rPr lang="en-US" dirty="0" smtClean="0"/>
              <a:t>].</a:t>
            </a:r>
          </a:p>
          <a:p>
            <a:r>
              <a:rPr lang="en-US" dirty="0" smtClean="0"/>
              <a:t>Grid search evaluates </a:t>
            </a:r>
            <a:r>
              <a:rPr lang="en-US" dirty="0"/>
              <a:t>every one of them, and returns the winner</a:t>
            </a:r>
            <a:br>
              <a:rPr lang="en-US" dirty="0"/>
            </a:br>
            <a:r>
              <a:rPr lang="en-US" dirty="0"/>
              <a:t>For a combination </a:t>
            </a:r>
            <a:r>
              <a:rPr lang="en-US" b="1" i="1" dirty="0"/>
              <a:t>C=0.3 and Alpha=0.2</a:t>
            </a:r>
            <a:r>
              <a:rPr lang="en-US" dirty="0"/>
              <a:t>, performance score comes out to be </a:t>
            </a:r>
            <a:r>
              <a:rPr lang="en-US" b="1" dirty="0"/>
              <a:t>0.726(Highest)</a:t>
            </a:r>
            <a:r>
              <a:rPr lang="en-US" dirty="0"/>
              <a:t>, therefore it is selected.</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8351" y="3052582"/>
            <a:ext cx="5899574" cy="3617159"/>
          </a:xfrm>
          <a:prstGeom prst="rect">
            <a:avLst/>
          </a:prstGeom>
        </p:spPr>
      </p:pic>
    </p:spTree>
    <p:extLst>
      <p:ext uri="{BB962C8B-B14F-4D97-AF65-F5344CB8AC3E}">
        <p14:creationId xmlns:p14="http://schemas.microsoft.com/office/powerpoint/2010/main" val="483937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023" y="506506"/>
            <a:ext cx="10972800" cy="4876800"/>
          </a:xfrm>
        </p:spPr>
        <p:txBody>
          <a:bodyPr>
            <a:noAutofit/>
          </a:bodyPr>
          <a:lstStyle/>
          <a:p>
            <a:pPr fontAlgn="base"/>
            <a:r>
              <a:rPr lang="en-IN" sz="1800" b="1" dirty="0"/>
              <a:t># Necessary imports </a:t>
            </a:r>
          </a:p>
          <a:p>
            <a:pPr fontAlgn="base"/>
            <a:r>
              <a:rPr lang="en-IN" sz="1800" b="1" dirty="0"/>
              <a:t>from </a:t>
            </a:r>
            <a:r>
              <a:rPr lang="en-IN" sz="1800" b="1" dirty="0" err="1"/>
              <a:t>sklearn.linear_model</a:t>
            </a:r>
            <a:r>
              <a:rPr lang="en-IN" sz="1800" b="1" dirty="0"/>
              <a:t> import </a:t>
            </a:r>
            <a:r>
              <a:rPr lang="en-IN" sz="1800" b="1" dirty="0" err="1"/>
              <a:t>LogisticRegression</a:t>
            </a:r>
            <a:r>
              <a:rPr lang="en-IN" sz="1800" b="1" dirty="0"/>
              <a:t> </a:t>
            </a:r>
          </a:p>
          <a:p>
            <a:pPr fontAlgn="base"/>
            <a:r>
              <a:rPr lang="en-IN" sz="1800" b="1" dirty="0"/>
              <a:t>from </a:t>
            </a:r>
            <a:r>
              <a:rPr lang="en-IN" sz="1800" b="1" dirty="0" err="1"/>
              <a:t>sklearn.model_selection</a:t>
            </a:r>
            <a:r>
              <a:rPr lang="en-IN" sz="1800" b="1" dirty="0"/>
              <a:t> import </a:t>
            </a:r>
            <a:r>
              <a:rPr lang="en-IN" sz="1800" b="1" dirty="0" err="1"/>
              <a:t>GridSearchCV</a:t>
            </a:r>
            <a:r>
              <a:rPr lang="en-IN" sz="1800" b="1" dirty="0"/>
              <a:t> </a:t>
            </a:r>
          </a:p>
          <a:p>
            <a:pPr fontAlgn="base"/>
            <a:r>
              <a:rPr lang="en-IN" sz="1800" b="1" dirty="0"/>
              <a:t>  </a:t>
            </a:r>
          </a:p>
          <a:p>
            <a:pPr fontAlgn="base"/>
            <a:r>
              <a:rPr lang="en-IN" sz="1800" b="1" dirty="0"/>
              <a:t># Creating the </a:t>
            </a:r>
            <a:r>
              <a:rPr lang="en-IN" sz="1800" b="1" dirty="0" err="1"/>
              <a:t>hyperparameter</a:t>
            </a:r>
            <a:r>
              <a:rPr lang="en-IN" sz="1800" b="1" dirty="0"/>
              <a:t> grid </a:t>
            </a:r>
          </a:p>
          <a:p>
            <a:pPr fontAlgn="base"/>
            <a:r>
              <a:rPr lang="en-IN" sz="1800" b="1" dirty="0" err="1"/>
              <a:t>c_space</a:t>
            </a:r>
            <a:r>
              <a:rPr lang="en-IN" sz="1800" b="1" dirty="0"/>
              <a:t> = </a:t>
            </a:r>
            <a:r>
              <a:rPr lang="en-IN" sz="1800" b="1" dirty="0" err="1"/>
              <a:t>np.logspace</a:t>
            </a:r>
            <a:r>
              <a:rPr lang="en-IN" sz="1800" b="1" dirty="0"/>
              <a:t>(-5, 8, 15) </a:t>
            </a:r>
          </a:p>
          <a:p>
            <a:pPr fontAlgn="base"/>
            <a:r>
              <a:rPr lang="en-IN" sz="1800" b="1" dirty="0" err="1"/>
              <a:t>param_grid</a:t>
            </a:r>
            <a:r>
              <a:rPr lang="en-IN" sz="1800" b="1" dirty="0"/>
              <a:t> = {'C': </a:t>
            </a:r>
            <a:r>
              <a:rPr lang="en-IN" sz="1800" b="1" dirty="0" err="1"/>
              <a:t>c_space</a:t>
            </a:r>
            <a:r>
              <a:rPr lang="en-IN" sz="1800" b="1" dirty="0"/>
              <a:t>} </a:t>
            </a:r>
          </a:p>
          <a:p>
            <a:pPr fontAlgn="base"/>
            <a:r>
              <a:rPr lang="en-IN" sz="1800" b="1" dirty="0"/>
              <a:t>  </a:t>
            </a:r>
          </a:p>
          <a:p>
            <a:pPr fontAlgn="base"/>
            <a:r>
              <a:rPr lang="en-IN" sz="1800" b="1" dirty="0"/>
              <a:t># Instantiating logistic regression classifier </a:t>
            </a:r>
          </a:p>
          <a:p>
            <a:pPr fontAlgn="base"/>
            <a:r>
              <a:rPr lang="en-IN" sz="1800" b="1" dirty="0" err="1"/>
              <a:t>logreg</a:t>
            </a:r>
            <a:r>
              <a:rPr lang="en-IN" sz="1800" b="1" dirty="0"/>
              <a:t> = </a:t>
            </a:r>
            <a:r>
              <a:rPr lang="en-IN" sz="1800" b="1" dirty="0" err="1"/>
              <a:t>LogisticRegression</a:t>
            </a:r>
            <a:r>
              <a:rPr lang="en-IN" sz="1800" b="1" dirty="0"/>
              <a:t>() </a:t>
            </a:r>
          </a:p>
          <a:p>
            <a:pPr fontAlgn="base"/>
            <a:r>
              <a:rPr lang="en-IN" sz="1800" b="1" dirty="0"/>
              <a:t>  </a:t>
            </a:r>
          </a:p>
          <a:p>
            <a:pPr fontAlgn="base"/>
            <a:r>
              <a:rPr lang="en-IN" sz="1800" b="1" dirty="0"/>
              <a:t># Instantiating the </a:t>
            </a:r>
            <a:r>
              <a:rPr lang="en-IN" sz="1800" b="1" dirty="0" err="1"/>
              <a:t>GridSearchCV</a:t>
            </a:r>
            <a:r>
              <a:rPr lang="en-IN" sz="1800" b="1" dirty="0"/>
              <a:t> object </a:t>
            </a:r>
          </a:p>
          <a:p>
            <a:pPr fontAlgn="base"/>
            <a:r>
              <a:rPr lang="en-IN" sz="1800" b="1" dirty="0" err="1"/>
              <a:t>logreg_cv</a:t>
            </a:r>
            <a:r>
              <a:rPr lang="en-IN" sz="1800" b="1" dirty="0"/>
              <a:t> = </a:t>
            </a:r>
            <a:r>
              <a:rPr lang="en-IN" sz="1800" b="1" dirty="0" err="1"/>
              <a:t>GridSearchCV</a:t>
            </a:r>
            <a:r>
              <a:rPr lang="en-IN" sz="1800" b="1" dirty="0"/>
              <a:t>(</a:t>
            </a:r>
            <a:r>
              <a:rPr lang="en-IN" sz="1800" b="1" dirty="0" err="1"/>
              <a:t>logreg</a:t>
            </a:r>
            <a:r>
              <a:rPr lang="en-IN" sz="1800" b="1" dirty="0"/>
              <a:t>, </a:t>
            </a:r>
            <a:r>
              <a:rPr lang="en-IN" sz="1800" b="1" dirty="0" err="1"/>
              <a:t>param_grid</a:t>
            </a:r>
            <a:r>
              <a:rPr lang="en-IN" sz="1800" b="1" dirty="0"/>
              <a:t>, cv = 5) </a:t>
            </a:r>
          </a:p>
          <a:p>
            <a:pPr fontAlgn="base"/>
            <a:r>
              <a:rPr lang="en-IN" sz="1800" b="1" dirty="0"/>
              <a:t>  </a:t>
            </a:r>
          </a:p>
          <a:p>
            <a:pPr fontAlgn="base"/>
            <a:r>
              <a:rPr lang="en-IN" sz="1800" b="1" dirty="0" err="1"/>
              <a:t>logreg_cv.fit</a:t>
            </a:r>
            <a:r>
              <a:rPr lang="en-IN" sz="1800" b="1" dirty="0"/>
              <a:t>(X, y) </a:t>
            </a:r>
          </a:p>
          <a:p>
            <a:pPr fontAlgn="base"/>
            <a:r>
              <a:rPr lang="en-IN" sz="1800" b="1" dirty="0"/>
              <a:t>  </a:t>
            </a:r>
          </a:p>
          <a:p>
            <a:pPr fontAlgn="base"/>
            <a:r>
              <a:rPr lang="en-IN" sz="1800" b="1" dirty="0"/>
              <a:t># Print the tuned parameters and score </a:t>
            </a:r>
          </a:p>
          <a:p>
            <a:pPr fontAlgn="base"/>
            <a:r>
              <a:rPr lang="en-IN" sz="1800" b="1" dirty="0"/>
              <a:t>print("Tuned Logistic Regression Parameters: {}".format(</a:t>
            </a:r>
            <a:r>
              <a:rPr lang="en-IN" sz="1800" b="1" dirty="0" err="1"/>
              <a:t>logreg_cv.best_params</a:t>
            </a:r>
            <a:r>
              <a:rPr lang="en-IN" sz="1800" b="1" dirty="0"/>
              <a:t>_))  </a:t>
            </a:r>
          </a:p>
          <a:p>
            <a:pPr fontAlgn="base"/>
            <a:r>
              <a:rPr lang="en-IN" sz="1800" b="1" dirty="0"/>
              <a:t>print("Best score is {}".format(</a:t>
            </a:r>
            <a:r>
              <a:rPr lang="en-IN" sz="1800" b="1" dirty="0" err="1"/>
              <a:t>logreg_cv.best_score</a:t>
            </a:r>
            <a:r>
              <a:rPr lang="en-IN" sz="1800" b="1" dirty="0"/>
              <a:t>_)) </a:t>
            </a:r>
          </a:p>
          <a:p>
            <a:endParaRPr lang="en-IN" sz="1800" b="1"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27</a:t>
            </a:fld>
            <a:endParaRPr lang="en-US" dirty="0"/>
          </a:p>
        </p:txBody>
      </p:sp>
    </p:spTree>
    <p:extLst>
      <p:ext uri="{BB962C8B-B14F-4D97-AF65-F5344CB8AC3E}">
        <p14:creationId xmlns:p14="http://schemas.microsoft.com/office/powerpoint/2010/main" val="19844443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Random Search</a:t>
            </a:r>
            <a:br>
              <a:rPr lang="en-IN" b="1" dirty="0"/>
            </a:br>
            <a:endParaRPr lang="en-IN" dirty="0"/>
          </a:p>
        </p:txBody>
      </p:sp>
      <p:sp>
        <p:nvSpPr>
          <p:cNvPr id="3" name="Content Placeholder 2"/>
          <p:cNvSpPr>
            <a:spLocks noGrp="1"/>
          </p:cNvSpPr>
          <p:nvPr>
            <p:ph idx="1"/>
          </p:nvPr>
        </p:nvSpPr>
        <p:spPr/>
        <p:txBody>
          <a:bodyPr/>
          <a:lstStyle/>
          <a:p>
            <a:r>
              <a:rPr lang="en-US" dirty="0"/>
              <a:t>Random search differs from grid search mainly in that it searches the specified subset of </a:t>
            </a:r>
            <a:r>
              <a:rPr lang="en-US" dirty="0" err="1"/>
              <a:t>hyperparameters</a:t>
            </a:r>
            <a:r>
              <a:rPr lang="en-US" dirty="0"/>
              <a:t> randomly instead of exhaustively. </a:t>
            </a:r>
            <a:endParaRPr lang="en-US" dirty="0" smtClean="0"/>
          </a:p>
          <a:p>
            <a:endParaRPr lang="en-US" dirty="0"/>
          </a:p>
          <a:p>
            <a:r>
              <a:rPr lang="en-US" dirty="0" smtClean="0"/>
              <a:t>In </a:t>
            </a:r>
            <a:r>
              <a:rPr lang="en-US" dirty="0" err="1" smtClean="0"/>
              <a:t>otherwords</a:t>
            </a:r>
            <a:r>
              <a:rPr lang="en-US" dirty="0" smtClean="0"/>
              <a:t>, It </a:t>
            </a:r>
            <a:r>
              <a:rPr lang="en-US" dirty="0"/>
              <a:t>moves within the grid in random fashion to find the best set </a:t>
            </a:r>
            <a:r>
              <a:rPr lang="en-US" dirty="0" err="1"/>
              <a:t>hyperparameters</a:t>
            </a:r>
            <a:r>
              <a:rPr lang="en-US" dirty="0"/>
              <a:t>. </a:t>
            </a:r>
            <a:r>
              <a:rPr lang="en-US" b="1" dirty="0"/>
              <a:t>random search only evaluates a random sample of points on the grid.</a:t>
            </a:r>
            <a:endParaRPr lang="en-US" b="1" dirty="0" smtClean="0"/>
          </a:p>
          <a:p>
            <a:endParaRPr lang="en-US" dirty="0"/>
          </a:p>
          <a:p>
            <a:r>
              <a:rPr lang="en-US" dirty="0" smtClean="0"/>
              <a:t>This </a:t>
            </a:r>
            <a:r>
              <a:rPr lang="en-US" dirty="0"/>
              <a:t>approach </a:t>
            </a:r>
            <a:r>
              <a:rPr lang="en-US" b="1" dirty="0"/>
              <a:t>reduces unnecessary </a:t>
            </a:r>
            <a:r>
              <a:rPr lang="en-US" b="1" dirty="0" smtClean="0"/>
              <a:t>computation</a:t>
            </a:r>
            <a:r>
              <a:rPr lang="en-US" dirty="0" smtClean="0"/>
              <a:t> thus </a:t>
            </a:r>
            <a:r>
              <a:rPr lang="en-US" dirty="0"/>
              <a:t>decreased processing time.</a:t>
            </a:r>
            <a:endParaRPr lang="en-US" dirty="0" smtClean="0"/>
          </a:p>
          <a:p>
            <a:endParaRPr lang="en-US" dirty="0"/>
          </a:p>
          <a:p>
            <a:r>
              <a:rPr lang="en-US" dirty="0" smtClean="0"/>
              <a:t>We </a:t>
            </a:r>
            <a:r>
              <a:rPr lang="en-US" b="1" dirty="0"/>
              <a:t>aren’t guaranteed to find the optimal combination</a:t>
            </a:r>
            <a:r>
              <a:rPr lang="en-US" dirty="0"/>
              <a:t> of </a:t>
            </a:r>
            <a:r>
              <a:rPr lang="en-US" dirty="0" err="1"/>
              <a:t>hyperparameters</a:t>
            </a:r>
            <a:r>
              <a:rPr lang="en-US" dirty="0"/>
              <a:t>.</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28</a:t>
            </a:fld>
            <a:endParaRPr lang="en-US" dirty="0"/>
          </a:p>
        </p:txBody>
      </p:sp>
    </p:spTree>
    <p:extLst>
      <p:ext uri="{BB962C8B-B14F-4D97-AF65-F5344CB8AC3E}">
        <p14:creationId xmlns:p14="http://schemas.microsoft.com/office/powerpoint/2010/main" val="8587092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09600"/>
            <a:ext cx="10972800" cy="5867400"/>
          </a:xfrm>
        </p:spPr>
        <p:txBody>
          <a:bodyPr>
            <a:normAutofit fontScale="70000" lnSpcReduction="20000"/>
          </a:bodyPr>
          <a:lstStyle/>
          <a:p>
            <a:pPr fontAlgn="base"/>
            <a:r>
              <a:rPr lang="en-IN" b="1" dirty="0"/>
              <a:t># Necessary imports </a:t>
            </a:r>
          </a:p>
          <a:p>
            <a:pPr fontAlgn="base"/>
            <a:r>
              <a:rPr lang="en-IN" b="1" dirty="0"/>
              <a:t>from </a:t>
            </a:r>
            <a:r>
              <a:rPr lang="en-IN" b="1" dirty="0" err="1"/>
              <a:t>scipy.stats</a:t>
            </a:r>
            <a:r>
              <a:rPr lang="en-IN" b="1" dirty="0"/>
              <a:t> import </a:t>
            </a:r>
            <a:r>
              <a:rPr lang="en-IN" b="1" dirty="0" err="1"/>
              <a:t>randint</a:t>
            </a:r>
            <a:r>
              <a:rPr lang="en-IN" b="1" dirty="0"/>
              <a:t> </a:t>
            </a:r>
          </a:p>
          <a:p>
            <a:pPr fontAlgn="base"/>
            <a:r>
              <a:rPr lang="en-IN" b="1" dirty="0"/>
              <a:t>from </a:t>
            </a:r>
            <a:r>
              <a:rPr lang="en-IN" b="1" dirty="0" err="1"/>
              <a:t>sklearn.tree</a:t>
            </a:r>
            <a:r>
              <a:rPr lang="en-IN" b="1" dirty="0"/>
              <a:t> import </a:t>
            </a:r>
            <a:r>
              <a:rPr lang="en-IN" b="1" dirty="0" err="1"/>
              <a:t>DecisionTreeClassifier</a:t>
            </a:r>
            <a:r>
              <a:rPr lang="en-IN" b="1" dirty="0"/>
              <a:t> </a:t>
            </a:r>
          </a:p>
          <a:p>
            <a:pPr fontAlgn="base"/>
            <a:r>
              <a:rPr lang="en-IN" b="1" dirty="0"/>
              <a:t>from </a:t>
            </a:r>
            <a:r>
              <a:rPr lang="en-IN" b="1" dirty="0" err="1"/>
              <a:t>sklearn.model_selection</a:t>
            </a:r>
            <a:r>
              <a:rPr lang="en-IN" b="1" dirty="0"/>
              <a:t> import </a:t>
            </a:r>
            <a:r>
              <a:rPr lang="en-IN" b="1" dirty="0" err="1"/>
              <a:t>RandomizedSearchCV</a:t>
            </a:r>
            <a:r>
              <a:rPr lang="en-IN" b="1" dirty="0"/>
              <a:t> </a:t>
            </a:r>
          </a:p>
          <a:p>
            <a:pPr fontAlgn="base"/>
            <a:r>
              <a:rPr lang="en-IN" b="1" dirty="0"/>
              <a:t>  </a:t>
            </a:r>
          </a:p>
          <a:p>
            <a:pPr fontAlgn="base"/>
            <a:r>
              <a:rPr lang="en-IN" b="1" dirty="0"/>
              <a:t># Creating the </a:t>
            </a:r>
            <a:r>
              <a:rPr lang="en-IN" b="1" dirty="0" err="1"/>
              <a:t>hyperparameter</a:t>
            </a:r>
            <a:r>
              <a:rPr lang="en-IN" b="1" dirty="0"/>
              <a:t> grid  </a:t>
            </a:r>
          </a:p>
          <a:p>
            <a:pPr fontAlgn="base"/>
            <a:r>
              <a:rPr lang="en-IN" b="1" dirty="0" err="1"/>
              <a:t>param_dist</a:t>
            </a:r>
            <a:r>
              <a:rPr lang="en-IN" b="1" dirty="0"/>
              <a:t> = {"</a:t>
            </a:r>
            <a:r>
              <a:rPr lang="en-IN" b="1" dirty="0" err="1"/>
              <a:t>max_depth</a:t>
            </a:r>
            <a:r>
              <a:rPr lang="en-IN" b="1" dirty="0"/>
              <a:t>": [3, None], </a:t>
            </a:r>
          </a:p>
          <a:p>
            <a:pPr fontAlgn="base"/>
            <a:r>
              <a:rPr lang="en-IN" b="1" dirty="0"/>
              <a:t>              "</a:t>
            </a:r>
            <a:r>
              <a:rPr lang="en-IN" b="1" dirty="0" err="1"/>
              <a:t>max_features</a:t>
            </a:r>
            <a:r>
              <a:rPr lang="en-IN" b="1" dirty="0"/>
              <a:t>": </a:t>
            </a:r>
            <a:r>
              <a:rPr lang="en-IN" b="1" dirty="0" err="1"/>
              <a:t>randint</a:t>
            </a:r>
            <a:r>
              <a:rPr lang="en-IN" b="1" dirty="0"/>
              <a:t>(1, 9), </a:t>
            </a:r>
          </a:p>
          <a:p>
            <a:pPr fontAlgn="base"/>
            <a:r>
              <a:rPr lang="en-IN" b="1" dirty="0"/>
              <a:t>              "</a:t>
            </a:r>
            <a:r>
              <a:rPr lang="en-IN" b="1" dirty="0" err="1"/>
              <a:t>min_samples_leaf</a:t>
            </a:r>
            <a:r>
              <a:rPr lang="en-IN" b="1" dirty="0"/>
              <a:t>": </a:t>
            </a:r>
            <a:r>
              <a:rPr lang="en-IN" b="1" dirty="0" err="1"/>
              <a:t>randint</a:t>
            </a:r>
            <a:r>
              <a:rPr lang="en-IN" b="1" dirty="0"/>
              <a:t>(1, 9), </a:t>
            </a:r>
          </a:p>
          <a:p>
            <a:pPr fontAlgn="base"/>
            <a:r>
              <a:rPr lang="en-IN" b="1" dirty="0"/>
              <a:t>              "criterion": ["</a:t>
            </a:r>
            <a:r>
              <a:rPr lang="en-IN" b="1" dirty="0" err="1"/>
              <a:t>gini</a:t>
            </a:r>
            <a:r>
              <a:rPr lang="en-IN" b="1" dirty="0"/>
              <a:t>", "entropy"]} </a:t>
            </a:r>
          </a:p>
          <a:p>
            <a:pPr fontAlgn="base"/>
            <a:r>
              <a:rPr lang="en-IN" b="1" dirty="0"/>
              <a:t>  </a:t>
            </a:r>
          </a:p>
          <a:p>
            <a:pPr fontAlgn="base"/>
            <a:r>
              <a:rPr lang="en-IN" b="1" dirty="0"/>
              <a:t># Instantiating Decision Tree classifier </a:t>
            </a:r>
          </a:p>
          <a:p>
            <a:pPr fontAlgn="base"/>
            <a:r>
              <a:rPr lang="en-IN" b="1" dirty="0"/>
              <a:t>tree = </a:t>
            </a:r>
            <a:r>
              <a:rPr lang="en-IN" b="1" dirty="0" err="1"/>
              <a:t>DecisionTreeClassifier</a:t>
            </a:r>
            <a:r>
              <a:rPr lang="en-IN" b="1" dirty="0"/>
              <a:t>() </a:t>
            </a:r>
          </a:p>
          <a:p>
            <a:pPr fontAlgn="base"/>
            <a:r>
              <a:rPr lang="en-IN" b="1" dirty="0"/>
              <a:t>  </a:t>
            </a:r>
          </a:p>
          <a:p>
            <a:pPr fontAlgn="base"/>
            <a:r>
              <a:rPr lang="en-IN" b="1" dirty="0"/>
              <a:t># Instantiating </a:t>
            </a:r>
            <a:r>
              <a:rPr lang="en-IN" b="1" dirty="0" err="1"/>
              <a:t>RandomizedSearchCV</a:t>
            </a:r>
            <a:r>
              <a:rPr lang="en-IN" b="1" dirty="0"/>
              <a:t> object </a:t>
            </a:r>
          </a:p>
          <a:p>
            <a:pPr fontAlgn="base"/>
            <a:r>
              <a:rPr lang="en-IN" b="1" dirty="0" err="1"/>
              <a:t>tree_cv</a:t>
            </a:r>
            <a:r>
              <a:rPr lang="en-IN" b="1" dirty="0"/>
              <a:t> = </a:t>
            </a:r>
            <a:r>
              <a:rPr lang="en-IN" b="1" dirty="0" err="1"/>
              <a:t>RandomizedSearchCV</a:t>
            </a:r>
            <a:r>
              <a:rPr lang="en-IN" b="1" dirty="0"/>
              <a:t>(tree, </a:t>
            </a:r>
            <a:r>
              <a:rPr lang="en-IN" b="1" dirty="0" err="1"/>
              <a:t>param_dist</a:t>
            </a:r>
            <a:r>
              <a:rPr lang="en-IN" b="1" dirty="0"/>
              <a:t>, cv = 5) </a:t>
            </a:r>
          </a:p>
          <a:p>
            <a:pPr fontAlgn="base"/>
            <a:r>
              <a:rPr lang="en-IN" b="1" dirty="0"/>
              <a:t>  </a:t>
            </a:r>
          </a:p>
          <a:p>
            <a:pPr fontAlgn="base"/>
            <a:r>
              <a:rPr lang="en-IN" b="1" dirty="0" err="1"/>
              <a:t>tree_cv.fit</a:t>
            </a:r>
            <a:r>
              <a:rPr lang="en-IN" b="1" dirty="0"/>
              <a:t>(X, y) </a:t>
            </a:r>
          </a:p>
          <a:p>
            <a:pPr fontAlgn="base"/>
            <a:r>
              <a:rPr lang="en-IN" b="1" dirty="0"/>
              <a:t>  </a:t>
            </a:r>
          </a:p>
          <a:p>
            <a:pPr fontAlgn="base"/>
            <a:r>
              <a:rPr lang="en-IN" b="1" dirty="0"/>
              <a:t># Print the tuned parameters and score </a:t>
            </a:r>
          </a:p>
          <a:p>
            <a:pPr fontAlgn="base"/>
            <a:r>
              <a:rPr lang="en-IN" b="1" dirty="0"/>
              <a:t>print("Tuned Decision Tree Parameters: {}".format(</a:t>
            </a:r>
            <a:r>
              <a:rPr lang="en-IN" b="1" dirty="0" err="1"/>
              <a:t>tree_cv.best_params</a:t>
            </a:r>
            <a:r>
              <a:rPr lang="en-IN" b="1" dirty="0"/>
              <a:t>_)) </a:t>
            </a:r>
          </a:p>
          <a:p>
            <a:pPr fontAlgn="base"/>
            <a:r>
              <a:rPr lang="en-IN" b="1" dirty="0"/>
              <a:t>print("Best score is {}".format(</a:t>
            </a:r>
            <a:r>
              <a:rPr lang="en-IN" b="1" dirty="0" err="1"/>
              <a:t>tree_cv.best_score</a:t>
            </a:r>
            <a:r>
              <a:rPr lang="en-IN" b="1" dirty="0"/>
              <a:t>_)) </a:t>
            </a:r>
          </a:p>
          <a:p>
            <a:endParaRPr lang="en-IN" b="1"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29</a:t>
            </a:fld>
            <a:endParaRPr lang="en-US" dirty="0"/>
          </a:p>
        </p:txBody>
      </p:sp>
    </p:spTree>
    <p:extLst>
      <p:ext uri="{BB962C8B-B14F-4D97-AF65-F5344CB8AC3E}">
        <p14:creationId xmlns:p14="http://schemas.microsoft.com/office/powerpoint/2010/main" val="2363683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Methods to reduce </a:t>
            </a:r>
            <a:r>
              <a:rPr lang="en-IN" b="1" dirty="0" err="1"/>
              <a:t>Overfitting</a:t>
            </a:r>
            <a:endParaRPr lang="en-IN" dirty="0"/>
          </a:p>
        </p:txBody>
      </p:sp>
      <p:sp>
        <p:nvSpPr>
          <p:cNvPr id="3" name="Content Placeholder 2"/>
          <p:cNvSpPr>
            <a:spLocks noGrp="1"/>
          </p:cNvSpPr>
          <p:nvPr>
            <p:ph idx="1"/>
          </p:nvPr>
        </p:nvSpPr>
        <p:spPr>
          <a:xfrm>
            <a:off x="609599" y="1600200"/>
            <a:ext cx="11367248" cy="4876800"/>
          </a:xfrm>
        </p:spPr>
        <p:txBody>
          <a:bodyPr/>
          <a:lstStyle/>
          <a:p>
            <a:r>
              <a:rPr lang="en-US" b="1" dirty="0" smtClean="0"/>
              <a:t>Ensemble</a:t>
            </a:r>
            <a:r>
              <a:rPr lang="en-US" dirty="0" smtClean="0"/>
              <a:t>: </a:t>
            </a:r>
          </a:p>
          <a:p>
            <a:pPr algn="just"/>
            <a:r>
              <a:rPr lang="en-US" dirty="0" smtClean="0"/>
              <a:t>One </a:t>
            </a:r>
            <a:r>
              <a:rPr lang="en-US" dirty="0"/>
              <a:t>approach to reduce </a:t>
            </a:r>
            <a:r>
              <a:rPr lang="en-US" dirty="0" err="1"/>
              <a:t>overfitting</a:t>
            </a:r>
            <a:r>
              <a:rPr lang="en-US" dirty="0"/>
              <a:t> is to fit all possible different neural networks on the same dataset and to average the predictions from each model. This is not feasible in practice, and can be approximated using a small </a:t>
            </a:r>
            <a:r>
              <a:rPr lang="en-US" dirty="0" smtClean="0"/>
              <a:t>collection </a:t>
            </a:r>
            <a:r>
              <a:rPr lang="en-US" dirty="0"/>
              <a:t>of different models, called an ensemble</a:t>
            </a:r>
            <a:r>
              <a:rPr lang="en-US" dirty="0" smtClean="0"/>
              <a:t>.</a:t>
            </a:r>
          </a:p>
          <a:p>
            <a:endParaRPr lang="en-US" dirty="0"/>
          </a:p>
          <a:p>
            <a:r>
              <a:rPr lang="en-US" b="1" dirty="0" smtClean="0"/>
              <a:t>Dropout</a:t>
            </a:r>
            <a:r>
              <a:rPr lang="en-US" dirty="0" smtClean="0"/>
              <a:t>: </a:t>
            </a:r>
          </a:p>
          <a:p>
            <a:pPr algn="just"/>
            <a:r>
              <a:rPr lang="en-US" dirty="0" smtClean="0"/>
              <a:t>It is </a:t>
            </a:r>
            <a:r>
              <a:rPr lang="en-US" dirty="0"/>
              <a:t>a regularization method that approximates training a large number of neural networks with different architectures in parallel</a:t>
            </a:r>
            <a:r>
              <a:rPr lang="en-US" dirty="0" smtClean="0"/>
              <a:t>.</a:t>
            </a:r>
          </a:p>
          <a:p>
            <a:pPr algn="just"/>
            <a:r>
              <a:rPr lang="en-US" i="1" dirty="0"/>
              <a:t>The term “dropout” refers to dropping out units (hidden and visible) in a neural network.</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1412909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1" dirty="0"/>
              <a:t>Smart </a:t>
            </a:r>
            <a:r>
              <a:rPr lang="en-IN" sz="3600" b="1" dirty="0" err="1"/>
              <a:t>Hyperparameter</a:t>
            </a:r>
            <a:r>
              <a:rPr lang="en-IN" sz="3600" b="1" dirty="0"/>
              <a:t> Tuning</a:t>
            </a:r>
            <a:br>
              <a:rPr lang="en-IN" sz="3600" b="1" dirty="0"/>
            </a:br>
            <a:endParaRPr lang="en-IN" sz="3600" b="1" dirty="0"/>
          </a:p>
        </p:txBody>
      </p:sp>
      <p:sp>
        <p:nvSpPr>
          <p:cNvPr id="3" name="Content Placeholder 2"/>
          <p:cNvSpPr>
            <a:spLocks noGrp="1"/>
          </p:cNvSpPr>
          <p:nvPr>
            <p:ph idx="1"/>
          </p:nvPr>
        </p:nvSpPr>
        <p:spPr>
          <a:xfrm>
            <a:off x="555812" y="1259542"/>
            <a:ext cx="10972800" cy="4876800"/>
          </a:xfrm>
        </p:spPr>
        <p:txBody>
          <a:bodyPr>
            <a:normAutofit lnSpcReduction="10000"/>
          </a:bodyPr>
          <a:lstStyle/>
          <a:p>
            <a:r>
              <a:rPr lang="en-US" dirty="0"/>
              <a:t>Instead of generating all the candidate points up front and evaluating the batch in parallel, smart tuning techniques pick a few </a:t>
            </a:r>
            <a:r>
              <a:rPr lang="en-US" dirty="0" err="1"/>
              <a:t>hyperparameter</a:t>
            </a:r>
            <a:r>
              <a:rPr lang="en-US" dirty="0"/>
              <a:t> settings, evaluate their quality, then decide where to sample next</a:t>
            </a:r>
            <a:r>
              <a:rPr lang="en-US" dirty="0" smtClean="0"/>
              <a:t>.</a:t>
            </a:r>
          </a:p>
          <a:p>
            <a:endParaRPr lang="en-US" dirty="0" smtClean="0"/>
          </a:p>
          <a:p>
            <a:r>
              <a:rPr lang="en-US" dirty="0" smtClean="0"/>
              <a:t>This </a:t>
            </a:r>
            <a:r>
              <a:rPr lang="en-US" dirty="0"/>
              <a:t>is an inherently iterative and sequential process. It is not very parallelizable. </a:t>
            </a:r>
            <a:endParaRPr lang="en-US" dirty="0" smtClean="0"/>
          </a:p>
          <a:p>
            <a:endParaRPr lang="en-US" dirty="0"/>
          </a:p>
          <a:p>
            <a:r>
              <a:rPr lang="en-US" dirty="0" smtClean="0"/>
              <a:t>The </a:t>
            </a:r>
            <a:r>
              <a:rPr lang="en-US" dirty="0"/>
              <a:t>goal is to make fewer evaluations overall and save on the overall computation time. </a:t>
            </a:r>
            <a:endParaRPr lang="en-US" dirty="0" smtClean="0"/>
          </a:p>
          <a:p>
            <a:r>
              <a:rPr lang="en-US" dirty="0" smtClean="0"/>
              <a:t>Three method for smart tuning are derivative-free </a:t>
            </a:r>
            <a:r>
              <a:rPr lang="en-US" dirty="0"/>
              <a:t>optimization, Bayesian optimization, and random forest smart tuning</a:t>
            </a:r>
            <a:r>
              <a:rPr lang="en-US" smtClean="0"/>
              <a:t>. </a:t>
            </a:r>
            <a:endParaRPr lang="en-US" smtClean="0"/>
          </a:p>
          <a:p>
            <a:r>
              <a:rPr lang="en-US" smtClean="0"/>
              <a:t>(</a:t>
            </a:r>
            <a:r>
              <a:rPr lang="en-IN" dirty="0">
                <a:hlinkClick r:id="rId2"/>
              </a:rPr>
              <a:t>https://</a:t>
            </a:r>
            <a:r>
              <a:rPr lang="en-IN" dirty="0" smtClean="0">
                <a:hlinkClick r:id="rId2"/>
              </a:rPr>
              <a:t>www.oreilly.com/library/view/evaluating-machine-learning/9781492048756/ch04.html</a:t>
            </a:r>
            <a:r>
              <a:rPr lang="en-IN" dirty="0" smtClean="0"/>
              <a:t>)</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30</a:t>
            </a:fld>
            <a:endParaRPr lang="en-US" dirty="0"/>
          </a:p>
        </p:txBody>
      </p:sp>
    </p:spTree>
    <p:extLst>
      <p:ext uri="{BB962C8B-B14F-4D97-AF65-F5344CB8AC3E}">
        <p14:creationId xmlns:p14="http://schemas.microsoft.com/office/powerpoint/2010/main" val="3443888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Dropout</a:t>
            </a:r>
          </a:p>
        </p:txBody>
      </p:sp>
      <p:sp>
        <p:nvSpPr>
          <p:cNvPr id="3" name="Content Placeholder 2"/>
          <p:cNvSpPr>
            <a:spLocks noGrp="1"/>
          </p:cNvSpPr>
          <p:nvPr>
            <p:ph idx="1"/>
          </p:nvPr>
        </p:nvSpPr>
        <p:spPr>
          <a:xfrm>
            <a:off x="304806" y="1600200"/>
            <a:ext cx="11582401" cy="4876800"/>
          </a:xfrm>
        </p:spPr>
        <p:txBody>
          <a:bodyPr>
            <a:normAutofit/>
          </a:bodyPr>
          <a:lstStyle/>
          <a:p>
            <a:pPr algn="just"/>
            <a:r>
              <a:rPr lang="en-US" sz="2800" dirty="0"/>
              <a:t>Deep learning neural networks are likely to quickly </a:t>
            </a:r>
            <a:r>
              <a:rPr lang="en-US" sz="2800" dirty="0" err="1"/>
              <a:t>overfit</a:t>
            </a:r>
            <a:r>
              <a:rPr lang="en-US" sz="2800" dirty="0"/>
              <a:t> a training dataset with few examples</a:t>
            </a:r>
            <a:r>
              <a:rPr lang="en-US" sz="2800" dirty="0" smtClean="0"/>
              <a:t>.</a:t>
            </a:r>
          </a:p>
          <a:p>
            <a:endParaRPr lang="en-US" sz="2800" dirty="0" smtClean="0"/>
          </a:p>
          <a:p>
            <a:pPr algn="just"/>
            <a:r>
              <a:rPr lang="en-US" sz="2800" dirty="0"/>
              <a:t>A single model can be used to simulate having a large number of different network architectures by randomly dropping out nodes during training. This is called </a:t>
            </a:r>
            <a:r>
              <a:rPr lang="en-US" sz="2800" dirty="0" smtClean="0"/>
              <a:t>dropout.</a:t>
            </a:r>
          </a:p>
          <a:p>
            <a:endParaRPr lang="en-US" sz="2800" dirty="0" smtClean="0"/>
          </a:p>
          <a:p>
            <a:pPr algn="just"/>
            <a:r>
              <a:rPr lang="en-US" sz="2800" dirty="0" smtClean="0"/>
              <a:t>Computationally </a:t>
            </a:r>
            <a:r>
              <a:rPr lang="en-US" sz="2800" dirty="0"/>
              <a:t>cheap and remarkably effective regularization method to reduce </a:t>
            </a:r>
            <a:r>
              <a:rPr lang="en-US" sz="2800" dirty="0" err="1"/>
              <a:t>overfitting</a:t>
            </a:r>
            <a:r>
              <a:rPr lang="en-US" sz="2800" dirty="0"/>
              <a:t> and improve generalization error in deep neural networks</a:t>
            </a:r>
            <a:endParaRPr lang="en-IN" sz="2800" b="1"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3425612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Randomly Drop Nodes</a:t>
            </a:r>
          </a:p>
        </p:txBody>
      </p:sp>
      <p:sp>
        <p:nvSpPr>
          <p:cNvPr id="3" name="Content Placeholder 2"/>
          <p:cNvSpPr>
            <a:spLocks noGrp="1"/>
          </p:cNvSpPr>
          <p:nvPr>
            <p:ph idx="1"/>
          </p:nvPr>
        </p:nvSpPr>
        <p:spPr>
          <a:xfrm>
            <a:off x="179294" y="1600200"/>
            <a:ext cx="11851341" cy="4876800"/>
          </a:xfrm>
        </p:spPr>
        <p:txBody>
          <a:bodyPr>
            <a:normAutofit/>
          </a:bodyPr>
          <a:lstStyle/>
          <a:p>
            <a:pPr algn="just">
              <a:lnSpc>
                <a:spcPct val="150000"/>
              </a:lnSpc>
            </a:pPr>
            <a:r>
              <a:rPr lang="en-US" dirty="0"/>
              <a:t>During training, some number of layer outputs are randomly ignored or “dropped out.” </a:t>
            </a:r>
          </a:p>
          <a:p>
            <a:pPr algn="just">
              <a:lnSpc>
                <a:spcPct val="150000"/>
              </a:lnSpc>
            </a:pPr>
            <a:r>
              <a:rPr lang="en-US" dirty="0" smtClean="0"/>
              <a:t>By dropping a unit out, we mean temporarily removing it from the network, along with all its incoming and outgoing connections</a:t>
            </a:r>
          </a:p>
          <a:p>
            <a:pPr algn="just">
              <a:lnSpc>
                <a:spcPct val="150000"/>
              </a:lnSpc>
            </a:pPr>
            <a:r>
              <a:rPr lang="en-US" dirty="0" smtClean="0"/>
              <a:t>This </a:t>
            </a:r>
            <a:r>
              <a:rPr lang="en-US" dirty="0"/>
              <a:t>has the effect of making the layer look-like and be treated-like a layer with a different number of nodes and connectivity to the prior layer. In effect, each update to a layer during training is performed with a different “view” of the configured layer.</a:t>
            </a:r>
          </a:p>
          <a:p>
            <a:pPr algn="just"/>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5</a:t>
            </a:fld>
            <a:endParaRPr lang="en-US" dirty="0"/>
          </a:p>
        </p:txBody>
      </p:sp>
    </p:spTree>
    <p:extLst>
      <p:ext uri="{BB962C8B-B14F-4D97-AF65-F5344CB8AC3E}">
        <p14:creationId xmlns:p14="http://schemas.microsoft.com/office/powerpoint/2010/main" val="2330469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Randomly Drop Nodes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1575" y="1510555"/>
            <a:ext cx="8713695" cy="5257800"/>
          </a:xfrm>
        </p:spPr>
      </p:pic>
      <p:sp>
        <p:nvSpPr>
          <p:cNvPr id="4" name="Slide Number Placeholder 3"/>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937482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How to Dropout</a:t>
            </a:r>
          </a:p>
        </p:txBody>
      </p:sp>
      <p:sp>
        <p:nvSpPr>
          <p:cNvPr id="3" name="Content Placeholder 2"/>
          <p:cNvSpPr>
            <a:spLocks noGrp="1"/>
          </p:cNvSpPr>
          <p:nvPr>
            <p:ph idx="1"/>
          </p:nvPr>
        </p:nvSpPr>
        <p:spPr>
          <a:xfrm>
            <a:off x="609600" y="1600200"/>
            <a:ext cx="11277600" cy="4876800"/>
          </a:xfrm>
        </p:spPr>
        <p:txBody>
          <a:bodyPr/>
          <a:lstStyle/>
          <a:p>
            <a:pPr fontAlgn="base"/>
            <a:r>
              <a:rPr lang="en-US" dirty="0"/>
              <a:t>Dropout is implemented</a:t>
            </a:r>
            <a:r>
              <a:rPr lang="en-US" b="1" dirty="0"/>
              <a:t> per-layer</a:t>
            </a:r>
            <a:r>
              <a:rPr lang="en-US" dirty="0"/>
              <a:t> in a neural network</a:t>
            </a:r>
            <a:r>
              <a:rPr lang="en-US" dirty="0" smtClean="0"/>
              <a:t>.</a:t>
            </a:r>
          </a:p>
          <a:p>
            <a:pPr fontAlgn="base"/>
            <a:endParaRPr lang="en-US" dirty="0" smtClean="0"/>
          </a:p>
          <a:p>
            <a:pPr algn="just" fontAlgn="base"/>
            <a:r>
              <a:rPr lang="en-US" dirty="0"/>
              <a:t>It </a:t>
            </a:r>
            <a:r>
              <a:rPr lang="en-US" b="1" dirty="0"/>
              <a:t>can be used</a:t>
            </a:r>
            <a:r>
              <a:rPr lang="en-US" dirty="0"/>
              <a:t> </a:t>
            </a:r>
            <a:r>
              <a:rPr lang="en-US" b="1" dirty="0"/>
              <a:t>with most types of layers</a:t>
            </a:r>
            <a:r>
              <a:rPr lang="en-US" dirty="0"/>
              <a:t>, such as dense fully connected layers, convolutional layers, and recurrent layers such as the long short-term memory network layer</a:t>
            </a:r>
            <a:r>
              <a:rPr lang="en-US" dirty="0" smtClean="0"/>
              <a:t>.</a:t>
            </a:r>
          </a:p>
          <a:p>
            <a:pPr fontAlgn="base"/>
            <a:endParaRPr lang="en-US" dirty="0" smtClean="0"/>
          </a:p>
          <a:p>
            <a:pPr algn="just" fontAlgn="base"/>
            <a:r>
              <a:rPr lang="en-US" dirty="0"/>
              <a:t>Dropout may be implemented on any or all hidden layers in the network as well as the visible or input layer. It is </a:t>
            </a:r>
            <a:r>
              <a:rPr lang="en-US" b="1" dirty="0"/>
              <a:t>not used on the output layer</a:t>
            </a:r>
            <a:r>
              <a:rPr lang="en-US" dirty="0" smtClean="0"/>
              <a:t>.</a:t>
            </a:r>
          </a:p>
          <a:p>
            <a:pPr fontAlgn="base"/>
            <a:endParaRPr lang="en-US" dirty="0"/>
          </a:p>
          <a:p>
            <a:pPr fontAlgn="base"/>
            <a:r>
              <a:rPr lang="en-US" dirty="0"/>
              <a:t>Dropout is not used after training when making a prediction with the fit network.</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7</a:t>
            </a:fld>
            <a:endParaRPr lang="en-US" dirty="0"/>
          </a:p>
        </p:txBody>
      </p:sp>
    </p:spTree>
    <p:extLst>
      <p:ext uri="{BB962C8B-B14F-4D97-AF65-F5344CB8AC3E}">
        <p14:creationId xmlns:p14="http://schemas.microsoft.com/office/powerpoint/2010/main" val="3748343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Dropout Rate</a:t>
            </a:r>
            <a:br>
              <a:rPr lang="en-IN" b="1" dirty="0"/>
            </a:br>
            <a:endParaRPr lang="en-IN" dirty="0"/>
          </a:p>
        </p:txBody>
      </p:sp>
      <p:sp>
        <p:nvSpPr>
          <p:cNvPr id="3" name="Content Placeholder 2"/>
          <p:cNvSpPr>
            <a:spLocks noGrp="1"/>
          </p:cNvSpPr>
          <p:nvPr>
            <p:ph idx="1"/>
          </p:nvPr>
        </p:nvSpPr>
        <p:spPr/>
        <p:txBody>
          <a:bodyPr/>
          <a:lstStyle/>
          <a:p>
            <a:r>
              <a:rPr lang="en-US" dirty="0"/>
              <a:t>The default interpretation of the dropout </a:t>
            </a:r>
            <a:r>
              <a:rPr lang="en-US" dirty="0" err="1"/>
              <a:t>hyperparameter</a:t>
            </a:r>
            <a:r>
              <a:rPr lang="en-US" dirty="0"/>
              <a:t> is the probability of training a given node in a layer, </a:t>
            </a:r>
            <a:endParaRPr lang="en-US" dirty="0" smtClean="0"/>
          </a:p>
          <a:p>
            <a:r>
              <a:rPr lang="en-US" dirty="0" smtClean="0"/>
              <a:t>where </a:t>
            </a:r>
            <a:r>
              <a:rPr lang="en-US" b="1" dirty="0"/>
              <a:t>1.0 means no dropout</a:t>
            </a:r>
            <a:r>
              <a:rPr lang="en-US" dirty="0"/>
              <a:t>, </a:t>
            </a:r>
            <a:endParaRPr lang="en-US" dirty="0" smtClean="0"/>
          </a:p>
          <a:p>
            <a:r>
              <a:rPr lang="en-US" dirty="0" smtClean="0"/>
              <a:t>and </a:t>
            </a:r>
            <a:r>
              <a:rPr lang="en-US" b="1" dirty="0"/>
              <a:t>0.0 means no outputs from the layer</a:t>
            </a:r>
            <a:r>
              <a:rPr lang="en-US" dirty="0" smtClean="0"/>
              <a:t>.</a:t>
            </a:r>
          </a:p>
          <a:p>
            <a:r>
              <a:rPr lang="en-US" dirty="0"/>
              <a:t>A good value for dropout </a:t>
            </a:r>
            <a:r>
              <a:rPr lang="en-US" b="1" dirty="0"/>
              <a:t>in a hidden layer is between 0.5 and 0.8</a:t>
            </a:r>
            <a:r>
              <a:rPr lang="en-US" dirty="0"/>
              <a:t>. </a:t>
            </a:r>
            <a:endParaRPr lang="en-US" dirty="0" smtClean="0"/>
          </a:p>
          <a:p>
            <a:r>
              <a:rPr lang="en-US" dirty="0" smtClean="0"/>
              <a:t>Input </a:t>
            </a:r>
            <a:r>
              <a:rPr lang="en-US" dirty="0"/>
              <a:t>layers use a larger dropout rate, such as of 0.8</a:t>
            </a:r>
            <a:r>
              <a:rPr lang="en-US" dirty="0" smtClean="0"/>
              <a:t>.</a:t>
            </a:r>
          </a:p>
          <a:p>
            <a:endParaRPr lang="en-US" dirty="0"/>
          </a:p>
          <a:p>
            <a:r>
              <a:rPr lang="en-US" i="1" dirty="0"/>
              <a:t>If n is the number of hidden units in any layer and p is the probability of retaining a unit […] a good dropout net should have at least n/p </a:t>
            </a:r>
            <a:r>
              <a:rPr lang="en-US" i="1" dirty="0" smtClean="0"/>
              <a:t>units</a:t>
            </a:r>
          </a:p>
          <a:p>
            <a:r>
              <a:rPr lang="en-US" dirty="0"/>
              <a:t>For example, a network with 100 nodes and a proposed dropout rate of 0.5 will require 200 nodes (100 / 0.5) when using dropout.</a:t>
            </a:r>
            <a:endParaRPr lang="en-IN"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3521527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a:t>
            </a:r>
            <a:endParaRPr lang="en-IN" dirty="0"/>
          </a:p>
        </p:txBody>
      </p:sp>
      <p:sp>
        <p:nvSpPr>
          <p:cNvPr id="3" name="Content Placeholder 2"/>
          <p:cNvSpPr>
            <a:spLocks noGrp="1"/>
          </p:cNvSpPr>
          <p:nvPr>
            <p:ph idx="1"/>
          </p:nvPr>
        </p:nvSpPr>
        <p:spPr>
          <a:xfrm>
            <a:off x="233082" y="1600200"/>
            <a:ext cx="6544236" cy="4876800"/>
          </a:xfrm>
        </p:spPr>
        <p:txBody>
          <a:bodyPr/>
          <a:lstStyle/>
          <a:p>
            <a:pPr fontAlgn="base"/>
            <a:r>
              <a:rPr lang="en-IN" dirty="0"/>
              <a:t># example of dropout between fully connected layers</a:t>
            </a:r>
          </a:p>
          <a:p>
            <a:pPr fontAlgn="base"/>
            <a:r>
              <a:rPr lang="en-IN" dirty="0"/>
              <a:t>from </a:t>
            </a:r>
            <a:r>
              <a:rPr lang="en-IN" dirty="0" err="1"/>
              <a:t>keras.layers</a:t>
            </a:r>
            <a:r>
              <a:rPr lang="en-IN" dirty="0"/>
              <a:t> import Dense</a:t>
            </a:r>
          </a:p>
          <a:p>
            <a:pPr fontAlgn="base"/>
            <a:r>
              <a:rPr lang="en-IN" dirty="0"/>
              <a:t>from </a:t>
            </a:r>
            <a:r>
              <a:rPr lang="en-IN" dirty="0" err="1"/>
              <a:t>keras.layers</a:t>
            </a:r>
            <a:r>
              <a:rPr lang="en-IN" dirty="0"/>
              <a:t> import Dropout</a:t>
            </a:r>
          </a:p>
          <a:p>
            <a:pPr fontAlgn="base"/>
            <a:r>
              <a:rPr lang="en-IN" dirty="0"/>
              <a:t>...</a:t>
            </a:r>
          </a:p>
          <a:p>
            <a:pPr fontAlgn="base"/>
            <a:r>
              <a:rPr lang="en-IN" dirty="0" err="1"/>
              <a:t>model.add</a:t>
            </a:r>
            <a:r>
              <a:rPr lang="en-IN" dirty="0"/>
              <a:t>(Dense(32))</a:t>
            </a:r>
          </a:p>
          <a:p>
            <a:pPr fontAlgn="base"/>
            <a:r>
              <a:rPr lang="en-IN" dirty="0" err="1"/>
              <a:t>model.add</a:t>
            </a:r>
            <a:r>
              <a:rPr lang="en-IN" dirty="0"/>
              <a:t>(Dropout(0.5))</a:t>
            </a:r>
          </a:p>
          <a:p>
            <a:pPr fontAlgn="base"/>
            <a:r>
              <a:rPr lang="en-IN" dirty="0" err="1"/>
              <a:t>model.add</a:t>
            </a:r>
            <a:r>
              <a:rPr lang="en-IN" dirty="0"/>
              <a:t>(Dense(1))</a:t>
            </a:r>
          </a:p>
          <a:p>
            <a:pPr fontAlgn="base"/>
            <a:r>
              <a:rPr lang="en-IN" dirty="0"/>
              <a:t>...</a:t>
            </a:r>
          </a:p>
        </p:txBody>
      </p:sp>
      <p:sp>
        <p:nvSpPr>
          <p:cNvPr id="4" name="Slide Number Placeholder 3"/>
          <p:cNvSpPr>
            <a:spLocks noGrp="1"/>
          </p:cNvSpPr>
          <p:nvPr>
            <p:ph type="sldNum" sz="quarter" idx="12"/>
          </p:nvPr>
        </p:nvSpPr>
        <p:spPr/>
        <p:txBody>
          <a:bodyPr/>
          <a:lstStyle/>
          <a:p>
            <a:fld id="{4FAB73BC-B049-4115-A692-8D63A059BFB8}" type="slidenum">
              <a:rPr lang="en-US" smtClean="0"/>
              <a:pPr/>
              <a:t>9</a:t>
            </a:fld>
            <a:endParaRPr lang="en-US" dirty="0"/>
          </a:p>
        </p:txBody>
      </p:sp>
      <p:sp>
        <p:nvSpPr>
          <p:cNvPr id="5" name="TextBox 4"/>
          <p:cNvSpPr txBox="1"/>
          <p:nvPr/>
        </p:nvSpPr>
        <p:spPr>
          <a:xfrm>
            <a:off x="5988424" y="1631575"/>
            <a:ext cx="6024282" cy="4524315"/>
          </a:xfrm>
          <a:prstGeom prst="rect">
            <a:avLst/>
          </a:prstGeom>
          <a:noFill/>
        </p:spPr>
        <p:txBody>
          <a:bodyPr wrap="square" rtlCol="0">
            <a:spAutoFit/>
          </a:bodyPr>
          <a:lstStyle/>
          <a:p>
            <a:r>
              <a:rPr lang="en-IN" sz="2400" dirty="0"/>
              <a:t># example of dropout for a CNN</a:t>
            </a:r>
          </a:p>
          <a:p>
            <a:r>
              <a:rPr lang="en-IN" sz="2400" dirty="0"/>
              <a:t>from </a:t>
            </a:r>
            <a:r>
              <a:rPr lang="en-IN" sz="2400" dirty="0" err="1"/>
              <a:t>keras.layers</a:t>
            </a:r>
            <a:r>
              <a:rPr lang="en-IN" sz="2400" dirty="0"/>
              <a:t> import Dense</a:t>
            </a:r>
          </a:p>
          <a:p>
            <a:r>
              <a:rPr lang="en-IN" sz="2400" dirty="0"/>
              <a:t>from </a:t>
            </a:r>
            <a:r>
              <a:rPr lang="en-IN" sz="2400" dirty="0" err="1"/>
              <a:t>keras.layers</a:t>
            </a:r>
            <a:r>
              <a:rPr lang="en-IN" sz="2400" dirty="0"/>
              <a:t> import Conv2D</a:t>
            </a:r>
          </a:p>
          <a:p>
            <a:r>
              <a:rPr lang="en-IN" sz="2400" dirty="0"/>
              <a:t>from </a:t>
            </a:r>
            <a:r>
              <a:rPr lang="en-IN" sz="2400" dirty="0" err="1"/>
              <a:t>keras.layers</a:t>
            </a:r>
            <a:r>
              <a:rPr lang="en-IN" sz="2400" dirty="0"/>
              <a:t> import MaxPooling2D</a:t>
            </a:r>
          </a:p>
          <a:p>
            <a:r>
              <a:rPr lang="en-IN" sz="2400" dirty="0"/>
              <a:t>from </a:t>
            </a:r>
            <a:r>
              <a:rPr lang="en-IN" sz="2400" dirty="0" err="1"/>
              <a:t>keras.layers</a:t>
            </a:r>
            <a:r>
              <a:rPr lang="en-IN" sz="2400" dirty="0"/>
              <a:t> import Dropout</a:t>
            </a:r>
          </a:p>
          <a:p>
            <a:r>
              <a:rPr lang="en-IN" sz="2400" dirty="0"/>
              <a:t>...</a:t>
            </a:r>
          </a:p>
          <a:p>
            <a:r>
              <a:rPr lang="en-IN" sz="2400" dirty="0" err="1"/>
              <a:t>model.add</a:t>
            </a:r>
            <a:r>
              <a:rPr lang="en-IN" sz="2400" dirty="0"/>
              <a:t>(Conv2D(32, (3,3)))</a:t>
            </a:r>
          </a:p>
          <a:p>
            <a:r>
              <a:rPr lang="en-IN" sz="2400" dirty="0" err="1"/>
              <a:t>model.add</a:t>
            </a:r>
            <a:r>
              <a:rPr lang="en-IN" sz="2400" dirty="0"/>
              <a:t>(Conv2D(32, (3,3)))</a:t>
            </a:r>
          </a:p>
          <a:p>
            <a:r>
              <a:rPr lang="en-IN" sz="2400" dirty="0" err="1"/>
              <a:t>model.add</a:t>
            </a:r>
            <a:r>
              <a:rPr lang="en-IN" sz="2400" dirty="0"/>
              <a:t>(MaxPooling2D())</a:t>
            </a:r>
          </a:p>
          <a:p>
            <a:r>
              <a:rPr lang="en-IN" sz="2400" dirty="0" err="1"/>
              <a:t>model.add</a:t>
            </a:r>
            <a:r>
              <a:rPr lang="en-IN" sz="2400" dirty="0"/>
              <a:t>(Dropout(0.5))</a:t>
            </a:r>
          </a:p>
          <a:p>
            <a:r>
              <a:rPr lang="en-IN" sz="2400" dirty="0" err="1"/>
              <a:t>model.add</a:t>
            </a:r>
            <a:r>
              <a:rPr lang="en-IN" sz="2400" dirty="0"/>
              <a:t>(Dense(1))</a:t>
            </a:r>
          </a:p>
          <a:p>
            <a:r>
              <a:rPr lang="en-IN" sz="2400" dirty="0"/>
              <a:t>...</a:t>
            </a:r>
          </a:p>
        </p:txBody>
      </p:sp>
    </p:spTree>
    <p:extLst>
      <p:ext uri="{BB962C8B-B14F-4D97-AF65-F5344CB8AC3E}">
        <p14:creationId xmlns:p14="http://schemas.microsoft.com/office/powerpoint/2010/main" val="14095918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9081</TotalTime>
  <Words>1765</Words>
  <Application>Microsoft Office PowerPoint</Application>
  <PresentationFormat>Custom</PresentationFormat>
  <Paragraphs>257</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Clarity</vt:lpstr>
      <vt:lpstr>Batch normalization &amp; dropout</vt:lpstr>
      <vt:lpstr>Problem With Overfitting </vt:lpstr>
      <vt:lpstr>Methods to reduce Overfitting</vt:lpstr>
      <vt:lpstr>Dropout</vt:lpstr>
      <vt:lpstr>Randomly Drop Nodes</vt:lpstr>
      <vt:lpstr>Randomly Drop Nodes</vt:lpstr>
      <vt:lpstr>How to Dropout</vt:lpstr>
      <vt:lpstr>Dropout Rate </vt:lpstr>
      <vt:lpstr>Example </vt:lpstr>
      <vt:lpstr>Batch Normalization &amp; internal covariate shift </vt:lpstr>
      <vt:lpstr>Batch Normalization</vt:lpstr>
      <vt:lpstr>Why Normalize Inputs?</vt:lpstr>
      <vt:lpstr>Why Normalize Inputs?</vt:lpstr>
      <vt:lpstr>Why Normalize Inputs?</vt:lpstr>
      <vt:lpstr>Why Normalize Inputs?</vt:lpstr>
      <vt:lpstr>Batch Normalization </vt:lpstr>
      <vt:lpstr>Why is it called batch normalization?</vt:lpstr>
      <vt:lpstr>Batch Normalization</vt:lpstr>
      <vt:lpstr>Example</vt:lpstr>
      <vt:lpstr>Parameters in NN</vt:lpstr>
      <vt:lpstr>Hyperparameter Tuning </vt:lpstr>
      <vt:lpstr>Hyperparameter Tuning </vt:lpstr>
      <vt:lpstr>What Do Hyperparameters Do? </vt:lpstr>
      <vt:lpstr>Tuning Strategies </vt:lpstr>
      <vt:lpstr>Grid Search </vt:lpstr>
      <vt:lpstr>Grid Search </vt:lpstr>
      <vt:lpstr>PowerPoint Presentation</vt:lpstr>
      <vt:lpstr>Random Search </vt:lpstr>
      <vt:lpstr>PowerPoint Presentation</vt:lpstr>
      <vt:lpstr>Smart Hyperparameter Tuning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 and Scipy</dc:title>
  <dc:creator>Jimmy Briggs</dc:creator>
  <cp:lastModifiedBy>Windows User</cp:lastModifiedBy>
  <cp:revision>166</cp:revision>
  <dcterms:created xsi:type="dcterms:W3CDTF">2018-02-04T03:42:23Z</dcterms:created>
  <dcterms:modified xsi:type="dcterms:W3CDTF">2020-04-09T09:49:45Z</dcterms:modified>
</cp:coreProperties>
</file>