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32"/>
  </p:notesMasterIdLst>
  <p:handoutMasterIdLst>
    <p:handoutMasterId r:id="rId33"/>
  </p:handoutMasterIdLst>
  <p:sldIdLst>
    <p:sldId id="256" r:id="rId2"/>
    <p:sldId id="257" r:id="rId3"/>
    <p:sldId id="261" r:id="rId4"/>
    <p:sldId id="268" r:id="rId5"/>
    <p:sldId id="280" r:id="rId6"/>
    <p:sldId id="283" r:id="rId7"/>
    <p:sldId id="284" r:id="rId8"/>
    <p:sldId id="285" r:id="rId9"/>
    <p:sldId id="258" r:id="rId10"/>
    <p:sldId id="264" r:id="rId11"/>
    <p:sldId id="259" r:id="rId12"/>
    <p:sldId id="265" r:id="rId13"/>
    <p:sldId id="260" r:id="rId14"/>
    <p:sldId id="262" r:id="rId15"/>
    <p:sldId id="263" r:id="rId16"/>
    <p:sldId id="266" r:id="rId17"/>
    <p:sldId id="267" r:id="rId18"/>
    <p:sldId id="269" r:id="rId19"/>
    <p:sldId id="281" r:id="rId20"/>
    <p:sldId id="279" r:id="rId21"/>
    <p:sldId id="278" r:id="rId22"/>
    <p:sldId id="282" r:id="rId23"/>
    <p:sldId id="270" r:id="rId24"/>
    <p:sldId id="271" r:id="rId25"/>
    <p:sldId id="272" r:id="rId26"/>
    <p:sldId id="273" r:id="rId27"/>
    <p:sldId id="274" r:id="rId28"/>
    <p:sldId id="275" r:id="rId29"/>
    <p:sldId id="276"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p:scale>
          <a:sx n="66" d="100"/>
          <a:sy n="66" d="100"/>
        </p:scale>
        <p:origin x="-774" y="-186"/>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1806" y="9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5/18/2020</a:t>
            </a:fld>
            <a:endParaRPr lang="en-US"/>
          </a:p>
        </p:txBody>
      </p:sp>
      <p:sp>
        <p:nvSpPr>
          <p:cNvPr id="4" name="Footer Placeholder 3">
            <a:extLst>
              <a:ext uri="{FF2B5EF4-FFF2-40B4-BE49-F238E27FC236}">
                <a16:creationId xmlns:a16="http://schemas.microsoft.com/office/drawing/2014/main" xmlns=""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aclweb.org/anthology/N16-1174.pdf" TargetMode="External"/><Relationship Id="rId3" Type="http://schemas.openxmlformats.org/officeDocument/2006/relationships/hyperlink" Target="http://emnlp2014.org/papers/pdf/EMNLP2014179.pdf" TargetMode="External"/><Relationship Id="rId7" Type="http://schemas.openxmlformats.org/officeDocument/2006/relationships/hyperlink" Target="http://proceedings.mlr.press/v37/xuc15.pdf"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arxiv.org/pdf/1508.04025.pdf" TargetMode="External"/><Relationship Id="rId5" Type="http://schemas.openxmlformats.org/officeDocument/2006/relationships/hyperlink" Target="https://arxiv.org/pdf/1409.0473.pdf" TargetMode="External"/><Relationship Id="rId4" Type="http://schemas.openxmlformats.org/officeDocument/2006/relationships/hyperlink" Target="https://papers.nips.cc/paper/5346-sequence-to-sequence-learning-with-neural-networks.pdf" TargetMode="External"/><Relationship Id="rId9" Type="http://schemas.openxmlformats.org/officeDocument/2006/relationships/hyperlink" Target="https://papers.nips.cc/paper/7181-attention-is-all-you-need.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Seq2Seq, or RNN Encoder-Decoder (</a:t>
            </a:r>
            <a:r>
              <a:rPr lang="en-IN" dirty="0">
                <a:hlinkClick r:id="rId3"/>
              </a:rPr>
              <a:t>Cho et al. (2014)</a:t>
            </a:r>
            <a:r>
              <a:rPr lang="en-IN" dirty="0"/>
              <a:t>, </a:t>
            </a:r>
            <a:r>
              <a:rPr lang="en-IN" dirty="0" err="1">
                <a:hlinkClick r:id="rId4"/>
              </a:rPr>
              <a:t>Sutskever</a:t>
            </a:r>
            <a:r>
              <a:rPr lang="en-IN" dirty="0">
                <a:hlinkClick r:id="rId4"/>
              </a:rPr>
              <a:t> et al. (2014)</a:t>
            </a:r>
            <a:r>
              <a:rPr lang="en-IN" dirty="0"/>
              <a:t>)</a:t>
            </a:r>
          </a:p>
          <a:p>
            <a:r>
              <a:rPr lang="en-IN" dirty="0"/>
              <a:t>Alignment models (</a:t>
            </a:r>
            <a:r>
              <a:rPr lang="en-IN" dirty="0" err="1">
                <a:hlinkClick r:id="rId5"/>
              </a:rPr>
              <a:t>Bahdanau</a:t>
            </a:r>
            <a:r>
              <a:rPr lang="en-IN" dirty="0">
                <a:hlinkClick r:id="rId5"/>
              </a:rPr>
              <a:t> et al. (2015)</a:t>
            </a:r>
            <a:r>
              <a:rPr lang="en-IN" dirty="0"/>
              <a:t>, </a:t>
            </a:r>
            <a:r>
              <a:rPr lang="en-IN" dirty="0" err="1">
                <a:hlinkClick r:id="rId6"/>
              </a:rPr>
              <a:t>Luong</a:t>
            </a:r>
            <a:r>
              <a:rPr lang="en-IN" dirty="0">
                <a:hlinkClick r:id="rId6"/>
              </a:rPr>
              <a:t> et al. (2015)</a:t>
            </a:r>
            <a:r>
              <a:rPr lang="en-IN" dirty="0"/>
              <a:t>)</a:t>
            </a:r>
          </a:p>
          <a:p>
            <a:r>
              <a:rPr lang="en-IN" dirty="0"/>
              <a:t>Visual attention (</a:t>
            </a:r>
            <a:r>
              <a:rPr lang="en-IN" dirty="0" err="1">
                <a:hlinkClick r:id="rId7"/>
              </a:rPr>
              <a:t>Xu</a:t>
            </a:r>
            <a:r>
              <a:rPr lang="en-IN" dirty="0">
                <a:hlinkClick r:id="rId7"/>
              </a:rPr>
              <a:t> et al. (2015)</a:t>
            </a:r>
            <a:r>
              <a:rPr lang="en-IN" dirty="0"/>
              <a:t>)</a:t>
            </a:r>
          </a:p>
          <a:p>
            <a:r>
              <a:rPr lang="en-IN" dirty="0"/>
              <a:t>Hierarchical attention (</a:t>
            </a:r>
            <a:r>
              <a:rPr lang="en-IN" dirty="0">
                <a:hlinkClick r:id="rId8"/>
              </a:rPr>
              <a:t>Yang et al. (2016)</a:t>
            </a:r>
            <a:r>
              <a:rPr lang="en-IN" dirty="0"/>
              <a:t>)</a:t>
            </a:r>
          </a:p>
          <a:p>
            <a:r>
              <a:rPr lang="en-IN" dirty="0"/>
              <a:t>Transformer (</a:t>
            </a:r>
            <a:r>
              <a:rPr lang="en-IN" dirty="0" err="1">
                <a:hlinkClick r:id="rId9"/>
              </a:rPr>
              <a:t>Vaswani</a:t>
            </a:r>
            <a:r>
              <a:rPr lang="en-IN" dirty="0">
                <a:hlinkClick r:id="rId9"/>
              </a:rPr>
              <a:t> et al. (2017</a:t>
            </a:r>
            <a:r>
              <a:rPr lang="en-IN" dirty="0" smtClean="0">
                <a:hlinkClick r:id="rId9"/>
              </a:rPr>
              <a:t>)</a:t>
            </a:r>
            <a:r>
              <a:rPr lang="en-IN" dirty="0" smtClean="0"/>
              <a:t>)</a:t>
            </a:r>
          </a:p>
          <a:p>
            <a:r>
              <a:rPr lang="en-IN" dirty="0" smtClean="0"/>
              <a:t>BERT (Devlin et al. 2018)</a:t>
            </a:r>
            <a:endParaRPr lang="en-IN" dirty="0"/>
          </a:p>
          <a:p>
            <a:endParaRPr lang="en-IN" dirty="0"/>
          </a:p>
        </p:txBody>
      </p:sp>
      <p:sp>
        <p:nvSpPr>
          <p:cNvPr id="4" name="Slide Number Placeholder 3"/>
          <p:cNvSpPr>
            <a:spLocks noGrp="1"/>
          </p:cNvSpPr>
          <p:nvPr>
            <p:ph type="sldNum" sz="quarter" idx="10"/>
          </p:nvPr>
        </p:nvSpPr>
        <p:spPr/>
        <p:txBody>
          <a:bodyPr/>
          <a:lstStyle/>
          <a:p>
            <a:fld id="{21391815-308D-49B9-AEAC-D8DD96443303}" type="slidenum">
              <a:rPr lang="en-US" smtClean="0"/>
              <a:pPr/>
              <a:t>24</a:t>
            </a:fld>
            <a:endParaRPr lang="en-US"/>
          </a:p>
        </p:txBody>
      </p:sp>
    </p:spTree>
    <p:extLst>
      <p:ext uri="{BB962C8B-B14F-4D97-AF65-F5344CB8AC3E}">
        <p14:creationId xmlns:p14="http://schemas.microsoft.com/office/powerpoint/2010/main" val="408296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5/18/2020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apers.nips.cc/paper/5847-attention-based-models-for-speech-recognition.pdf" TargetMode="External"/><Relationship Id="rId7" Type="http://schemas.openxmlformats.org/officeDocument/2006/relationships/hyperlink" Target="http://openaccess.thecvf.com/content_ICCV_2017/papers/Kim_Interpretable_Learning_for_ICCV_2017_paper.pdf" TargetMode="External"/><Relationship Id="rId2" Type="http://schemas.openxmlformats.org/officeDocument/2006/relationships/hyperlink" Target="http://papers.nips.cc/paper/6321-retain-an-interpretable-predictive-model-for-healthcare-using-reverse-time-attention-mechanism.pdf" TargetMode="External"/><Relationship Id="rId1" Type="http://schemas.openxmlformats.org/officeDocument/2006/relationships/slideLayout" Target="../slideLayouts/slideLayout2.xml"/><Relationship Id="rId6" Type="http://schemas.openxmlformats.org/officeDocument/2006/relationships/hyperlink" Target="https://arxiv.org/pdf/1801.09251.pdf" TargetMode="External"/><Relationship Id="rId5" Type="http://schemas.openxmlformats.org/officeDocument/2006/relationships/hyperlink" Target="https://dl.acm.org/doi/10.1145/3109859.3109890" TargetMode="External"/><Relationship Id="rId4" Type="http://schemas.openxmlformats.org/officeDocument/2006/relationships/hyperlink" Target="https://arxiv.org/pdf/1710.10903.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apers.nips.cc/paper/5346-sequence-to-sequence-learning-with-neural-networks.pdf" TargetMode="External"/><Relationship Id="rId2" Type="http://schemas.openxmlformats.org/officeDocument/2006/relationships/hyperlink" Target="http://emnlp2014.org/papers/pdf/EMNLP2014179.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pers.nips.cc/paper/5346-sequence-to-sequence-learning-with-neural-networks.pdf" TargetMode="External"/><Relationship Id="rId2" Type="http://schemas.openxmlformats.org/officeDocument/2006/relationships/hyperlink" Target="http://emnlp2014.org/papers/pdf/EMNLP2014179.pd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pdf/1409.0473.pdf"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arxiv.org/pdf/1508.04025.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proceedings.mlr.press/v37/xuc1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C51B3-790C-4AF4-90BB-C64D2C39C84F}"/>
              </a:ext>
            </a:extLst>
          </p:cNvPr>
          <p:cNvSpPr>
            <a:spLocks noGrp="1"/>
          </p:cNvSpPr>
          <p:nvPr>
            <p:ph type="ctrTitle"/>
          </p:nvPr>
        </p:nvSpPr>
        <p:spPr/>
        <p:txBody>
          <a:bodyPr>
            <a:normAutofit/>
          </a:bodyPr>
          <a:lstStyle/>
          <a:p>
            <a:r>
              <a:rPr lang="en-US" sz="6000" dirty="0" smtClean="0"/>
              <a:t>Machine Translation</a:t>
            </a:r>
            <a:endParaRPr lang="en-US" sz="6000" dirty="0"/>
          </a:p>
        </p:txBody>
      </p:sp>
      <p:sp>
        <p:nvSpPr>
          <p:cNvPr id="3" name="Subtitle 2">
            <a:extLst>
              <a:ext uri="{FF2B5EF4-FFF2-40B4-BE49-F238E27FC236}">
                <a16:creationId xmlns:a16="http://schemas.microsoft.com/office/drawing/2014/main" xmlns="" id="{E39DB5C7-874F-48D9-9B33-AA443C0E013B}"/>
              </a:ext>
            </a:extLst>
          </p:cNvPr>
          <p:cNvSpPr>
            <a:spLocks noGrp="1"/>
          </p:cNvSpPr>
          <p:nvPr>
            <p:ph type="subTitle" idx="1"/>
          </p:nvPr>
        </p:nvSpPr>
        <p:spPr/>
        <p:txBody>
          <a:bodyPr/>
          <a:lstStyle/>
          <a:p>
            <a:endParaRPr lang="en-US" b="1" dirty="0"/>
          </a:p>
        </p:txBody>
      </p:sp>
      <p:sp>
        <p:nvSpPr>
          <p:cNvPr id="4" name="Slide Number Placeholder 3">
            <a:extLst>
              <a:ext uri="{FF2B5EF4-FFF2-40B4-BE49-F238E27FC236}">
                <a16:creationId xmlns:a16="http://schemas.microsoft.com/office/drawing/2014/main" xmlns=""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Evaluating Machine Translation</a:t>
            </a:r>
          </a:p>
        </p:txBody>
      </p:sp>
      <p:sp>
        <p:nvSpPr>
          <p:cNvPr id="3" name="Content Placeholder 2"/>
          <p:cNvSpPr>
            <a:spLocks noGrp="1"/>
          </p:cNvSpPr>
          <p:nvPr>
            <p:ph idx="1"/>
          </p:nvPr>
        </p:nvSpPr>
        <p:spPr/>
        <p:txBody>
          <a:bodyPr/>
          <a:lstStyle/>
          <a:p>
            <a:r>
              <a:rPr lang="en-US" b="1" i="1" dirty="0"/>
              <a:t>How can I assign a single numerical score to this translation that tells us how “good” it is using only the provided reference sentences and the neural output</a:t>
            </a:r>
            <a:r>
              <a:rPr lang="en-US" b="1" i="1" dirty="0" smtClean="0"/>
              <a:t>?</a:t>
            </a:r>
          </a:p>
          <a:p>
            <a:endParaRPr lang="en-US" b="1" i="1" dirty="0" smtClean="0"/>
          </a:p>
          <a:p>
            <a:r>
              <a:rPr lang="en-US" b="1" i="1" dirty="0"/>
              <a:t>Why do you need a single numerical score</a:t>
            </a:r>
            <a:r>
              <a:rPr lang="en-US" b="1" i="1" dirty="0" smtClean="0"/>
              <a:t>?</a:t>
            </a:r>
          </a:p>
          <a:p>
            <a:endParaRPr lang="en-US" b="1" i="1" dirty="0"/>
          </a:p>
          <a:p>
            <a:r>
              <a:rPr lang="en-US" i="1" dirty="0"/>
              <a:t>If we want to use machine learning to build a machine translation system we need a single real number score to put into our loss function.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97362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Bleu Score</a:t>
            </a:r>
            <a:endParaRPr lang="en-IN" dirty="0"/>
          </a:p>
        </p:txBody>
      </p:sp>
      <p:sp>
        <p:nvSpPr>
          <p:cNvPr id="3" name="Content Placeholder 2"/>
          <p:cNvSpPr>
            <a:spLocks noGrp="1"/>
          </p:cNvSpPr>
          <p:nvPr>
            <p:ph idx="1"/>
          </p:nvPr>
        </p:nvSpPr>
        <p:spPr/>
        <p:txBody>
          <a:bodyPr>
            <a:normAutofit/>
          </a:bodyPr>
          <a:lstStyle/>
          <a:p>
            <a:r>
              <a:rPr lang="en-IN" sz="2800" dirty="0" smtClean="0"/>
              <a:t>BLEU, </a:t>
            </a:r>
            <a:r>
              <a:rPr lang="en-IN" sz="2800" dirty="0"/>
              <a:t>stands for </a:t>
            </a:r>
            <a:r>
              <a:rPr lang="en-IN" sz="2800" b="1" dirty="0">
                <a:solidFill>
                  <a:srgbClr val="FF0000"/>
                </a:solidFill>
              </a:rPr>
              <a:t>B</a:t>
            </a:r>
            <a:r>
              <a:rPr lang="en-IN" sz="2800" b="1" dirty="0" smtClean="0"/>
              <a:t>i</a:t>
            </a:r>
            <a:r>
              <a:rPr lang="en-IN" sz="2800" b="1" dirty="0" smtClean="0">
                <a:solidFill>
                  <a:srgbClr val="FF0000"/>
                </a:solidFill>
              </a:rPr>
              <a:t>l</a:t>
            </a:r>
            <a:r>
              <a:rPr lang="en-IN" sz="2800" b="1" dirty="0" smtClean="0"/>
              <a:t>ingual </a:t>
            </a:r>
            <a:r>
              <a:rPr lang="en-IN" sz="2800" b="1" dirty="0">
                <a:solidFill>
                  <a:srgbClr val="FF0000"/>
                </a:solidFill>
              </a:rPr>
              <a:t>E</a:t>
            </a:r>
            <a:r>
              <a:rPr lang="en-IN" sz="2800" b="1" dirty="0" smtClean="0"/>
              <a:t>valuation</a:t>
            </a:r>
            <a:r>
              <a:rPr lang="en-IN" sz="2800" b="1" dirty="0"/>
              <a:t>, </a:t>
            </a:r>
            <a:r>
              <a:rPr lang="en-IN" sz="2800" b="1" dirty="0" smtClean="0">
                <a:solidFill>
                  <a:srgbClr val="FF0000"/>
                </a:solidFill>
              </a:rPr>
              <a:t>U</a:t>
            </a:r>
            <a:r>
              <a:rPr lang="en-IN" sz="2800" b="1" dirty="0" smtClean="0"/>
              <a:t>nderstudy</a:t>
            </a:r>
            <a:r>
              <a:rPr lang="en-IN" sz="2800" dirty="0" smtClean="0"/>
              <a:t>. (senior actor)</a:t>
            </a:r>
          </a:p>
          <a:p>
            <a:endParaRPr lang="en-IN" sz="2800" dirty="0" smtClean="0"/>
          </a:p>
          <a:p>
            <a:r>
              <a:rPr lang="en-IN" sz="2800" dirty="0"/>
              <a:t>S</a:t>
            </a:r>
            <a:r>
              <a:rPr lang="en-IN" sz="2800" dirty="0" smtClean="0"/>
              <a:t>core </a:t>
            </a:r>
            <a:r>
              <a:rPr lang="en-IN" sz="2800" dirty="0"/>
              <a:t>is an understudy, could be a substitute for having humans evaluate every output of a machine translation system. </a:t>
            </a:r>
            <a:endParaRPr lang="en-IN" sz="2800" dirty="0" smtClean="0"/>
          </a:p>
          <a:p>
            <a:endParaRPr lang="en-IN" sz="2800" dirty="0" smtClean="0"/>
          </a:p>
          <a:p>
            <a:r>
              <a:rPr lang="en-IN" sz="2800" dirty="0" smtClean="0"/>
              <a:t>Given by Kishore </a:t>
            </a:r>
            <a:r>
              <a:rPr lang="en-IN" sz="2800" dirty="0" err="1"/>
              <a:t>Papineni</a:t>
            </a:r>
            <a:r>
              <a:rPr lang="en-IN" sz="2800" dirty="0"/>
              <a:t>, </a:t>
            </a:r>
            <a:r>
              <a:rPr lang="en-IN" sz="2800" dirty="0" err="1"/>
              <a:t>Salim</a:t>
            </a:r>
            <a:r>
              <a:rPr lang="en-IN" sz="2800" dirty="0"/>
              <a:t> </a:t>
            </a:r>
            <a:r>
              <a:rPr lang="en-IN" sz="2800" dirty="0" err="1"/>
              <a:t>Roukos</a:t>
            </a:r>
            <a:r>
              <a:rPr lang="en-IN" sz="2800" dirty="0"/>
              <a:t>, Todd Ward, and Wei-Jing Zhu.</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498286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Bleu Score</a:t>
            </a:r>
          </a:p>
        </p:txBody>
      </p:sp>
      <p:sp>
        <p:nvSpPr>
          <p:cNvPr id="3" name="Content Placeholder 2"/>
          <p:cNvSpPr>
            <a:spLocks noGrp="1"/>
          </p:cNvSpPr>
          <p:nvPr>
            <p:ph idx="1"/>
          </p:nvPr>
        </p:nvSpPr>
        <p:spPr/>
        <p:txBody>
          <a:bodyPr/>
          <a:lstStyle/>
          <a:p>
            <a:r>
              <a:rPr lang="en-US" dirty="0"/>
              <a:t>L</a:t>
            </a:r>
            <a:r>
              <a:rPr lang="en-US" dirty="0" smtClean="0"/>
              <a:t>ook </a:t>
            </a:r>
            <a:r>
              <a:rPr lang="en-US" dirty="0"/>
              <a:t>at each word in the output </a:t>
            </a:r>
            <a:r>
              <a:rPr lang="en-US" dirty="0" smtClean="0"/>
              <a:t>sentence</a:t>
            </a:r>
          </a:p>
          <a:p>
            <a:endParaRPr lang="en-US" dirty="0" smtClean="0"/>
          </a:p>
          <a:p>
            <a:r>
              <a:rPr lang="en-US" dirty="0" smtClean="0"/>
              <a:t>Assign </a:t>
            </a:r>
            <a:r>
              <a:rPr lang="en-US" dirty="0"/>
              <a:t>it a score of 1 if it shows up in any of the reference </a:t>
            </a:r>
            <a:r>
              <a:rPr lang="en-US" dirty="0" smtClean="0"/>
              <a:t>sentences</a:t>
            </a:r>
          </a:p>
          <a:p>
            <a:r>
              <a:rPr lang="en-US" dirty="0" smtClean="0"/>
              <a:t>Assign </a:t>
            </a:r>
            <a:r>
              <a:rPr lang="en-US" dirty="0"/>
              <a:t>0 if it doesn’t. </a:t>
            </a:r>
            <a:endParaRPr lang="en-US" dirty="0" smtClean="0"/>
          </a:p>
          <a:p>
            <a:endParaRPr lang="en-US" dirty="0" smtClean="0"/>
          </a:p>
          <a:p>
            <a:r>
              <a:rPr lang="en-US" dirty="0" smtClean="0"/>
              <a:t>To normalize </a:t>
            </a:r>
            <a:r>
              <a:rPr lang="en-US" dirty="0"/>
              <a:t>that count so that it’s always between 0 and 1, you can divide the number of words that showed up in one of the reference translations by the total number of words in the output sentence. </a:t>
            </a:r>
            <a:endParaRPr lang="en-US" dirty="0" smtClean="0"/>
          </a:p>
          <a:p>
            <a:endParaRPr lang="en-US" dirty="0"/>
          </a:p>
          <a:p>
            <a:r>
              <a:rPr lang="en-US" dirty="0" smtClean="0"/>
              <a:t>This </a:t>
            </a:r>
            <a:r>
              <a:rPr lang="en-US" dirty="0"/>
              <a:t>gives us a measure called </a:t>
            </a:r>
            <a:r>
              <a:rPr lang="en-US" b="1" dirty="0"/>
              <a:t>unigram precision</a:t>
            </a:r>
            <a:r>
              <a:rPr lang="en-US" dirty="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618722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Bleu Score on unigram</a:t>
            </a:r>
            <a:endParaRPr lang="en-IN" dirty="0"/>
          </a:p>
        </p:txBody>
      </p:sp>
      <p:sp>
        <p:nvSpPr>
          <p:cNvPr id="3" name="Content Placeholder 2"/>
          <p:cNvSpPr>
            <a:spLocks noGrp="1"/>
          </p:cNvSpPr>
          <p:nvPr>
            <p:ph idx="1"/>
          </p:nvPr>
        </p:nvSpPr>
        <p:spPr>
          <a:xfrm>
            <a:off x="609599" y="1600200"/>
            <a:ext cx="11350171" cy="4876800"/>
          </a:xfrm>
        </p:spPr>
        <p:txBody>
          <a:bodyPr/>
          <a:lstStyle/>
          <a:p>
            <a:r>
              <a:rPr lang="en-IN" dirty="0"/>
              <a:t>French: Le chat </a:t>
            </a:r>
            <a:r>
              <a:rPr lang="en-IN" dirty="0" err="1"/>
              <a:t>est</a:t>
            </a:r>
            <a:r>
              <a:rPr lang="en-IN" dirty="0"/>
              <a:t> </a:t>
            </a:r>
            <a:r>
              <a:rPr lang="en-IN" dirty="0" err="1"/>
              <a:t>sur</a:t>
            </a:r>
            <a:r>
              <a:rPr lang="en-IN" dirty="0"/>
              <a:t> le </a:t>
            </a:r>
            <a:r>
              <a:rPr lang="en-IN" dirty="0" err="1"/>
              <a:t>tapis</a:t>
            </a:r>
            <a:endParaRPr lang="en-IN" dirty="0"/>
          </a:p>
          <a:p>
            <a:r>
              <a:rPr lang="en-IN" dirty="0"/>
              <a:t>Reference 1: The cat is on the mat. (Translation by human)</a:t>
            </a:r>
          </a:p>
          <a:p>
            <a:r>
              <a:rPr lang="en-IN" dirty="0"/>
              <a:t>Reference 2: There is a cat on the mat. (Translation by another </a:t>
            </a:r>
            <a:r>
              <a:rPr lang="en-IN" dirty="0" smtClean="0"/>
              <a:t>human)</a:t>
            </a:r>
          </a:p>
          <a:p>
            <a:r>
              <a:rPr lang="en-IN" dirty="0" smtClean="0"/>
              <a:t>MT Output: The </a:t>
            </a:r>
            <a:r>
              <a:rPr lang="en-IN" dirty="0" err="1" smtClean="0"/>
              <a:t>the</a:t>
            </a:r>
            <a:r>
              <a:rPr lang="en-IN" dirty="0" smtClean="0"/>
              <a:t> </a:t>
            </a:r>
            <a:r>
              <a:rPr lang="en-IN" dirty="0" err="1" smtClean="0"/>
              <a:t>the</a:t>
            </a:r>
            <a:r>
              <a:rPr lang="en-IN" dirty="0" smtClean="0"/>
              <a:t> </a:t>
            </a:r>
            <a:r>
              <a:rPr lang="en-IN" dirty="0" err="1" smtClean="0"/>
              <a:t>the</a:t>
            </a:r>
            <a:r>
              <a:rPr lang="en-IN" dirty="0" smtClean="0"/>
              <a:t> </a:t>
            </a:r>
            <a:r>
              <a:rPr lang="en-IN" dirty="0" err="1" smtClean="0"/>
              <a:t>the</a:t>
            </a:r>
            <a:r>
              <a:rPr lang="en-IN" dirty="0" smtClean="0"/>
              <a:t> </a:t>
            </a:r>
            <a:r>
              <a:rPr lang="en-IN" dirty="0" err="1" smtClean="0"/>
              <a:t>the</a:t>
            </a:r>
            <a:r>
              <a:rPr lang="en-IN" dirty="0" smtClean="0"/>
              <a:t> </a:t>
            </a:r>
            <a:r>
              <a:rPr lang="en-IN" dirty="0" err="1" smtClean="0"/>
              <a:t>the</a:t>
            </a:r>
            <a:r>
              <a:rPr lang="en-IN" dirty="0" smtClean="0"/>
              <a:t>.</a:t>
            </a:r>
          </a:p>
          <a:p>
            <a:r>
              <a:rPr lang="en-IN" dirty="0" smtClean="0"/>
              <a:t>Word:	The</a:t>
            </a:r>
          </a:p>
          <a:p>
            <a:r>
              <a:rPr lang="en-IN" dirty="0" smtClean="0"/>
              <a:t>Precision: 	7/7</a:t>
            </a:r>
            <a:r>
              <a:rPr lang="en-IN" dirty="0"/>
              <a:t>	</a:t>
            </a:r>
            <a:r>
              <a:rPr lang="en-IN" dirty="0" smtClean="0"/>
              <a:t>the appears in both references /count of unigram</a:t>
            </a:r>
            <a:endParaRPr lang="en-IN" dirty="0"/>
          </a:p>
          <a:p>
            <a:r>
              <a:rPr lang="en-IN" dirty="0" smtClean="0"/>
              <a:t>Modified Precision:2/7	max times word appeared in sentences/count unigram </a:t>
            </a:r>
          </a:p>
          <a:p>
            <a:r>
              <a:rPr lang="en-IN" dirty="0" smtClean="0"/>
              <a:t>Words precision are counted individually</a:t>
            </a:r>
          </a:p>
          <a:p>
            <a:r>
              <a:rPr lang="en-IN" dirty="0" smtClean="0"/>
              <a:t>Blue score: word as well as pairs (bigram, trigram) </a:t>
            </a:r>
          </a:p>
          <a:p>
            <a:endParaRPr lang="en-IN"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862207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Bleu </a:t>
            </a:r>
            <a:r>
              <a:rPr lang="en-IN" dirty="0" smtClean="0"/>
              <a:t>Score on bigram</a:t>
            </a:r>
            <a:endParaRPr lang="en-IN" dirty="0"/>
          </a:p>
        </p:txBody>
      </p:sp>
      <p:sp>
        <p:nvSpPr>
          <p:cNvPr id="3" name="Content Placeholder 2"/>
          <p:cNvSpPr>
            <a:spLocks noGrp="1"/>
          </p:cNvSpPr>
          <p:nvPr>
            <p:ph idx="1"/>
          </p:nvPr>
        </p:nvSpPr>
        <p:spPr/>
        <p:txBody>
          <a:bodyPr/>
          <a:lstStyle/>
          <a:p>
            <a:pPr marL="0" indent="0">
              <a:buNone/>
            </a:pPr>
            <a:r>
              <a:rPr lang="en-IN" dirty="0"/>
              <a:t>French: Le chat </a:t>
            </a:r>
            <a:r>
              <a:rPr lang="en-IN" dirty="0" err="1"/>
              <a:t>est</a:t>
            </a:r>
            <a:r>
              <a:rPr lang="en-IN" dirty="0"/>
              <a:t> </a:t>
            </a:r>
            <a:r>
              <a:rPr lang="en-IN" dirty="0" err="1"/>
              <a:t>sur</a:t>
            </a:r>
            <a:r>
              <a:rPr lang="en-IN" dirty="0"/>
              <a:t> le </a:t>
            </a:r>
            <a:r>
              <a:rPr lang="en-IN" dirty="0" err="1"/>
              <a:t>tapis</a:t>
            </a:r>
            <a:endParaRPr lang="en-IN" dirty="0"/>
          </a:p>
          <a:p>
            <a:pPr marL="0" indent="0">
              <a:buNone/>
            </a:pPr>
            <a:r>
              <a:rPr lang="en-IN" dirty="0"/>
              <a:t>Reference 1: The cat is on the mat. (Translation by human)</a:t>
            </a:r>
          </a:p>
          <a:p>
            <a:pPr marL="0" indent="0">
              <a:buNone/>
            </a:pPr>
            <a:r>
              <a:rPr lang="en-IN" dirty="0"/>
              <a:t>Reference 2: There is a cat on the mat. (Translation by another human)</a:t>
            </a:r>
          </a:p>
          <a:p>
            <a:pPr marL="0" indent="0">
              <a:buNone/>
            </a:pPr>
            <a:r>
              <a:rPr lang="en-IN" dirty="0"/>
              <a:t>MT Output: The </a:t>
            </a:r>
            <a:r>
              <a:rPr lang="en-IN" dirty="0" smtClean="0"/>
              <a:t>cat </a:t>
            </a:r>
            <a:r>
              <a:rPr lang="en-IN" dirty="0"/>
              <a:t>the </a:t>
            </a:r>
            <a:r>
              <a:rPr lang="en-IN" dirty="0" smtClean="0"/>
              <a:t>cat on </a:t>
            </a:r>
            <a:r>
              <a:rPr lang="en-IN" dirty="0"/>
              <a:t>the </a:t>
            </a:r>
            <a:r>
              <a:rPr lang="en-IN" dirty="0" smtClean="0"/>
              <a:t>mat.</a:t>
            </a:r>
            <a:endParaRPr lang="en-IN" dirty="0"/>
          </a:p>
          <a:p>
            <a:pPr marL="0" indent="0">
              <a:buNone/>
            </a:pPr>
            <a:r>
              <a:rPr lang="en-IN" b="1" dirty="0" smtClean="0"/>
              <a:t>Bigrams:	 Count:	Count clip(max count in ref):</a:t>
            </a:r>
          </a:p>
          <a:p>
            <a:pPr marL="0" indent="0">
              <a:buNone/>
            </a:pPr>
            <a:r>
              <a:rPr lang="en-IN" b="1" dirty="0" smtClean="0"/>
              <a:t>the cat:		2		1</a:t>
            </a:r>
          </a:p>
          <a:p>
            <a:pPr marL="0" indent="0">
              <a:buNone/>
            </a:pPr>
            <a:r>
              <a:rPr lang="en-IN" b="1" dirty="0" smtClean="0"/>
              <a:t>cat the:		1		0</a:t>
            </a:r>
          </a:p>
          <a:p>
            <a:pPr marL="0" indent="0">
              <a:buNone/>
            </a:pPr>
            <a:r>
              <a:rPr lang="en-IN" b="1" dirty="0"/>
              <a:t>c</a:t>
            </a:r>
            <a:r>
              <a:rPr lang="en-IN" b="1" dirty="0" smtClean="0"/>
              <a:t>at on:		1		1</a:t>
            </a:r>
          </a:p>
          <a:p>
            <a:pPr marL="0" indent="0">
              <a:buNone/>
            </a:pPr>
            <a:r>
              <a:rPr lang="en-IN" b="1" dirty="0" smtClean="0"/>
              <a:t>on the:		1		1</a:t>
            </a:r>
          </a:p>
          <a:p>
            <a:pPr marL="0" indent="0">
              <a:buNone/>
            </a:pPr>
            <a:r>
              <a:rPr lang="en-IN" b="1" dirty="0" smtClean="0"/>
              <a:t>the mat:		1		1</a:t>
            </a:r>
          </a:p>
          <a:p>
            <a:pPr marL="0" indent="0">
              <a:buNone/>
            </a:pPr>
            <a:r>
              <a:rPr lang="en-IN" b="1" dirty="0"/>
              <a:t>modified </a:t>
            </a:r>
            <a:r>
              <a:rPr lang="en-IN" b="1" dirty="0" smtClean="0"/>
              <a:t>precision: sum of count clip/total bigram words=4/6</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048428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Blue Score on </a:t>
            </a:r>
            <a:r>
              <a:rPr lang="en-IN" dirty="0" err="1" smtClean="0"/>
              <a:t>ngrams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IN" i="1" dirty="0" smtClean="0">
                  <a:latin typeface="Cambria Math"/>
                </a:endParaRPr>
              </a:p>
              <a:p>
                <a14:m>
                  <m:oMath xmlns:m="http://schemas.openxmlformats.org/officeDocument/2006/math">
                    <m:nary>
                      <m:naryPr>
                        <m:chr m:val="∑"/>
                        <m:supHide m:val="on"/>
                        <m:ctrlPr>
                          <a:rPr lang="en-IN" i="1" smtClean="0">
                            <a:latin typeface="Cambria Math"/>
                          </a:rPr>
                        </m:ctrlPr>
                      </m:naryPr>
                      <m:sub>
                        <m:r>
                          <m:rPr>
                            <m:brk m:alnAt="7"/>
                          </m:rPr>
                          <a:rPr lang="en-IN" b="0" i="1" smtClean="0">
                            <a:latin typeface="Cambria Math"/>
                          </a:rPr>
                          <m:t>𝑛</m:t>
                        </m:r>
                        <m:r>
                          <a:rPr lang="en-IN" b="0" i="1" smtClean="0">
                            <a:latin typeface="Cambria Math"/>
                          </a:rPr>
                          <m:t>𝑔𝑟𝑎𝑚</m:t>
                        </m:r>
                      </m:sub>
                      <m:sup/>
                      <m:e>
                        <m:f>
                          <m:fPr>
                            <m:ctrlPr>
                              <a:rPr lang="en-IN" b="0" i="1" smtClean="0">
                                <a:latin typeface="Cambria Math"/>
                                <a:ea typeface="Cambria Math"/>
                              </a:rPr>
                            </m:ctrlPr>
                          </m:fPr>
                          <m:num>
                            <m:r>
                              <a:rPr lang="en-IN" i="1">
                                <a:latin typeface="Cambria Math"/>
                              </a:rPr>
                              <m:t>𝑐𝑙𝑖𝑝𝑐𝑜𝑢𝑛𝑡</m:t>
                            </m:r>
                            <m:r>
                              <a:rPr lang="en-IN" i="1">
                                <a:latin typeface="Cambria Math"/>
                              </a:rPr>
                              <m:t>(</m:t>
                            </m:r>
                            <m:r>
                              <a:rPr lang="en-IN" i="1">
                                <a:latin typeface="Cambria Math"/>
                              </a:rPr>
                              <m:t>𝑛𝑔𝑟𝑎𝑚𝑠</m:t>
                            </m:r>
                            <m:r>
                              <a:rPr lang="en-IN" i="1">
                                <a:latin typeface="Cambria Math"/>
                              </a:rPr>
                              <m:t>)</m:t>
                            </m:r>
                          </m:num>
                          <m:den>
                            <m:r>
                              <a:rPr lang="en-IN" b="0" i="1" smtClean="0">
                                <a:latin typeface="Cambria Math"/>
                                <a:ea typeface="Cambria Math"/>
                              </a:rPr>
                              <m:t>𝑐𝑜𝑢𝑛𝑡</m:t>
                            </m:r>
                            <m:r>
                              <a:rPr lang="en-IN" b="0" i="1" smtClean="0">
                                <a:latin typeface="Cambria Math"/>
                                <a:ea typeface="Cambria Math"/>
                              </a:rPr>
                              <m:t>(</m:t>
                            </m:r>
                            <m:r>
                              <a:rPr lang="en-IN" b="0" i="1" smtClean="0">
                                <a:latin typeface="Cambria Math"/>
                                <a:ea typeface="Cambria Math"/>
                              </a:rPr>
                              <m:t>𝑛𝑔𝑟𝑎𝑚𝑠</m:t>
                            </m:r>
                            <m:r>
                              <a:rPr lang="en-IN" b="0" i="1" smtClean="0">
                                <a:latin typeface="Cambria Math"/>
                                <a:ea typeface="Cambria Math"/>
                              </a:rPr>
                              <m:t>)</m:t>
                            </m:r>
                          </m:den>
                        </m:f>
                      </m:e>
                    </m:nary>
                  </m:oMath>
                </a14:m>
                <a:endParaRPr lang="en-IN" dirty="0" smtClean="0"/>
              </a:p>
              <a:p>
                <a:endParaRPr lang="en-IN" dirty="0"/>
              </a:p>
              <a:p>
                <a:r>
                  <a:rPr lang="en-IN" dirty="0" smtClean="0"/>
                  <a:t>If machine translation is equal to either of references then</a:t>
                </a:r>
              </a:p>
              <a:p>
                <a:r>
                  <a:rPr lang="en-IN" dirty="0" smtClean="0"/>
                  <a:t>P1=p2=…=</a:t>
                </a:r>
                <a:r>
                  <a:rPr lang="en-IN" dirty="0" err="1" smtClean="0"/>
                  <a:t>pn</a:t>
                </a:r>
                <a:r>
                  <a:rPr lang="en-IN" dirty="0" smtClean="0"/>
                  <a:t>=1.0</a:t>
                </a:r>
              </a:p>
              <a:p>
                <a:r>
                  <a:rPr lang="en-IN" dirty="0" smtClean="0"/>
                  <a:t> =combine </a:t>
                </a:r>
                <a:r>
                  <a:rPr lang="en-IN" dirty="0"/>
                  <a:t>them </a:t>
                </a:r>
                <a:r>
                  <a:rPr lang="en-IN" dirty="0" smtClean="0"/>
                  <a:t>together by taking the </a:t>
                </a:r>
                <a:r>
                  <a:rPr lang="en-IN" dirty="0"/>
                  <a:t>average, so sum from n = 1 to 4 of </a:t>
                </a:r>
                <a:r>
                  <a:rPr lang="en-IN" dirty="0" err="1"/>
                  <a:t>Pn</a:t>
                </a:r>
                <a:r>
                  <a:rPr lang="en-IN" dirty="0"/>
                  <a:t> and divide that by 4. </a:t>
                </a:r>
                <a:endParaRPr lang="en-IN" dirty="0" smtClean="0"/>
              </a:p>
              <a:p>
                <a:r>
                  <a:rPr lang="en-IN" dirty="0" smtClean="0"/>
                  <a:t>By </a:t>
                </a:r>
                <a:r>
                  <a:rPr lang="en-IN" dirty="0"/>
                  <a:t>convention the BLEU score is defined as, e to the this, then </a:t>
                </a:r>
                <a:r>
                  <a:rPr lang="en-IN" dirty="0" smtClean="0"/>
                  <a:t>exponentiations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4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876677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Brevity Penalty</a:t>
            </a:r>
            <a:endParaRPr lang="en-IN" dirty="0"/>
          </a:p>
        </p:txBody>
      </p:sp>
      <p:sp>
        <p:nvSpPr>
          <p:cNvPr id="3" name="Content Placeholder 2"/>
          <p:cNvSpPr>
            <a:spLocks noGrp="1"/>
          </p:cNvSpPr>
          <p:nvPr>
            <p:ph idx="1"/>
          </p:nvPr>
        </p:nvSpPr>
        <p:spPr/>
        <p:txBody>
          <a:bodyPr/>
          <a:lstStyle/>
          <a:p>
            <a:r>
              <a:rPr lang="en-US" dirty="0" smtClean="0"/>
              <a:t>If we translate very short sentences there is easier to get high precision</a:t>
            </a:r>
          </a:p>
          <a:p>
            <a:r>
              <a:rPr lang="en-US" dirty="0" smtClean="0"/>
              <a:t>One </a:t>
            </a:r>
            <a:r>
              <a:rPr lang="en-US" dirty="0"/>
              <a:t>way of getting around this is by multiplying the score we have so far by a measure that penalizes sentences that are shorter than any of our reference translations. We can do this by comparing it to the length of the reference sentence that it the closest in length. This is the </a:t>
            </a:r>
            <a:r>
              <a:rPr lang="en-US" b="1" dirty="0"/>
              <a:t>brevity penalty.</a:t>
            </a:r>
            <a:endParaRPr lang="en-US" dirty="0"/>
          </a:p>
          <a:p>
            <a:r>
              <a:rPr lang="en-US" dirty="0"/>
              <a:t>If our output is as long or longer than any reference sentence, the penalty is 1. Since we’re multiplying our score by it, that doesn’t change the final output</a:t>
            </a:r>
            <a:r>
              <a:rPr lang="en-US" dirty="0" smtClean="0"/>
              <a:t>.</a:t>
            </a:r>
          </a:p>
          <a:p>
            <a:endParaRPr lang="en-US" dirty="0"/>
          </a:p>
          <a:p>
            <a:r>
              <a:rPr lang="en-US" dirty="0" smtClean="0"/>
              <a:t>BP =	</a:t>
            </a:r>
            <a:r>
              <a:rPr lang="en-US" sz="4000" dirty="0" smtClean="0"/>
              <a:t>{	</a:t>
            </a:r>
            <a:r>
              <a:rPr lang="en-US" dirty="0" smtClean="0"/>
              <a:t>1	if </a:t>
            </a:r>
            <a:r>
              <a:rPr lang="en-US" dirty="0" err="1" smtClean="0"/>
              <a:t>MT_output_length</a:t>
            </a:r>
            <a:r>
              <a:rPr lang="en-US" dirty="0" smtClean="0"/>
              <a:t>&gt;</a:t>
            </a:r>
            <a:r>
              <a:rPr lang="en-US" dirty="0" err="1" smtClean="0"/>
              <a:t>reference_output_length</a:t>
            </a:r>
            <a:endParaRPr lang="en-US" dirty="0" smtClean="0"/>
          </a:p>
          <a:p>
            <a:pPr marL="822960" lvl="3" indent="0">
              <a:buNone/>
            </a:pPr>
            <a:r>
              <a:rPr lang="en-US" sz="2200" dirty="0" smtClean="0"/>
              <a:t>		</a:t>
            </a:r>
            <a:r>
              <a:rPr lang="en-US" sz="2200" dirty="0" err="1" smtClean="0"/>
              <a:t>exp</a:t>
            </a:r>
            <a:r>
              <a:rPr lang="en-US" sz="2200" dirty="0" smtClean="0"/>
              <a:t>(1-MT_output_lenght/</a:t>
            </a:r>
            <a:r>
              <a:rPr lang="en-US" sz="2200" dirty="0" err="1" smtClean="0"/>
              <a:t>reference_output_length</a:t>
            </a:r>
            <a:r>
              <a:rPr lang="en-US" sz="2200" dirty="0"/>
              <a:t>) 	otherwise </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60207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BLEU </a:t>
            </a:r>
            <a:r>
              <a:rPr lang="en-US" dirty="0" smtClean="0"/>
              <a:t>Strengths and Drawbacks</a:t>
            </a:r>
            <a:endParaRPr lang="en-IN" dirty="0"/>
          </a:p>
        </p:txBody>
      </p:sp>
      <p:sp>
        <p:nvSpPr>
          <p:cNvPr id="3" name="Content Placeholder 2"/>
          <p:cNvSpPr>
            <a:spLocks noGrp="1"/>
          </p:cNvSpPr>
          <p:nvPr>
            <p:ph idx="1"/>
          </p:nvPr>
        </p:nvSpPr>
        <p:spPr/>
        <p:txBody>
          <a:bodyPr/>
          <a:lstStyle/>
          <a:p>
            <a:r>
              <a:rPr lang="en-US" b="1" dirty="0" smtClean="0"/>
              <a:t>Strengths:</a:t>
            </a:r>
            <a:r>
              <a:rPr lang="en-US" dirty="0" smtClean="0"/>
              <a:t> </a:t>
            </a:r>
          </a:p>
          <a:p>
            <a:pPr marL="457200" indent="-457200">
              <a:buFont typeface="+mj-lt"/>
              <a:buAutoNum type="arabicPeriod"/>
            </a:pPr>
            <a:r>
              <a:rPr lang="en-US" dirty="0" smtClean="0"/>
              <a:t>It’s </a:t>
            </a:r>
            <a:r>
              <a:rPr lang="en-US" dirty="0"/>
              <a:t>fast and easy to calculate, especially compared to having human translators rate model output.</a:t>
            </a:r>
          </a:p>
          <a:p>
            <a:pPr marL="457200" indent="-457200">
              <a:buFont typeface="+mj-lt"/>
              <a:buAutoNum type="arabicPeriod"/>
            </a:pPr>
            <a:r>
              <a:rPr lang="en-US" dirty="0"/>
              <a:t>It’s ubiquitous. This makes it easy to compare your model to benchmarks on the same task</a:t>
            </a:r>
            <a:r>
              <a:rPr lang="en-US" dirty="0" smtClean="0"/>
              <a:t>.</a:t>
            </a:r>
          </a:p>
          <a:p>
            <a:r>
              <a:rPr lang="en-US" b="1" dirty="0" smtClean="0"/>
              <a:t>Drawbacks:</a:t>
            </a:r>
          </a:p>
          <a:p>
            <a:pPr marL="457200" indent="-457200">
              <a:buFont typeface="+mj-lt"/>
              <a:buAutoNum type="arabicPeriod"/>
            </a:pPr>
            <a:r>
              <a:rPr lang="en-US" dirty="0"/>
              <a:t>It doesn’t consider meaning</a:t>
            </a:r>
          </a:p>
          <a:p>
            <a:pPr marL="457200" indent="-457200">
              <a:buFont typeface="+mj-lt"/>
              <a:buAutoNum type="arabicPeriod"/>
            </a:pPr>
            <a:r>
              <a:rPr lang="en-US" dirty="0"/>
              <a:t>It doesn’t directly consider sentence structure</a:t>
            </a:r>
          </a:p>
          <a:p>
            <a:pPr marL="457200" indent="-457200">
              <a:buFont typeface="+mj-lt"/>
              <a:buAutoNum type="arabicPeriod"/>
            </a:pPr>
            <a:r>
              <a:rPr lang="en-US" dirty="0"/>
              <a:t>It doesn’t handle </a:t>
            </a:r>
            <a:r>
              <a:rPr lang="en-US" dirty="0" smtClean="0"/>
              <a:t>morphologically(smallest unit like s in cats) </a:t>
            </a:r>
            <a:r>
              <a:rPr lang="en-US" dirty="0"/>
              <a:t>rich languages well</a:t>
            </a:r>
          </a:p>
          <a:p>
            <a:pPr marL="457200" indent="-457200">
              <a:buFont typeface="+mj-lt"/>
              <a:buAutoNum type="arabicPeriod"/>
            </a:pPr>
            <a:r>
              <a:rPr lang="en-US" dirty="0"/>
              <a:t>It doesn’t map well to human </a:t>
            </a:r>
            <a:r>
              <a:rPr lang="en-US" dirty="0" smtClean="0"/>
              <a:t>judgments</a:t>
            </a:r>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649288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Attention Mechanism in Neural Networks</a:t>
            </a:r>
          </a:p>
        </p:txBody>
      </p:sp>
      <p:sp>
        <p:nvSpPr>
          <p:cNvPr id="3" name="Content Placeholder 2"/>
          <p:cNvSpPr>
            <a:spLocks noGrp="1"/>
          </p:cNvSpPr>
          <p:nvPr>
            <p:ph idx="1"/>
          </p:nvPr>
        </p:nvSpPr>
        <p:spPr/>
        <p:txBody>
          <a:bodyPr/>
          <a:lstStyle/>
          <a:p>
            <a:r>
              <a:rPr lang="en-US" dirty="0" smtClean="0"/>
              <a:t>Most </a:t>
            </a:r>
            <a:r>
              <a:rPr lang="en-US" dirty="0"/>
              <a:t>powerful concepts in the deep </a:t>
            </a:r>
            <a:r>
              <a:rPr lang="en-US" dirty="0" smtClean="0"/>
              <a:t>learning</a:t>
            </a:r>
          </a:p>
          <a:p>
            <a:endParaRPr lang="en-US" dirty="0"/>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689" y="2186643"/>
            <a:ext cx="5860511" cy="2717146"/>
          </a:xfrm>
          <a:prstGeom prst="rect">
            <a:avLst/>
          </a:prstGeom>
        </p:spPr>
      </p:pic>
      <p:sp>
        <p:nvSpPr>
          <p:cNvPr id="6" name="Rectangle 5"/>
          <p:cNvSpPr/>
          <p:nvPr/>
        </p:nvSpPr>
        <p:spPr>
          <a:xfrm>
            <a:off x="261257" y="5333163"/>
            <a:ext cx="11074400" cy="830997"/>
          </a:xfrm>
          <a:prstGeom prst="rect">
            <a:avLst/>
          </a:prstGeom>
        </p:spPr>
        <p:txBody>
          <a:bodyPr wrap="square">
            <a:spAutoFit/>
          </a:bodyPr>
          <a:lstStyle/>
          <a:p>
            <a:pPr algn="ctr"/>
            <a:r>
              <a:rPr lang="en-US" sz="2400" dirty="0"/>
              <a:t>based on a </a:t>
            </a:r>
            <a:r>
              <a:rPr lang="en-US" sz="2400" dirty="0" smtClean="0"/>
              <a:t>common-sense </a:t>
            </a:r>
            <a:r>
              <a:rPr lang="en-US" sz="2400" dirty="0"/>
              <a:t>intuition that we </a:t>
            </a:r>
            <a:r>
              <a:rPr lang="en-US" sz="2400" b="1" dirty="0"/>
              <a:t>“attend to”</a:t>
            </a:r>
            <a:r>
              <a:rPr lang="en-US" sz="2400" dirty="0"/>
              <a:t> a certain part when processing a large amount of information.</a:t>
            </a:r>
          </a:p>
        </p:txBody>
      </p:sp>
    </p:spTree>
    <p:extLst>
      <p:ext uri="{BB962C8B-B14F-4D97-AF65-F5344CB8AC3E}">
        <p14:creationId xmlns:p14="http://schemas.microsoft.com/office/powerpoint/2010/main" val="168609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Encoder-Decoder Model</a:t>
            </a:r>
            <a:endParaRPr lang="en-IN" dirty="0"/>
          </a:p>
        </p:txBody>
      </p:sp>
      <p:sp>
        <p:nvSpPr>
          <p:cNvPr id="3" name="Content Placeholder 2"/>
          <p:cNvSpPr>
            <a:spLocks noGrp="1"/>
          </p:cNvSpPr>
          <p:nvPr>
            <p:ph idx="1"/>
          </p:nvPr>
        </p:nvSpPr>
        <p:spPr/>
        <p:txBody>
          <a:bodyPr/>
          <a:lstStyle/>
          <a:p>
            <a:r>
              <a:rPr lang="en-US" b="1" i="1" dirty="0"/>
              <a:t>Encoder-</a:t>
            </a:r>
            <a:r>
              <a:rPr lang="en-US" dirty="0"/>
              <a:t>It accepts a single element of the input sequence at each time step, process it, collects information for that element and propagates it forward.</a:t>
            </a:r>
          </a:p>
          <a:p>
            <a:r>
              <a:rPr lang="en-US" dirty="0"/>
              <a:t>The encoder is basically LSTM/GRU cell.</a:t>
            </a:r>
          </a:p>
          <a:p>
            <a:r>
              <a:rPr lang="en-US" dirty="0"/>
              <a:t>An encoder takes the input sequence and encapsulates the information as the internal state vectors</a:t>
            </a:r>
            <a:r>
              <a:rPr lang="en-US" dirty="0" smtClean="0"/>
              <a:t>.</a:t>
            </a:r>
            <a:r>
              <a:rPr lang="en-US" dirty="0"/>
              <a:t> It contains information about the entire input sequence to help the decoder make accurate predictions.</a:t>
            </a:r>
          </a:p>
          <a:p>
            <a:endParaRPr lang="en-US" dirty="0" smtClean="0"/>
          </a:p>
          <a:p>
            <a:r>
              <a:rPr lang="en-US" dirty="0" smtClean="0"/>
              <a:t>Outputs </a:t>
            </a:r>
            <a:r>
              <a:rPr lang="en-US" dirty="0"/>
              <a:t>of the encoder are rejected and only internal states are used</a:t>
            </a:r>
          </a:p>
          <a:p>
            <a:endParaRPr lang="en-US" b="1" i="1" dirty="0" smtClean="0"/>
          </a:p>
          <a:p>
            <a:r>
              <a:rPr lang="en-US" b="1" i="1" dirty="0" smtClean="0"/>
              <a:t>Decoder-</a:t>
            </a:r>
            <a:r>
              <a:rPr lang="en-US" dirty="0"/>
              <a:t> given the entire sentence, it predicts an output at each time step.</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236864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to sequence models</a:t>
            </a:r>
            <a:endParaRPr lang="en-IN" dirty="0"/>
          </a:p>
        </p:txBody>
      </p:sp>
      <p:sp>
        <p:nvSpPr>
          <p:cNvPr id="3" name="Content Placeholder 2"/>
          <p:cNvSpPr>
            <a:spLocks noGrp="1"/>
          </p:cNvSpPr>
          <p:nvPr>
            <p:ph idx="1"/>
          </p:nvPr>
        </p:nvSpPr>
        <p:spPr/>
        <p:txBody>
          <a:bodyPr/>
          <a:lstStyle/>
          <a:p>
            <a:r>
              <a:rPr lang="en-US" dirty="0"/>
              <a:t>These types of problems, where you put some text into your model and get some other text out of it, are known as </a:t>
            </a:r>
            <a:r>
              <a:rPr lang="en-US" b="1" dirty="0"/>
              <a:t>sequence to sequence </a:t>
            </a:r>
            <a:r>
              <a:rPr lang="en-US" dirty="0"/>
              <a:t>or </a:t>
            </a:r>
            <a:r>
              <a:rPr lang="en-US" b="1" dirty="0"/>
              <a:t>string transduction </a:t>
            </a:r>
            <a:r>
              <a:rPr lang="en-US" dirty="0"/>
              <a:t>problems</a:t>
            </a:r>
            <a:r>
              <a:rPr lang="en-US" dirty="0" smtClean="0"/>
              <a:t>.</a:t>
            </a:r>
          </a:p>
          <a:p>
            <a:r>
              <a:rPr lang="en-US" dirty="0"/>
              <a:t>The general task of sequence to sequence </a:t>
            </a:r>
            <a:r>
              <a:rPr lang="en-US" dirty="0" err="1"/>
              <a:t>modelling</a:t>
            </a:r>
            <a:r>
              <a:rPr lang="en-US" dirty="0"/>
              <a:t> is at the heart of some of the most difficult tasks in NLP, including:</a:t>
            </a:r>
          </a:p>
          <a:p>
            <a:r>
              <a:rPr lang="en-US" dirty="0"/>
              <a:t>Text summarization</a:t>
            </a:r>
          </a:p>
          <a:p>
            <a:r>
              <a:rPr lang="en-US" dirty="0"/>
              <a:t>Text simplification</a:t>
            </a:r>
          </a:p>
          <a:p>
            <a:r>
              <a:rPr lang="en-US" dirty="0"/>
              <a:t>Question answering</a:t>
            </a:r>
          </a:p>
          <a:p>
            <a:r>
              <a:rPr lang="en-US" dirty="0" err="1"/>
              <a:t>Chatbots</a:t>
            </a:r>
            <a:endParaRPr lang="en-US" dirty="0"/>
          </a:p>
          <a:p>
            <a:r>
              <a:rPr lang="en-US" dirty="0"/>
              <a:t>Machine translation</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024684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0"/>
            <a:ext cx="11771086" cy="5183710"/>
          </a:xfrm>
          <a:prstGeom prst="rect">
            <a:avLst/>
          </a:prstGeom>
        </p:spPr>
      </p:pic>
      <p:sp>
        <p:nvSpPr>
          <p:cNvPr id="2" name="Title 1"/>
          <p:cNvSpPr>
            <a:spLocks noGrp="1"/>
          </p:cNvSpPr>
          <p:nvPr>
            <p:ph type="title"/>
          </p:nvPr>
        </p:nvSpPr>
        <p:spPr/>
        <p:txBody>
          <a:bodyPr/>
          <a:lstStyle/>
          <a:p>
            <a:r>
              <a:rPr lang="en-IN" dirty="0" smtClean="0"/>
              <a:t>Attention Model</a:t>
            </a:r>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a:t>attention mechanism emerged as an improvement over the encoder </a:t>
            </a:r>
            <a:r>
              <a:rPr lang="en-US" dirty="0" smtClean="0"/>
              <a:t>decoder-based.</a:t>
            </a:r>
          </a:p>
          <a:p>
            <a:r>
              <a:rPr lang="en-US" dirty="0"/>
              <a:t>The encoder-decoder model is a way of using recurrent neural networks for sequence-to-sequence prediction problems</a:t>
            </a:r>
            <a:r>
              <a:rPr lang="en-US" dirty="0" smtClean="0"/>
              <a:t>.</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805652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Attention Model</a:t>
            </a:r>
            <a:endParaRPr lang="en-IN" dirty="0"/>
          </a:p>
        </p:txBody>
      </p:sp>
      <p:sp>
        <p:nvSpPr>
          <p:cNvPr id="3" name="Content Placeholder 2"/>
          <p:cNvSpPr>
            <a:spLocks noGrp="1"/>
          </p:cNvSpPr>
          <p:nvPr>
            <p:ph idx="1"/>
          </p:nvPr>
        </p:nvSpPr>
        <p:spPr>
          <a:xfrm>
            <a:off x="256642" y="1470855"/>
            <a:ext cx="11790215" cy="4876800"/>
          </a:xfrm>
        </p:spPr>
        <p:txBody>
          <a:bodyPr/>
          <a:lstStyle/>
          <a:p>
            <a:pPr marL="457200" indent="-457200">
              <a:buClrTx/>
              <a:buFont typeface="+mj-lt"/>
              <a:buAutoNum type="arabicPeriod"/>
            </a:pPr>
            <a:r>
              <a:rPr lang="en-IN" dirty="0" smtClean="0"/>
              <a:t>Sequence to sequence Model &amp; Encoder Decoder Model</a:t>
            </a:r>
          </a:p>
          <a:p>
            <a:pPr marL="457200" indent="-457200">
              <a:buClrTx/>
              <a:buFont typeface="+mj-lt"/>
              <a:buAutoNum type="arabicPeriod"/>
            </a:pPr>
            <a:r>
              <a:rPr lang="en-US" dirty="0"/>
              <a:t>improve the performance of Neural Machine Translation (NMT) by selectively focusing on sub-parts of the sentence during translation</a:t>
            </a:r>
            <a:r>
              <a:rPr lang="en-US" dirty="0" smtClean="0"/>
              <a:t>.</a:t>
            </a:r>
            <a:endParaRPr lang="en-IN" dirty="0" smtClean="0"/>
          </a:p>
          <a:p>
            <a:pPr marL="457200" indent="-457200">
              <a:buClrTx/>
              <a:buFont typeface="+mj-lt"/>
              <a:buAutoNum type="arabicPeriod"/>
            </a:pPr>
            <a:r>
              <a:rPr lang="en-US" dirty="0" smtClean="0"/>
              <a:t>Useful </a:t>
            </a:r>
            <a:r>
              <a:rPr lang="en-US" dirty="0"/>
              <a:t>specially </a:t>
            </a:r>
            <a:r>
              <a:rPr lang="en-US" dirty="0" smtClean="0"/>
              <a:t>for </a:t>
            </a:r>
            <a:r>
              <a:rPr lang="en-US" dirty="0"/>
              <a:t>longer </a:t>
            </a:r>
            <a:r>
              <a:rPr lang="en-US" dirty="0" smtClean="0"/>
              <a:t>sequences</a:t>
            </a:r>
          </a:p>
          <a:p>
            <a:pPr marL="457200" indent="-457200">
              <a:buClrTx/>
              <a:buFont typeface="+mj-lt"/>
              <a:buAutoNum type="arabicPeriod"/>
            </a:pP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grpSp>
        <p:nvGrpSpPr>
          <p:cNvPr id="9" name="Group 8"/>
          <p:cNvGrpSpPr/>
          <p:nvPr/>
        </p:nvGrpSpPr>
        <p:grpSpPr>
          <a:xfrm>
            <a:off x="362857" y="3193141"/>
            <a:ext cx="10920370" cy="3520753"/>
            <a:chOff x="149811" y="2941163"/>
            <a:chExt cx="11133416" cy="3656619"/>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11" y="2941163"/>
              <a:ext cx="9589296" cy="3656619"/>
            </a:xfrm>
            <a:prstGeom prst="rect">
              <a:avLst/>
            </a:prstGeom>
          </p:spPr>
        </p:pic>
        <p:sp>
          <p:nvSpPr>
            <p:cNvPr id="7" name="TextBox 6"/>
            <p:cNvSpPr txBox="1"/>
            <p:nvPr/>
          </p:nvSpPr>
          <p:spPr>
            <a:xfrm>
              <a:off x="7992766" y="2959865"/>
              <a:ext cx="2709396" cy="523220"/>
            </a:xfrm>
            <a:prstGeom prst="rect">
              <a:avLst/>
            </a:prstGeom>
            <a:noFill/>
          </p:spPr>
          <p:txBody>
            <a:bodyPr wrap="none" rtlCol="0">
              <a:spAutoFit/>
            </a:bodyPr>
            <a:lstStyle/>
            <a:p>
              <a:r>
                <a:rPr lang="en-IN" sz="2800" b="1" dirty="0" smtClean="0">
                  <a:solidFill>
                    <a:srgbClr val="00B050"/>
                  </a:solidFill>
                  <a:latin typeface="Times New Roman" pitchFamily="18" charset="0"/>
                  <a:cs typeface="Times New Roman" pitchFamily="18" charset="0"/>
                </a:rPr>
                <a:t>Attention Model</a:t>
              </a:r>
              <a:endParaRPr lang="en-IN" sz="2800" b="1" dirty="0">
                <a:solidFill>
                  <a:srgbClr val="00B050"/>
                </a:solidFill>
                <a:latin typeface="Times New Roman" pitchFamily="18" charset="0"/>
                <a:cs typeface="Times New Roman" pitchFamily="18" charset="0"/>
              </a:endParaRPr>
            </a:p>
          </p:txBody>
        </p:sp>
        <p:sp>
          <p:nvSpPr>
            <p:cNvPr id="8" name="TextBox 7"/>
            <p:cNvSpPr txBox="1"/>
            <p:nvPr/>
          </p:nvSpPr>
          <p:spPr>
            <a:xfrm>
              <a:off x="8694057" y="5239657"/>
              <a:ext cx="2589170" cy="523220"/>
            </a:xfrm>
            <a:prstGeom prst="rect">
              <a:avLst/>
            </a:prstGeom>
            <a:noFill/>
          </p:spPr>
          <p:txBody>
            <a:bodyPr wrap="none" rtlCol="0">
              <a:spAutoFit/>
            </a:bodyPr>
            <a:lstStyle/>
            <a:p>
              <a:r>
                <a:rPr lang="en-IN" sz="2800" b="1" dirty="0" smtClean="0">
                  <a:latin typeface="Times New Roman" pitchFamily="18" charset="0"/>
                  <a:cs typeface="Times New Roman" pitchFamily="18" charset="0"/>
                </a:rPr>
                <a:t>Sentence length</a:t>
              </a:r>
              <a:endParaRPr lang="en-IN" sz="2800" b="1" dirty="0">
                <a:latin typeface="Times New Roman" pitchFamily="18" charset="0"/>
                <a:cs typeface="Times New Roman" pitchFamily="18" charset="0"/>
              </a:endParaRPr>
            </a:p>
          </p:txBody>
        </p:sp>
      </p:grpSp>
    </p:spTree>
    <p:extLst>
      <p:ext uri="{BB962C8B-B14F-4D97-AF65-F5344CB8AC3E}">
        <p14:creationId xmlns:p14="http://schemas.microsoft.com/office/powerpoint/2010/main" val="83426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Attention Model</a:t>
            </a:r>
            <a:endParaRPr lang="en-IN" dirty="0"/>
          </a:p>
        </p:txBody>
      </p:sp>
      <p:sp>
        <p:nvSpPr>
          <p:cNvPr id="3" name="Content Placeholder 2"/>
          <p:cNvSpPr>
            <a:spLocks noGrp="1"/>
          </p:cNvSpPr>
          <p:nvPr>
            <p:ph idx="1"/>
          </p:nvPr>
        </p:nvSpPr>
        <p:spPr/>
        <p:txBody>
          <a:bodyPr/>
          <a:lstStyle/>
          <a:p>
            <a:r>
              <a:rPr lang="en-US" dirty="0" smtClean="0"/>
              <a:t>it seems somewhat unreasonable to assume that </a:t>
            </a:r>
            <a:r>
              <a:rPr lang="en-US" b="1" dirty="0" smtClean="0"/>
              <a:t>we </a:t>
            </a:r>
            <a:r>
              <a:rPr lang="en-US" b="1" dirty="0"/>
              <a:t>can encode all information about a potentially very long sentence into a single vector </a:t>
            </a:r>
            <a:r>
              <a:rPr lang="en-US" dirty="0"/>
              <a:t>and then have the decoder produce a good translation based on only that. Let’s say your source sentence is 50 words long. </a:t>
            </a:r>
            <a:endParaRPr lang="en-US" dirty="0" smtClean="0"/>
          </a:p>
          <a:p>
            <a:r>
              <a:rPr lang="en-US" dirty="0" smtClean="0"/>
              <a:t>With </a:t>
            </a:r>
            <a:r>
              <a:rPr lang="en-US" dirty="0"/>
              <a:t>an attention mechanism </a:t>
            </a:r>
            <a:r>
              <a:rPr lang="en-US" b="1" dirty="0"/>
              <a:t>we no longer try encode the full source sentence into a fixed-length vector. </a:t>
            </a:r>
            <a:r>
              <a:rPr lang="en-US" dirty="0"/>
              <a:t>Rather, we allow the decoder to “attend” to different parts of the source sentence at each step of the output generation</a:t>
            </a:r>
            <a:r>
              <a:rPr lang="en-US" dirty="0" smtClean="0"/>
              <a:t>.</a:t>
            </a:r>
          </a:p>
          <a:p>
            <a:r>
              <a:rPr lang="en-US" dirty="0"/>
              <a:t>Importantly, we let the model </a:t>
            </a:r>
            <a:r>
              <a:rPr lang="en-US" b="1" dirty="0"/>
              <a:t>learn</a:t>
            </a:r>
            <a:r>
              <a:rPr lang="en-US" dirty="0"/>
              <a:t> what to attend to based on the input sentence and what it has produced so far. </a:t>
            </a:r>
            <a:endParaRPr lang="en-US" dirty="0" smtClean="0"/>
          </a:p>
          <a:p>
            <a:r>
              <a:rPr lang="en-US" dirty="0"/>
              <a:t>The important part is that each decoder output word </a:t>
            </a:r>
            <a:r>
              <a:rPr lang="en-US" dirty="0" err="1"/>
              <a:t>yt</a:t>
            </a:r>
            <a:r>
              <a:rPr lang="en-US" dirty="0"/>
              <a:t> now depends on a </a:t>
            </a:r>
            <a:r>
              <a:rPr lang="en-US" b="1" dirty="0"/>
              <a:t>weighted combination of all the input states</a:t>
            </a:r>
            <a:r>
              <a:rPr lang="en-US" dirty="0"/>
              <a:t>, not just the last state.</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1271689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lnSpcReduction="10000"/>
          </a:bodyPr>
          <a:lstStyle/>
          <a:p>
            <a:pPr>
              <a:lnSpc>
                <a:spcPct val="150000"/>
              </a:lnSpc>
            </a:pPr>
            <a:r>
              <a:rPr lang="en-US" sz="2800" dirty="0" smtClean="0"/>
              <a:t>Healthcare </a:t>
            </a:r>
            <a:r>
              <a:rPr lang="en-US" sz="2800" dirty="0"/>
              <a:t>analytics </a:t>
            </a:r>
            <a:r>
              <a:rPr lang="en-IN" sz="2800" dirty="0" smtClean="0"/>
              <a:t>:</a:t>
            </a:r>
            <a:r>
              <a:rPr lang="en-IN" sz="2800" dirty="0"/>
              <a:t> </a:t>
            </a:r>
            <a:r>
              <a:rPr lang="en-IN" sz="2800" dirty="0">
                <a:hlinkClick r:id="rId2"/>
              </a:rPr>
              <a:t>Choi et al. (2016)</a:t>
            </a:r>
            <a:endParaRPr lang="en-IN" sz="2800" dirty="0"/>
          </a:p>
          <a:p>
            <a:pPr>
              <a:lnSpc>
                <a:spcPct val="150000"/>
              </a:lnSpc>
            </a:pPr>
            <a:r>
              <a:rPr lang="en-IN" sz="2800" dirty="0"/>
              <a:t>Speech recognition: </a:t>
            </a:r>
            <a:r>
              <a:rPr lang="en-IN" sz="2800" dirty="0" err="1">
                <a:hlinkClick r:id="rId3"/>
              </a:rPr>
              <a:t>Chorowski</a:t>
            </a:r>
            <a:r>
              <a:rPr lang="en-IN" sz="2800" dirty="0">
                <a:hlinkClick r:id="rId3"/>
              </a:rPr>
              <a:t> et al. (2015)</a:t>
            </a:r>
            <a:endParaRPr lang="en-IN" sz="2800" dirty="0"/>
          </a:p>
          <a:p>
            <a:pPr>
              <a:lnSpc>
                <a:spcPct val="150000"/>
              </a:lnSpc>
            </a:pPr>
            <a:r>
              <a:rPr lang="en-IN" sz="2800" dirty="0"/>
              <a:t>Graph attention networks: </a:t>
            </a:r>
            <a:r>
              <a:rPr lang="en-IN" sz="2800" dirty="0" err="1">
                <a:hlinkClick r:id="rId4"/>
              </a:rPr>
              <a:t>Velickovic</a:t>
            </a:r>
            <a:r>
              <a:rPr lang="en-IN" sz="2800" dirty="0">
                <a:hlinkClick r:id="rId4"/>
              </a:rPr>
              <a:t>´ et al. (2018)</a:t>
            </a:r>
            <a:endParaRPr lang="en-IN" sz="2800" dirty="0"/>
          </a:p>
          <a:p>
            <a:pPr>
              <a:lnSpc>
                <a:spcPct val="150000"/>
              </a:lnSpc>
            </a:pPr>
            <a:r>
              <a:rPr lang="en-IN" sz="2800" dirty="0"/>
              <a:t>Recommender systems: </a:t>
            </a:r>
            <a:r>
              <a:rPr lang="en-IN" sz="2800" dirty="0" err="1">
                <a:hlinkClick r:id="rId5"/>
              </a:rPr>
              <a:t>Seo</a:t>
            </a:r>
            <a:r>
              <a:rPr lang="en-IN" sz="2800" dirty="0">
                <a:hlinkClick r:id="rId5"/>
              </a:rPr>
              <a:t> et al. (2017)</a:t>
            </a:r>
            <a:r>
              <a:rPr lang="en-IN" sz="2800" dirty="0"/>
              <a:t> </a:t>
            </a:r>
            <a:r>
              <a:rPr lang="en-IN" sz="2800" dirty="0">
                <a:hlinkClick r:id="rId6"/>
              </a:rPr>
              <a:t>Tay et al. (2018)</a:t>
            </a:r>
            <a:endParaRPr lang="en-IN" sz="2800" dirty="0"/>
          </a:p>
          <a:p>
            <a:pPr>
              <a:lnSpc>
                <a:spcPct val="150000"/>
              </a:lnSpc>
            </a:pPr>
            <a:r>
              <a:rPr lang="en-IN" sz="2800" dirty="0"/>
              <a:t>Self-driving cars: </a:t>
            </a:r>
            <a:r>
              <a:rPr lang="en-IN" sz="2800" dirty="0">
                <a:hlinkClick r:id="rId7"/>
              </a:rPr>
              <a:t>Kim and Canny (2017</a:t>
            </a:r>
            <a:r>
              <a:rPr lang="en-IN" sz="2800" dirty="0" smtClean="0">
                <a:hlinkClick r:id="rId7"/>
              </a:rPr>
              <a:t>)</a:t>
            </a:r>
            <a:endParaRPr lang="en-IN" sz="2800" dirty="0" smtClean="0"/>
          </a:p>
          <a:p>
            <a:pPr>
              <a:lnSpc>
                <a:spcPct val="150000"/>
              </a:lnSpc>
            </a:pPr>
            <a:r>
              <a:rPr lang="en-US" sz="2800" dirty="0"/>
              <a:t>Natural language processing (NLP)  </a:t>
            </a:r>
          </a:p>
          <a:p>
            <a:pPr>
              <a:lnSpc>
                <a:spcPct val="150000"/>
              </a:lnSpc>
            </a:pPr>
            <a:r>
              <a:rPr lang="en-US" sz="2800" dirty="0"/>
              <a:t>Image processing</a:t>
            </a:r>
          </a:p>
          <a:p>
            <a:pPr>
              <a:lnSpc>
                <a:spcPct val="150000"/>
              </a:lnSpc>
            </a:pPr>
            <a:endParaRPr lang="en-IN" sz="2800" dirty="0"/>
          </a:p>
          <a:p>
            <a:pPr>
              <a:lnSpc>
                <a:spcPct val="150000"/>
              </a:lnSpc>
            </a:pPr>
            <a:endParaRPr lang="en-IN"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3365148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Attention Model</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44" y="1349828"/>
            <a:ext cx="10642342" cy="5239657"/>
          </a:xfrm>
          <a:prstGeom prst="rect">
            <a:avLst/>
          </a:prstGeom>
        </p:spPr>
      </p:pic>
    </p:spTree>
    <p:extLst>
      <p:ext uri="{BB962C8B-B14F-4D97-AF65-F5344CB8AC3E}">
        <p14:creationId xmlns:p14="http://schemas.microsoft.com/office/powerpoint/2010/main" val="4287393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Sequence </a:t>
            </a:r>
            <a:r>
              <a:rPr lang="en-US" b="1" dirty="0"/>
              <a:t>to sequence (Seq2Seq) architecture for machine translation</a:t>
            </a:r>
            <a:br>
              <a:rPr lang="en-US" b="1" dirty="0"/>
            </a:br>
            <a:endParaRPr lang="en-IN" dirty="0"/>
          </a:p>
        </p:txBody>
      </p:sp>
      <p:sp>
        <p:nvSpPr>
          <p:cNvPr id="3" name="Content Placeholder 2"/>
          <p:cNvSpPr>
            <a:spLocks noGrp="1"/>
          </p:cNvSpPr>
          <p:nvPr>
            <p:ph idx="1"/>
          </p:nvPr>
        </p:nvSpPr>
        <p:spPr/>
        <p:txBody>
          <a:bodyPr>
            <a:normAutofit/>
          </a:bodyPr>
          <a:lstStyle/>
          <a:p>
            <a:r>
              <a:rPr lang="en-US" dirty="0"/>
              <a:t>Seq2Seq is a two-part deep learning architecture to map sequence inputs into sequence outputs. It was initially proposed for the machine translation task, but can be applied for other sequence-to-sequence mapping tasks such as captioning and question retrieval</a:t>
            </a:r>
            <a:r>
              <a:rPr lang="en-US" dirty="0" smtClean="0"/>
              <a:t>.</a:t>
            </a:r>
          </a:p>
          <a:p>
            <a:r>
              <a:rPr lang="en-US" dirty="0">
                <a:hlinkClick r:id="rId2"/>
              </a:rPr>
              <a:t>Cho et al. (2014)</a:t>
            </a:r>
            <a:r>
              <a:rPr lang="en-US" dirty="0"/>
              <a:t> and </a:t>
            </a:r>
            <a:r>
              <a:rPr lang="en-US" dirty="0" err="1">
                <a:hlinkClick r:id="rId3"/>
              </a:rPr>
              <a:t>Sutskever</a:t>
            </a:r>
            <a:r>
              <a:rPr lang="en-US" dirty="0">
                <a:hlinkClick r:id="rId3"/>
              </a:rPr>
              <a:t> et al. (2014)</a:t>
            </a:r>
            <a:r>
              <a:rPr lang="en-US" dirty="0"/>
              <a:t> </a:t>
            </a:r>
            <a:r>
              <a:rPr lang="en-US" dirty="0" err="1"/>
              <a:t>indepedently</a:t>
            </a:r>
            <a:r>
              <a:rPr lang="en-US" dirty="0"/>
              <a:t> proposed similar deep learning architectures comprising two recurrent neural networks (RNN), namely encoder and decoder.</a:t>
            </a:r>
          </a:p>
          <a:p>
            <a:r>
              <a:rPr lang="en-US" dirty="0"/>
              <a:t/>
            </a:r>
            <a:br>
              <a:rPr lang="en-US" dirty="0"/>
            </a:br>
            <a:r>
              <a:rPr lang="en-US" dirty="0" smtClean="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954248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Cho et al. (2014)</a:t>
            </a:r>
            <a:r>
              <a:rPr lang="en-US" dirty="0"/>
              <a:t> and </a:t>
            </a:r>
            <a:r>
              <a:rPr lang="en-US" dirty="0" err="1">
                <a:hlinkClick r:id="rId3"/>
              </a:rPr>
              <a:t>Sutskever</a:t>
            </a:r>
            <a:r>
              <a:rPr lang="en-US" dirty="0">
                <a:hlinkClick r:id="rId3"/>
              </a:rPr>
              <a:t> et al. (2014)</a:t>
            </a:r>
            <a:endParaRPr lang="en-IN"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1460" y="3497941"/>
            <a:ext cx="9502680" cy="3173246"/>
          </a:xfrm>
        </p:spPr>
      </p:pic>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sp>
        <p:nvSpPr>
          <p:cNvPr id="6" name="TextBox 5"/>
          <p:cNvSpPr txBox="1"/>
          <p:nvPr/>
        </p:nvSpPr>
        <p:spPr>
          <a:xfrm>
            <a:off x="551543" y="1596570"/>
            <a:ext cx="10682514" cy="1938992"/>
          </a:xfrm>
          <a:prstGeom prst="rect">
            <a:avLst/>
          </a:prstGeom>
          <a:noFill/>
        </p:spPr>
        <p:txBody>
          <a:bodyPr wrap="square" rtlCol="0">
            <a:spAutoFit/>
          </a:bodyPr>
          <a:lstStyle/>
          <a:p>
            <a:r>
              <a:rPr lang="en-US" sz="2400" dirty="0">
                <a:latin typeface="Times New Roman" pitchFamily="18" charset="0"/>
                <a:cs typeface="Times New Roman" pitchFamily="18" charset="0"/>
              </a:rPr>
              <a:t>The encoder reads a sequence input with variable lengths, e.g., English words, and the decoder produces a sequence output, e.g., corresponding French words, considering the hidden state from the encoder. The hidden state sends source information from the encoder to the decoder, linking the two. Both the encoder and decoder consist of RNN cells or its variants such as LSTM and GRU</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525327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Align &amp; Translate</a:t>
            </a:r>
            <a:br>
              <a:rPr lang="en-IN" b="1" dirty="0"/>
            </a:br>
            <a:endParaRPr lang="en-IN" dirty="0"/>
          </a:p>
        </p:txBody>
      </p:sp>
      <p:sp>
        <p:nvSpPr>
          <p:cNvPr id="3" name="Content Placeholder 2"/>
          <p:cNvSpPr>
            <a:spLocks noGrp="1"/>
          </p:cNvSpPr>
          <p:nvPr>
            <p:ph idx="1"/>
          </p:nvPr>
        </p:nvSpPr>
        <p:spPr/>
        <p:txBody>
          <a:bodyPr/>
          <a:lstStyle/>
          <a:p>
            <a:pPr>
              <a:lnSpc>
                <a:spcPct val="150000"/>
              </a:lnSpc>
            </a:pPr>
            <a:r>
              <a:rPr lang="en-US" dirty="0" smtClean="0"/>
              <a:t>Problem with vanilla </a:t>
            </a:r>
            <a:r>
              <a:rPr lang="en-US" dirty="0"/>
              <a:t>Seq2Seq architecture is that some information might not be captured by a fixed-length vector, i.e., the final hidden state from the encoder (</a:t>
            </a:r>
            <a:r>
              <a:rPr lang="en-US" dirty="0" err="1"/>
              <a:t>ht</a:t>
            </a:r>
            <a:r>
              <a:rPr lang="en-US" dirty="0"/>
              <a:t>). </a:t>
            </a:r>
            <a:endParaRPr lang="en-US" dirty="0" smtClean="0"/>
          </a:p>
          <a:p>
            <a:pPr>
              <a:lnSpc>
                <a:spcPct val="150000"/>
              </a:lnSpc>
            </a:pPr>
            <a:endParaRPr lang="en-US" dirty="0" smtClean="0"/>
          </a:p>
          <a:p>
            <a:pPr>
              <a:lnSpc>
                <a:spcPct val="150000"/>
              </a:lnSpc>
            </a:pPr>
            <a:r>
              <a:rPr lang="en-US" dirty="0" smtClean="0"/>
              <a:t>Problematic </a:t>
            </a:r>
            <a:r>
              <a:rPr lang="en-US" dirty="0"/>
              <a:t>when processing long sentences </a:t>
            </a:r>
            <a:r>
              <a:rPr lang="en-US" dirty="0" smtClean="0"/>
              <a:t>with </a:t>
            </a:r>
            <a:r>
              <a:rPr lang="en-US" dirty="0"/>
              <a:t>RNN </a:t>
            </a:r>
            <a:r>
              <a:rPr lang="en-US" dirty="0" smtClean="0"/>
              <a:t>due </a:t>
            </a:r>
            <a:r>
              <a:rPr lang="en-US" dirty="0"/>
              <a:t>to gradient exploding, etc.</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p:spTree>
    <p:extLst>
      <p:ext uri="{BB962C8B-B14F-4D97-AF65-F5344CB8AC3E}">
        <p14:creationId xmlns:p14="http://schemas.microsoft.com/office/powerpoint/2010/main" val="468311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772" y="1118637"/>
            <a:ext cx="3991416" cy="5739363"/>
          </a:xfrm>
          <a:prstGeom prst="rect">
            <a:avLst/>
          </a:prstGeom>
        </p:spPr>
      </p:pic>
      <p:sp>
        <p:nvSpPr>
          <p:cNvPr id="2" name="Title 1"/>
          <p:cNvSpPr>
            <a:spLocks noGrp="1"/>
          </p:cNvSpPr>
          <p:nvPr>
            <p:ph type="title"/>
          </p:nvPr>
        </p:nvSpPr>
        <p:spPr/>
        <p:txBody>
          <a:bodyPr/>
          <a:lstStyle/>
          <a:p>
            <a:r>
              <a:rPr lang="en-US" dirty="0" err="1">
                <a:hlinkClick r:id="rId3"/>
              </a:rPr>
              <a:t>Bahdanau</a:t>
            </a:r>
            <a:r>
              <a:rPr lang="en-US" dirty="0">
                <a:hlinkClick r:id="rId3"/>
              </a:rPr>
              <a:t> et al. (2015</a:t>
            </a:r>
            <a:r>
              <a:rPr lang="en-US" dirty="0" smtClean="0">
                <a:hlinkClick r:id="rId3"/>
              </a:rPr>
              <a:t>)</a:t>
            </a:r>
            <a:r>
              <a:rPr lang="en-US" dirty="0" smtClean="0"/>
              <a:t> &amp; </a:t>
            </a:r>
            <a:r>
              <a:rPr lang="en-US" dirty="0" err="1">
                <a:hlinkClick r:id="rId4"/>
              </a:rPr>
              <a:t>Luong</a:t>
            </a:r>
            <a:r>
              <a:rPr lang="en-US" dirty="0">
                <a:hlinkClick r:id="rId4"/>
              </a:rPr>
              <a:t> et al. (2015)</a:t>
            </a:r>
            <a:r>
              <a:rPr lang="en-US" dirty="0"/>
              <a:t> </a:t>
            </a:r>
            <a:endParaRPr lang="en-IN" dirty="0"/>
          </a:p>
        </p:txBody>
      </p:sp>
      <p:sp>
        <p:nvSpPr>
          <p:cNvPr id="3" name="Content Placeholder 2"/>
          <p:cNvSpPr>
            <a:spLocks noGrp="1"/>
          </p:cNvSpPr>
          <p:nvPr>
            <p:ph idx="1"/>
          </p:nvPr>
        </p:nvSpPr>
        <p:spPr>
          <a:xfrm>
            <a:off x="609600" y="1600200"/>
            <a:ext cx="5892800" cy="4876800"/>
          </a:xfrm>
        </p:spPr>
        <p:txBody>
          <a:bodyPr>
            <a:normAutofit/>
          </a:bodyPr>
          <a:lstStyle/>
          <a:p>
            <a:pPr algn="just"/>
            <a:r>
              <a:rPr lang="en-US" dirty="0" smtClean="0"/>
              <a:t>utilizing </a:t>
            </a:r>
            <a:r>
              <a:rPr lang="en-US" dirty="0"/>
              <a:t>a context vector to align the source and target inputs. The context vector preserves information from all hidden states from encoder cells and aligns them with the current target output. By doing so, the model is able to </a:t>
            </a:r>
            <a:r>
              <a:rPr lang="en-US" i="1" dirty="0"/>
              <a:t>“attend to”</a:t>
            </a:r>
            <a:r>
              <a:rPr lang="en-US" dirty="0"/>
              <a:t> a certain part of the source inputs and learn the complex relationship between the source and target better. </a:t>
            </a:r>
            <a:endParaRPr lang="en-US" dirty="0" smtClean="0"/>
          </a:p>
          <a:p>
            <a:pPr algn="just"/>
            <a:r>
              <a:rPr lang="en-US" dirty="0" smtClean="0"/>
              <a:t>outlines </a:t>
            </a:r>
            <a:r>
              <a:rPr lang="en-US" dirty="0"/>
              <a:t>various types of attention models to align the source and target.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784828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Visual </a:t>
            </a:r>
            <a:r>
              <a:rPr lang="en-US" b="1" dirty="0"/>
              <a:t>attention</a:t>
            </a:r>
            <a:br>
              <a:rPr lang="en-US" b="1" dirty="0"/>
            </a:br>
            <a:endParaRPr lang="en-IN" dirty="0"/>
          </a:p>
        </p:txBody>
      </p:sp>
      <p:sp>
        <p:nvSpPr>
          <p:cNvPr id="3" name="Content Placeholder 2"/>
          <p:cNvSpPr>
            <a:spLocks noGrp="1"/>
          </p:cNvSpPr>
          <p:nvPr>
            <p:ph idx="1"/>
          </p:nvPr>
        </p:nvSpPr>
        <p:spPr/>
        <p:txBody>
          <a:bodyPr/>
          <a:lstStyle/>
          <a:p>
            <a:r>
              <a:rPr lang="en-US" dirty="0" err="1" smtClean="0">
                <a:hlinkClick r:id="rId2"/>
              </a:rPr>
              <a:t>Xu</a:t>
            </a:r>
            <a:r>
              <a:rPr lang="en-US" dirty="0" smtClean="0">
                <a:hlinkClick r:id="rId2"/>
              </a:rPr>
              <a:t> </a:t>
            </a:r>
            <a:r>
              <a:rPr lang="en-US" dirty="0">
                <a:hlinkClick r:id="rId2"/>
              </a:rPr>
              <a:t>et al. (2015)</a:t>
            </a:r>
            <a:r>
              <a:rPr lang="en-US" dirty="0"/>
              <a:t> proposed an attention framework that extends beyond the conventional Seq2Seq architecture. Their framework attempts to align the input image and output word, tackling the image captioning problem.</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767" y="2854717"/>
            <a:ext cx="7063383" cy="4003283"/>
          </a:xfrm>
          <a:prstGeom prst="rect">
            <a:avLst/>
          </a:prstGeom>
        </p:spPr>
      </p:pic>
    </p:spTree>
    <p:extLst>
      <p:ext uri="{BB962C8B-B14F-4D97-AF65-F5344CB8AC3E}">
        <p14:creationId xmlns:p14="http://schemas.microsoft.com/office/powerpoint/2010/main" val="191558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Translation (MT)</a:t>
            </a:r>
            <a:endParaRPr lang="en-IN" dirty="0"/>
          </a:p>
        </p:txBody>
      </p:sp>
      <p:sp>
        <p:nvSpPr>
          <p:cNvPr id="3" name="Content Placeholder 2"/>
          <p:cNvSpPr>
            <a:spLocks noGrp="1"/>
          </p:cNvSpPr>
          <p:nvPr>
            <p:ph idx="1"/>
          </p:nvPr>
        </p:nvSpPr>
        <p:spPr/>
        <p:txBody>
          <a:bodyPr/>
          <a:lstStyle/>
          <a:p>
            <a:r>
              <a:rPr lang="en-US" dirty="0"/>
              <a:t>Machine translation is the task of automatically converting source text in one language to text in another language</a:t>
            </a:r>
            <a:r>
              <a:rPr lang="en-US" dirty="0" smtClean="0"/>
              <a:t>.</a:t>
            </a:r>
          </a:p>
          <a:p>
            <a:r>
              <a:rPr lang="en-US" dirty="0"/>
              <a:t>Given a sequence of text in a source language, there is no one single best translation of that text to another language. This is because of the natural ambiguity and flexibility of human </a:t>
            </a:r>
            <a:r>
              <a:rPr lang="en-US" dirty="0" smtClean="0"/>
              <a:t>language.</a:t>
            </a:r>
          </a:p>
          <a:p>
            <a:endParaRPr lang="en-US" dirty="0" smtClean="0"/>
          </a:p>
          <a:p>
            <a:r>
              <a:rPr lang="en-IN" dirty="0"/>
              <a:t>French: Le chat </a:t>
            </a:r>
            <a:r>
              <a:rPr lang="en-IN" dirty="0" err="1"/>
              <a:t>est</a:t>
            </a:r>
            <a:r>
              <a:rPr lang="en-IN" dirty="0"/>
              <a:t> </a:t>
            </a:r>
            <a:r>
              <a:rPr lang="en-IN" dirty="0" err="1"/>
              <a:t>sur</a:t>
            </a:r>
            <a:r>
              <a:rPr lang="en-IN" dirty="0"/>
              <a:t> le </a:t>
            </a:r>
            <a:r>
              <a:rPr lang="en-IN" dirty="0" err="1"/>
              <a:t>tapis</a:t>
            </a:r>
            <a:endParaRPr lang="en-IN" dirty="0"/>
          </a:p>
          <a:p>
            <a:r>
              <a:rPr lang="en-IN" dirty="0"/>
              <a:t>Reference 1: The cat is on the mat. (Translation by human)</a:t>
            </a:r>
          </a:p>
          <a:p>
            <a:r>
              <a:rPr lang="en-IN" dirty="0"/>
              <a:t>Reference 2: There is a cat on the mat. (Translation by another human)</a:t>
            </a:r>
          </a:p>
          <a:p>
            <a:r>
              <a:rPr lang="en-IN" dirty="0"/>
              <a:t>Multiple translations possible.</a:t>
            </a:r>
          </a:p>
          <a:p>
            <a:endParaRPr lang="en-US" i="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60751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Cost of Attention</a:t>
            </a:r>
            <a:br>
              <a:rPr lang="en-IN" b="1" dirty="0"/>
            </a:br>
            <a:endParaRPr lang="en-IN" dirty="0"/>
          </a:p>
        </p:txBody>
      </p:sp>
      <p:sp>
        <p:nvSpPr>
          <p:cNvPr id="3" name="Content Placeholder 2"/>
          <p:cNvSpPr>
            <a:spLocks noGrp="1"/>
          </p:cNvSpPr>
          <p:nvPr>
            <p:ph idx="1"/>
          </p:nvPr>
        </p:nvSpPr>
        <p:spPr/>
        <p:txBody>
          <a:bodyPr/>
          <a:lstStyle/>
          <a:p>
            <a:r>
              <a:rPr lang="en-US" dirty="0"/>
              <a:t>We need to calculate an attention value for each combination of input and output word. If you have a 50-word input sequence and generate a 50-word output sequence that would be 2500 attention values</a:t>
            </a:r>
            <a:r>
              <a:rPr lang="en-US" dirty="0" smtClean="0"/>
              <a:t>.</a:t>
            </a:r>
          </a:p>
          <a:p>
            <a:endParaRPr lang="en-US" dirty="0" smtClean="0"/>
          </a:p>
          <a:p>
            <a:r>
              <a:rPr lang="en-US" dirty="0" smtClean="0"/>
              <a:t>That’s </a:t>
            </a:r>
            <a:r>
              <a:rPr lang="en-US" dirty="0"/>
              <a:t>not too </a:t>
            </a:r>
            <a:r>
              <a:rPr lang="en-US" dirty="0" smtClean="0"/>
              <a:t>bad at word level, </a:t>
            </a:r>
            <a:r>
              <a:rPr lang="en-US" dirty="0"/>
              <a:t>but </a:t>
            </a:r>
            <a:r>
              <a:rPr lang="en-US" dirty="0" smtClean="0"/>
              <a:t>character-level </a:t>
            </a:r>
            <a:r>
              <a:rPr lang="en-US" dirty="0"/>
              <a:t>computations and deal with sequences consisting of hundreds of tokens </a:t>
            </a:r>
            <a:r>
              <a:rPr lang="en-US" dirty="0" smtClean="0"/>
              <a:t>can </a:t>
            </a:r>
            <a:r>
              <a:rPr lang="en-US" dirty="0"/>
              <a:t>become prohibitively expensive</a:t>
            </a:r>
            <a:r>
              <a:rPr lang="en-US" dirty="0" smtClean="0"/>
              <a:t>.</a:t>
            </a:r>
          </a:p>
          <a:p>
            <a:endParaRPr lang="en-US" dirty="0" smtClean="0"/>
          </a:p>
          <a:p>
            <a:r>
              <a:rPr lang="en-US" dirty="0"/>
              <a:t>An alternative approach to attention is to use Reinforcement Learning to predict an approximate location to focus to.</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1538950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Translation</a:t>
            </a:r>
            <a:endParaRPr lang="en-IN" dirty="0"/>
          </a:p>
        </p:txBody>
      </p:sp>
      <p:sp>
        <p:nvSpPr>
          <p:cNvPr id="3" name="Content Placeholder 2"/>
          <p:cNvSpPr>
            <a:spLocks noGrp="1"/>
          </p:cNvSpPr>
          <p:nvPr>
            <p:ph idx="1"/>
          </p:nvPr>
        </p:nvSpPr>
        <p:spPr/>
        <p:txBody>
          <a:bodyPr/>
          <a:lstStyle/>
          <a:p>
            <a:r>
              <a:rPr lang="en-IN" b="1" dirty="0"/>
              <a:t>Statistical Machine Translation</a:t>
            </a:r>
          </a:p>
          <a:p>
            <a:r>
              <a:rPr lang="en-US" dirty="0"/>
              <a:t>use of statistical models that learn to translate text from a source language to a target language gives a large corpus of examples</a:t>
            </a:r>
            <a:r>
              <a:rPr lang="en-US" dirty="0" smtClean="0"/>
              <a:t>.</a:t>
            </a:r>
          </a:p>
          <a:p>
            <a:r>
              <a:rPr lang="en-US" dirty="0"/>
              <a:t>The approach is data-driven, requiring only a corpus of examples with both source and target language text. This means linguists are not longer required to specify the rules of translation</a:t>
            </a:r>
            <a:r>
              <a:rPr lang="en-US" dirty="0" smtClean="0"/>
              <a:t>.</a:t>
            </a:r>
          </a:p>
          <a:p>
            <a:r>
              <a:rPr lang="en-IN" b="1" dirty="0"/>
              <a:t>Neural Machine Translation</a:t>
            </a:r>
          </a:p>
          <a:p>
            <a:r>
              <a:rPr lang="en-US" dirty="0"/>
              <a:t>Neural machine translation, or NMT for short, is the use of neural network models to learn a statistical model for machine translation</a:t>
            </a:r>
            <a:r>
              <a:rPr lang="en-US" dirty="0" smtClean="0"/>
              <a:t>.</a:t>
            </a:r>
          </a:p>
          <a:p>
            <a:r>
              <a:rPr lang="en-US"/>
              <a:t>The key benefit to the approach is that a single system can be trained directly on source and target text, no longer requiring the pipeline of specialized systems used in statistical machine learning.</a:t>
            </a:r>
            <a:endParaRPr lang="en-IN"/>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118410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Search and Width</a:t>
            </a:r>
            <a:endParaRPr lang="en-IN" dirty="0"/>
          </a:p>
        </p:txBody>
      </p:sp>
      <p:sp>
        <p:nvSpPr>
          <p:cNvPr id="3" name="Content Placeholder 2"/>
          <p:cNvSpPr>
            <a:spLocks noGrp="1"/>
          </p:cNvSpPr>
          <p:nvPr>
            <p:ph idx="1"/>
          </p:nvPr>
        </p:nvSpPr>
        <p:spPr>
          <a:xfrm>
            <a:off x="580571" y="1426028"/>
            <a:ext cx="10972800" cy="4876800"/>
          </a:xfrm>
        </p:spPr>
        <p:txBody>
          <a:bodyPr/>
          <a:lstStyle/>
          <a:p>
            <a:r>
              <a:rPr lang="en-US" i="1" dirty="0"/>
              <a:t>When we use </a:t>
            </a:r>
            <a:r>
              <a:rPr lang="en-US" i="1" dirty="0" smtClean="0"/>
              <a:t>RNN </a:t>
            </a:r>
            <a:r>
              <a:rPr lang="en-US" i="1" dirty="0"/>
              <a:t>architecture </a:t>
            </a:r>
            <a:r>
              <a:rPr lang="en-US" i="1" dirty="0" smtClean="0"/>
              <a:t>for translation we </a:t>
            </a:r>
            <a:r>
              <a:rPr lang="en-US" i="1" dirty="0"/>
              <a:t>need a way to find the best combination of words for a translation. The most common algorithm for doing this is called </a:t>
            </a:r>
            <a:r>
              <a:rPr lang="en-US" i="1" dirty="0" smtClean="0"/>
              <a:t> </a:t>
            </a:r>
            <a:r>
              <a:rPr lang="en-US" b="1" dirty="0" smtClean="0"/>
              <a:t>Beam </a:t>
            </a:r>
            <a:r>
              <a:rPr lang="en-US" b="1" dirty="0"/>
              <a:t>Search algorithm</a:t>
            </a:r>
            <a:r>
              <a:rPr lang="en-US" dirty="0"/>
              <a:t> </a:t>
            </a:r>
            <a:r>
              <a:rPr lang="en-US" dirty="0" smtClean="0"/>
              <a:t>and has </a:t>
            </a:r>
            <a:r>
              <a:rPr lang="en-US" dirty="0"/>
              <a:t>a parameter called B, which is called the </a:t>
            </a:r>
            <a:r>
              <a:rPr lang="en-US" b="1" dirty="0" smtClean="0"/>
              <a:t>Beam Width</a:t>
            </a:r>
            <a:r>
              <a:rPr lang="en-US" dirty="0" smtClean="0"/>
              <a:t>.</a:t>
            </a:r>
          </a:p>
          <a:p>
            <a:r>
              <a:rPr lang="en-US" dirty="0" smtClean="0"/>
              <a:t> </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771" y="2928217"/>
            <a:ext cx="9162382" cy="5157112"/>
          </a:xfrm>
          <a:prstGeom prst="rect">
            <a:avLst/>
          </a:prstGeom>
        </p:spPr>
      </p:pic>
    </p:spTree>
    <p:extLst>
      <p:ext uri="{BB962C8B-B14F-4D97-AF65-F5344CB8AC3E}">
        <p14:creationId xmlns:p14="http://schemas.microsoft.com/office/powerpoint/2010/main" val="270085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Search and Width</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6569" y="1866590"/>
            <a:ext cx="7307318" cy="4097318"/>
          </a:xfrm>
        </p:spPr>
      </p:pic>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
        <p:nvSpPr>
          <p:cNvPr id="6" name="TextBox 5"/>
          <p:cNvSpPr txBox="1"/>
          <p:nvPr/>
        </p:nvSpPr>
        <p:spPr>
          <a:xfrm>
            <a:off x="333828" y="1596572"/>
            <a:ext cx="4093029" cy="465364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With beam width 3, beam search will consider three words to choose from for the first word. So, in order to perform this first step of Beam search, we run the input French sentence through the encoder network and then the first in the decoder network is a </a:t>
            </a:r>
            <a:r>
              <a:rPr lang="en-US" sz="2000" dirty="0" err="1">
                <a:latin typeface="Times New Roman" pitchFamily="18" charset="0"/>
                <a:cs typeface="Times New Roman" pitchFamily="18" charset="0"/>
              </a:rPr>
              <a:t>softmax</a:t>
            </a:r>
            <a:r>
              <a:rPr lang="en-US" sz="2000" dirty="0">
                <a:latin typeface="Times New Roman" pitchFamily="18" charset="0"/>
                <a:cs typeface="Times New Roman" pitchFamily="18" charset="0"/>
              </a:rPr>
              <a:t> output with overall 10,000 possibilities and we will store the top 3 words because of beam width 3.</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2358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Search and Width</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80" y="1701800"/>
            <a:ext cx="7986291" cy="4483732"/>
          </a:xfrm>
        </p:spPr>
      </p:pic>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
        <p:nvSpPr>
          <p:cNvPr id="6" name="TextBox 5"/>
          <p:cNvSpPr txBox="1"/>
          <p:nvPr/>
        </p:nvSpPr>
        <p:spPr>
          <a:xfrm>
            <a:off x="8665029" y="1640114"/>
            <a:ext cx="3265714" cy="3323987"/>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So for this second step of beam search since we have 10,000 words in our vocabulary, we would end up considering three times 10000 or thirty thousand possibilities and then pick the top three.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235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Search and Width</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TextBox 5"/>
          <p:cNvSpPr txBox="1"/>
          <p:nvPr/>
        </p:nvSpPr>
        <p:spPr>
          <a:xfrm>
            <a:off x="8665029" y="1640114"/>
            <a:ext cx="3265714" cy="517064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And the outcome of this process will be that adding one word at a time until Beam search will decide EOS as the best next symbol.</a:t>
            </a:r>
          </a:p>
          <a:p>
            <a:pPr algn="just">
              <a:lnSpc>
                <a:spcPct val="150000"/>
              </a:lnSpc>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beam width was 1, then this essentially becomes the greedy search algorithm</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Three copies of network (B=3) to find probability of each choices</a:t>
            </a:r>
            <a:endParaRPr lang="en-US" sz="20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31392"/>
            <a:ext cx="8345714" cy="4685522"/>
          </a:xfrm>
        </p:spPr>
      </p:pic>
    </p:spTree>
    <p:extLst>
      <p:ext uri="{BB962C8B-B14F-4D97-AF65-F5344CB8AC3E}">
        <p14:creationId xmlns:p14="http://schemas.microsoft.com/office/powerpoint/2010/main" val="184763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Machine Translation</a:t>
            </a:r>
            <a:endParaRPr lang="en-IN" dirty="0"/>
          </a:p>
        </p:txBody>
      </p:sp>
      <p:sp>
        <p:nvSpPr>
          <p:cNvPr id="3" name="Content Placeholder 2"/>
          <p:cNvSpPr>
            <a:spLocks noGrp="1"/>
          </p:cNvSpPr>
          <p:nvPr>
            <p:ph idx="1"/>
          </p:nvPr>
        </p:nvSpPr>
        <p:spPr/>
        <p:txBody>
          <a:bodyPr/>
          <a:lstStyle/>
          <a:p>
            <a:r>
              <a:rPr lang="en-IN" dirty="0" smtClean="0"/>
              <a:t>French: Le chat </a:t>
            </a:r>
            <a:r>
              <a:rPr lang="en-IN" dirty="0" err="1" smtClean="0"/>
              <a:t>est</a:t>
            </a:r>
            <a:r>
              <a:rPr lang="en-IN" dirty="0" smtClean="0"/>
              <a:t> </a:t>
            </a:r>
            <a:r>
              <a:rPr lang="en-IN" dirty="0" err="1" smtClean="0"/>
              <a:t>sur</a:t>
            </a:r>
            <a:r>
              <a:rPr lang="en-IN" dirty="0" smtClean="0"/>
              <a:t> le </a:t>
            </a:r>
            <a:r>
              <a:rPr lang="en-IN" dirty="0" err="1" smtClean="0"/>
              <a:t>tapis</a:t>
            </a:r>
            <a:endParaRPr lang="en-IN" dirty="0" smtClean="0"/>
          </a:p>
          <a:p>
            <a:r>
              <a:rPr lang="en-IN" dirty="0" smtClean="0"/>
              <a:t>Reference 1: The cat is on the mat. (Translation by human)</a:t>
            </a:r>
          </a:p>
          <a:p>
            <a:r>
              <a:rPr lang="en-IN" dirty="0" smtClean="0"/>
              <a:t>Reference 2: There is a cat on the mat. </a:t>
            </a:r>
            <a:r>
              <a:rPr lang="en-IN" dirty="0"/>
              <a:t>(Translation by </a:t>
            </a:r>
            <a:r>
              <a:rPr lang="en-IN" dirty="0" smtClean="0"/>
              <a:t>another human)</a:t>
            </a:r>
          </a:p>
          <a:p>
            <a:r>
              <a:rPr lang="en-IN" dirty="0" smtClean="0"/>
              <a:t>Multiple translations possible.</a:t>
            </a:r>
          </a:p>
          <a:p>
            <a:endParaRPr lang="en-IN" dirty="0" smtClean="0"/>
          </a:p>
          <a:p>
            <a:r>
              <a:rPr lang="en-IN" dirty="0"/>
              <a:t>One of the challenges of machine translation is </a:t>
            </a:r>
            <a:r>
              <a:rPr lang="en-IN" dirty="0" smtClean="0"/>
              <a:t>that how to </a:t>
            </a:r>
            <a:r>
              <a:rPr lang="en-IN" b="1" dirty="0" smtClean="0"/>
              <a:t>evaluate</a:t>
            </a:r>
            <a:r>
              <a:rPr lang="en-IN" dirty="0" smtClean="0"/>
              <a:t> </a:t>
            </a:r>
            <a:r>
              <a:rPr lang="en-IN" dirty="0"/>
              <a:t>a </a:t>
            </a:r>
            <a:r>
              <a:rPr lang="en-IN" b="1" dirty="0"/>
              <a:t>machine translation </a:t>
            </a:r>
            <a:r>
              <a:rPr lang="en-IN" b="1" dirty="0" smtClean="0"/>
              <a:t>system quality/accuracy</a:t>
            </a:r>
            <a:r>
              <a:rPr lang="en-IN" dirty="0" smtClean="0"/>
              <a:t>. </a:t>
            </a:r>
          </a:p>
          <a:p>
            <a:endParaRPr lang="en-IN" dirty="0"/>
          </a:p>
          <a:p>
            <a:r>
              <a:rPr lang="en-IN" b="1" dirty="0" smtClean="0"/>
              <a:t>Bleu Score:  A method for automatically evaluation of machine translation</a:t>
            </a:r>
          </a:p>
          <a:p>
            <a:r>
              <a:rPr lang="en-US" dirty="0"/>
              <a:t>BLEU was originally developed to measure machine translation</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941698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11110</TotalTime>
  <Words>1784</Words>
  <Application>Microsoft Office PowerPoint</Application>
  <PresentationFormat>Custom</PresentationFormat>
  <Paragraphs>213</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Machine Translation</vt:lpstr>
      <vt:lpstr>Sequence to sequence models</vt:lpstr>
      <vt:lpstr>Machine Translation (MT)</vt:lpstr>
      <vt:lpstr>Machine Translation</vt:lpstr>
      <vt:lpstr>Beam Search and Width</vt:lpstr>
      <vt:lpstr>Beam Search and Width</vt:lpstr>
      <vt:lpstr>Beam Search and Width</vt:lpstr>
      <vt:lpstr>Beam Search and Width</vt:lpstr>
      <vt:lpstr>Evaluating Machine Translation</vt:lpstr>
      <vt:lpstr>Evaluating Machine Translation</vt:lpstr>
      <vt:lpstr>Bleu Score</vt:lpstr>
      <vt:lpstr>Bleu Score</vt:lpstr>
      <vt:lpstr>Bleu Score on unigram</vt:lpstr>
      <vt:lpstr>Bleu Score on bigram</vt:lpstr>
      <vt:lpstr>Blue Score on ngrams</vt:lpstr>
      <vt:lpstr>Brevity Penalty</vt:lpstr>
      <vt:lpstr>BLEU Strengths and Drawbacks</vt:lpstr>
      <vt:lpstr>Attention Mechanism in Neural Networks</vt:lpstr>
      <vt:lpstr>Encoder-Decoder Model</vt:lpstr>
      <vt:lpstr>Attention Model</vt:lpstr>
      <vt:lpstr>Attention Model</vt:lpstr>
      <vt:lpstr>Attention Model</vt:lpstr>
      <vt:lpstr>Applications</vt:lpstr>
      <vt:lpstr>Attention Model</vt:lpstr>
      <vt:lpstr> Sequence to sequence (Seq2Seq) architecture for machine translation </vt:lpstr>
      <vt:lpstr>Cho et al. (2014) and Sutskever et al. (2014)</vt:lpstr>
      <vt:lpstr>Align &amp; Translate </vt:lpstr>
      <vt:lpstr>Bahdanau et al. (2015) &amp; Luong et al. (2015) </vt:lpstr>
      <vt:lpstr> Visual attention </vt:lpstr>
      <vt:lpstr>The Cost of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211</cp:revision>
  <dcterms:created xsi:type="dcterms:W3CDTF">2018-02-04T03:42:23Z</dcterms:created>
  <dcterms:modified xsi:type="dcterms:W3CDTF">2020-05-18T12:27:18Z</dcterms:modified>
</cp:coreProperties>
</file>