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91" r:id="rId8"/>
    <p:sldId id="292" r:id="rId9"/>
    <p:sldId id="289" r:id="rId10"/>
    <p:sldId id="290" r:id="rId11"/>
    <p:sldId id="257" r:id="rId12"/>
    <p:sldId id="258" r:id="rId13"/>
    <p:sldId id="259" r:id="rId14"/>
    <p:sldId id="260" r:id="rId15"/>
    <p:sldId id="274" r:id="rId16"/>
    <p:sldId id="293" r:id="rId17"/>
    <p:sldId id="294" r:id="rId18"/>
    <p:sldId id="261" r:id="rId19"/>
    <p:sldId id="275" r:id="rId20"/>
    <p:sldId id="262" r:id="rId21"/>
    <p:sldId id="264" r:id="rId22"/>
    <p:sldId id="295" r:id="rId23"/>
    <p:sldId id="263" r:id="rId24"/>
    <p:sldId id="265" r:id="rId25"/>
    <p:sldId id="268" r:id="rId26"/>
    <p:sldId id="266" r:id="rId27"/>
    <p:sldId id="267" r:id="rId28"/>
    <p:sldId id="277" r:id="rId29"/>
    <p:sldId id="269" r:id="rId30"/>
    <p:sldId id="271" r:id="rId31"/>
    <p:sldId id="27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279" r:id="rId40"/>
    <p:sldId id="278" r:id="rId41"/>
    <p:sldId id="296" r:id="rId42"/>
    <p:sldId id="297" r:id="rId43"/>
    <p:sldId id="298" r:id="rId44"/>
    <p:sldId id="300" r:id="rId45"/>
    <p:sldId id="280" r:id="rId46"/>
    <p:sldId id="273" r:id="rId47"/>
    <p:sldId id="281" r:id="rId48"/>
    <p:sldId id="299" r:id="rId49"/>
    <p:sldId id="311" r:id="rId50"/>
    <p:sldId id="301" r:id="rId51"/>
    <p:sldId id="283" r:id="rId52"/>
    <p:sldId id="282" r:id="rId53"/>
    <p:sldId id="302" r:id="rId54"/>
    <p:sldId id="30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73" d="100"/>
          <a:sy n="73" d="100"/>
        </p:scale>
        <p:origin x="-121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pr.com/guides/maths/statistics/median/" TargetMode="External"/><Relationship Id="rId2" Type="http://schemas.openxmlformats.org/officeDocument/2006/relationships/hyperlink" Target="https://www.toppr.com/guides/maths/shapes-and-angles/intro-shapes-and-ang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pr.com/guides/maths/statistics/mod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133599"/>
          </a:xfrm>
        </p:spPr>
        <p:txBody>
          <a:bodyPr/>
          <a:lstStyle/>
          <a:p>
            <a:r>
              <a:rPr lang="en-US" dirty="0" smtClean="0"/>
              <a:t>Applied Statistical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259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Theoretical Probability Distributions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Density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probability that </a:t>
            </a:r>
            <a:r>
              <a:rPr lang="en-US" i="1" dirty="0"/>
              <a:t>X </a:t>
            </a:r>
            <a:r>
              <a:rPr lang="en-US" dirty="0"/>
              <a:t>assumes a value between </a:t>
            </a:r>
            <a:r>
              <a:rPr lang="en-US" i="1" dirty="0"/>
              <a:t>a </a:t>
            </a:r>
            <a:r>
              <a:rPr lang="en-US" dirty="0"/>
              <a:t>and b</a:t>
            </a:r>
            <a:r>
              <a:rPr lang="en-US" dirty="0" smtClean="0"/>
              <a:t> </a:t>
            </a:r>
            <a:r>
              <a:rPr lang="en-US" dirty="0"/>
              <a:t>is equal to the shaded </a:t>
            </a:r>
            <a:r>
              <a:rPr lang="en-US" dirty="0" smtClean="0"/>
              <a:t>area under </a:t>
            </a:r>
            <a:r>
              <a:rPr lang="en-US" dirty="0"/>
              <a:t>the density function between the </a:t>
            </a:r>
            <a:r>
              <a:rPr lang="en-US" dirty="0" smtClean="0"/>
              <a:t>coordinates at   </a:t>
            </a:r>
            <a:r>
              <a:rPr lang="en-US" i="1" dirty="0"/>
              <a:t>x = a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b, </a:t>
            </a:r>
            <a:r>
              <a:rPr lang="en-US" dirty="0"/>
              <a:t>and </a:t>
            </a:r>
            <a:r>
              <a:rPr lang="en-US" dirty="0" smtClean="0"/>
              <a:t>from integral </a:t>
            </a:r>
            <a:r>
              <a:rPr lang="en-US" dirty="0"/>
              <a:t>calculus is given </a:t>
            </a:r>
            <a:r>
              <a:rPr lang="en-US" dirty="0" smtClean="0"/>
              <a:t>by</a:t>
            </a:r>
          </a:p>
          <a:p>
            <a:r>
              <a:rPr lang="en-IN" b="1" i="1" dirty="0" smtClean="0"/>
              <a:t>P(a </a:t>
            </a:r>
            <a:r>
              <a:rPr lang="en-IN" b="1" i="1" dirty="0"/>
              <a:t>&lt; X &lt; b) = </a:t>
            </a:r>
            <a:r>
              <a:rPr lang="en-IN" b="1" i="1" dirty="0" err="1" smtClean="0"/>
              <a:t>ʆ</a:t>
            </a:r>
            <a:r>
              <a:rPr lang="en-IN" b="1" i="1" baseline="-25000" dirty="0" err="1" smtClean="0"/>
              <a:t>a</a:t>
            </a:r>
            <a:r>
              <a:rPr lang="en-IN" b="1" i="1" baseline="30000" dirty="0" err="1" smtClean="0"/>
              <a:t>b</a:t>
            </a:r>
            <a:r>
              <a:rPr lang="en-IN" b="1" i="1" dirty="0" smtClean="0"/>
              <a:t> </a:t>
            </a:r>
            <a:r>
              <a:rPr lang="en-IN" b="1" i="1" dirty="0"/>
              <a:t>f(x) dx.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48" y="3770816"/>
            <a:ext cx="4238552" cy="29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	Binomial distribution is used to model the probability distribution of number of successes(X) in finite number of Bernoulli trials(n).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Bernoulli Trial: A trial(performance of random experiment) which can result in only two possible outcomes, one of which is called success and other is called failure.</a:t>
            </a:r>
          </a:p>
          <a:p>
            <a:pPr>
              <a:buNone/>
            </a:pPr>
            <a:r>
              <a:rPr lang="en-US" sz="2400" dirty="0" smtClean="0"/>
              <a:t>	Example: if </a:t>
            </a:r>
            <a:r>
              <a:rPr lang="en-US" sz="2400" dirty="0"/>
              <a:t>a new drug is introduced to cure a disease, it either cures the disease (it’s successful) or it doesn’t cure the disease (it’s a failure)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Assumptions under Bernoulli Distribution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trials n is finite and fixed.</a:t>
            </a:r>
          </a:p>
          <a:p>
            <a:r>
              <a:rPr lang="en-US" dirty="0" smtClean="0"/>
              <a:t>Trails are independent of each other.</a:t>
            </a:r>
          </a:p>
          <a:p>
            <a:r>
              <a:rPr lang="en-US" dirty="0" smtClean="0"/>
              <a:t>Each trial has only two possible outcomes.</a:t>
            </a:r>
          </a:p>
          <a:p>
            <a:r>
              <a:rPr lang="en-US" dirty="0" smtClean="0"/>
              <a:t>Probability p of success is constant from trial to trial.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Definition(Binomial distribution)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>
              <a:buNone/>
            </a:pPr>
            <a:r>
              <a:rPr lang="en-US" dirty="0" smtClean="0"/>
              <a:t>A discrete random variable X said to follow Binomial Distribution with parameters n and p, if its probability mass function is given by </a:t>
            </a:r>
          </a:p>
          <a:p>
            <a:pPr marL="0" indent="1588">
              <a:buNone/>
            </a:pPr>
            <a:r>
              <a:rPr lang="en-US" dirty="0" smtClean="0"/>
              <a:t>p(x)= P(X=x)= 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err="1" smtClean="0"/>
              <a:t>p</a:t>
            </a:r>
            <a:r>
              <a:rPr lang="en-US" baseline="30000" dirty="0" err="1" smtClean="0"/>
              <a:t>x</a:t>
            </a:r>
            <a:r>
              <a:rPr lang="en-US" dirty="0" err="1" smtClean="0"/>
              <a:t>q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-x</a:t>
            </a:r>
            <a:r>
              <a:rPr lang="en-US" dirty="0" smtClean="0"/>
              <a:t> 	for x = 0,1,2…. n, 					0&lt;p&lt;1, </a:t>
            </a:r>
            <a:r>
              <a:rPr lang="en-US" dirty="0" err="1" smtClean="0"/>
              <a:t>p+q</a:t>
            </a:r>
            <a:r>
              <a:rPr lang="en-US" dirty="0" smtClean="0"/>
              <a:t>=1</a:t>
            </a:r>
          </a:p>
          <a:p>
            <a:pPr marL="0" indent="1588">
              <a:buNone/>
            </a:pPr>
            <a:r>
              <a:rPr lang="en-US" dirty="0" smtClean="0"/>
              <a:t>		   =0 			otherwise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 shorthand notation, it is represented as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X∼B(n, p)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Properties of Binomial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For Binomial Distribution with parameters n, p B(n, p)</a:t>
            </a:r>
          </a:p>
          <a:p>
            <a:r>
              <a:rPr lang="en-US" dirty="0" smtClean="0"/>
              <a:t>Mean : µ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Variance (σ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dirty="0" err="1" smtClean="0"/>
              <a:t>npq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Since </a:t>
            </a:r>
            <a:r>
              <a:rPr lang="en-US" sz="2400" dirty="0" err="1" smtClean="0">
                <a:solidFill>
                  <a:srgbClr val="FF0000"/>
                </a:solidFill>
              </a:rPr>
              <a:t>npq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np</a:t>
            </a:r>
            <a:r>
              <a:rPr lang="en-US" sz="2400" dirty="0" smtClean="0">
                <a:solidFill>
                  <a:srgbClr val="FF0000"/>
                </a:solidFill>
              </a:rPr>
              <a:t> the variance of a Binomial Variable is always less than its mean.</a:t>
            </a:r>
          </a:p>
          <a:p>
            <a:r>
              <a:rPr lang="en-US" dirty="0" smtClean="0"/>
              <a:t>Mode: Depending on the value of the parameter λ, it may be </a:t>
            </a:r>
            <a:r>
              <a:rPr lang="en-US" dirty="0" err="1" smtClean="0"/>
              <a:t>unimodal</a:t>
            </a:r>
            <a:r>
              <a:rPr lang="en-US" dirty="0" smtClean="0"/>
              <a:t> or bimodal.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(n + 1) p = m is an integer:</a:t>
            </a:r>
            <a:r>
              <a:rPr lang="en-US" dirty="0" smtClean="0"/>
              <a:t> Binomial distribution is bimodal with mode is at x = m  and x = m –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  (n + 1) p is not an integer:</a:t>
            </a:r>
            <a:r>
              <a:rPr lang="en-US" dirty="0" smtClean="0"/>
              <a:t>  Binomial distribution is </a:t>
            </a:r>
            <a:r>
              <a:rPr lang="en-US" dirty="0" err="1" smtClean="0"/>
              <a:t>unimodal</a:t>
            </a:r>
            <a:r>
              <a:rPr lang="en-US" dirty="0" smtClean="0"/>
              <a:t> with mode at the integer part of (n + 1) p. </a:t>
            </a:r>
          </a:p>
          <a:p>
            <a:r>
              <a:rPr lang="en-US" dirty="0" smtClean="0"/>
              <a:t>Binomial distribution is positively skewed.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=(p-q)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dirty="0" err="1" smtClean="0"/>
              <a:t>npq</a:t>
            </a:r>
            <a:r>
              <a:rPr lang="en-US" dirty="0" smtClean="0"/>
              <a:t>&gt;0</a:t>
            </a:r>
          </a:p>
          <a:p>
            <a:pPr>
              <a:buNone/>
            </a:pPr>
            <a:r>
              <a:rPr lang="en-US" dirty="0" smtClean="0"/>
              <a:t>	as n-&gt;∞,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-&gt;0, </a:t>
            </a:r>
            <a:r>
              <a:rPr lang="en-US" baseline="-25000" dirty="0" smtClean="0"/>
              <a:t> </a:t>
            </a:r>
            <a:r>
              <a:rPr lang="en-US" dirty="0" smtClean="0"/>
              <a:t>distribution becomes symmetric.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Properties of 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Property: If two Binomial distributions X</a:t>
            </a:r>
            <a:r>
              <a:rPr lang="en-US" baseline="-25000" dirty="0" smtClean="0"/>
              <a:t>1</a:t>
            </a:r>
            <a:r>
              <a:rPr lang="en-US" dirty="0" smtClean="0"/>
              <a:t>∼B(n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,</a:t>
            </a:r>
            <a:r>
              <a:rPr lang="en-US" dirty="0" smtClean="0"/>
              <a:t> p</a:t>
            </a:r>
            <a:r>
              <a:rPr lang="en-US" baseline="30000" dirty="0" smtClean="0"/>
              <a:t>)</a:t>
            </a:r>
            <a:r>
              <a:rPr lang="en-US" dirty="0" smtClean="0"/>
              <a:t> and X</a:t>
            </a:r>
            <a:r>
              <a:rPr lang="en-US" baseline="-25000" dirty="0" smtClean="0"/>
              <a:t>2</a:t>
            </a:r>
            <a:r>
              <a:rPr lang="en-US" dirty="0" smtClean="0"/>
              <a:t>∼B(n</a:t>
            </a:r>
            <a:r>
              <a:rPr lang="en-US" baseline="-25000" dirty="0" smtClean="0"/>
              <a:t>2</a:t>
            </a:r>
            <a:r>
              <a:rPr lang="en-US" dirty="0" smtClean="0"/>
              <a:t>, p) are added to give another random variable Y, then Y also follows a Binomial Distribution given by Y=X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∼B(n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,p).</a:t>
            </a:r>
          </a:p>
          <a:p>
            <a:r>
              <a:rPr lang="en-US" dirty="0" smtClean="0"/>
              <a:t>Limiting distribution: as n-&gt;∞, Binomial distribution tends to normal distribution.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Binomial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coin is tossed 10 times. What is the probability of getting exactly 6 heads?</a:t>
            </a:r>
            <a:endParaRPr lang="en-US" dirty="0"/>
          </a:p>
          <a:p>
            <a:r>
              <a:rPr lang="en-US" dirty="0" smtClean="0"/>
              <a:t>formula</a:t>
            </a:r>
            <a:r>
              <a:rPr lang="en-US" dirty="0"/>
              <a:t>: b(x; n, P) – </a:t>
            </a:r>
            <a:r>
              <a:rPr lang="en-US" baseline="-25000" dirty="0" err="1"/>
              <a:t>n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30000" dirty="0" err="1"/>
              <a:t>x</a:t>
            </a:r>
            <a:r>
              <a:rPr lang="en-US" dirty="0"/>
              <a:t> * (1 – P)</a:t>
            </a:r>
            <a:r>
              <a:rPr lang="en-US" baseline="30000" dirty="0"/>
              <a:t>n –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of trials (n) is 10</a:t>
            </a:r>
            <a:br>
              <a:rPr lang="en-US" dirty="0"/>
            </a:br>
            <a:r>
              <a:rPr lang="en-US" dirty="0"/>
              <a:t>The odds of success (“tossing a heads”) is 0.5 (So 1-p = 0.5)</a:t>
            </a:r>
            <a:br>
              <a:rPr lang="en-US" dirty="0"/>
            </a:br>
            <a:r>
              <a:rPr lang="en-US" dirty="0"/>
              <a:t>x = 6</a:t>
            </a:r>
          </a:p>
          <a:p>
            <a:r>
              <a:rPr lang="en-US" dirty="0"/>
              <a:t>P(x=6) = </a:t>
            </a:r>
            <a:r>
              <a:rPr lang="en-US" baseline="-25000" dirty="0"/>
              <a:t>10</a:t>
            </a: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 * 0.5^6 * 0.5^4 = 210 * 0.015625 * 0.0625 = 0.205078125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80% of people who purchase pet insurance are women.  If 9 pet insurance owners are randomly selected, find the probability that exactly 6 are women</a:t>
            </a:r>
            <a:r>
              <a:rPr lang="en-US" b="1" dirty="0" smtClean="0"/>
              <a:t>.</a:t>
            </a:r>
          </a:p>
          <a:p>
            <a:r>
              <a:rPr lang="en-US" b="1" dirty="0"/>
              <a:t>Step 1:</a:t>
            </a:r>
            <a:r>
              <a:rPr lang="en-US" dirty="0"/>
              <a:t> Identify ‘n’ from the problem. Using our sample question, n (the number of randomly selected items) is 9.</a:t>
            </a:r>
          </a:p>
          <a:p>
            <a:r>
              <a:rPr lang="en-US" b="1" dirty="0"/>
              <a:t>Step 2:</a:t>
            </a:r>
            <a:r>
              <a:rPr lang="en-US" dirty="0"/>
              <a:t> Identify ‘X’ from the problem. X (the number you are asked to find the probability for) is 6.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</a:t>
            </a:r>
            <a:r>
              <a:rPr lang="en-US" dirty="0"/>
              <a:t>Find p and q. p is the probability of success and q is the probability of failure. We are given p = 80%, or .8. So the probability of failure is 1 – .8 = .2 (20</a:t>
            </a:r>
            <a:r>
              <a:rPr lang="en-US" dirty="0" smtClean="0"/>
              <a:t>%).</a:t>
            </a:r>
          </a:p>
          <a:p>
            <a:r>
              <a:rPr lang="en-US" dirty="0"/>
              <a:t>Multiply your answer from </a:t>
            </a:r>
            <a:r>
              <a:rPr lang="en-US" dirty="0" smtClean="0"/>
              <a:t>formula </a:t>
            </a:r>
            <a:r>
              <a:rPr lang="en-US" dirty="0"/>
              <a:t>together.</a:t>
            </a:r>
            <a:br>
              <a:rPr lang="en-US" dirty="0"/>
            </a:br>
            <a:r>
              <a:rPr lang="en-US" dirty="0"/>
              <a:t>84  × .262144 × .008 = 0.176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Poisson Distribution is used to model the number occurrences of a rare event in a small interval of time or space.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Life examples of 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(1) Number of deaths from a disease, such as heart attack or cancer or due to snake bite.</a:t>
            </a:r>
          </a:p>
          <a:p>
            <a:pPr>
              <a:buNone/>
            </a:pPr>
            <a:r>
              <a:rPr lang="en-US" dirty="0" smtClean="0"/>
              <a:t>(2) Number of suicides reported in a particular city.</a:t>
            </a:r>
          </a:p>
          <a:p>
            <a:pPr>
              <a:buNone/>
            </a:pPr>
            <a:r>
              <a:rPr lang="en-US" dirty="0" smtClean="0"/>
              <a:t>(3) The number of defective material in a packing manufactured by a good concern.</a:t>
            </a:r>
          </a:p>
          <a:p>
            <a:pPr>
              <a:buNone/>
            </a:pPr>
            <a:r>
              <a:rPr lang="en-US" dirty="0" smtClean="0"/>
              <a:t>(4) Number of faulty items in a packet of 100.</a:t>
            </a:r>
          </a:p>
          <a:p>
            <a:pPr>
              <a:buNone/>
            </a:pPr>
            <a:r>
              <a:rPr lang="en-US" dirty="0" smtClean="0"/>
              <a:t>(5) Number of air accidents in some unit of time.</a:t>
            </a:r>
          </a:p>
          <a:p>
            <a:pPr>
              <a:buNone/>
            </a:pPr>
            <a:r>
              <a:rPr lang="en-US" dirty="0" smtClean="0"/>
              <a:t>(6) Number of printing mistakes at each page of the book.</a:t>
            </a:r>
          </a:p>
          <a:p>
            <a:pPr>
              <a:buNone/>
            </a:pPr>
            <a:r>
              <a:rPr lang="en-US" dirty="0" smtClean="0"/>
              <a:t>(7) Number of telephone calls received in some unit of time.</a:t>
            </a:r>
          </a:p>
          <a:p>
            <a:pPr>
              <a:buNone/>
            </a:pPr>
            <a:r>
              <a:rPr lang="en-US" dirty="0" smtClean="0"/>
              <a:t>(8) Number of cars passing a crossing per minute during  busy hours of</a:t>
            </a:r>
          </a:p>
          <a:p>
            <a:pPr>
              <a:buNone/>
            </a:pPr>
            <a:r>
              <a:rPr lang="en-US" dirty="0" smtClean="0"/>
              <a:t>a 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1371600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dirty="0"/>
              <a:t>Statistics is concerned with making inferences about populations and </a:t>
            </a:r>
            <a:r>
              <a:rPr lang="en-US" sz="2400" dirty="0" smtClean="0"/>
              <a:t>population </a:t>
            </a:r>
            <a:r>
              <a:rPr lang="en-IN" sz="2400" dirty="0" smtClean="0"/>
              <a:t>characteristics.</a:t>
            </a:r>
          </a:p>
          <a:p>
            <a:r>
              <a:rPr lang="en-US" sz="2400" dirty="0"/>
              <a:t>Experiments are conducted with results that are </a:t>
            </a:r>
            <a:r>
              <a:rPr lang="en-US" sz="2400" b="1" dirty="0"/>
              <a:t>subject to </a:t>
            </a:r>
            <a:r>
              <a:rPr lang="en-US" sz="2400" b="1" dirty="0" smtClean="0"/>
              <a:t>chance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often important to allocate a </a:t>
            </a:r>
            <a:r>
              <a:rPr lang="en-US" sz="2400" b="1" dirty="0"/>
              <a:t>numerical </a:t>
            </a:r>
            <a:r>
              <a:rPr lang="en-US" sz="2400" b="1" dirty="0" smtClean="0"/>
              <a:t>description </a:t>
            </a:r>
            <a:r>
              <a:rPr lang="en-IN" sz="2400" b="1" dirty="0" smtClean="0"/>
              <a:t>to </a:t>
            </a:r>
            <a:r>
              <a:rPr lang="en-IN" sz="2400" b="1" dirty="0"/>
              <a:t>the outcome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 the </a:t>
            </a:r>
            <a:r>
              <a:rPr lang="en-IN" sz="2400" dirty="0"/>
              <a:t>sample </a:t>
            </a:r>
            <a:r>
              <a:rPr lang="en-IN" sz="2400" dirty="0" smtClean="0"/>
              <a:t>space </a:t>
            </a:r>
            <a:r>
              <a:rPr lang="en-US" sz="2400" dirty="0"/>
              <a:t>when three electronic components are </a:t>
            </a:r>
            <a:r>
              <a:rPr lang="en-US" sz="2400" dirty="0" smtClean="0"/>
              <a:t>tested</a:t>
            </a:r>
          </a:p>
          <a:p>
            <a:r>
              <a:rPr lang="en-US" sz="2400" dirty="0" smtClean="0"/>
              <a:t>S={NNN,NND,NDN,DNN,NDD,DND,DDN,DDD}</a:t>
            </a:r>
          </a:p>
          <a:p>
            <a:r>
              <a:rPr lang="en-US" sz="2400" dirty="0" smtClean="0"/>
              <a:t>N-Non Detective, D- Defective</a:t>
            </a:r>
          </a:p>
          <a:p>
            <a:r>
              <a:rPr lang="en-US" sz="2400" dirty="0" smtClean="0"/>
              <a:t>Natural concern -number </a:t>
            </a:r>
            <a:r>
              <a:rPr lang="en-US" sz="2400" dirty="0"/>
              <a:t>of defectives that occur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Each point can be assign a value 0,1,2,3.</a:t>
            </a:r>
          </a:p>
          <a:p>
            <a:r>
              <a:rPr lang="en-US" sz="2400" b="1" dirty="0"/>
              <a:t>A random variable is a function that associates a. real number with each </a:t>
            </a:r>
            <a:r>
              <a:rPr lang="en-US" sz="2400" b="1" dirty="0" smtClean="0"/>
              <a:t>element </a:t>
            </a:r>
            <a:r>
              <a:rPr lang="en-IN" sz="2400" b="1" dirty="0" smtClean="0"/>
              <a:t>in </a:t>
            </a:r>
            <a:r>
              <a:rPr lang="en-IN" sz="2400" b="1" dirty="0"/>
              <a:t>the sample space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5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b="1" dirty="0" smtClean="0"/>
              <a:t>Poisson Distribution as a limiting case of Binomial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Poisson Distribution P(</a:t>
            </a:r>
            <a:r>
              <a:rPr lang="el-GR" i="1" dirty="0" smtClean="0"/>
              <a:t>λ</a:t>
            </a:r>
            <a:r>
              <a:rPr lang="en-US" dirty="0" smtClean="0"/>
              <a:t>) also arises as a limiting distribution of Binomial Distribution B(n, p) under the following conditions:</a:t>
            </a:r>
          </a:p>
          <a:p>
            <a:pPr>
              <a:buNone/>
            </a:pPr>
            <a:r>
              <a:rPr lang="en-US" dirty="0" smtClean="0"/>
              <a:t>1. Number of trails is large i.e. n-&gt;∞.</a:t>
            </a:r>
          </a:p>
          <a:p>
            <a:pPr>
              <a:buNone/>
            </a:pPr>
            <a:r>
              <a:rPr lang="en-US" dirty="0" smtClean="0"/>
              <a:t>2. Probability of success is small i.e. p-&gt;0.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np</a:t>
            </a:r>
            <a:r>
              <a:rPr lang="en-US" dirty="0" smtClean="0"/>
              <a:t> -&gt;</a:t>
            </a:r>
            <a:r>
              <a:rPr lang="el-GR" i="1" dirty="0" smtClean="0"/>
              <a:t>λ </a:t>
            </a:r>
            <a:r>
              <a:rPr lang="en-US" dirty="0" smtClean="0"/>
              <a:t>, where </a:t>
            </a:r>
            <a:r>
              <a:rPr lang="el-GR" i="1" dirty="0" smtClean="0"/>
              <a:t>λ </a:t>
            </a:r>
            <a:r>
              <a:rPr lang="en-US" dirty="0" smtClean="0"/>
              <a:t> is finite.(rate of event)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Definition(Poisson distribution)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A discrete random variable X said to follow Poisson Distribution with parameter λ, if its probability mass function is given by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p(x)= P(X=x)=e</a:t>
            </a:r>
            <a:r>
              <a:rPr lang="en-US" baseline="30000" dirty="0" smtClean="0"/>
              <a:t>−</a:t>
            </a:r>
            <a:r>
              <a:rPr lang="en-US" baseline="30000" dirty="0" err="1" smtClean="0"/>
              <a:t>λ</a:t>
            </a:r>
            <a:r>
              <a:rPr lang="en-US" dirty="0" err="1" smtClean="0"/>
              <a:t>λ</a:t>
            </a:r>
            <a:r>
              <a:rPr lang="en-US" baseline="30000" dirty="0" err="1" smtClean="0"/>
              <a:t>x</a:t>
            </a:r>
            <a:r>
              <a:rPr lang="en-US" dirty="0" smtClean="0"/>
              <a:t>/x!  for x = 0,1,2…. ∞, λ&gt;0</a:t>
            </a:r>
          </a:p>
          <a:p>
            <a:pPr>
              <a:buNone/>
            </a:pPr>
            <a:r>
              <a:rPr lang="en-US" dirty="0" smtClean="0"/>
              <a:t>		                     =0 		otherwise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In shorthand notation, it is represented as </a:t>
            </a:r>
          </a:p>
          <a:p>
            <a:pPr>
              <a:buNone/>
            </a:pPr>
            <a:r>
              <a:rPr lang="en-US" dirty="0" smtClean="0"/>
              <a:t>				X∼P(λ) e=2.71	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/>
              <a:t>λ</a:t>
            </a:r>
            <a:r>
              <a:rPr lang="en-US" dirty="0" smtClean="0"/>
              <a:t>= mean number of success </a:t>
            </a:r>
            <a:r>
              <a:rPr lang="en-US" dirty="0"/>
              <a:t>that occur in specific region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X=Actual number of success that occur in specific region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average number of homes sold by the Acme Realty company is 2 homes per day. What is the probability that exactly 3 homes will be sold tomorrow? </a:t>
            </a:r>
          </a:p>
          <a:p>
            <a:r>
              <a:rPr lang="en-US" i="1" dirty="0"/>
              <a:t>Solution:</a:t>
            </a:r>
            <a:r>
              <a:rPr lang="en-US" dirty="0"/>
              <a:t> This is a Poisson experiment in which we know the following: </a:t>
            </a:r>
          </a:p>
          <a:p>
            <a:r>
              <a:rPr lang="en-US" dirty="0"/>
              <a:t>μ = 2; since 2 homes are sold per day, on average.</a:t>
            </a:r>
          </a:p>
          <a:p>
            <a:r>
              <a:rPr lang="en-US" dirty="0"/>
              <a:t>x = 3; since we want to find the likelihood that 3 homes will be sold tomorrow.</a:t>
            </a:r>
          </a:p>
          <a:p>
            <a:r>
              <a:rPr lang="en-US" dirty="0"/>
              <a:t>e = 2.71828; since </a:t>
            </a:r>
            <a:r>
              <a:rPr lang="en-US" i="1" dirty="0"/>
              <a:t>e</a:t>
            </a:r>
            <a:r>
              <a:rPr lang="en-US" dirty="0"/>
              <a:t> is a constant equal to approximately 2.71828. </a:t>
            </a:r>
          </a:p>
          <a:p>
            <a:r>
              <a:rPr lang="en-US" dirty="0"/>
              <a:t>We plug these values into the Poisson formula as follows:</a:t>
            </a:r>
          </a:p>
          <a:p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; μ) = (e</a:t>
            </a:r>
            <a:r>
              <a:rPr lang="en-US" baseline="30000" dirty="0"/>
              <a:t>-μ</a:t>
            </a:r>
            <a:r>
              <a:rPr lang="en-US" dirty="0"/>
              <a:t>) (</a:t>
            </a:r>
            <a:r>
              <a:rPr lang="en-US" dirty="0" err="1"/>
              <a:t>μ</a:t>
            </a:r>
            <a:r>
              <a:rPr lang="en-US" baseline="30000" dirty="0" err="1"/>
              <a:t>x</a:t>
            </a:r>
            <a:r>
              <a:rPr lang="en-US" dirty="0"/>
              <a:t>) / </a:t>
            </a:r>
            <a:r>
              <a:rPr lang="en-US" dirty="0" smtClean="0"/>
              <a:t>x!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IN" dirty="0" smtClean="0"/>
              <a:t>P(3</a:t>
            </a:r>
            <a:r>
              <a:rPr lang="en-IN" dirty="0"/>
              <a:t>; 2) = 0.180</a:t>
            </a:r>
          </a:p>
        </p:txBody>
      </p:sp>
    </p:spTree>
    <p:extLst>
      <p:ext uri="{BB962C8B-B14F-4D97-AF65-F5344CB8AC3E}">
        <p14:creationId xmlns:p14="http://schemas.microsoft.com/office/powerpoint/2010/main" val="3163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Poisson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mean of  X∼P(λ) is equal to λ.</a:t>
            </a:r>
          </a:p>
          <a:p>
            <a:r>
              <a:rPr lang="en-US" dirty="0" smtClean="0"/>
              <a:t>The variance of X∼P(λ) is also equal to λ. The standard deviation, therefore, is equal to +√λ.</a:t>
            </a:r>
          </a:p>
          <a:p>
            <a:r>
              <a:rPr lang="en-US" dirty="0" smtClean="0"/>
              <a:t>Depending on the value of the parameter λ, it may be </a:t>
            </a:r>
            <a:r>
              <a:rPr lang="en-US" dirty="0" err="1" smtClean="0"/>
              <a:t>unimodal</a:t>
            </a:r>
            <a:r>
              <a:rPr lang="en-US" dirty="0" smtClean="0"/>
              <a:t> or bimodal.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 λ is an integer:</a:t>
            </a:r>
            <a:r>
              <a:rPr lang="en-US" dirty="0" smtClean="0"/>
              <a:t> Poisson distribution is bimodal with mode is at x = λ and x = λ –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 λ is an not an integer:</a:t>
            </a:r>
            <a:r>
              <a:rPr lang="en-US" dirty="0" smtClean="0"/>
              <a:t> Poisson distribution is </a:t>
            </a:r>
            <a:r>
              <a:rPr lang="en-US" dirty="0" err="1" smtClean="0"/>
              <a:t>unimodal</a:t>
            </a:r>
            <a:r>
              <a:rPr lang="en-US" dirty="0" smtClean="0"/>
              <a:t> with mode at the integer part of λ.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Properties of 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Poisson distribution is positively skewed.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=1/</a:t>
            </a:r>
            <a:r>
              <a:rPr lang="el-GR" i="1" dirty="0" smtClean="0"/>
              <a:t>λ </a:t>
            </a:r>
            <a:r>
              <a:rPr lang="en-US" dirty="0" smtClean="0"/>
              <a:t>&gt;0</a:t>
            </a:r>
          </a:p>
          <a:p>
            <a:pPr>
              <a:buNone/>
            </a:pPr>
            <a:r>
              <a:rPr lang="en-US" dirty="0" smtClean="0"/>
              <a:t>	as </a:t>
            </a:r>
            <a:r>
              <a:rPr lang="el-GR" i="1" dirty="0" smtClean="0"/>
              <a:t>λ </a:t>
            </a:r>
            <a:r>
              <a:rPr lang="en-US" dirty="0" smtClean="0"/>
              <a:t>-&gt;∞,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-&gt;0, </a:t>
            </a:r>
            <a:r>
              <a:rPr lang="en-US" baseline="-25000" dirty="0" smtClean="0"/>
              <a:t> </a:t>
            </a:r>
            <a:r>
              <a:rPr lang="en-US" dirty="0" smtClean="0"/>
              <a:t>distribution becomes symmetric.</a:t>
            </a:r>
          </a:p>
          <a:p>
            <a:r>
              <a:rPr lang="en-US" dirty="0" smtClean="0"/>
              <a:t>Additive Property: If two Poisson distributions X</a:t>
            </a:r>
            <a:r>
              <a:rPr lang="en-US" baseline="-25000" dirty="0" smtClean="0"/>
              <a:t>1</a:t>
            </a:r>
            <a:r>
              <a:rPr lang="en-US" dirty="0" smtClean="0"/>
              <a:t>∼P(λ</a:t>
            </a:r>
            <a:r>
              <a:rPr lang="en-US" baseline="-25000" dirty="0" smtClean="0"/>
              <a:t>1</a:t>
            </a:r>
            <a:r>
              <a:rPr lang="en-US" dirty="0" smtClean="0"/>
              <a:t>) and X</a:t>
            </a:r>
            <a:r>
              <a:rPr lang="en-US" baseline="-25000" dirty="0" smtClean="0"/>
              <a:t>2</a:t>
            </a:r>
            <a:r>
              <a:rPr lang="en-US" dirty="0" smtClean="0"/>
              <a:t>∼P(λ</a:t>
            </a:r>
            <a:r>
              <a:rPr lang="en-US" baseline="-25000" dirty="0" smtClean="0"/>
              <a:t>2</a:t>
            </a:r>
            <a:r>
              <a:rPr lang="en-US" dirty="0" smtClean="0"/>
              <a:t>) are added to give another random variable Y, then Y also follows a Poisson Distribution given by Y=X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∼P(λ</a:t>
            </a:r>
            <a:r>
              <a:rPr lang="en-US" baseline="-25000" dirty="0" smtClean="0"/>
              <a:t>1</a:t>
            </a:r>
            <a:r>
              <a:rPr lang="en-US" dirty="0" smtClean="0"/>
              <a:t>+λ</a:t>
            </a:r>
            <a:r>
              <a:rPr lang="en-US" baseline="-25000" dirty="0" smtClean="0"/>
              <a:t>2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Limiting Distribution: Poisson distribution tends to Normal distribution as </a:t>
            </a:r>
            <a:r>
              <a:rPr lang="el-GR" i="1" dirty="0" smtClean="0"/>
              <a:t>λ </a:t>
            </a:r>
            <a:r>
              <a:rPr lang="en-US" dirty="0" smtClean="0"/>
              <a:t>-&gt;∞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The Normal Distribution  is the most important continuous probability distribution in statistics. </a:t>
            </a:r>
          </a:p>
          <a:p>
            <a:pPr algn="just">
              <a:buNone/>
            </a:pPr>
            <a:r>
              <a:rPr lang="en-US" dirty="0" smtClean="0"/>
              <a:t>	A vast number of random variables of interest, in every physical science and economics, are either approximately or exactly described by the normal distribution. </a:t>
            </a:r>
          </a:p>
          <a:p>
            <a:pPr algn="just">
              <a:buNone/>
            </a:pPr>
            <a:r>
              <a:rPr lang="en-US" dirty="0" smtClean="0"/>
              <a:t>	Moreover, it can also be used to approximate other probability distributions, thus justifying the usage of the word </a:t>
            </a:r>
            <a:r>
              <a:rPr lang="en-US" i="1" dirty="0" smtClean="0"/>
              <a:t>normal</a:t>
            </a:r>
            <a:r>
              <a:rPr lang="en-US" dirty="0" smtClean="0"/>
              <a:t> as in pertaining to the one that is mostly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 continuous random variable X  is said to follow a Normal distribution with the </a:t>
            </a:r>
            <a:r>
              <a:rPr lang="en-US" i="1" dirty="0" smtClean="0"/>
              <a:t>parameters μ</a:t>
            </a:r>
            <a:r>
              <a:rPr lang="en-US" dirty="0" smtClean="0"/>
              <a:t> and </a:t>
            </a:r>
            <a:r>
              <a:rPr lang="en-US" i="1" dirty="0" smtClean="0"/>
              <a:t> σ</a:t>
            </a:r>
            <a:r>
              <a:rPr lang="en-US" i="1" baseline="30000" dirty="0" smtClean="0"/>
              <a:t>2</a:t>
            </a:r>
            <a:r>
              <a:rPr lang="en-US" dirty="0" smtClean="0"/>
              <a:t>,  if its probability density function is given by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where -∞&lt;x&lt; +∞, -∞&lt;µ&lt;+∞, </a:t>
            </a:r>
            <a:r>
              <a:rPr lang="en-US" dirty="0" smtClean="0"/>
              <a:t>σ&gt;0</a:t>
            </a:r>
            <a:endParaRPr lang="en-US" i="1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 equivalent shorthand representation is X∼N(μ,σ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908" t="50720" r="40534" b="39179"/>
          <a:stretch>
            <a:fillRect/>
          </a:stretch>
        </p:blipFill>
        <p:spPr bwMode="auto">
          <a:xfrm>
            <a:off x="2057400" y="32766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Normal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distribution is symmetric about the point x = </a:t>
            </a:r>
            <a:r>
              <a:rPr lang="en-US" i="1" dirty="0" smtClean="0"/>
              <a:t>μ </a:t>
            </a:r>
            <a:r>
              <a:rPr lang="en-US" dirty="0" smtClean="0"/>
              <a:t>and has a characteristic </a:t>
            </a:r>
            <a:r>
              <a:rPr lang="en-US" i="1" dirty="0" smtClean="0"/>
              <a:t>bell-</a:t>
            </a:r>
            <a:r>
              <a:rPr lang="en-US" i="1" dirty="0" smtClean="0">
                <a:hlinkClick r:id="rId2"/>
              </a:rPr>
              <a:t>shaped</a:t>
            </a:r>
            <a:r>
              <a:rPr lang="en-US" i="1" dirty="0" smtClean="0"/>
              <a:t> curve</a:t>
            </a:r>
            <a:r>
              <a:rPr lang="en-US" dirty="0" smtClean="0"/>
              <a:t> with respect to it.  x-axis is an asymptote to the curve.</a:t>
            </a:r>
          </a:p>
          <a:p>
            <a:r>
              <a:rPr lang="en-US" dirty="0" smtClean="0"/>
              <a:t>The mean, </a:t>
            </a:r>
            <a:r>
              <a:rPr lang="en-US" dirty="0" smtClean="0">
                <a:hlinkClick r:id="rId3"/>
              </a:rPr>
              <a:t>median</a:t>
            </a:r>
            <a:r>
              <a:rPr lang="en-US" dirty="0" smtClean="0"/>
              <a:t> and the </a:t>
            </a:r>
            <a:r>
              <a:rPr lang="en-US" dirty="0" smtClean="0">
                <a:hlinkClick r:id="rId4"/>
              </a:rPr>
              <a:t>mode</a:t>
            </a:r>
            <a:r>
              <a:rPr lang="en-US" dirty="0" smtClean="0"/>
              <a:t> of a normal distribution, all coincide with each other and are equal to </a:t>
            </a:r>
            <a:r>
              <a:rPr lang="en-US" i="1" dirty="0" smtClean="0"/>
              <a:t>μ.</a:t>
            </a:r>
            <a:endParaRPr lang="en-US" dirty="0" smtClean="0"/>
          </a:p>
          <a:p>
            <a:r>
              <a:rPr lang="en-US" i="1" dirty="0" err="1" smtClean="0"/>
              <a:t>Skewness</a:t>
            </a:r>
            <a:r>
              <a:rPr lang="en-US" dirty="0" smtClean="0"/>
              <a:t> is equal to zero i.e. Normal distribution is Symmetric.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496" t="42030" r="21603" b="14135"/>
          <a:stretch>
            <a:fillRect/>
          </a:stretch>
        </p:blipFill>
        <p:spPr bwMode="auto">
          <a:xfrm>
            <a:off x="0" y="685800"/>
            <a:ext cx="899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Deviation for this distribution is equal to σ.</a:t>
            </a:r>
          </a:p>
          <a:p>
            <a:r>
              <a:rPr lang="en-US" dirty="0" smtClean="0"/>
              <a:t>x = </a:t>
            </a:r>
            <a:r>
              <a:rPr lang="en-US" i="1" dirty="0" smtClean="0"/>
              <a:t>μ</a:t>
            </a:r>
            <a:r>
              <a:rPr lang="en-US" dirty="0" smtClean="0"/>
              <a:t> ± σ are the points of inflection of Normal curve.</a:t>
            </a:r>
          </a:p>
          <a:p>
            <a:r>
              <a:rPr lang="en-US" dirty="0" smtClean="0"/>
              <a:t>Additive Property: If  X</a:t>
            </a:r>
            <a:r>
              <a:rPr lang="en-US" baseline="-25000" dirty="0" smtClean="0"/>
              <a:t>1</a:t>
            </a:r>
            <a:r>
              <a:rPr lang="en-US" dirty="0" smtClean="0"/>
              <a:t>∼N(μ</a:t>
            </a:r>
            <a:r>
              <a:rPr lang="en-US" baseline="-25000" dirty="0" smtClean="0"/>
              <a:t>1</a:t>
            </a:r>
            <a:r>
              <a:rPr lang="en-US" dirty="0" smtClean="0"/>
              <a:t>,σ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) and X</a:t>
            </a:r>
            <a:r>
              <a:rPr lang="en-US" baseline="-25000" dirty="0" smtClean="0"/>
              <a:t>2</a:t>
            </a:r>
            <a:r>
              <a:rPr lang="en-US" dirty="0" smtClean="0"/>
              <a:t>∼N(μ</a:t>
            </a:r>
            <a:r>
              <a:rPr lang="en-US" baseline="-25000" dirty="0" smtClean="0"/>
              <a:t>2</a:t>
            </a:r>
            <a:r>
              <a:rPr lang="en-US" dirty="0" smtClean="0"/>
              <a:t>,σ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), then Y=X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∼N(μ</a:t>
            </a:r>
            <a:r>
              <a:rPr lang="en-US" baseline="-25000" dirty="0" smtClean="0"/>
              <a:t>1</a:t>
            </a:r>
            <a:r>
              <a:rPr lang="en-US" dirty="0" smtClean="0"/>
              <a:t>+μ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, </a:t>
            </a:r>
            <a:r>
              <a:rPr lang="en-US" dirty="0" smtClean="0"/>
              <a:t>σ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+ σ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</a:t>
            </a:r>
            <a:r>
              <a:rPr lang="en-IN" dirty="0" err="1" smtClean="0"/>
              <a:t>vs</a:t>
            </a:r>
            <a:r>
              <a:rPr lang="en-IN" dirty="0" smtClean="0"/>
              <a:t> Continues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random variable: is called a </a:t>
            </a:r>
            <a:r>
              <a:rPr lang="en-US" b="1" dirty="0"/>
              <a:t>discrete random variable</a:t>
            </a:r>
            <a:r>
              <a:rPr lang="en-US" dirty="0"/>
              <a:t> if its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possible </a:t>
            </a:r>
            <a:r>
              <a:rPr lang="en-IN" dirty="0" smtClean="0"/>
              <a:t>outcomes </a:t>
            </a:r>
            <a:r>
              <a:rPr lang="en-IN" dirty="0"/>
              <a:t>is </a:t>
            </a:r>
            <a:r>
              <a:rPr lang="en-IN" dirty="0" smtClean="0"/>
              <a:t>countable.</a:t>
            </a:r>
          </a:p>
          <a:p>
            <a:r>
              <a:rPr lang="en-US" b="1" dirty="0"/>
              <a:t>Example: number of heads</a:t>
            </a:r>
            <a:endParaRPr lang="en-I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random variable: </a:t>
            </a:r>
            <a:r>
              <a:rPr lang="en-US" dirty="0"/>
              <a:t>is called a </a:t>
            </a:r>
            <a:r>
              <a:rPr lang="en-US" b="1" dirty="0"/>
              <a:t>continuous random </a:t>
            </a:r>
            <a:r>
              <a:rPr lang="en-US" b="1" dirty="0" smtClean="0"/>
              <a:t>valuable</a:t>
            </a:r>
            <a:r>
              <a:rPr lang="en-IN" dirty="0" smtClean="0"/>
              <a:t> if</a:t>
            </a:r>
            <a:r>
              <a:rPr lang="en-US" dirty="0" smtClean="0"/>
              <a:t> </a:t>
            </a:r>
            <a:r>
              <a:rPr lang="en-US" dirty="0"/>
              <a:t>can take on values on </a:t>
            </a:r>
            <a:r>
              <a:rPr lang="en-US" dirty="0" smtClean="0"/>
              <a:t>a continuous </a:t>
            </a:r>
            <a:r>
              <a:rPr lang="en-US" dirty="0"/>
              <a:t>scale, </a:t>
            </a:r>
            <a:r>
              <a:rPr lang="en-US" b="1" dirty="0"/>
              <a:t>can take infinitely many values (real numbers) </a:t>
            </a:r>
            <a:endParaRPr lang="en-US" b="1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/>
              <a:t>Example</a:t>
            </a:r>
            <a:r>
              <a:rPr lang="en-US" b="1" dirty="0"/>
              <a:t>: time taken to accomplish </a:t>
            </a:r>
            <a:r>
              <a:rPr lang="en-US" b="1" dirty="0" smtClean="0"/>
              <a:t>task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77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Property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P(μ – σ &lt; X ≤ μ + σ) = 6826 ≈ 68.23%</a:t>
            </a:r>
            <a:endParaRPr lang="en-US" dirty="0" smtClean="0"/>
          </a:p>
          <a:p>
            <a:r>
              <a:rPr lang="el-GR" dirty="0" smtClean="0"/>
              <a:t>P(μ – 2σ &lt; X ≤ μ + 2σ) = 0.9544 ≈ 95.44%</a:t>
            </a:r>
            <a:endParaRPr lang="en-US" dirty="0" smtClean="0"/>
          </a:p>
          <a:p>
            <a:r>
              <a:rPr lang="el-GR" dirty="0" smtClean="0"/>
              <a:t>P(μ – 3σ &lt; X ≤ μ + 3σ) = 0.9974 ≈ 99.74%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limits on X are called the one-, two- and three-sigma limits respectively.</a:t>
            </a:r>
          </a:p>
          <a:p>
            <a:pPr>
              <a:buNone/>
            </a:pPr>
            <a:r>
              <a:rPr lang="en-US" dirty="0" smtClean="0"/>
              <a:t>Note that the probability of X lying beyond 3σ from the mean is 1 – 0.9974 = 0.0026 ≈ 0.26%.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Property of Normal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586" t="13469" r="32822" b="29288"/>
          <a:stretch>
            <a:fillRect/>
          </a:stretch>
        </p:blipFill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Property of Normal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" y="1082034"/>
            <a:ext cx="8991119" cy="5057505"/>
          </a:xfrm>
        </p:spPr>
      </p:pic>
      <p:sp>
        <p:nvSpPr>
          <p:cNvPr id="5" name="TextBox 4"/>
          <p:cNvSpPr txBox="1"/>
          <p:nvPr/>
        </p:nvSpPr>
        <p:spPr>
          <a:xfrm>
            <a:off x="0" y="5558135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trunk diameter of a certain variety of pine tree is </a:t>
            </a:r>
            <a:r>
              <a:rPr lang="en-US" sz="2400" b="1" dirty="0" smtClean="0"/>
              <a:t>normally distributed with </a:t>
            </a:r>
            <a:r>
              <a:rPr lang="en-IN" sz="2400" b="1" dirty="0" smtClean="0"/>
              <a:t>Mean=150, Standard Deviation=30</a:t>
            </a:r>
          </a:p>
          <a:p>
            <a:pPr algn="ctr"/>
            <a:r>
              <a:rPr lang="en-IN" sz="2400" b="1" dirty="0" smtClean="0"/>
              <a:t>Draw a normal curve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21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Approximately what percent of these trees have a diameter greater than 210 </a:t>
            </a:r>
            <a:r>
              <a:rPr lang="en-US" b="1" dirty="0" smtClean="0"/>
              <a:t>cm?</a:t>
            </a:r>
          </a:p>
          <a:p>
            <a:r>
              <a:rPr lang="en-US" b="1" dirty="0"/>
              <a:t>Step 1:</a:t>
            </a:r>
            <a:r>
              <a:rPr lang="en-US" dirty="0"/>
              <a:t> Sketch a normal distribution with a mean of μ=150 </a:t>
            </a:r>
            <a:r>
              <a:rPr lang="en-US" dirty="0" smtClean="0"/>
              <a:t>cm </a:t>
            </a:r>
            <a:r>
              <a:rPr lang="en-US" dirty="0"/>
              <a:t>and a standard deviation of σ=30 </a:t>
            </a:r>
            <a:r>
              <a:rPr lang="en-US" dirty="0" smtClean="0"/>
              <a:t>cm</a:t>
            </a:r>
            <a:endParaRPr lang="en-US" dirty="0"/>
          </a:p>
          <a:p>
            <a:r>
              <a:rPr lang="en-US" b="1" dirty="0"/>
              <a:t>Step 2:</a:t>
            </a:r>
            <a:r>
              <a:rPr lang="en-US" dirty="0"/>
              <a:t> The diameter of 210 </a:t>
            </a:r>
            <a:r>
              <a:rPr lang="en-US" dirty="0" smtClean="0"/>
              <a:t>cm </a:t>
            </a:r>
            <a:r>
              <a:rPr lang="en-US" dirty="0"/>
              <a:t>is two standard deviations above the mean. Shade above that point.</a:t>
            </a:r>
          </a:p>
          <a:p>
            <a:r>
              <a:rPr lang="en-US" b="1" dirty="0"/>
              <a:t>Step 3:</a:t>
            </a:r>
            <a:r>
              <a:rPr lang="en-US" dirty="0"/>
              <a:t> Add the percentages in the shaded area: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4394"/>
            <a:ext cx="8382000" cy="5012898"/>
          </a:xfrm>
        </p:spPr>
      </p:pic>
      <p:sp>
        <p:nvSpPr>
          <p:cNvPr id="5" name="TextBox 4"/>
          <p:cNvSpPr txBox="1"/>
          <p:nvPr/>
        </p:nvSpPr>
        <p:spPr>
          <a:xfrm>
            <a:off x="226417" y="5943600"/>
            <a:ext cx="8253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2.35</a:t>
            </a:r>
            <a:r>
              <a:rPr lang="en-IN" sz="2400" b="1" dirty="0" smtClean="0"/>
              <a:t>%+</a:t>
            </a:r>
            <a:r>
              <a:rPr lang="en-IN" sz="2400" b="1" dirty="0"/>
              <a:t>0.15</a:t>
            </a:r>
            <a:r>
              <a:rPr lang="en-IN" sz="2400" b="1" dirty="0" smtClean="0"/>
              <a:t>%=</a:t>
            </a:r>
            <a:r>
              <a:rPr lang="en-IN" sz="2400" b="1" dirty="0"/>
              <a:t>2.5</a:t>
            </a:r>
            <a:r>
              <a:rPr lang="en-IN" sz="2400" b="1" dirty="0" smtClean="0"/>
              <a:t>%</a:t>
            </a:r>
          </a:p>
          <a:p>
            <a:pPr algn="ctr"/>
            <a:r>
              <a:rPr lang="en-IN" sz="2400" b="1" dirty="0" smtClean="0"/>
              <a:t>About </a:t>
            </a:r>
            <a:r>
              <a:rPr lang="en-IN" sz="2400" b="1" dirty="0"/>
              <a:t>2.5</a:t>
            </a:r>
            <a:r>
              <a:rPr lang="en-IN" sz="2400" b="1" dirty="0" smtClean="0"/>
              <a:t>% </a:t>
            </a:r>
            <a:r>
              <a:rPr lang="en-US" sz="2400" b="1" dirty="0"/>
              <a:t>of these trees have a diameter greater </a:t>
            </a:r>
            <a:r>
              <a:rPr lang="en-US" sz="2400" b="1" dirty="0" smtClean="0"/>
              <a:t>than 210 cm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106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certain section of a forest has </a:t>
            </a:r>
            <a:r>
              <a:rPr lang="en-US" b="1" dirty="0" smtClean="0"/>
              <a:t>500 </a:t>
            </a:r>
            <a:r>
              <a:rPr lang="en-US" b="1" dirty="0"/>
              <a:t>of these </a:t>
            </a:r>
            <a:r>
              <a:rPr lang="en-US" b="1" dirty="0" smtClean="0"/>
              <a:t>trees. Approximately </a:t>
            </a:r>
            <a:r>
              <a:rPr lang="en-US" b="1" dirty="0"/>
              <a:t>how many of these trees have a diameter smaller </a:t>
            </a:r>
            <a:r>
              <a:rPr lang="en-US" b="1" dirty="0" smtClean="0"/>
              <a:t>than 120 cm?</a:t>
            </a:r>
          </a:p>
          <a:p>
            <a:r>
              <a:rPr lang="en-US" b="1" dirty="0"/>
              <a:t>Step 1:</a:t>
            </a:r>
            <a:r>
              <a:rPr lang="en-US" dirty="0"/>
              <a:t> Sketch a normal distribution </a:t>
            </a:r>
            <a:endParaRPr lang="en-US" dirty="0" smtClean="0"/>
          </a:p>
          <a:p>
            <a:r>
              <a:rPr lang="en-US" b="1" dirty="0"/>
              <a:t>Step 2:</a:t>
            </a:r>
            <a:r>
              <a:rPr lang="en-US" dirty="0"/>
              <a:t> The diameter of 120cm is one standard deviation below the mean. Shade below that point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3:</a:t>
            </a:r>
            <a:r>
              <a:rPr lang="en-US" dirty="0"/>
              <a:t> Add the percentages in the shaded area</a:t>
            </a:r>
            <a:r>
              <a:rPr lang="en-US" dirty="0" smtClean="0"/>
              <a:t>:</a:t>
            </a:r>
          </a:p>
          <a:p>
            <a:r>
              <a:rPr lang="en-IN" dirty="0"/>
              <a:t>0.15</a:t>
            </a:r>
            <a:r>
              <a:rPr lang="en-IN" dirty="0" smtClean="0"/>
              <a:t>%+</a:t>
            </a:r>
            <a:r>
              <a:rPr lang="en-IN" dirty="0"/>
              <a:t>2.35</a:t>
            </a:r>
            <a:r>
              <a:rPr lang="en-IN" dirty="0" smtClean="0"/>
              <a:t>%+</a:t>
            </a:r>
            <a:r>
              <a:rPr lang="en-IN" dirty="0"/>
              <a:t>13.5</a:t>
            </a:r>
            <a:r>
              <a:rPr lang="en-IN" dirty="0" smtClean="0"/>
              <a:t>%=</a:t>
            </a:r>
            <a:r>
              <a:rPr lang="en-IN" dirty="0"/>
              <a:t>16</a:t>
            </a:r>
            <a:r>
              <a:rPr lang="en-IN" dirty="0" smtClean="0"/>
              <a:t>%</a:t>
            </a:r>
          </a:p>
          <a:p>
            <a:r>
              <a:rPr lang="en-IN" dirty="0" smtClean="0"/>
              <a:t>About </a:t>
            </a:r>
            <a:r>
              <a:rPr lang="en-IN" dirty="0"/>
              <a:t>16</a:t>
            </a:r>
            <a:r>
              <a:rPr lang="en-IN" dirty="0" smtClean="0"/>
              <a:t>% </a:t>
            </a:r>
            <a:r>
              <a:rPr lang="en-US" dirty="0"/>
              <a:t>of these trees have a diameter smaller </a:t>
            </a:r>
            <a:r>
              <a:rPr lang="en-US" dirty="0" smtClean="0"/>
              <a:t>than 120 cm</a:t>
            </a:r>
            <a:endParaRPr lang="en-US" b="1" dirty="0" smtClean="0"/>
          </a:p>
          <a:p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how many trees in the forest that percent represents</a:t>
            </a:r>
            <a:r>
              <a:rPr lang="en-US" b="1" dirty="0" smtClean="0"/>
              <a:t>.</a:t>
            </a:r>
          </a:p>
          <a:p>
            <a:r>
              <a:rPr lang="en-US" dirty="0"/>
              <a:t>We need to find how many </a:t>
            </a:r>
            <a:r>
              <a:rPr lang="en-US" dirty="0" smtClean="0"/>
              <a:t>trees </a:t>
            </a:r>
            <a:r>
              <a:rPr lang="en-IN" dirty="0"/>
              <a:t>16</a:t>
            </a:r>
            <a:r>
              <a:rPr lang="en-IN" dirty="0" smtClean="0"/>
              <a:t>% of 500 is.</a:t>
            </a:r>
          </a:p>
          <a:p>
            <a:r>
              <a:rPr lang="en-IN" dirty="0"/>
              <a:t>16</a:t>
            </a:r>
            <a:r>
              <a:rPr lang="en-IN" dirty="0" smtClean="0"/>
              <a:t>% of 500 is 80 </a:t>
            </a:r>
          </a:p>
          <a:p>
            <a:r>
              <a:rPr lang="en-IN" b="1" dirty="0" smtClean="0"/>
              <a:t>About 80 </a:t>
            </a:r>
            <a:r>
              <a:rPr lang="en-US" b="1" dirty="0"/>
              <a:t>trees have a diameter smaller </a:t>
            </a:r>
            <a:r>
              <a:rPr lang="en-US" b="1" dirty="0" smtClean="0"/>
              <a:t>than 120 cm.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Approximately what percent of these trees have a diameter between 90 and 210 centimeters</a:t>
            </a:r>
            <a:r>
              <a:rPr lang="en-US" b="1" dirty="0" smtClean="0"/>
              <a:t>?</a:t>
            </a:r>
          </a:p>
          <a:p>
            <a:r>
              <a:rPr lang="en-US" b="1" dirty="0"/>
              <a:t>Approximately how many of these trees have a diameter </a:t>
            </a:r>
            <a:r>
              <a:rPr lang="en-US" b="1" dirty="0" smtClean="0"/>
              <a:t>between 120 cm to 180 cm?</a:t>
            </a:r>
          </a:p>
          <a:p>
            <a:r>
              <a:rPr lang="en-US" b="1" dirty="0"/>
              <a:t>Step 1</a:t>
            </a:r>
            <a:r>
              <a:rPr lang="en-US" b="1" dirty="0" smtClean="0"/>
              <a:t>: </a:t>
            </a:r>
            <a:r>
              <a:rPr lang="en-IN" dirty="0"/>
              <a:t>Notice </a:t>
            </a:r>
            <a:r>
              <a:rPr lang="en-IN" dirty="0" smtClean="0"/>
              <a:t>that 120 is 1 </a:t>
            </a:r>
            <a:r>
              <a:rPr lang="en-US" dirty="0"/>
              <a:t>standard deviation below the mean, and 180 is 1 standard deviation above the mean</a:t>
            </a:r>
            <a:r>
              <a:rPr lang="en-US" dirty="0" smtClean="0"/>
              <a:t>.</a:t>
            </a:r>
          </a:p>
          <a:p>
            <a:r>
              <a:rPr lang="en-US" dirty="0"/>
              <a:t>Let's add the percentages between these boundaries: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7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" y="1240903"/>
            <a:ext cx="7954486" cy="4486902"/>
          </a:xfrm>
        </p:spPr>
      </p:pic>
      <p:sp>
        <p:nvSpPr>
          <p:cNvPr id="5" name="TextBox 4"/>
          <p:cNvSpPr txBox="1"/>
          <p:nvPr/>
        </p:nvSpPr>
        <p:spPr>
          <a:xfrm>
            <a:off x="387901" y="5657671"/>
            <a:ext cx="7733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34</a:t>
            </a:r>
            <a:r>
              <a:rPr lang="en-IN" sz="2400" b="1" dirty="0" smtClean="0"/>
              <a:t>%+</a:t>
            </a:r>
            <a:r>
              <a:rPr lang="en-IN" sz="2400" b="1" dirty="0"/>
              <a:t>34</a:t>
            </a:r>
            <a:r>
              <a:rPr lang="en-IN" sz="2400" b="1" dirty="0" smtClean="0"/>
              <a:t>%=</a:t>
            </a:r>
            <a:r>
              <a:rPr lang="en-IN" sz="2400" b="1" dirty="0"/>
              <a:t>68</a:t>
            </a:r>
            <a:r>
              <a:rPr lang="en-IN" sz="2400" b="1" dirty="0" smtClean="0"/>
              <a:t>% </a:t>
            </a:r>
          </a:p>
          <a:p>
            <a:pPr algn="ctr"/>
            <a:r>
              <a:rPr lang="en-US" sz="2400" b="1" dirty="0" smtClean="0"/>
              <a:t>68% of </a:t>
            </a:r>
            <a:r>
              <a:rPr lang="en-US" sz="2400" b="1" dirty="0"/>
              <a:t>these trees have a diameter </a:t>
            </a:r>
            <a:r>
              <a:rPr lang="en-US" sz="2400" b="1" dirty="0" smtClean="0"/>
              <a:t>between 120 to 180 cm</a:t>
            </a:r>
          </a:p>
          <a:p>
            <a:pPr algn="ctr"/>
            <a:r>
              <a:rPr lang="en-US" sz="2400" b="1" dirty="0" smtClean="0"/>
              <a:t>68% of 500=340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909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Normal </a:t>
            </a:r>
            <a:r>
              <a:rPr lang="en-US" dirty="0" err="1" smtClean="0"/>
              <a:t>Variate</a:t>
            </a:r>
            <a:r>
              <a:rPr lang="en-US" dirty="0" smtClean="0"/>
              <a:t>  and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X∼N(μ,σ</a:t>
            </a:r>
            <a:r>
              <a:rPr lang="en-US" baseline="30000" dirty="0" smtClean="0"/>
              <a:t>2</a:t>
            </a:r>
            <a:r>
              <a:rPr lang="en-US" dirty="0" smtClean="0"/>
              <a:t>) then a standard Normal </a:t>
            </a:r>
            <a:r>
              <a:rPr lang="en-US" dirty="0" err="1" smtClean="0"/>
              <a:t>Variate</a:t>
            </a:r>
            <a:r>
              <a:rPr lang="en-US" dirty="0" smtClean="0"/>
              <a:t> Z is defined </a:t>
            </a:r>
          </a:p>
          <a:p>
            <a:pPr>
              <a:buNone/>
            </a:pPr>
            <a:r>
              <a:rPr lang="en-US" dirty="0" smtClean="0"/>
              <a:t>			Z=(X- μ)/σ</a:t>
            </a:r>
          </a:p>
          <a:p>
            <a:pPr>
              <a:buNone/>
            </a:pPr>
            <a:r>
              <a:rPr lang="en-US" dirty="0" smtClean="0"/>
              <a:t>	Distribution of Z is called Standard Normal Distribution which is a Normal distribution with mean zero and variance 1.</a:t>
            </a:r>
          </a:p>
          <a:p>
            <a:pPr>
              <a:buNone/>
            </a:pPr>
            <a:r>
              <a:rPr lang="en-US" dirty="0" smtClean="0"/>
              <a:t>			i.e. Z∼N(0,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Probability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is convenient to represent all </a:t>
            </a:r>
            <a:r>
              <a:rPr lang="en-US" dirty="0" smtClean="0"/>
              <a:t>the probabilities </a:t>
            </a:r>
            <a:r>
              <a:rPr lang="en-US" dirty="0"/>
              <a:t>of a random </a:t>
            </a:r>
            <a:r>
              <a:rPr lang="en-US" dirty="0" smtClean="0"/>
              <a:t>variable </a:t>
            </a:r>
            <a:r>
              <a:rPr lang="en-US" i="1" dirty="0" smtClean="0"/>
              <a:t>X </a:t>
            </a:r>
            <a:r>
              <a:rPr lang="en-US" dirty="0"/>
              <a:t>by a formula. Such a formula would necessarily be a function of the </a:t>
            </a:r>
            <a:r>
              <a:rPr lang="en-US" dirty="0" smtClean="0"/>
              <a:t>numerical values </a:t>
            </a:r>
            <a:r>
              <a:rPr lang="en-US" b="1" i="1" dirty="0"/>
              <a:t>x </a:t>
            </a:r>
            <a:r>
              <a:rPr lang="en-US" dirty="0"/>
              <a:t>that we shall denote by </a:t>
            </a:r>
            <a:r>
              <a:rPr lang="en-US" i="1" dirty="0"/>
              <a:t>f(x), g(x), r(x). </a:t>
            </a:r>
            <a:r>
              <a:rPr lang="en-US" dirty="0"/>
              <a:t>and so forth. Therefore, we </a:t>
            </a:r>
            <a:r>
              <a:rPr lang="en-US" dirty="0" smtClean="0"/>
              <a:t>write </a:t>
            </a:r>
            <a:r>
              <a:rPr lang="en-IN" b="1" dirty="0" smtClean="0"/>
              <a:t>f(x) </a:t>
            </a:r>
            <a:r>
              <a:rPr lang="en-IN" b="1" dirty="0"/>
              <a:t>= </a:t>
            </a:r>
            <a:r>
              <a:rPr lang="en-IN" b="1" i="1" dirty="0"/>
              <a:t>P(X = x</a:t>
            </a:r>
            <a:r>
              <a:rPr lang="en-IN" b="1" i="1" dirty="0" smtClean="0"/>
              <a:t>)</a:t>
            </a:r>
            <a:r>
              <a:rPr lang="en-IN" i="1" dirty="0" smtClean="0"/>
              <a:t>;</a:t>
            </a:r>
          </a:p>
          <a:p>
            <a:pPr algn="just"/>
            <a:r>
              <a:rPr lang="en-US" dirty="0"/>
              <a:t>The set of ordered </a:t>
            </a:r>
            <a:r>
              <a:rPr lang="en-US" b="1" dirty="0"/>
              <a:t>pairs </a:t>
            </a:r>
            <a:r>
              <a:rPr lang="en-US" b="1" i="1" dirty="0"/>
              <a:t>(x</a:t>
            </a:r>
            <a:r>
              <a:rPr lang="en-US" b="1" i="1" dirty="0" smtClean="0"/>
              <a:t>, f(x))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called the </a:t>
            </a:r>
            <a:r>
              <a:rPr lang="en-US" b="1" dirty="0"/>
              <a:t>probability function or probability distribution </a:t>
            </a:r>
            <a:r>
              <a:rPr lang="en-US" dirty="0"/>
              <a:t>of the </a:t>
            </a:r>
            <a:r>
              <a:rPr lang="en-US" dirty="0" smtClean="0"/>
              <a:t>discrete </a:t>
            </a:r>
            <a:r>
              <a:rPr lang="en-IN" dirty="0" smtClean="0"/>
              <a:t>random </a:t>
            </a:r>
            <a:r>
              <a:rPr lang="en-IN" dirty="0"/>
              <a:t>variable </a:t>
            </a:r>
            <a:r>
              <a:rPr lang="en-IN" i="1" dirty="0"/>
              <a:t>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Importance of Normal Distribution.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of the distributions occurring in practice, e.g., Binomial, Poisson, etc., can be approximated by Normal distribution.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Sampling distributions. e.g., ‘t' , F, Chi-square distributions, etc:, tend to Normal distribution for large samples.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variable is not Normally distributed, it can sometimes be brought to Normal form by simple transformation of variable.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entire theory of small sample tests, viz., t, F, Chi-square  tests-etc. is based on the fundamental assumption that the parent populations from which the samples have been drawn follow normal distribution.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Normal distribution finds large applications in Statistical Quality Control in industry for setting control limits.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Bottom 30% of students failed an end </a:t>
            </a:r>
            <a:r>
              <a:rPr lang="en-IN" dirty="0" err="1" smtClean="0"/>
              <a:t>sem</a:t>
            </a:r>
            <a:r>
              <a:rPr lang="en-IN" dirty="0" smtClean="0"/>
              <a:t> exam. The mean for the test was 120 and standard deviation was 17. What was the passing score? </a:t>
            </a:r>
          </a:p>
          <a:p>
            <a:r>
              <a:rPr lang="en-IN" dirty="0" smtClean="0"/>
              <a:t>Z= x-</a:t>
            </a:r>
            <a:r>
              <a:rPr lang="en-US" i="1" dirty="0" smtClean="0"/>
              <a:t> </a:t>
            </a:r>
            <a:r>
              <a:rPr lang="en-US" i="1" dirty="0"/>
              <a:t>μ </a:t>
            </a:r>
            <a:r>
              <a:rPr lang="en-IN" dirty="0" smtClean="0"/>
              <a:t>/</a:t>
            </a:r>
            <a:r>
              <a:rPr lang="en-US" dirty="0" smtClean="0"/>
              <a:t>σ </a:t>
            </a:r>
            <a:r>
              <a:rPr lang="en-US" dirty="0" smtClean="0">
                <a:sym typeface="Wingdings" pitchFamily="2" charset="2"/>
              </a:rPr>
              <a:t> x = </a:t>
            </a:r>
            <a:r>
              <a:rPr lang="en-US" dirty="0" err="1" smtClean="0">
                <a:sym typeface="Wingdings" pitchFamily="2" charset="2"/>
              </a:rPr>
              <a:t>z</a:t>
            </a:r>
            <a:r>
              <a:rPr lang="en-US" dirty="0" err="1" smtClean="0"/>
              <a:t>σ</a:t>
            </a:r>
            <a:r>
              <a:rPr lang="en-US" dirty="0" smtClean="0"/>
              <a:t>+</a:t>
            </a:r>
            <a:r>
              <a:rPr lang="en-US" i="1" dirty="0"/>
              <a:t> </a:t>
            </a:r>
            <a:r>
              <a:rPr lang="en-US" i="1" dirty="0" smtClean="0"/>
              <a:t>μ</a:t>
            </a:r>
          </a:p>
          <a:p>
            <a:r>
              <a:rPr lang="en-US" i="1" dirty="0" smtClean="0"/>
              <a:t>X=z*17+120</a:t>
            </a:r>
          </a:p>
          <a:p>
            <a:r>
              <a:rPr lang="en-US" i="1" dirty="0" smtClean="0"/>
              <a:t>50%-30%=20%=0.20</a:t>
            </a:r>
          </a:p>
          <a:p>
            <a:r>
              <a:rPr lang="en-US" i="1" dirty="0" smtClean="0"/>
              <a:t>Using z table we can find</a:t>
            </a:r>
          </a:p>
          <a:p>
            <a:r>
              <a:rPr lang="en-US" i="1" dirty="0"/>
              <a:t> value of </a:t>
            </a:r>
            <a:r>
              <a:rPr lang="en-US" i="1" dirty="0" smtClean="0"/>
              <a:t>z=0.20</a:t>
            </a:r>
          </a:p>
          <a:p>
            <a:r>
              <a:rPr lang="en-US" i="1" dirty="0" smtClean="0"/>
              <a:t>By putting value x=123.4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48" y="3770816"/>
            <a:ext cx="4238552" cy="29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average light bulb manufactured by the Acme Corporation lasts 300 days with a standard deviation of 50 days. Assuming that bulb life is normally distributed, what is the probability that an Acme light bulb will last at most 365 days? </a:t>
            </a:r>
          </a:p>
          <a:p>
            <a:r>
              <a:rPr lang="en-US" i="1" dirty="0"/>
              <a:t>Solution:</a:t>
            </a:r>
            <a:r>
              <a:rPr lang="en-US" dirty="0"/>
              <a:t> Given a mean score of 300 days and a standard deviation of 50 days, we want to find the cumulative probability that bulb life is less than or equal to 365 days. Thus, we know the following: </a:t>
            </a:r>
          </a:p>
          <a:p>
            <a:r>
              <a:rPr lang="en-US" dirty="0"/>
              <a:t>The value of the normal random variable is 365 days.</a:t>
            </a:r>
          </a:p>
          <a:p>
            <a:r>
              <a:rPr lang="en-US" dirty="0"/>
              <a:t>The mean is equal to 300 days.</a:t>
            </a:r>
          </a:p>
          <a:p>
            <a:r>
              <a:rPr lang="en-US" dirty="0"/>
              <a:t>The standard deviation is equal to 50 days.</a:t>
            </a:r>
          </a:p>
          <a:p>
            <a:r>
              <a:rPr lang="en-US" dirty="0" smtClean="0"/>
              <a:t>The </a:t>
            </a:r>
            <a:r>
              <a:rPr lang="en-US" dirty="0"/>
              <a:t>answer is: P( X </a:t>
            </a:r>
            <a:r>
              <a:rPr lang="en-US" u="sng" dirty="0"/>
              <a:t>&lt;</a:t>
            </a:r>
            <a:r>
              <a:rPr lang="en-US" dirty="0"/>
              <a:t> 365) = </a:t>
            </a:r>
            <a:r>
              <a:rPr lang="en-US" dirty="0" smtClean="0"/>
              <a:t>365-300/50=1.3 (0.90 from z table). </a:t>
            </a:r>
            <a:r>
              <a:rPr lang="en-US" dirty="0"/>
              <a:t>Hence, there is a 90% chance that a light bulb will burn out within 365 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is a normally </a:t>
            </a:r>
            <a:r>
              <a:rPr lang="en-US" dirty="0" smtClean="0"/>
              <a:t>distributed </a:t>
            </a:r>
            <a:r>
              <a:rPr lang="en-US" dirty="0"/>
              <a:t>variable with mean μ = 30 and standard deviation σ = 4. Find </a:t>
            </a:r>
            <a:br>
              <a:rPr lang="en-US" dirty="0"/>
            </a:br>
            <a:r>
              <a:rPr lang="en-US" dirty="0"/>
              <a:t>a) P(x &lt; 40) </a:t>
            </a:r>
            <a:br>
              <a:rPr lang="en-US" dirty="0"/>
            </a:br>
            <a:r>
              <a:rPr lang="en-US" dirty="0"/>
              <a:t>b) P(x &gt; 21) </a:t>
            </a:r>
            <a:br>
              <a:rPr lang="en-US" dirty="0"/>
            </a:br>
            <a:r>
              <a:rPr lang="en-US" dirty="0"/>
              <a:t>c) P(30 &lt; x &lt; 35</a:t>
            </a:r>
            <a:r>
              <a:rPr lang="en-US" dirty="0" smtClean="0"/>
              <a:t>)</a:t>
            </a:r>
          </a:p>
          <a:p>
            <a:r>
              <a:rPr lang="en-US" dirty="0"/>
              <a:t>For x = 40, the z-value z = (40 - 30) / 4 = 2.5 </a:t>
            </a:r>
            <a:br>
              <a:rPr lang="en-US" dirty="0"/>
            </a:br>
            <a:r>
              <a:rPr lang="en-US" dirty="0"/>
              <a:t>Hence P(x &lt; 40) = P(z &lt; 2.5) = [area to the left of 2.5] = </a:t>
            </a:r>
            <a:r>
              <a:rPr lang="en-US" dirty="0" smtClean="0"/>
              <a:t>0.9938 (Z table)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roll a fair die, the outcomes are 1 to 6. The probabilities of getting these outcomes are equally likely and that is the basis of a uniform distribution. Unlike Bernoulli Distribution, all the n number of possible outcomes of a uniform distribution are equally likely.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continuous random variable </a:t>
            </a:r>
            <a:r>
              <a:rPr lang="en-US" i="1" dirty="0" smtClean="0"/>
              <a:t>X is </a:t>
            </a:r>
            <a:r>
              <a:rPr lang="en-US" dirty="0" smtClean="0"/>
              <a:t>said to have a uniform distribution over an interval </a:t>
            </a:r>
            <a:r>
              <a:rPr lang="en-US" i="1" dirty="0" smtClean="0"/>
              <a:t>(a, b) if its probability </a:t>
            </a:r>
            <a:r>
              <a:rPr lang="en-US" dirty="0" smtClean="0"/>
              <a:t>density function is given by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40534" t="53875" r="28229" b="27605"/>
          <a:stretch>
            <a:fillRect/>
          </a:stretch>
        </p:blipFill>
        <p:spPr bwMode="auto">
          <a:xfrm>
            <a:off x="1676400" y="3352800"/>
            <a:ext cx="487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51054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and b, (a &lt; b) are the two parameters of the uniform distribution on (a, b) 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97" t="45458" r="50000" b="15819"/>
          <a:stretch>
            <a:fillRect/>
          </a:stretch>
        </p:blipFill>
        <p:spPr bwMode="auto">
          <a:xfrm>
            <a:off x="762000" y="1524000"/>
            <a:ext cx="7315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34340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distribution is also known as rectangular distribution, since the curve y = f (x) describes a rectangle over the x-axis and between the ordinates at x = a and x =b.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Mean= (b + a)</a:t>
            </a:r>
            <a:r>
              <a:rPr lang="en-US" i="1" dirty="0" smtClean="0"/>
              <a:t>/2</a:t>
            </a:r>
          </a:p>
          <a:p>
            <a:r>
              <a:rPr lang="en-US" dirty="0" smtClean="0"/>
              <a:t>Variance = (b - a)</a:t>
            </a:r>
            <a:r>
              <a:rPr lang="en-US" baseline="30000" dirty="0" smtClean="0"/>
              <a:t>2</a:t>
            </a:r>
            <a:r>
              <a:rPr lang="en-US" i="1" dirty="0" smtClean="0"/>
              <a:t>/12</a:t>
            </a:r>
          </a:p>
          <a:p>
            <a:r>
              <a:rPr lang="en-US" i="1" dirty="0" smtClean="0"/>
              <a:t>Uniform distribution is symmetric.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number of bouquets sold daily at a flower shop is uniformly distributed with a maximum of 40 and a minimum of 10.</a:t>
            </a:r>
          </a:p>
          <a:p>
            <a:r>
              <a:rPr lang="en-IN" dirty="0"/>
              <a:t>Let’s try calculating the probability that the daily sales will fall between 15 and 30.</a:t>
            </a:r>
          </a:p>
          <a:p>
            <a:r>
              <a:rPr lang="en-IN" dirty="0"/>
              <a:t>The probability that daily sales will fall between 15 and 30 is (30-15)*(1/(40-10)) = 0.5</a:t>
            </a:r>
          </a:p>
          <a:p>
            <a:r>
              <a:rPr lang="en-IN" dirty="0"/>
              <a:t>Similarly, the probability that daily sales are greater than 20 is  = 0.667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in a quiz there are </a:t>
            </a:r>
            <a:r>
              <a:rPr lang="en-US" dirty="0"/>
              <a:t>30</a:t>
            </a:r>
            <a:r>
              <a:rPr lang="en-US" dirty="0"/>
              <a:t> participants. A question is given to all </a:t>
            </a:r>
            <a:r>
              <a:rPr lang="en-US" dirty="0"/>
              <a:t>30</a:t>
            </a:r>
            <a:r>
              <a:rPr lang="en-US" dirty="0"/>
              <a:t> participants and the time allowed to answer it is </a:t>
            </a:r>
            <a:r>
              <a:rPr lang="en-US" dirty="0"/>
              <a:t>25</a:t>
            </a:r>
            <a:r>
              <a:rPr lang="en-US" dirty="0"/>
              <a:t> seconds. Find the probability of participants responds within </a:t>
            </a:r>
            <a:r>
              <a:rPr lang="en-US" dirty="0"/>
              <a:t>6</a:t>
            </a:r>
            <a:r>
              <a:rPr lang="en-US" dirty="0"/>
              <a:t> seconds</a:t>
            </a:r>
            <a:r>
              <a:rPr lang="en-US" dirty="0" smtClean="0"/>
              <a:t>?</a:t>
            </a:r>
          </a:p>
          <a:p>
            <a:r>
              <a:rPr lang="en-US" dirty="0"/>
              <a:t>Interval of probability distribution = [</a:t>
            </a:r>
            <a:r>
              <a:rPr lang="en-US" dirty="0"/>
              <a:t>0</a:t>
            </a:r>
            <a:r>
              <a:rPr lang="en-US" dirty="0"/>
              <a:t> seconds, </a:t>
            </a:r>
            <a:r>
              <a:rPr lang="en-US" dirty="0"/>
              <a:t>25</a:t>
            </a:r>
            <a:r>
              <a:rPr lang="en-US" dirty="0"/>
              <a:t> seconds</a:t>
            </a:r>
            <a:r>
              <a:rPr lang="en-US" dirty="0" smtClean="0"/>
              <a:t>]</a:t>
            </a:r>
          </a:p>
          <a:p>
            <a:r>
              <a:rPr lang="en-US" dirty="0"/>
              <a:t>Density of probability = </a:t>
            </a:r>
            <a:r>
              <a:rPr lang="en-US" dirty="0" smtClean="0"/>
              <a:t>1/25</a:t>
            </a:r>
            <a:r>
              <a:rPr lang="en-US" dirty="0"/>
              <a:t>−0</a:t>
            </a:r>
            <a:r>
              <a:rPr lang="en-US" dirty="0"/>
              <a:t> = </a:t>
            </a:r>
            <a:r>
              <a:rPr lang="en-US" dirty="0" smtClean="0"/>
              <a:t>1/25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Interval of probability distribution of successful event = [</a:t>
            </a:r>
            <a:r>
              <a:rPr lang="en-US" dirty="0"/>
              <a:t>0</a:t>
            </a:r>
            <a:r>
              <a:rPr lang="en-US" dirty="0"/>
              <a:t> seconds, </a:t>
            </a:r>
            <a:r>
              <a:rPr lang="en-US" dirty="0"/>
              <a:t>6</a:t>
            </a:r>
            <a:r>
              <a:rPr lang="en-US" dirty="0"/>
              <a:t> seconds</a:t>
            </a:r>
            <a:r>
              <a:rPr lang="en-US" dirty="0" smtClean="0"/>
              <a:t>]</a:t>
            </a:r>
          </a:p>
          <a:p>
            <a:r>
              <a:rPr lang="en-IN" dirty="0"/>
              <a:t>The probability P(x&lt;6) </a:t>
            </a:r>
            <a:r>
              <a:rPr lang="en-IN" dirty="0" smtClean="0"/>
              <a:t>=6-0/25</a:t>
            </a:r>
          </a:p>
          <a:p>
            <a:r>
              <a:rPr lang="en-US" dirty="0"/>
              <a:t>There are </a:t>
            </a:r>
            <a:r>
              <a:rPr lang="en-US" dirty="0"/>
              <a:t>30</a:t>
            </a:r>
            <a:r>
              <a:rPr lang="en-US" dirty="0"/>
              <a:t> participants in the </a:t>
            </a:r>
            <a:r>
              <a:rPr lang="en-US" dirty="0" smtClean="0"/>
              <a:t>quiz</a:t>
            </a:r>
          </a:p>
          <a:p>
            <a:r>
              <a:rPr lang="en-US" dirty="0"/>
              <a:t>Hence the participants likely to answer it in </a:t>
            </a:r>
            <a:r>
              <a:rPr lang="en-US" dirty="0"/>
              <a:t>6</a:t>
            </a:r>
            <a:r>
              <a:rPr lang="en-US" dirty="0"/>
              <a:t> seconds = </a:t>
            </a:r>
            <a:r>
              <a:rPr lang="en-US" dirty="0" smtClean="0"/>
              <a:t>6/25 </a:t>
            </a:r>
            <a:r>
              <a:rPr lang="en-US" dirty="0"/>
              <a:t>× 30 ≈ 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14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 Mass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set of ordered pairs </a:t>
            </a:r>
            <a:r>
              <a:rPr lang="en-US" dirty="0" smtClean="0"/>
              <a:t>(</a:t>
            </a:r>
            <a:r>
              <a:rPr lang="en-US" dirty="0" err="1" smtClean="0"/>
              <a:t>x,f</a:t>
            </a:r>
            <a:r>
              <a:rPr lang="en-US" dirty="0" smtClean="0"/>
              <a:t>(x)) </a:t>
            </a:r>
            <a:r>
              <a:rPr lang="en-US" dirty="0"/>
              <a:t>is a </a:t>
            </a:r>
            <a:r>
              <a:rPr lang="en-US" b="1" dirty="0"/>
              <a:t>probability function, probability </a:t>
            </a:r>
            <a:r>
              <a:rPr lang="en-US" b="1" dirty="0" smtClean="0"/>
              <a:t>mass function</a:t>
            </a:r>
            <a:r>
              <a:rPr lang="en-US" b="1" dirty="0"/>
              <a:t>, or probability distribution </a:t>
            </a:r>
            <a:r>
              <a:rPr lang="en-US" dirty="0"/>
              <a:t>of the discrete random variable </a:t>
            </a:r>
            <a:r>
              <a:rPr lang="en-US" i="1" dirty="0"/>
              <a:t>X </a:t>
            </a:r>
            <a:r>
              <a:rPr lang="en-US" dirty="0"/>
              <a:t>if, </a:t>
            </a:r>
            <a:r>
              <a:rPr lang="en-US" dirty="0" smtClean="0"/>
              <a:t>for </a:t>
            </a:r>
            <a:r>
              <a:rPr lang="en-IN" dirty="0" smtClean="0"/>
              <a:t>each </a:t>
            </a:r>
            <a:r>
              <a:rPr lang="en-IN" dirty="0"/>
              <a:t>possible outcome </a:t>
            </a:r>
            <a:r>
              <a:rPr lang="en-IN" i="1" dirty="0"/>
              <a:t>x,</a:t>
            </a:r>
          </a:p>
          <a:p>
            <a:r>
              <a:rPr lang="en-IN" b="1" dirty="0"/>
              <a:t>1. </a:t>
            </a:r>
            <a:r>
              <a:rPr lang="en-IN" b="1" i="1" dirty="0"/>
              <a:t>f(x) &gt; </a:t>
            </a:r>
            <a:r>
              <a:rPr lang="en-IN" b="1" dirty="0"/>
              <a:t>0,</a:t>
            </a:r>
          </a:p>
          <a:p>
            <a:r>
              <a:rPr lang="en-IN" b="1" dirty="0"/>
              <a:t>2- </a:t>
            </a:r>
            <a:r>
              <a:rPr lang="en-IN" b="1" dirty="0" smtClean="0"/>
              <a:t>sum of all f(x)= 1,</a:t>
            </a:r>
            <a:endParaRPr lang="en-IN" b="1" dirty="0"/>
          </a:p>
          <a:p>
            <a:r>
              <a:rPr lang="en-IN" dirty="0"/>
              <a:t>3. </a:t>
            </a:r>
            <a:r>
              <a:rPr lang="en-IN" b="1" i="1" dirty="0"/>
              <a:t>P(X = x) </a:t>
            </a:r>
            <a:r>
              <a:rPr lang="en-IN" b="1" dirty="0"/>
              <a:t>= </a:t>
            </a:r>
            <a:r>
              <a:rPr lang="en-IN" b="1" dirty="0" smtClean="0"/>
              <a:t>f(x)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Let’s consider the call </a:t>
            </a:r>
            <a:r>
              <a:rPr lang="en-IN" dirty="0" err="1"/>
              <a:t>center</a:t>
            </a:r>
            <a:r>
              <a:rPr lang="en-IN" dirty="0"/>
              <a:t> example one more time. What about the interval of time between the calls ? Here, exponential distribution comes to our rescue. Exponential distribution models the interval of time between the calls.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Other </a:t>
            </a:r>
            <a:r>
              <a:rPr lang="en-IN" dirty="0"/>
              <a:t>examples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Length </a:t>
            </a:r>
            <a:r>
              <a:rPr lang="en-IN" dirty="0"/>
              <a:t>of time </a:t>
            </a:r>
            <a:r>
              <a:rPr lang="en-IN" dirty="0" smtClean="0"/>
              <a:t>between </a:t>
            </a:r>
            <a:r>
              <a:rPr lang="en-IN" dirty="0"/>
              <a:t>metro </a:t>
            </a:r>
            <a:r>
              <a:rPr lang="en-IN" dirty="0" smtClean="0"/>
              <a:t>arrivals,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Length </a:t>
            </a:r>
            <a:r>
              <a:rPr lang="en-IN" dirty="0"/>
              <a:t>of time between arrivals at a gas </a:t>
            </a:r>
            <a:r>
              <a:rPr lang="en-IN" dirty="0" smtClean="0"/>
              <a:t>station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life of an Air Conditioner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Exponential </a:t>
            </a:r>
            <a:r>
              <a:rPr lang="en-IN" dirty="0"/>
              <a:t>distribution is widely used for survival analysis. From the expected life of a machine to the expected life of a human, exponential distribution successfully delivers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658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case of gamma distribution</a:t>
            </a:r>
          </a:p>
          <a:p>
            <a:r>
              <a:rPr lang="en-IN" dirty="0"/>
              <a:t>Is used to describe lifespan and waiting times</a:t>
            </a:r>
          </a:p>
          <a:p>
            <a:r>
              <a:rPr lang="en-IN" dirty="0"/>
              <a:t>Can be used to describe times(waiting) between Poisson events</a:t>
            </a:r>
          </a:p>
          <a:p>
            <a:r>
              <a:rPr lang="en-US" dirty="0" smtClean="0"/>
              <a:t>Mean=1/Ѳ</a:t>
            </a:r>
          </a:p>
          <a:p>
            <a:r>
              <a:rPr lang="en-US" dirty="0" smtClean="0"/>
              <a:t>Variance=1/Ѳ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A continuous random variable X taking </a:t>
            </a:r>
            <a:r>
              <a:rPr lang="en-US" dirty="0" smtClean="0"/>
              <a:t>non-negative values is said to have an exponential distribution with parameter Ѳ&gt; 0, if its </a:t>
            </a:r>
            <a:r>
              <a:rPr lang="en-US" dirty="0" err="1" smtClean="0"/>
              <a:t>p.d.f</a:t>
            </a:r>
            <a:r>
              <a:rPr lang="en-US" dirty="0" smtClean="0"/>
              <a:t>. is given by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4855" t="48825" r="43374" b="39390"/>
          <a:stretch>
            <a:fillRect/>
          </a:stretch>
        </p:blipFill>
        <p:spPr bwMode="auto">
          <a:xfrm>
            <a:off x="990600" y="3810000"/>
            <a:ext cx="5867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between customer arrival at a post office is exponentially distributed with mean= 2 minute</a:t>
            </a:r>
          </a:p>
          <a:p>
            <a:r>
              <a:rPr lang="en-IN" dirty="0" smtClean="0"/>
              <a:t>One customer is just arrived. What is the probability that no other customer will arrive in the next period of 2 minutes?</a:t>
            </a:r>
          </a:p>
          <a:p>
            <a:r>
              <a:rPr lang="en-IN" dirty="0" smtClean="0"/>
              <a:t>P(x&gt;=2) = 1-p(x&lt;=2)  =  1-ʃ</a:t>
            </a:r>
            <a:r>
              <a:rPr lang="en-IN" baseline="-25000" dirty="0" smtClean="0"/>
              <a:t>0</a:t>
            </a:r>
            <a:r>
              <a:rPr lang="en-IN" baseline="30000" dirty="0" smtClean="0"/>
              <a:t>2 </a:t>
            </a:r>
            <a:r>
              <a:rPr lang="en-IN" dirty="0" smtClean="0"/>
              <a:t>½ e</a:t>
            </a:r>
            <a:r>
              <a:rPr lang="en-IN" baseline="30000" dirty="0" smtClean="0"/>
              <a:t>-x/2</a:t>
            </a:r>
            <a:r>
              <a:rPr lang="en-IN" dirty="0" smtClean="0"/>
              <a:t>dx</a:t>
            </a:r>
          </a:p>
          <a:p>
            <a:r>
              <a:rPr lang="en-IN" dirty="0" smtClean="0"/>
              <a:t>=e</a:t>
            </a:r>
            <a:r>
              <a:rPr lang="en-IN" baseline="30000" dirty="0" smtClean="0"/>
              <a:t>-1</a:t>
            </a:r>
            <a:r>
              <a:rPr lang="en-IN" dirty="0" smtClean="0"/>
              <a:t> =0.368</a:t>
            </a:r>
          </a:p>
        </p:txBody>
      </p:sp>
    </p:spTree>
    <p:extLst>
      <p:ext uri="{BB962C8B-B14F-4D97-AF65-F5344CB8AC3E}">
        <p14:creationId xmlns:p14="http://schemas.microsoft.com/office/powerpoint/2010/main" val="30564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ease the computation, there are some formulas given below.</a:t>
            </a:r>
            <a:br>
              <a:rPr lang="en-IN" dirty="0"/>
            </a:br>
            <a:r>
              <a:rPr lang="en-IN" dirty="0"/>
              <a:t>P{</a:t>
            </a:r>
            <a:r>
              <a:rPr lang="en-IN" dirty="0" err="1"/>
              <a:t>X≤x</a:t>
            </a:r>
            <a:r>
              <a:rPr lang="en-IN" dirty="0"/>
              <a:t>} = 1 – e</a:t>
            </a:r>
            <a:r>
              <a:rPr lang="en-IN" baseline="30000" dirty="0"/>
              <a:t>-</a:t>
            </a:r>
            <a:r>
              <a:rPr lang="en-IN" baseline="30000" dirty="0" err="1"/>
              <a:t>λx</a:t>
            </a:r>
            <a:r>
              <a:rPr lang="en-IN" dirty="0"/>
              <a:t>, corresponds to the area under the density curve to the left of x.</a:t>
            </a:r>
          </a:p>
          <a:p>
            <a:r>
              <a:rPr lang="en-IN" dirty="0"/>
              <a:t>P{X&gt;x} = e</a:t>
            </a:r>
            <a:r>
              <a:rPr lang="en-IN" baseline="30000" dirty="0"/>
              <a:t>-</a:t>
            </a:r>
            <a:r>
              <a:rPr lang="en-IN" baseline="30000" dirty="0" err="1"/>
              <a:t>λx</a:t>
            </a:r>
            <a:r>
              <a:rPr lang="en-IN" dirty="0"/>
              <a:t>, corresponds to the area under the density curve to the right of x.</a:t>
            </a:r>
          </a:p>
          <a:p>
            <a:r>
              <a:rPr lang="en-IN" dirty="0"/>
              <a:t>P{x1&lt;X≤ x2} = e</a:t>
            </a:r>
            <a:r>
              <a:rPr lang="en-IN" baseline="30000" dirty="0"/>
              <a:t>-λx1</a:t>
            </a:r>
            <a:r>
              <a:rPr lang="en-IN" dirty="0"/>
              <a:t> – e</a:t>
            </a:r>
            <a:r>
              <a:rPr lang="en-IN" baseline="30000" dirty="0"/>
              <a:t>-λx2</a:t>
            </a:r>
            <a:r>
              <a:rPr lang="en-IN" dirty="0"/>
              <a:t>, corresponds to the area under the density curve between x1 and x2.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Cumulative Distribution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cumulative distribution function </a:t>
            </a:r>
            <a:r>
              <a:rPr lang="en-US" i="1" dirty="0"/>
              <a:t>F(x) </a:t>
            </a:r>
            <a:r>
              <a:rPr lang="en-US" dirty="0"/>
              <a:t>of a discrete random variable </a:t>
            </a:r>
            <a:r>
              <a:rPr lang="en-US" i="1" dirty="0" smtClean="0"/>
              <a:t>X </a:t>
            </a:r>
            <a:r>
              <a:rPr lang="en-US" dirty="0" smtClean="0"/>
              <a:t>with </a:t>
            </a:r>
            <a:r>
              <a:rPr lang="en-US" dirty="0"/>
              <a:t>probability distribution </a:t>
            </a:r>
            <a:r>
              <a:rPr lang="en-US" i="1" dirty="0"/>
              <a:t>f(x)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i="1" dirty="0" smtClean="0"/>
              <a:t>	F(x</a:t>
            </a:r>
            <a:r>
              <a:rPr lang="en-IN" i="1" dirty="0"/>
              <a:t>) = P(X &lt; x) = </a:t>
            </a:r>
            <a:r>
              <a:rPr lang="en-IN" i="1" dirty="0" smtClean="0"/>
              <a:t>sum of all f(t) where t&lt;=x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- 00 &lt; </a:t>
            </a:r>
            <a:r>
              <a:rPr lang="en-IN" b="1" i="1" dirty="0"/>
              <a:t>x </a:t>
            </a:r>
            <a:r>
              <a:rPr lang="en-IN" i="1" dirty="0"/>
              <a:t>&lt; </a:t>
            </a:r>
            <a:r>
              <a:rPr lang="en-IN" dirty="0"/>
              <a:t>00.</a:t>
            </a:r>
          </a:p>
        </p:txBody>
      </p:sp>
    </p:spTree>
    <p:extLst>
      <p:ext uri="{BB962C8B-B14F-4D97-AF65-F5344CB8AC3E}">
        <p14:creationId xmlns:p14="http://schemas.microsoft.com/office/powerpoint/2010/main" val="3941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Continues Random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 smtClean="0"/>
              <a:t>problem: infinitely many outcomes </a:t>
            </a:r>
          </a:p>
          <a:p>
            <a:r>
              <a:rPr lang="en-US" sz="3200" b="1" dirty="0"/>
              <a:t>considering intervals instead of single real numbers: P (a &lt; X ≤ b </a:t>
            </a:r>
            <a:r>
              <a:rPr lang="en-US" sz="3200" b="1" dirty="0" smtClean="0"/>
              <a:t>)</a:t>
            </a:r>
          </a:p>
          <a:p>
            <a:r>
              <a:rPr lang="en-US" dirty="0"/>
              <a:t>probability distribution of a continuous random variable </a:t>
            </a:r>
            <a:r>
              <a:rPr lang="en-US" dirty="0" smtClean="0"/>
              <a:t>cannot be </a:t>
            </a:r>
            <a:r>
              <a:rPr lang="en-US" dirty="0"/>
              <a:t>presented in tabular </a:t>
            </a:r>
            <a:r>
              <a:rPr lang="en-US" dirty="0" smtClean="0"/>
              <a:t>form but it </a:t>
            </a:r>
            <a:r>
              <a:rPr lang="en-US" dirty="0"/>
              <a:t>can be stated as a </a:t>
            </a:r>
            <a:r>
              <a:rPr lang="en-US" dirty="0" smtClean="0"/>
              <a:t>formula</a:t>
            </a:r>
          </a:p>
          <a:p>
            <a:r>
              <a:rPr lang="en-US" dirty="0"/>
              <a:t>function of the numerical values of the continuous random </a:t>
            </a:r>
            <a:r>
              <a:rPr lang="en-US" dirty="0" smtClean="0"/>
              <a:t>variable X notation f(X)</a:t>
            </a:r>
            <a:endParaRPr lang="en-US" dirty="0"/>
          </a:p>
          <a:p>
            <a:r>
              <a:rPr lang="en-IN" b="1" dirty="0" err="1"/>
              <a:t>i</a:t>
            </a:r>
            <a:r>
              <a:rPr lang="en-IN" b="1" dirty="0" err="1" smtClean="0"/>
              <a:t>e</a:t>
            </a:r>
            <a:r>
              <a:rPr lang="en-IN" b="1" dirty="0" smtClean="0"/>
              <a:t> probability </a:t>
            </a:r>
            <a:r>
              <a:rPr lang="en-IN" b="1" dirty="0"/>
              <a:t>density function</a:t>
            </a:r>
            <a:endParaRPr lang="en-IN" sz="3200" b="1" dirty="0" smtClean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Density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7630"/>
            <a:ext cx="8229600" cy="2651102"/>
          </a:xfrm>
        </p:spPr>
      </p:pic>
    </p:spTree>
    <p:extLst>
      <p:ext uri="{BB962C8B-B14F-4D97-AF65-F5344CB8AC3E}">
        <p14:creationId xmlns:p14="http://schemas.microsoft.com/office/powerpoint/2010/main" val="17968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</a:t>
            </a:r>
            <a:r>
              <a:rPr lang="en-US" dirty="0"/>
              <a:t>us discuss a random variable whose values </a:t>
            </a:r>
            <a:r>
              <a:rPr lang="en-US" dirty="0" smtClean="0"/>
              <a:t>are the </a:t>
            </a:r>
            <a:r>
              <a:rPr lang="en-US" dirty="0"/>
              <a:t>heights of all people over 21 years of age. 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any two values, say </a:t>
            </a:r>
            <a:r>
              <a:rPr lang="en-US" dirty="0" smtClean="0"/>
              <a:t>163.5 and </a:t>
            </a:r>
            <a:r>
              <a:rPr lang="en-US" dirty="0"/>
              <a:t>164.5 centimeters, or even 163.99 and 164.01 centimeters, there are an </a:t>
            </a:r>
            <a:r>
              <a:rPr lang="en-US" dirty="0" smtClean="0"/>
              <a:t>infinite number </a:t>
            </a:r>
            <a:r>
              <a:rPr lang="en-US" dirty="0"/>
              <a:t>of heights, one of which is 164 </a:t>
            </a:r>
            <a:r>
              <a:rPr lang="en-US" dirty="0" smtClean="0"/>
              <a:t>centimeters</a:t>
            </a:r>
          </a:p>
          <a:p>
            <a:r>
              <a:rPr lang="en-IN" dirty="0"/>
              <a:t>probability of selecting </a:t>
            </a:r>
            <a:r>
              <a:rPr lang="en-IN" dirty="0" smtClean="0"/>
              <a:t>a </a:t>
            </a:r>
            <a:r>
              <a:rPr lang="en-US" dirty="0" smtClean="0"/>
              <a:t>person </a:t>
            </a:r>
            <a:r>
              <a:rPr lang="en-US" dirty="0"/>
              <a:t>at random who is exactly 164 centimeters tall and not one of the </a:t>
            </a:r>
            <a:r>
              <a:rPr lang="en-US" dirty="0" smtClean="0"/>
              <a:t>infinitely large </a:t>
            </a:r>
            <a:r>
              <a:rPr lang="en-US" dirty="0"/>
              <a:t>set of heights so close to 164 centimeters that you cannot humanly </a:t>
            </a:r>
            <a:r>
              <a:rPr lang="en-US" dirty="0" smtClean="0"/>
              <a:t>measure.</a:t>
            </a:r>
          </a:p>
          <a:p>
            <a:r>
              <a:rPr lang="en-US" dirty="0" smtClean="0"/>
              <a:t>So we </a:t>
            </a:r>
            <a:r>
              <a:rPr lang="en-US" dirty="0"/>
              <a:t>talk about the probability of selecting a person </a:t>
            </a:r>
            <a:r>
              <a:rPr lang="en-US" dirty="0" smtClean="0"/>
              <a:t>who is </a:t>
            </a:r>
            <a:r>
              <a:rPr lang="en-US" dirty="0"/>
              <a:t>at least 163 centimeters but not more than 165 centimeters 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7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4432</TotalTime>
  <Words>2197</Words>
  <Application>Microsoft Office PowerPoint</Application>
  <PresentationFormat>On-screen Show (4:3)</PresentationFormat>
  <Paragraphs>275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Applied Statistical Analysis</vt:lpstr>
      <vt:lpstr>Random Number</vt:lpstr>
      <vt:lpstr>Discrete vs Continues</vt:lpstr>
      <vt:lpstr>Probability Distribution</vt:lpstr>
      <vt:lpstr>Probability Mass Function</vt:lpstr>
      <vt:lpstr>Cumulative Distribution Function</vt:lpstr>
      <vt:lpstr>Continues Random Variable</vt:lpstr>
      <vt:lpstr>Density Functions</vt:lpstr>
      <vt:lpstr>Continuous Probability Distributions</vt:lpstr>
      <vt:lpstr>Density Function</vt:lpstr>
      <vt:lpstr>Binomial Distribution</vt:lpstr>
      <vt:lpstr>Assumptions under Bernoulli Distribution</vt:lpstr>
      <vt:lpstr>Definition(Binomial distribution)</vt:lpstr>
      <vt:lpstr>Properties of Binomial Distribution</vt:lpstr>
      <vt:lpstr>Properties of Binomial Distribution</vt:lpstr>
      <vt:lpstr>Binomial Distribution</vt:lpstr>
      <vt:lpstr>Binomial Distribution</vt:lpstr>
      <vt:lpstr>Poisson Distribution </vt:lpstr>
      <vt:lpstr>Real Life examples of Poisson Distribution</vt:lpstr>
      <vt:lpstr>Poisson Distribution as a limiting case of Binomial Distribution</vt:lpstr>
      <vt:lpstr>Definition(Poisson distribution)</vt:lpstr>
      <vt:lpstr>Example</vt:lpstr>
      <vt:lpstr>Properties of Poisson Distribution</vt:lpstr>
      <vt:lpstr>Properties of Poisson Distribution</vt:lpstr>
      <vt:lpstr>Normal Distribution</vt:lpstr>
      <vt:lpstr>Normal Distribution</vt:lpstr>
      <vt:lpstr>Properties of Normal Distribution</vt:lpstr>
      <vt:lpstr>PowerPoint Presentation</vt:lpstr>
      <vt:lpstr>Properties of Normal Distribution</vt:lpstr>
      <vt:lpstr>Area Property of Normal Distribution</vt:lpstr>
      <vt:lpstr>Area Property of Normal Distribution</vt:lpstr>
      <vt:lpstr>Area Property of Normal Distribution</vt:lpstr>
      <vt:lpstr>Example</vt:lpstr>
      <vt:lpstr>Example</vt:lpstr>
      <vt:lpstr>Example</vt:lpstr>
      <vt:lpstr>Example </vt:lpstr>
      <vt:lpstr>Home Work</vt:lpstr>
      <vt:lpstr>Home Work</vt:lpstr>
      <vt:lpstr>Standard Normal Variate  and Distribution</vt:lpstr>
      <vt:lpstr>Importance of Normal Distribution. </vt:lpstr>
      <vt:lpstr>Example</vt:lpstr>
      <vt:lpstr>Example</vt:lpstr>
      <vt:lpstr>Example</vt:lpstr>
      <vt:lpstr>Uniform Distribution</vt:lpstr>
      <vt:lpstr>Uniform Distribution</vt:lpstr>
      <vt:lpstr>Uniform Distribution</vt:lpstr>
      <vt:lpstr>Properties of Uniform Distribution</vt:lpstr>
      <vt:lpstr>Example</vt:lpstr>
      <vt:lpstr>Example</vt:lpstr>
      <vt:lpstr>Exponential Distribution</vt:lpstr>
      <vt:lpstr>Properties of Exponential Distribution</vt:lpstr>
      <vt:lpstr>Exponential Distribution</vt:lpstr>
      <vt:lpstr>Exponential Distribution</vt:lpstr>
      <vt:lpstr>Exponential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145</cp:revision>
  <dcterms:created xsi:type="dcterms:W3CDTF">2006-08-16T00:00:00Z</dcterms:created>
  <dcterms:modified xsi:type="dcterms:W3CDTF">2020-02-10T17:25:03Z</dcterms:modified>
</cp:coreProperties>
</file>