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>
        <p:scale>
          <a:sx n="66" d="100"/>
          <a:sy n="66" d="100"/>
        </p:scale>
        <p:origin x="-774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5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E156-D42A-4ADE-A673-51A80034F297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A129-4B05-4CB6-BF54-CC9BAEAF776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A0F167-ED44-4106-A92C-2C523A34F8CD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Long Short Term Memory(LSTM) and (GRU)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Time Series or </a:t>
            </a:r>
            <a:r>
              <a:rPr lang="en-US" b="1" dirty="0"/>
              <a:t>S</a:t>
            </a:r>
            <a:r>
              <a:rPr lang="en-US" b="1" dirty="0" smtClean="0"/>
              <a:t>equence Analysis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Gates optionally let information through</a:t>
            </a:r>
          </a:p>
          <a:p>
            <a:endParaRPr lang="en-IN" dirty="0"/>
          </a:p>
          <a:p>
            <a:endParaRPr lang="en-IN" dirty="0" smtClean="0"/>
          </a:p>
          <a:p>
            <a:pPr marL="0" indent="0" algn="r">
              <a:buNone/>
            </a:pPr>
            <a:r>
              <a:rPr lang="en-IN" dirty="0" smtClean="0"/>
              <a:t>Multiply vector dimension by value in [0,1]</a:t>
            </a:r>
          </a:p>
          <a:p>
            <a:pPr marL="0" indent="0" algn="r">
              <a:buNone/>
            </a:pPr>
            <a:r>
              <a:rPr lang="en-IN" dirty="0" smtClean="0"/>
              <a:t>Zero means : forget everything</a:t>
            </a:r>
          </a:p>
          <a:p>
            <a:pPr marL="0" indent="0" algn="r">
              <a:buNone/>
            </a:pPr>
            <a:r>
              <a:rPr lang="en-IN" dirty="0" smtClean="0"/>
              <a:t>One means : carry through unchanged</a:t>
            </a:r>
          </a:p>
          <a:p>
            <a:pPr marL="0" indent="0" algn="r">
              <a:buNone/>
            </a:pPr>
            <a:r>
              <a:rPr lang="en-IN" dirty="0" smtClean="0"/>
              <a:t>LSTM has different gates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38577" y="3165788"/>
            <a:ext cx="1930400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 </a:t>
            </a:r>
            <a:r>
              <a:rPr lang="el-GR" b="1" dirty="0"/>
              <a:t>σ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0577" y="3827861"/>
            <a:ext cx="464458" cy="1284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25435" y="3840702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64064" y="3595632"/>
            <a:ext cx="493486" cy="464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X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807941" y="4859832"/>
            <a:ext cx="1291771" cy="688646"/>
          </a:xfrm>
          <a:prstGeom prst="curvedConnector3">
            <a:avLst>
              <a:gd name="adj1" fmla="val 54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5035" y="5363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099712" y="4859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4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43503" y="3161768"/>
            <a:ext cx="2895925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50550" y="3328682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76990" y="3460984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34304" y="2680451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2923" y="3091652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43503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15619" y="324650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02950" y="4493844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6661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075" y="4318109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8704" y="41036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58533" y="222369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8932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17197" y="337562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f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544473" y="5468144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Forget gate=</a:t>
            </a:r>
            <a:r>
              <a:rPr lang="en-IN" sz="2400" b="1" dirty="0" err="1" smtClean="0"/>
              <a:t>f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</a:t>
            </a:r>
            <a:r>
              <a:rPr lang="el-GR" sz="2400" b="1" dirty="0" smtClean="0"/>
              <a:t>σ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</a:t>
            </a:r>
            <a:r>
              <a:rPr lang="en-IN" sz="2400" b="1" baseline="-25000" dirty="0" err="1" smtClean="0"/>
              <a:t>f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]+b</a:t>
            </a:r>
            <a:r>
              <a:rPr lang="en-IN" sz="2400" b="1" baseline="-25000" dirty="0" smtClean="0"/>
              <a:t>f</a:t>
            </a:r>
            <a:r>
              <a:rPr lang="en-IN" sz="2400" b="1" dirty="0"/>
              <a:t>)</a:t>
            </a:r>
            <a:endParaRPr lang="en-IN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666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249254" y="3400787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i</a:t>
            </a:r>
            <a:r>
              <a:rPr lang="en-IN" sz="2400" baseline="-25000" dirty="0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063370" y="5468144"/>
            <a:ext cx="618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Value going to Update i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=</a:t>
            </a:r>
            <a:r>
              <a:rPr lang="el-GR" sz="2400" b="1" dirty="0" smtClean="0"/>
              <a:t>σ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</a:t>
            </a:r>
            <a:r>
              <a:rPr lang="en-IN" sz="2400" b="1" baseline="-25000" dirty="0" err="1" smtClean="0"/>
              <a:t>f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]+b</a:t>
            </a:r>
            <a:r>
              <a:rPr lang="en-IN" sz="2400" b="1" baseline="-25000" dirty="0" smtClean="0"/>
              <a:t>i</a:t>
            </a:r>
            <a:endParaRPr lang="en-IN" sz="2400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00026" y="6114752"/>
            <a:ext cx="530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New Value </a:t>
            </a:r>
            <a:r>
              <a:rPr lang="en-IN" sz="2400" b="1" dirty="0" err="1" smtClean="0"/>
              <a:t>Ci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</a:t>
            </a:r>
            <a:r>
              <a:rPr lang="en-IN" sz="2400" b="1" dirty="0" err="1" smtClean="0"/>
              <a:t>tanh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Wc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</a:t>
            </a:r>
            <a:r>
              <a:rPr lang="en-IN" sz="2400" b="1" dirty="0" err="1" smtClean="0"/>
              <a:t>b</a:t>
            </a:r>
            <a:r>
              <a:rPr lang="en-IN" sz="2400" b="1" baseline="-25000" dirty="0" err="1" smtClean="0"/>
              <a:t>c</a:t>
            </a:r>
            <a:endParaRPr lang="en-IN" sz="2400" b="1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5600246" y="345130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Ci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17197" y="337562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f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544473" y="5468144"/>
            <a:ext cx="4918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Interpolate new cell state</a:t>
            </a:r>
          </a:p>
          <a:p>
            <a:r>
              <a:rPr lang="en-IN" sz="2400" b="1" dirty="0" smtClean="0"/>
              <a:t>Internal state=C</a:t>
            </a:r>
            <a:r>
              <a:rPr lang="en-IN" sz="2400" b="1" baseline="-25000" dirty="0" smtClean="0"/>
              <a:t>t </a:t>
            </a:r>
            <a:r>
              <a:rPr lang="en-IN" sz="2400" b="1" dirty="0" smtClean="0"/>
              <a:t>= </a:t>
            </a:r>
            <a:r>
              <a:rPr lang="en-IN" sz="2400" b="1" dirty="0" err="1" smtClean="0"/>
              <a:t>f</a:t>
            </a:r>
            <a:r>
              <a:rPr lang="en-IN" sz="2400" b="1" baseline="-25000" dirty="0" err="1" smtClean="0"/>
              <a:t>t</a:t>
            </a:r>
            <a:r>
              <a:rPr lang="en-IN" sz="2400" b="1" baseline="-25000" dirty="0" smtClean="0"/>
              <a:t> </a:t>
            </a:r>
            <a:r>
              <a:rPr lang="en-IN" sz="2400" b="1" dirty="0" smtClean="0"/>
              <a:t>* C</a:t>
            </a:r>
            <a:r>
              <a:rPr lang="en-IN" sz="2400" b="1" baseline="-25000" dirty="0" smtClean="0"/>
              <a:t>t-1 </a:t>
            </a:r>
            <a:r>
              <a:rPr lang="en-IN" sz="2400" b="1" dirty="0" smtClean="0"/>
              <a:t>+ i</a:t>
            </a:r>
            <a:r>
              <a:rPr lang="en-IN" sz="2400" b="1" baseline="-25000" dirty="0" smtClean="0"/>
              <a:t>t </a:t>
            </a:r>
            <a:r>
              <a:rPr lang="en-IN" sz="2400" b="1" dirty="0" smtClean="0"/>
              <a:t>* </a:t>
            </a:r>
            <a:r>
              <a:rPr lang="en-IN" sz="2400" b="1" dirty="0" err="1" smtClean="0"/>
              <a:t>Ci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5875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758" y="336163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f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291337" y="5468144"/>
            <a:ext cx="535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Output gate </a:t>
            </a:r>
            <a:r>
              <a:rPr lang="en-IN" sz="2400" b="1" dirty="0" err="1" smtClean="0"/>
              <a:t>O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</a:t>
            </a:r>
            <a:r>
              <a:rPr lang="el-GR" sz="2400" b="1" dirty="0" smtClean="0"/>
              <a:t>σ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</a:t>
            </a:r>
            <a:r>
              <a:rPr lang="en-IN" sz="2400" b="1" baseline="-25000" dirty="0" err="1" smtClean="0"/>
              <a:t>f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</a:t>
            </a:r>
            <a:r>
              <a:rPr lang="en-IN" sz="2400" b="1" dirty="0" err="1" smtClean="0"/>
              <a:t>b</a:t>
            </a:r>
            <a:r>
              <a:rPr lang="en-IN" sz="2400" b="1" baseline="-25000" dirty="0" err="1" smtClean="0"/>
              <a:t>o</a:t>
            </a:r>
            <a:endParaRPr lang="en-IN" sz="2400" b="1" baseline="-25000" dirty="0" smtClean="0"/>
          </a:p>
          <a:p>
            <a:r>
              <a:rPr lang="en-IN" sz="2400" b="1" dirty="0" smtClean="0"/>
              <a:t>Hidden state=</a:t>
            </a:r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r>
              <a:rPr lang="en-IN" sz="2400" b="1" baseline="-25000" dirty="0" smtClean="0"/>
              <a:t> </a:t>
            </a:r>
            <a:r>
              <a:rPr lang="en-IN" sz="2400" b="1" dirty="0" smtClean="0"/>
              <a:t>=</a:t>
            </a:r>
            <a:r>
              <a:rPr lang="en-IN" sz="2400" b="1" dirty="0" err="1"/>
              <a:t>O</a:t>
            </a:r>
            <a:r>
              <a:rPr lang="en-IN" sz="2400" b="1" baseline="-25000" dirty="0" err="1"/>
              <a:t>t</a:t>
            </a:r>
            <a:r>
              <a:rPr lang="en-IN" sz="2400" b="1" dirty="0" smtClean="0"/>
              <a:t> * </a:t>
            </a:r>
            <a:r>
              <a:rPr lang="en-IN" sz="2400" b="1" dirty="0" err="1" smtClean="0"/>
              <a:t>tanh</a:t>
            </a:r>
            <a:r>
              <a:rPr lang="en-IN" sz="2400" b="1" dirty="0" smtClean="0"/>
              <a:t>(C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)</a:t>
            </a:r>
            <a:endParaRPr lang="en-IN" sz="24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349961" y="2670743"/>
            <a:ext cx="0" cy="19799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6438" y="0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IN" dirty="0" smtClean="0"/>
              <a:t>Gated Recurrent Unit(GRU)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0305138" y="424702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603671" y="444909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4013" y="2336815"/>
            <a:ext cx="4005944" cy="18990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11802" y="261749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38242" y="274979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95556" y="1969265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2644" y="245058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04755" y="44825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6871" y="253532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64202" y="3782658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5044" y="3615744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1327" y="360692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9956" y="339244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40184" y="3952811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5463" y="5532579"/>
            <a:ext cx="250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Variant of LSTM</a:t>
            </a:r>
            <a:endParaRPr lang="en-IN" sz="2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04755" y="2428809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Forget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72328" y="2415186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Current memory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33134" y="3288390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43624" y="3273203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Reset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174514" y="2057915"/>
            <a:ext cx="1732471" cy="21779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gate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0494" y="4978581"/>
            <a:ext cx="5349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Update Gate-how much to retain</a:t>
            </a:r>
          </a:p>
          <a:p>
            <a:r>
              <a:rPr lang="en-IN" sz="2400" b="1" dirty="0" smtClean="0"/>
              <a:t>Reset Gate-how much to forget</a:t>
            </a:r>
          </a:p>
          <a:p>
            <a:r>
              <a:rPr lang="en-IN" sz="2400" b="1" dirty="0" smtClean="0"/>
              <a:t>Current Memory -inside reset gate, </a:t>
            </a:r>
          </a:p>
          <a:p>
            <a:r>
              <a:rPr lang="en-IN" sz="2400" b="1" dirty="0" smtClean="0"/>
              <a:t>reduce effect of previous on future</a:t>
            </a:r>
          </a:p>
        </p:txBody>
      </p:sp>
      <p:sp>
        <p:nvSpPr>
          <p:cNvPr id="27" name="Oval 26"/>
          <p:cNvSpPr/>
          <p:nvPr/>
        </p:nvSpPr>
        <p:spPr>
          <a:xfrm>
            <a:off x="5858170" y="2147969"/>
            <a:ext cx="1732471" cy="21779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6438" y="0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IN" dirty="0" smtClean="0"/>
              <a:t>Gated Recurrent Unit(GRU)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0305138" y="424702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603671" y="444909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4013" y="2336815"/>
            <a:ext cx="4005944" cy="18990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11802" y="261749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38242" y="274979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95556" y="1969265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2644" y="245058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04755" y="44825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6871" y="253532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64202" y="3782658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5044" y="3615744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1327" y="360692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9956" y="339244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2376" y="168858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at time t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40184" y="3952811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5463" y="5532579"/>
            <a:ext cx="250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Variant of LSTM</a:t>
            </a:r>
            <a:endParaRPr lang="en-IN" sz="2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04755" y="2428809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Forget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72328" y="2415186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33134" y="3288390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43624" y="3273203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174514" y="2057915"/>
            <a:ext cx="1732471" cy="21779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544473" y="5468144"/>
            <a:ext cx="4876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/>
              <a:t>h</a:t>
            </a:r>
            <a:r>
              <a:rPr lang="en-IN" sz="2400" b="1" baseline="-25000" dirty="0" err="1"/>
              <a:t>t</a:t>
            </a:r>
            <a:r>
              <a:rPr lang="en-IN" sz="2400" b="1" baseline="-25000" dirty="0"/>
              <a:t> </a:t>
            </a:r>
            <a:r>
              <a:rPr lang="en-IN" sz="2400" b="1" dirty="0"/>
              <a:t>= (1-z</a:t>
            </a:r>
            <a:r>
              <a:rPr lang="en-IN" sz="2400" b="1" baseline="-25000" dirty="0"/>
              <a:t>t </a:t>
            </a:r>
            <a:r>
              <a:rPr lang="en-IN" sz="2400" b="1" dirty="0"/>
              <a:t>)* h</a:t>
            </a:r>
            <a:r>
              <a:rPr lang="en-IN" sz="2400" b="1" baseline="-25000" dirty="0"/>
              <a:t>t-1 </a:t>
            </a:r>
            <a:r>
              <a:rPr lang="en-IN" sz="2400" b="1" dirty="0"/>
              <a:t>+ </a:t>
            </a:r>
            <a:r>
              <a:rPr lang="en-IN" sz="2400" b="1" dirty="0" err="1"/>
              <a:t>z</a:t>
            </a:r>
            <a:r>
              <a:rPr lang="en-IN" sz="2400" b="1" baseline="-25000" dirty="0" err="1"/>
              <a:t>t</a:t>
            </a:r>
            <a:r>
              <a:rPr lang="en-IN" sz="2400" b="1" baseline="-25000" dirty="0"/>
              <a:t> </a:t>
            </a:r>
            <a:r>
              <a:rPr lang="en-IN" sz="2400" b="1" dirty="0"/>
              <a:t>* hi</a:t>
            </a:r>
            <a:r>
              <a:rPr lang="en-IN" sz="2400" b="1" baseline="-25000" dirty="0"/>
              <a:t>t</a:t>
            </a:r>
          </a:p>
          <a:p>
            <a:r>
              <a:rPr lang="en-IN" sz="2400" b="1" dirty="0" err="1" smtClean="0"/>
              <a:t>Z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=0 then Keep Previous value </a:t>
            </a:r>
          </a:p>
          <a:p>
            <a:r>
              <a:rPr lang="en-IN" sz="2400" b="1" dirty="0" err="1" smtClean="0"/>
              <a:t>Z</a:t>
            </a:r>
            <a:r>
              <a:rPr lang="en-IN" sz="2400" b="1" baseline="-25000" dirty="0" err="1"/>
              <a:t>t</a:t>
            </a:r>
            <a:r>
              <a:rPr lang="en-IN" sz="2400" b="1" dirty="0" smtClean="0"/>
              <a:t>=1 then update Previous value</a:t>
            </a:r>
          </a:p>
        </p:txBody>
      </p:sp>
    </p:spTree>
    <p:extLst>
      <p:ext uri="{BB962C8B-B14F-4D97-AF65-F5344CB8AC3E}">
        <p14:creationId xmlns:p14="http://schemas.microsoft.com/office/powerpoint/2010/main" val="31705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</a:t>
            </a:r>
            <a:r>
              <a:rPr lang="en-IN" dirty="0" err="1" smtClean="0"/>
              <a:t>vs</a:t>
            </a:r>
            <a:r>
              <a:rPr lang="en-IN" dirty="0" smtClean="0"/>
              <a:t> GTU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</a:p>
          <a:p>
            <a:pPr marL="457200" indent="-457200">
              <a:buClrTx/>
              <a:buSzPct val="94000"/>
              <a:buFont typeface="+mj-lt"/>
              <a:buAutoNum type="arabicPeriod"/>
            </a:pPr>
            <a:r>
              <a:rPr lang="en-IN" dirty="0" smtClean="0"/>
              <a:t>GTU has </a:t>
            </a:r>
            <a:r>
              <a:rPr lang="en-IN" dirty="0" smtClean="0"/>
              <a:t>less gates</a:t>
            </a:r>
          </a:p>
          <a:p>
            <a:pPr marL="457200" indent="-457200">
              <a:buClrTx/>
              <a:buSzPct val="94000"/>
              <a:buFont typeface="+mj-lt"/>
              <a:buAutoNum type="arabicPeriod"/>
            </a:pPr>
            <a:r>
              <a:rPr lang="en-IN" dirty="0" smtClean="0"/>
              <a:t>GTU have </a:t>
            </a:r>
            <a:r>
              <a:rPr lang="en-IN" dirty="0" smtClean="0"/>
              <a:t>fewer parameters and thus may train a bit faster</a:t>
            </a:r>
          </a:p>
          <a:p>
            <a:pPr marL="457200" indent="-457200">
              <a:buClrTx/>
              <a:buSzPct val="94000"/>
              <a:buFont typeface="+mj-lt"/>
              <a:buAutoNum type="arabicPeriod"/>
            </a:pPr>
            <a:r>
              <a:rPr lang="en-IN" dirty="0" smtClean="0"/>
              <a:t>GTU </a:t>
            </a:r>
            <a:r>
              <a:rPr lang="en-IN" dirty="0" smtClean="0"/>
              <a:t>need less data to </a:t>
            </a:r>
            <a:r>
              <a:rPr lang="en-IN" dirty="0" smtClean="0"/>
              <a:t>generalize</a:t>
            </a:r>
          </a:p>
          <a:p>
            <a:pPr marL="457200" indent="-457200">
              <a:buClrTx/>
              <a:buSzPct val="94000"/>
              <a:buFont typeface="+mj-lt"/>
              <a:buAutoNum type="arabicPeriod"/>
            </a:pPr>
            <a:r>
              <a:rPr lang="en-US" dirty="0"/>
              <a:t>LSTM has two internal states (hidden state and cell state) and GRU has only one internal state (hidden state)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have enough data LSTM is better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Vanishing Gradient Problem with RNN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overcome Vanishing Gradient Problem RNN can also use</a:t>
            </a:r>
          </a:p>
          <a:p>
            <a:r>
              <a:rPr lang="en-IN" dirty="0" smtClean="0"/>
              <a:t>Different Activation Function</a:t>
            </a:r>
          </a:p>
          <a:p>
            <a:r>
              <a:rPr lang="en-IN" dirty="0" smtClean="0"/>
              <a:t>Batch Normalization</a:t>
            </a:r>
          </a:p>
          <a:p>
            <a:r>
              <a:rPr lang="en-IN" dirty="0" smtClean="0"/>
              <a:t>Different Weight Initialization</a:t>
            </a:r>
          </a:p>
          <a:p>
            <a:endParaRPr lang="en-IN" dirty="0"/>
          </a:p>
          <a:p>
            <a:r>
              <a:rPr lang="en-IN" dirty="0" smtClean="0"/>
              <a:t>However because of length of time series input, these could slow down training</a:t>
            </a:r>
          </a:p>
          <a:p>
            <a:r>
              <a:rPr lang="en-IN" dirty="0" smtClean="0"/>
              <a:t>A possible solution would be to just shorten the time steps used of prediction, but makes the model worse at predicting longer trends.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RNN is great: can remember anything</a:t>
            </a:r>
          </a:p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RNN stinks: remembers everything</a:t>
            </a:r>
          </a:p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Sometimes important to forget: LSTM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8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Another issue with RNN face is that after a while the network will begin to “forget” the first inputs, as information is lost at each step going through the RNN.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We need some sort of “Long term memory” for our networks.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LSTM was created to help these RNN issues.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Lets go through how an LSTM cell works.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271712"/>
            <a:ext cx="8096250" cy="3533775"/>
          </a:xfrm>
        </p:spPr>
      </p:pic>
    </p:spTree>
    <p:extLst>
      <p:ext uri="{BB962C8B-B14F-4D97-AF65-F5344CB8AC3E}">
        <p14:creationId xmlns:p14="http://schemas.microsoft.com/office/powerpoint/2010/main" val="34227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57829" y="3178629"/>
            <a:ext cx="1930400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stCxn id="13" idx="3"/>
          </p:cNvCxnSpPr>
          <p:nvPr/>
        </p:nvCxnSpPr>
        <p:spPr>
          <a:xfrm>
            <a:off x="1393371" y="3840702"/>
            <a:ext cx="464458" cy="1284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88229" y="385354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823028" y="4528458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839" y="36560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t-1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00514" y="52033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t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26858" y="363180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t</a:t>
            </a:r>
            <a:endParaRPr lang="en-IN" b="1" dirty="0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16147142" y="-18780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844971" y="3141561"/>
            <a:ext cx="1930400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06342" y="38164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775371" y="38164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810170" y="4491390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0627" y="36019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t-1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70362" y="51735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X t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414000" y="35947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5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8533" y="38495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43503" y="3161768"/>
            <a:ext cx="2895925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Ht</a:t>
            </a: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dirty="0" err="1" smtClean="0">
                <a:solidFill>
                  <a:schemeClr val="tx1"/>
                </a:solidFill>
              </a:rPr>
              <a:t>tanh</a:t>
            </a:r>
            <a:r>
              <a:rPr lang="en-IN" b="1" dirty="0" smtClean="0">
                <a:solidFill>
                  <a:schemeClr val="tx1"/>
                </a:solidFill>
              </a:rPr>
              <a:t>(W[Ht-1,Xt)+b)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4875" y="3836682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76990" y="3836682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08703" y="45115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9160" y="36222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t-1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68895" y="51937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X t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15619" y="362220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99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43503" y="3161768"/>
            <a:ext cx="2895925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50550" y="3328682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76990" y="3460984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34304" y="2680451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1392" y="3161768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3503" y="519376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15619" y="324650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02950" y="4493844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3792" y="4326930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075" y="4318109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8704" y="410363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61124" y="239976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at time t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8932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5537" y="6012934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Repeating term 4 Layer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7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6438" y="0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0305138" y="424702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603671" y="444909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4013" y="2336815"/>
            <a:ext cx="4005944" cy="18990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11802" y="261749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38242" y="274979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95556" y="1969265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2644" y="245058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04755" y="44825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6871" y="253532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64202" y="3782658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5044" y="3615744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1327" y="360692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9956" y="339244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2376" y="168858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at time t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40184" y="3952811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6789" y="530174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Repeating term 4 Layer </a:t>
            </a:r>
            <a:endParaRPr lang="en-IN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04755" y="2428809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Forget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72328" y="2415186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33134" y="3288390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43624" y="3273203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 Gate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6959</TotalTime>
  <Words>620</Words>
  <Application>Microsoft Office PowerPoint</Application>
  <PresentationFormat>Custom</PresentationFormat>
  <Paragraphs>219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Long Short Term Memory(LSTM) and (GRU)</vt:lpstr>
      <vt:lpstr>Vanishing Gradient Problem with RNN</vt:lpstr>
      <vt:lpstr>LSTM</vt:lpstr>
      <vt:lpstr>LSTM</vt:lpstr>
      <vt:lpstr>Typical RNN</vt:lpstr>
      <vt:lpstr>RNN</vt:lpstr>
      <vt:lpstr>RNN</vt:lpstr>
      <vt:lpstr>LSTM</vt:lpstr>
      <vt:lpstr>LSTM</vt:lpstr>
      <vt:lpstr>Gate</vt:lpstr>
      <vt:lpstr>LSTM</vt:lpstr>
      <vt:lpstr>LSTM</vt:lpstr>
      <vt:lpstr>LSTM</vt:lpstr>
      <vt:lpstr>LSTM</vt:lpstr>
      <vt:lpstr>LSTM</vt:lpstr>
      <vt:lpstr>Gated Recurrent Unit(GRU)</vt:lpstr>
      <vt:lpstr>Gated Recurrent Unit(GRU)</vt:lpstr>
      <vt:lpstr>LSTM vs GTU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Windows User</cp:lastModifiedBy>
  <cp:revision>163</cp:revision>
  <dcterms:created xsi:type="dcterms:W3CDTF">2018-02-04T03:42:23Z</dcterms:created>
  <dcterms:modified xsi:type="dcterms:W3CDTF">2020-05-16T07:38:35Z</dcterms:modified>
</cp:coreProperties>
</file>