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15"/>
  </p:notesMasterIdLst>
  <p:handoutMasterIdLst>
    <p:handoutMasterId r:id="rId16"/>
  </p:handoutMasterIdLst>
  <p:sldIdLst>
    <p:sldId id="256" r:id="rId2"/>
    <p:sldId id="257" r:id="rId3"/>
    <p:sldId id="261" r:id="rId4"/>
    <p:sldId id="268" r:id="rId5"/>
    <p:sldId id="258" r:id="rId6"/>
    <p:sldId id="264" r:id="rId7"/>
    <p:sldId id="259" r:id="rId8"/>
    <p:sldId id="265" r:id="rId9"/>
    <p:sldId id="260" r:id="rId10"/>
    <p:sldId id="262" r:id="rId11"/>
    <p:sldId id="263"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p:scale>
          <a:sx n="66" d="100"/>
          <a:sy n="66" d="100"/>
        </p:scale>
        <p:origin x="-774" y="-18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9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4/24/2020</a:t>
            </a:fld>
            <a:endParaRPr lang="en-US"/>
          </a:p>
        </p:txBody>
      </p:sp>
      <p:sp>
        <p:nvSpPr>
          <p:cNvPr id="4" name="Footer Placeholder 3">
            <a:extLst>
              <a:ext uri="{FF2B5EF4-FFF2-40B4-BE49-F238E27FC236}">
                <a16:creationId xmlns:a16="http://schemas.microsoft.com/office/drawing/2014/main" xmlns=""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4/24/2020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C51B3-790C-4AF4-90BB-C64D2C39C84F}"/>
              </a:ext>
            </a:extLst>
          </p:cNvPr>
          <p:cNvSpPr>
            <a:spLocks noGrp="1"/>
          </p:cNvSpPr>
          <p:nvPr>
            <p:ph type="ctrTitle"/>
          </p:nvPr>
        </p:nvSpPr>
        <p:spPr/>
        <p:txBody>
          <a:bodyPr>
            <a:normAutofit/>
          </a:bodyPr>
          <a:lstStyle/>
          <a:p>
            <a:r>
              <a:rPr lang="en-US" sz="6000" dirty="0" smtClean="0"/>
              <a:t>Machine Translation</a:t>
            </a:r>
            <a:endParaRPr lang="en-US" sz="6000" dirty="0"/>
          </a:p>
        </p:txBody>
      </p:sp>
      <p:sp>
        <p:nvSpPr>
          <p:cNvPr id="3" name="Subtitle 2">
            <a:extLst>
              <a:ext uri="{FF2B5EF4-FFF2-40B4-BE49-F238E27FC236}">
                <a16:creationId xmlns:a16="http://schemas.microsoft.com/office/drawing/2014/main" xmlns="" id="{E39DB5C7-874F-48D9-9B33-AA443C0E013B}"/>
              </a:ext>
            </a:extLst>
          </p:cNvPr>
          <p:cNvSpPr>
            <a:spLocks noGrp="1"/>
          </p:cNvSpPr>
          <p:nvPr>
            <p:ph type="subTitle" idx="1"/>
          </p:nvPr>
        </p:nvSpPr>
        <p:spPr/>
        <p:txBody>
          <a:bodyPr/>
          <a:lstStyle/>
          <a:p>
            <a:endParaRPr lang="en-US" b="1" dirty="0"/>
          </a:p>
        </p:txBody>
      </p:sp>
      <p:sp>
        <p:nvSpPr>
          <p:cNvPr id="4" name="Slide Number Placeholder 3">
            <a:extLst>
              <a:ext uri="{FF2B5EF4-FFF2-40B4-BE49-F238E27FC236}">
                <a16:creationId xmlns:a16="http://schemas.microsoft.com/office/drawing/2014/main" xmlns=""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Bleu </a:t>
            </a:r>
            <a:r>
              <a:rPr lang="en-IN" dirty="0" smtClean="0"/>
              <a:t>Score on bigram</a:t>
            </a:r>
            <a:endParaRPr lang="en-IN" dirty="0"/>
          </a:p>
        </p:txBody>
      </p:sp>
      <p:sp>
        <p:nvSpPr>
          <p:cNvPr id="3" name="Content Placeholder 2"/>
          <p:cNvSpPr>
            <a:spLocks noGrp="1"/>
          </p:cNvSpPr>
          <p:nvPr>
            <p:ph idx="1"/>
          </p:nvPr>
        </p:nvSpPr>
        <p:spPr/>
        <p:txBody>
          <a:bodyPr/>
          <a:lstStyle/>
          <a:p>
            <a:pPr marL="0" indent="0">
              <a:buNone/>
            </a:pPr>
            <a:r>
              <a:rPr lang="en-IN" dirty="0"/>
              <a:t>French: Le chat </a:t>
            </a:r>
            <a:r>
              <a:rPr lang="en-IN" dirty="0" err="1"/>
              <a:t>est</a:t>
            </a:r>
            <a:r>
              <a:rPr lang="en-IN" dirty="0"/>
              <a:t> </a:t>
            </a:r>
            <a:r>
              <a:rPr lang="en-IN" dirty="0" err="1"/>
              <a:t>sur</a:t>
            </a:r>
            <a:r>
              <a:rPr lang="en-IN" dirty="0"/>
              <a:t> le </a:t>
            </a:r>
            <a:r>
              <a:rPr lang="en-IN" dirty="0" err="1"/>
              <a:t>tapis</a:t>
            </a:r>
            <a:endParaRPr lang="en-IN" dirty="0"/>
          </a:p>
          <a:p>
            <a:pPr marL="0" indent="0">
              <a:buNone/>
            </a:pPr>
            <a:r>
              <a:rPr lang="en-IN" dirty="0"/>
              <a:t>Reference 1: The cat is on the mat. (Translation by human)</a:t>
            </a:r>
          </a:p>
          <a:p>
            <a:pPr marL="0" indent="0">
              <a:buNone/>
            </a:pPr>
            <a:r>
              <a:rPr lang="en-IN" dirty="0"/>
              <a:t>Reference 2: There is a cat on the mat. (Translation by another human)</a:t>
            </a:r>
          </a:p>
          <a:p>
            <a:pPr marL="0" indent="0">
              <a:buNone/>
            </a:pPr>
            <a:r>
              <a:rPr lang="en-IN" dirty="0"/>
              <a:t>MT Output: The </a:t>
            </a:r>
            <a:r>
              <a:rPr lang="en-IN" dirty="0" smtClean="0"/>
              <a:t>cat </a:t>
            </a:r>
            <a:r>
              <a:rPr lang="en-IN" dirty="0"/>
              <a:t>the </a:t>
            </a:r>
            <a:r>
              <a:rPr lang="en-IN" dirty="0" smtClean="0"/>
              <a:t>cat on </a:t>
            </a:r>
            <a:r>
              <a:rPr lang="en-IN" dirty="0"/>
              <a:t>the </a:t>
            </a:r>
            <a:r>
              <a:rPr lang="en-IN" dirty="0" smtClean="0"/>
              <a:t>mat.</a:t>
            </a:r>
            <a:endParaRPr lang="en-IN" dirty="0"/>
          </a:p>
          <a:p>
            <a:pPr marL="0" indent="0">
              <a:buNone/>
            </a:pPr>
            <a:r>
              <a:rPr lang="en-IN" b="1" dirty="0" smtClean="0"/>
              <a:t>Bigrams:	 Count:	Count clip(max count in ref):</a:t>
            </a:r>
          </a:p>
          <a:p>
            <a:pPr marL="0" indent="0">
              <a:buNone/>
            </a:pPr>
            <a:r>
              <a:rPr lang="en-IN" b="1" dirty="0" smtClean="0"/>
              <a:t>the cat:		2		1</a:t>
            </a:r>
          </a:p>
          <a:p>
            <a:pPr marL="0" indent="0">
              <a:buNone/>
            </a:pPr>
            <a:r>
              <a:rPr lang="en-IN" b="1" dirty="0" smtClean="0"/>
              <a:t>cat the:		1		0</a:t>
            </a:r>
          </a:p>
          <a:p>
            <a:pPr marL="0" indent="0">
              <a:buNone/>
            </a:pPr>
            <a:r>
              <a:rPr lang="en-IN" b="1" dirty="0"/>
              <a:t>c</a:t>
            </a:r>
            <a:r>
              <a:rPr lang="en-IN" b="1" dirty="0" smtClean="0"/>
              <a:t>at on:		1		1</a:t>
            </a:r>
          </a:p>
          <a:p>
            <a:pPr marL="0" indent="0">
              <a:buNone/>
            </a:pPr>
            <a:r>
              <a:rPr lang="en-IN" b="1" dirty="0" smtClean="0"/>
              <a:t>on the:		1		1</a:t>
            </a:r>
          </a:p>
          <a:p>
            <a:pPr marL="0" indent="0">
              <a:buNone/>
            </a:pPr>
            <a:r>
              <a:rPr lang="en-IN" b="1" dirty="0" smtClean="0"/>
              <a:t>the mat:		1		1</a:t>
            </a:r>
          </a:p>
          <a:p>
            <a:pPr marL="0" indent="0">
              <a:buNone/>
            </a:pPr>
            <a:r>
              <a:rPr lang="en-IN" b="1" dirty="0"/>
              <a:t>modified </a:t>
            </a:r>
            <a:r>
              <a:rPr lang="en-IN" b="1" dirty="0" smtClean="0"/>
              <a:t>precision: sum of count clip/total bigram words=4/6</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04842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Blue Score on </a:t>
            </a:r>
            <a:r>
              <a:rPr lang="en-IN" dirty="0" err="1" smtClean="0"/>
              <a:t>ngrams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IN" i="1" dirty="0" smtClean="0">
                  <a:latin typeface="Cambria Math"/>
                </a:endParaRPr>
              </a:p>
              <a:p>
                <a14:m>
                  <m:oMath xmlns:m="http://schemas.openxmlformats.org/officeDocument/2006/math">
                    <m:nary>
                      <m:naryPr>
                        <m:chr m:val="∑"/>
                        <m:supHide m:val="on"/>
                        <m:ctrlPr>
                          <a:rPr lang="en-IN" i="1" smtClean="0">
                            <a:latin typeface="Cambria Math"/>
                          </a:rPr>
                        </m:ctrlPr>
                      </m:naryPr>
                      <m:sub>
                        <m:r>
                          <m:rPr>
                            <m:brk m:alnAt="7"/>
                          </m:rPr>
                          <a:rPr lang="en-IN" b="0" i="1" smtClean="0">
                            <a:latin typeface="Cambria Math"/>
                          </a:rPr>
                          <m:t>𝑛𝑔𝑟𝑎𝑚</m:t>
                        </m:r>
                      </m:sub>
                      <m:sup/>
                      <m:e>
                        <m:f>
                          <m:fPr>
                            <m:ctrlPr>
                              <a:rPr lang="en-IN" b="0" i="1" smtClean="0">
                                <a:latin typeface="Cambria Math"/>
                                <a:ea typeface="Cambria Math"/>
                              </a:rPr>
                            </m:ctrlPr>
                          </m:fPr>
                          <m:num>
                            <m:r>
                              <a:rPr lang="en-IN" i="1">
                                <a:latin typeface="Cambria Math"/>
                              </a:rPr>
                              <m:t>𝑐𝑙𝑖𝑝𝑐𝑜𝑢𝑛𝑡</m:t>
                            </m:r>
                            <m:r>
                              <a:rPr lang="en-IN" i="1">
                                <a:latin typeface="Cambria Math"/>
                              </a:rPr>
                              <m:t>(</m:t>
                            </m:r>
                            <m:r>
                              <a:rPr lang="en-IN" i="1">
                                <a:latin typeface="Cambria Math"/>
                              </a:rPr>
                              <m:t>𝑛𝑔𝑟𝑎𝑚𝑠</m:t>
                            </m:r>
                            <m:r>
                              <a:rPr lang="en-IN" i="1">
                                <a:latin typeface="Cambria Math"/>
                              </a:rPr>
                              <m:t>)</m:t>
                            </m:r>
                          </m:num>
                          <m:den>
                            <m:r>
                              <a:rPr lang="en-IN" b="0" i="1" smtClean="0">
                                <a:latin typeface="Cambria Math"/>
                                <a:ea typeface="Cambria Math"/>
                              </a:rPr>
                              <m:t>𝑐𝑜𝑢𝑛𝑡</m:t>
                            </m:r>
                            <m:r>
                              <a:rPr lang="en-IN" b="0" i="1" smtClean="0">
                                <a:latin typeface="Cambria Math"/>
                                <a:ea typeface="Cambria Math"/>
                              </a:rPr>
                              <m:t>(</m:t>
                            </m:r>
                            <m:r>
                              <a:rPr lang="en-IN" b="0" i="1" smtClean="0">
                                <a:latin typeface="Cambria Math"/>
                                <a:ea typeface="Cambria Math"/>
                              </a:rPr>
                              <m:t>𝑛𝑔𝑟𝑎𝑚𝑠</m:t>
                            </m:r>
                            <m:r>
                              <a:rPr lang="en-IN" b="0" i="1" smtClean="0">
                                <a:latin typeface="Cambria Math"/>
                                <a:ea typeface="Cambria Math"/>
                              </a:rPr>
                              <m:t>)</m:t>
                            </m:r>
                          </m:den>
                        </m:f>
                      </m:e>
                    </m:nary>
                  </m:oMath>
                </a14:m>
                <a:endParaRPr lang="en-IN" dirty="0" smtClean="0"/>
              </a:p>
              <a:p>
                <a:endParaRPr lang="en-IN" dirty="0"/>
              </a:p>
              <a:p>
                <a:r>
                  <a:rPr lang="en-IN" dirty="0" smtClean="0"/>
                  <a:t>If machine translation is equal to either of references then</a:t>
                </a:r>
              </a:p>
              <a:p>
                <a:r>
                  <a:rPr lang="en-IN" dirty="0" smtClean="0"/>
                  <a:t>P1=p2=…=</a:t>
                </a:r>
                <a:r>
                  <a:rPr lang="en-IN" dirty="0" err="1" smtClean="0"/>
                  <a:t>pn</a:t>
                </a:r>
                <a:r>
                  <a:rPr lang="en-IN" dirty="0" smtClean="0"/>
                  <a:t>=1.0</a:t>
                </a:r>
              </a:p>
              <a:p>
                <a:r>
                  <a:rPr lang="en-IN" dirty="0" smtClean="0"/>
                  <a:t> =combine </a:t>
                </a:r>
                <a:r>
                  <a:rPr lang="en-IN" dirty="0"/>
                  <a:t>them </a:t>
                </a:r>
                <a:r>
                  <a:rPr lang="en-IN" dirty="0" smtClean="0"/>
                  <a:t>together by taking the </a:t>
                </a:r>
                <a:r>
                  <a:rPr lang="en-IN" dirty="0"/>
                  <a:t>average, so sum from n = 1 to 4 of </a:t>
                </a:r>
                <a:r>
                  <a:rPr lang="en-IN" dirty="0" err="1"/>
                  <a:t>Pn</a:t>
                </a:r>
                <a:r>
                  <a:rPr lang="en-IN" dirty="0"/>
                  <a:t> and divide that by 4. </a:t>
                </a:r>
                <a:endParaRPr lang="en-IN" dirty="0" smtClean="0"/>
              </a:p>
              <a:p>
                <a:r>
                  <a:rPr lang="en-IN" dirty="0" smtClean="0"/>
                  <a:t>By </a:t>
                </a:r>
                <a:r>
                  <a:rPr lang="en-IN" dirty="0"/>
                  <a:t>convention the BLEU score is defined as, e to the this, then </a:t>
                </a:r>
                <a:r>
                  <a:rPr lang="en-IN" dirty="0" smtClean="0"/>
                  <a:t>exponentiations</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4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87667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Brevity Penalty</a:t>
            </a:r>
            <a:endParaRPr lang="en-IN" dirty="0"/>
          </a:p>
        </p:txBody>
      </p:sp>
      <p:sp>
        <p:nvSpPr>
          <p:cNvPr id="3" name="Content Placeholder 2"/>
          <p:cNvSpPr>
            <a:spLocks noGrp="1"/>
          </p:cNvSpPr>
          <p:nvPr>
            <p:ph idx="1"/>
          </p:nvPr>
        </p:nvSpPr>
        <p:spPr/>
        <p:txBody>
          <a:bodyPr/>
          <a:lstStyle/>
          <a:p>
            <a:r>
              <a:rPr lang="en-US" dirty="0" smtClean="0"/>
              <a:t>If we translate very short sentences there is easier to get high precision</a:t>
            </a:r>
          </a:p>
          <a:p>
            <a:r>
              <a:rPr lang="en-US" dirty="0" smtClean="0"/>
              <a:t>One </a:t>
            </a:r>
            <a:r>
              <a:rPr lang="en-US" dirty="0"/>
              <a:t>way of getting around this is by multiplying the score we have so far by a measure that penalizes sentences that are shorter than any of our reference translations. We can do this by comparing it to the length of the reference sentence that it the closest in length. This is the </a:t>
            </a:r>
            <a:r>
              <a:rPr lang="en-US" b="1" dirty="0"/>
              <a:t>brevity penalty.</a:t>
            </a:r>
            <a:endParaRPr lang="en-US" dirty="0"/>
          </a:p>
          <a:p>
            <a:r>
              <a:rPr lang="en-US" dirty="0"/>
              <a:t>If our output is as long or longer than any reference sentence, the penalty is 1. Since we’re multiplying our score by it, that doesn’t change the final output</a:t>
            </a:r>
            <a:r>
              <a:rPr lang="en-US" dirty="0" smtClean="0"/>
              <a:t>.</a:t>
            </a:r>
          </a:p>
          <a:p>
            <a:endParaRPr lang="en-US" dirty="0"/>
          </a:p>
          <a:p>
            <a:r>
              <a:rPr lang="en-US" dirty="0" smtClean="0"/>
              <a:t>BP =	</a:t>
            </a:r>
            <a:r>
              <a:rPr lang="en-US" sz="4000" dirty="0" smtClean="0"/>
              <a:t>{	</a:t>
            </a:r>
            <a:r>
              <a:rPr lang="en-US" dirty="0" smtClean="0"/>
              <a:t>1	if </a:t>
            </a:r>
            <a:r>
              <a:rPr lang="en-US" dirty="0" err="1" smtClean="0"/>
              <a:t>MT_output_length</a:t>
            </a:r>
            <a:r>
              <a:rPr lang="en-US" dirty="0" smtClean="0"/>
              <a:t>&gt;</a:t>
            </a:r>
            <a:r>
              <a:rPr lang="en-US" dirty="0" err="1" smtClean="0"/>
              <a:t>reference_output_length</a:t>
            </a:r>
            <a:endParaRPr lang="en-US" dirty="0" smtClean="0"/>
          </a:p>
          <a:p>
            <a:pPr marL="822960" lvl="3" indent="0">
              <a:buNone/>
            </a:pPr>
            <a:r>
              <a:rPr lang="en-US" sz="2200" dirty="0" smtClean="0"/>
              <a:t>		</a:t>
            </a:r>
            <a:r>
              <a:rPr lang="en-US" sz="2200" dirty="0" err="1" smtClean="0"/>
              <a:t>exp</a:t>
            </a:r>
            <a:r>
              <a:rPr lang="en-US" sz="2200" dirty="0" smtClean="0"/>
              <a:t>(1-MT_output_lenght/</a:t>
            </a:r>
            <a:r>
              <a:rPr lang="en-US" sz="2200" dirty="0" err="1" smtClean="0"/>
              <a:t>reference_output_length</a:t>
            </a:r>
            <a:r>
              <a:rPr lang="en-US" sz="2200" dirty="0"/>
              <a:t>) 	otherwise </a:t>
            </a:r>
            <a:endParaRPr lang="en-US" sz="2200"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60207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BLEU </a:t>
            </a:r>
            <a:r>
              <a:rPr lang="en-US" dirty="0" smtClean="0"/>
              <a:t>Strengths and Drawbacks</a:t>
            </a:r>
            <a:endParaRPr lang="en-IN" dirty="0"/>
          </a:p>
        </p:txBody>
      </p:sp>
      <p:sp>
        <p:nvSpPr>
          <p:cNvPr id="3" name="Content Placeholder 2"/>
          <p:cNvSpPr>
            <a:spLocks noGrp="1"/>
          </p:cNvSpPr>
          <p:nvPr>
            <p:ph idx="1"/>
          </p:nvPr>
        </p:nvSpPr>
        <p:spPr/>
        <p:txBody>
          <a:bodyPr/>
          <a:lstStyle/>
          <a:p>
            <a:r>
              <a:rPr lang="en-US" b="1" dirty="0" smtClean="0"/>
              <a:t>Strengths:</a:t>
            </a:r>
            <a:r>
              <a:rPr lang="en-US" dirty="0" smtClean="0"/>
              <a:t> </a:t>
            </a:r>
          </a:p>
          <a:p>
            <a:pPr marL="457200" indent="-457200">
              <a:buFont typeface="+mj-lt"/>
              <a:buAutoNum type="arabicPeriod"/>
            </a:pPr>
            <a:r>
              <a:rPr lang="en-US" dirty="0" smtClean="0"/>
              <a:t>It’s </a:t>
            </a:r>
            <a:r>
              <a:rPr lang="en-US" dirty="0"/>
              <a:t>fast and easy to calculate, especially compared to having human translators rate model output.</a:t>
            </a:r>
          </a:p>
          <a:p>
            <a:pPr marL="457200" indent="-457200">
              <a:buFont typeface="+mj-lt"/>
              <a:buAutoNum type="arabicPeriod"/>
            </a:pPr>
            <a:r>
              <a:rPr lang="en-US" dirty="0"/>
              <a:t>It’s ubiquitous. This makes it easy to compare your model to benchmarks on the same task</a:t>
            </a:r>
            <a:r>
              <a:rPr lang="en-US" dirty="0" smtClean="0"/>
              <a:t>.</a:t>
            </a:r>
          </a:p>
          <a:p>
            <a:r>
              <a:rPr lang="en-US" b="1" dirty="0" smtClean="0"/>
              <a:t>Drawbacks:</a:t>
            </a:r>
          </a:p>
          <a:p>
            <a:pPr marL="457200" indent="-457200">
              <a:buFont typeface="+mj-lt"/>
              <a:buAutoNum type="arabicPeriod"/>
            </a:pPr>
            <a:r>
              <a:rPr lang="en-US" dirty="0"/>
              <a:t>It doesn’t consider meaning</a:t>
            </a:r>
          </a:p>
          <a:p>
            <a:pPr marL="457200" indent="-457200">
              <a:buFont typeface="+mj-lt"/>
              <a:buAutoNum type="arabicPeriod"/>
            </a:pPr>
            <a:r>
              <a:rPr lang="en-US" dirty="0"/>
              <a:t>It doesn’t directly consider sentence structure</a:t>
            </a:r>
          </a:p>
          <a:p>
            <a:pPr marL="457200" indent="-457200">
              <a:buFont typeface="+mj-lt"/>
              <a:buAutoNum type="arabicPeriod"/>
            </a:pPr>
            <a:r>
              <a:rPr lang="en-US" dirty="0"/>
              <a:t>It doesn’t handle </a:t>
            </a:r>
            <a:r>
              <a:rPr lang="en-US" dirty="0" smtClean="0"/>
              <a:t>morphologically(smallest unit like s in cats) </a:t>
            </a:r>
            <a:r>
              <a:rPr lang="en-US" dirty="0"/>
              <a:t>rich languages well</a:t>
            </a:r>
          </a:p>
          <a:p>
            <a:pPr marL="457200" indent="-457200">
              <a:buFont typeface="+mj-lt"/>
              <a:buAutoNum type="arabicPeriod"/>
            </a:pPr>
            <a:r>
              <a:rPr lang="en-US" dirty="0"/>
              <a:t>It doesn’t map well to human </a:t>
            </a:r>
            <a:r>
              <a:rPr lang="en-US" dirty="0" smtClean="0"/>
              <a:t>judgments</a:t>
            </a:r>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64928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to sequence models</a:t>
            </a:r>
            <a:endParaRPr lang="en-IN" dirty="0"/>
          </a:p>
        </p:txBody>
      </p:sp>
      <p:sp>
        <p:nvSpPr>
          <p:cNvPr id="3" name="Content Placeholder 2"/>
          <p:cNvSpPr>
            <a:spLocks noGrp="1"/>
          </p:cNvSpPr>
          <p:nvPr>
            <p:ph idx="1"/>
          </p:nvPr>
        </p:nvSpPr>
        <p:spPr/>
        <p:txBody>
          <a:bodyPr/>
          <a:lstStyle/>
          <a:p>
            <a:r>
              <a:rPr lang="en-US" dirty="0"/>
              <a:t>These types of problems, where you put some text into your model and get some other text out of it, are known as </a:t>
            </a:r>
            <a:r>
              <a:rPr lang="en-US" b="1" dirty="0"/>
              <a:t>sequence to sequence </a:t>
            </a:r>
            <a:r>
              <a:rPr lang="en-US" dirty="0"/>
              <a:t>or </a:t>
            </a:r>
            <a:r>
              <a:rPr lang="en-US" b="1" dirty="0"/>
              <a:t>string transduction </a:t>
            </a:r>
            <a:r>
              <a:rPr lang="en-US" dirty="0"/>
              <a:t>problems</a:t>
            </a:r>
            <a:r>
              <a:rPr lang="en-US" dirty="0" smtClean="0"/>
              <a:t>.</a:t>
            </a:r>
          </a:p>
          <a:p>
            <a:r>
              <a:rPr lang="en-US" dirty="0"/>
              <a:t>The general task of sequence to sequence </a:t>
            </a:r>
            <a:r>
              <a:rPr lang="en-US" dirty="0" err="1"/>
              <a:t>modelling</a:t>
            </a:r>
            <a:r>
              <a:rPr lang="en-US" dirty="0"/>
              <a:t> is at the heart of some of the most difficult tasks in NLP, including:</a:t>
            </a:r>
          </a:p>
          <a:p>
            <a:r>
              <a:rPr lang="en-US" dirty="0"/>
              <a:t>Text summarization</a:t>
            </a:r>
          </a:p>
          <a:p>
            <a:r>
              <a:rPr lang="en-US" dirty="0"/>
              <a:t>Text simplification</a:t>
            </a:r>
          </a:p>
          <a:p>
            <a:r>
              <a:rPr lang="en-US" dirty="0"/>
              <a:t>Question answering</a:t>
            </a:r>
          </a:p>
          <a:p>
            <a:r>
              <a:rPr lang="en-US" dirty="0" err="1"/>
              <a:t>Chatbots</a:t>
            </a:r>
            <a:endParaRPr lang="en-US" dirty="0"/>
          </a:p>
          <a:p>
            <a:r>
              <a:rPr lang="en-US" dirty="0"/>
              <a:t>Machine translation</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02468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Translation (MT)</a:t>
            </a:r>
            <a:endParaRPr lang="en-IN" dirty="0"/>
          </a:p>
        </p:txBody>
      </p:sp>
      <p:sp>
        <p:nvSpPr>
          <p:cNvPr id="3" name="Content Placeholder 2"/>
          <p:cNvSpPr>
            <a:spLocks noGrp="1"/>
          </p:cNvSpPr>
          <p:nvPr>
            <p:ph idx="1"/>
          </p:nvPr>
        </p:nvSpPr>
        <p:spPr/>
        <p:txBody>
          <a:bodyPr/>
          <a:lstStyle/>
          <a:p>
            <a:r>
              <a:rPr lang="en-US" dirty="0"/>
              <a:t>Machine translation is the task of automatically converting source text in one language to text in another language</a:t>
            </a:r>
            <a:r>
              <a:rPr lang="en-US" dirty="0" smtClean="0"/>
              <a:t>.</a:t>
            </a:r>
          </a:p>
          <a:p>
            <a:r>
              <a:rPr lang="en-US" dirty="0"/>
              <a:t>Given a sequence of text in a source language, there is no one single best translation of that text to another language. This is because of the natural ambiguity and flexibility of human language</a:t>
            </a:r>
            <a:endParaRPr lang="en-US" i="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6075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Translation</a:t>
            </a:r>
            <a:endParaRPr lang="en-IN" dirty="0"/>
          </a:p>
        </p:txBody>
      </p:sp>
      <p:sp>
        <p:nvSpPr>
          <p:cNvPr id="3" name="Content Placeholder 2"/>
          <p:cNvSpPr>
            <a:spLocks noGrp="1"/>
          </p:cNvSpPr>
          <p:nvPr>
            <p:ph idx="1"/>
          </p:nvPr>
        </p:nvSpPr>
        <p:spPr/>
        <p:txBody>
          <a:bodyPr/>
          <a:lstStyle/>
          <a:p>
            <a:r>
              <a:rPr lang="en-IN" b="1" dirty="0"/>
              <a:t>Statistical Machine Translation</a:t>
            </a:r>
          </a:p>
          <a:p>
            <a:r>
              <a:rPr lang="en-US" dirty="0"/>
              <a:t>use of statistical models that learn to translate text from a source language to a target language gives a large corpus of examples</a:t>
            </a:r>
            <a:r>
              <a:rPr lang="en-US" dirty="0" smtClean="0"/>
              <a:t>.</a:t>
            </a:r>
          </a:p>
          <a:p>
            <a:r>
              <a:rPr lang="en-US" dirty="0"/>
              <a:t>The approach is data-driven, requiring only a corpus of examples with both source and target language text. This means linguists are not longer required to specify the rules of translation</a:t>
            </a:r>
            <a:r>
              <a:rPr lang="en-US" dirty="0" smtClean="0"/>
              <a:t>.</a:t>
            </a:r>
          </a:p>
          <a:p>
            <a:r>
              <a:rPr lang="en-IN" b="1" dirty="0"/>
              <a:t>Neural Machine Translation</a:t>
            </a:r>
          </a:p>
          <a:p>
            <a:r>
              <a:rPr lang="en-US" dirty="0"/>
              <a:t>Neural machine translation, or NMT for short, is the use of neural network models to learn a statistical model for machine translation</a:t>
            </a:r>
            <a:r>
              <a:rPr lang="en-US" dirty="0" smtClean="0"/>
              <a:t>.</a:t>
            </a:r>
          </a:p>
          <a:p>
            <a:r>
              <a:rPr lang="en-US"/>
              <a:t>The key benefit to the approach is that a single system can be trained directly on source and target text, no longer requiring the pipeline of specialized systems used in statistical machine learning.</a:t>
            </a:r>
            <a:endParaRPr lang="en-IN"/>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11841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Evaluating Machine Translation</a:t>
            </a:r>
            <a:endParaRPr lang="en-IN" dirty="0"/>
          </a:p>
        </p:txBody>
      </p:sp>
      <p:sp>
        <p:nvSpPr>
          <p:cNvPr id="3" name="Content Placeholder 2"/>
          <p:cNvSpPr>
            <a:spLocks noGrp="1"/>
          </p:cNvSpPr>
          <p:nvPr>
            <p:ph idx="1"/>
          </p:nvPr>
        </p:nvSpPr>
        <p:spPr/>
        <p:txBody>
          <a:bodyPr/>
          <a:lstStyle/>
          <a:p>
            <a:r>
              <a:rPr lang="en-IN" dirty="0" smtClean="0"/>
              <a:t>French: Le chat </a:t>
            </a:r>
            <a:r>
              <a:rPr lang="en-IN" dirty="0" err="1" smtClean="0"/>
              <a:t>est</a:t>
            </a:r>
            <a:r>
              <a:rPr lang="en-IN" dirty="0" smtClean="0"/>
              <a:t> </a:t>
            </a:r>
            <a:r>
              <a:rPr lang="en-IN" dirty="0" err="1" smtClean="0"/>
              <a:t>sur</a:t>
            </a:r>
            <a:r>
              <a:rPr lang="en-IN" dirty="0" smtClean="0"/>
              <a:t> le </a:t>
            </a:r>
            <a:r>
              <a:rPr lang="en-IN" dirty="0" err="1" smtClean="0"/>
              <a:t>tapis</a:t>
            </a:r>
            <a:endParaRPr lang="en-IN" dirty="0" smtClean="0"/>
          </a:p>
          <a:p>
            <a:r>
              <a:rPr lang="en-IN" dirty="0" smtClean="0"/>
              <a:t>Reference 1: The cat is on the mat. (Translation by human)</a:t>
            </a:r>
          </a:p>
          <a:p>
            <a:r>
              <a:rPr lang="en-IN" dirty="0" smtClean="0"/>
              <a:t>Reference 2: There is a cat on the mat. </a:t>
            </a:r>
            <a:r>
              <a:rPr lang="en-IN" dirty="0"/>
              <a:t>(Translation by </a:t>
            </a:r>
            <a:r>
              <a:rPr lang="en-IN" dirty="0" smtClean="0"/>
              <a:t>another human)</a:t>
            </a:r>
          </a:p>
          <a:p>
            <a:r>
              <a:rPr lang="en-IN" dirty="0" smtClean="0"/>
              <a:t>Multiple translations possible.</a:t>
            </a:r>
          </a:p>
          <a:p>
            <a:endParaRPr lang="en-IN" dirty="0" smtClean="0"/>
          </a:p>
          <a:p>
            <a:r>
              <a:rPr lang="en-IN" dirty="0"/>
              <a:t>One of the challenges of machine translation is </a:t>
            </a:r>
            <a:r>
              <a:rPr lang="en-IN" dirty="0" smtClean="0"/>
              <a:t>that how to </a:t>
            </a:r>
            <a:r>
              <a:rPr lang="en-IN" b="1" dirty="0" smtClean="0"/>
              <a:t>evaluate</a:t>
            </a:r>
            <a:r>
              <a:rPr lang="en-IN" dirty="0" smtClean="0"/>
              <a:t> </a:t>
            </a:r>
            <a:r>
              <a:rPr lang="en-IN" dirty="0"/>
              <a:t>a </a:t>
            </a:r>
            <a:r>
              <a:rPr lang="en-IN" b="1" dirty="0"/>
              <a:t>machine translation </a:t>
            </a:r>
            <a:r>
              <a:rPr lang="en-IN" b="1" dirty="0" smtClean="0"/>
              <a:t>system quality/accuracy</a:t>
            </a:r>
            <a:r>
              <a:rPr lang="en-IN" dirty="0" smtClean="0"/>
              <a:t>. </a:t>
            </a:r>
          </a:p>
          <a:p>
            <a:endParaRPr lang="en-IN" dirty="0"/>
          </a:p>
          <a:p>
            <a:r>
              <a:rPr lang="en-IN" b="1" dirty="0" smtClean="0"/>
              <a:t>Bleu Score:  A method for automatically evaluation of machine translation</a:t>
            </a:r>
          </a:p>
          <a:p>
            <a:r>
              <a:rPr lang="en-US" dirty="0"/>
              <a:t>BLEU was originally developed to measure machine translation</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94169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Evaluating Machine Translation</a:t>
            </a:r>
          </a:p>
        </p:txBody>
      </p:sp>
      <p:sp>
        <p:nvSpPr>
          <p:cNvPr id="3" name="Content Placeholder 2"/>
          <p:cNvSpPr>
            <a:spLocks noGrp="1"/>
          </p:cNvSpPr>
          <p:nvPr>
            <p:ph idx="1"/>
          </p:nvPr>
        </p:nvSpPr>
        <p:spPr/>
        <p:txBody>
          <a:bodyPr/>
          <a:lstStyle/>
          <a:p>
            <a:r>
              <a:rPr lang="en-US" b="1" i="1" dirty="0"/>
              <a:t>How can I assign a single numerical score to this translation that tells us how “good” it is using only the provided reference sentences and the neural output</a:t>
            </a:r>
            <a:r>
              <a:rPr lang="en-US" b="1" i="1" dirty="0" smtClean="0"/>
              <a:t>?</a:t>
            </a:r>
          </a:p>
          <a:p>
            <a:endParaRPr lang="en-US" b="1" i="1" dirty="0" smtClean="0"/>
          </a:p>
          <a:p>
            <a:r>
              <a:rPr lang="en-US" b="1" i="1" dirty="0"/>
              <a:t>Why do you need a single numerical score</a:t>
            </a:r>
            <a:r>
              <a:rPr lang="en-US" b="1" i="1" dirty="0" smtClean="0"/>
              <a:t>?</a:t>
            </a:r>
          </a:p>
          <a:p>
            <a:endParaRPr lang="en-US" b="1" i="1" dirty="0"/>
          </a:p>
          <a:p>
            <a:r>
              <a:rPr lang="en-US" i="1" dirty="0"/>
              <a:t>If we want to use machine learning to build a machine translation system we need a single real number score to put into our loss function.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97362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Bleu Score</a:t>
            </a:r>
            <a:endParaRPr lang="en-IN" dirty="0"/>
          </a:p>
        </p:txBody>
      </p:sp>
      <p:sp>
        <p:nvSpPr>
          <p:cNvPr id="3" name="Content Placeholder 2"/>
          <p:cNvSpPr>
            <a:spLocks noGrp="1"/>
          </p:cNvSpPr>
          <p:nvPr>
            <p:ph idx="1"/>
          </p:nvPr>
        </p:nvSpPr>
        <p:spPr/>
        <p:txBody>
          <a:bodyPr>
            <a:normAutofit/>
          </a:bodyPr>
          <a:lstStyle/>
          <a:p>
            <a:r>
              <a:rPr lang="en-IN" sz="2800" dirty="0" smtClean="0"/>
              <a:t>BLEU, </a:t>
            </a:r>
            <a:r>
              <a:rPr lang="en-IN" sz="2800" dirty="0"/>
              <a:t>stands for </a:t>
            </a:r>
            <a:r>
              <a:rPr lang="en-IN" sz="2800" b="1" dirty="0">
                <a:solidFill>
                  <a:srgbClr val="FF0000"/>
                </a:solidFill>
              </a:rPr>
              <a:t>B</a:t>
            </a:r>
            <a:r>
              <a:rPr lang="en-IN" sz="2800" b="1" dirty="0" smtClean="0"/>
              <a:t>i</a:t>
            </a:r>
            <a:r>
              <a:rPr lang="en-IN" sz="2800" b="1" dirty="0" smtClean="0">
                <a:solidFill>
                  <a:srgbClr val="FF0000"/>
                </a:solidFill>
              </a:rPr>
              <a:t>l</a:t>
            </a:r>
            <a:r>
              <a:rPr lang="en-IN" sz="2800" b="1" dirty="0" smtClean="0"/>
              <a:t>ingual </a:t>
            </a:r>
            <a:r>
              <a:rPr lang="en-IN" sz="2800" b="1" dirty="0">
                <a:solidFill>
                  <a:srgbClr val="FF0000"/>
                </a:solidFill>
              </a:rPr>
              <a:t>E</a:t>
            </a:r>
            <a:r>
              <a:rPr lang="en-IN" sz="2800" b="1" dirty="0" smtClean="0"/>
              <a:t>valuation</a:t>
            </a:r>
            <a:r>
              <a:rPr lang="en-IN" sz="2800" b="1" dirty="0"/>
              <a:t>, </a:t>
            </a:r>
            <a:r>
              <a:rPr lang="en-IN" sz="2800" b="1" dirty="0" smtClean="0">
                <a:solidFill>
                  <a:srgbClr val="FF0000"/>
                </a:solidFill>
              </a:rPr>
              <a:t>U</a:t>
            </a:r>
            <a:r>
              <a:rPr lang="en-IN" sz="2800" b="1" dirty="0" smtClean="0"/>
              <a:t>nderstudy</a:t>
            </a:r>
            <a:r>
              <a:rPr lang="en-IN" sz="2800" dirty="0" smtClean="0"/>
              <a:t>. (senior actor)</a:t>
            </a:r>
          </a:p>
          <a:p>
            <a:endParaRPr lang="en-IN" sz="2800" dirty="0" smtClean="0"/>
          </a:p>
          <a:p>
            <a:r>
              <a:rPr lang="en-IN" sz="2800" dirty="0"/>
              <a:t>S</a:t>
            </a:r>
            <a:r>
              <a:rPr lang="en-IN" sz="2800" dirty="0" smtClean="0"/>
              <a:t>core </a:t>
            </a:r>
            <a:r>
              <a:rPr lang="en-IN" sz="2800" dirty="0"/>
              <a:t>is an understudy, could be a substitute for having humans evaluate every output of a machine translation system. </a:t>
            </a:r>
            <a:endParaRPr lang="en-IN" sz="2800" dirty="0" smtClean="0"/>
          </a:p>
          <a:p>
            <a:endParaRPr lang="en-IN" sz="2800" dirty="0" smtClean="0"/>
          </a:p>
          <a:p>
            <a:r>
              <a:rPr lang="en-IN" sz="2800" dirty="0" smtClean="0"/>
              <a:t>Given by Kishore </a:t>
            </a:r>
            <a:r>
              <a:rPr lang="en-IN" sz="2800" dirty="0" err="1"/>
              <a:t>Papineni</a:t>
            </a:r>
            <a:r>
              <a:rPr lang="en-IN" sz="2800" dirty="0"/>
              <a:t>, </a:t>
            </a:r>
            <a:r>
              <a:rPr lang="en-IN" sz="2800" dirty="0" err="1"/>
              <a:t>Salim</a:t>
            </a:r>
            <a:r>
              <a:rPr lang="en-IN" sz="2800" dirty="0"/>
              <a:t> </a:t>
            </a:r>
            <a:r>
              <a:rPr lang="en-IN" sz="2800" dirty="0" err="1"/>
              <a:t>Roukos</a:t>
            </a:r>
            <a:r>
              <a:rPr lang="en-IN" sz="2800" dirty="0"/>
              <a:t>, Todd Ward, and Wei-Jing Zhu.</a:t>
            </a:r>
            <a:endParaRPr lang="en-IN"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49828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Bleu Score</a:t>
            </a:r>
          </a:p>
        </p:txBody>
      </p:sp>
      <p:sp>
        <p:nvSpPr>
          <p:cNvPr id="3" name="Content Placeholder 2"/>
          <p:cNvSpPr>
            <a:spLocks noGrp="1"/>
          </p:cNvSpPr>
          <p:nvPr>
            <p:ph idx="1"/>
          </p:nvPr>
        </p:nvSpPr>
        <p:spPr/>
        <p:txBody>
          <a:bodyPr/>
          <a:lstStyle/>
          <a:p>
            <a:r>
              <a:rPr lang="en-US" dirty="0"/>
              <a:t>L</a:t>
            </a:r>
            <a:r>
              <a:rPr lang="en-US" dirty="0" smtClean="0"/>
              <a:t>ook </a:t>
            </a:r>
            <a:r>
              <a:rPr lang="en-US" dirty="0"/>
              <a:t>at each word in the output </a:t>
            </a:r>
            <a:r>
              <a:rPr lang="en-US" dirty="0" smtClean="0"/>
              <a:t>sentence</a:t>
            </a:r>
          </a:p>
          <a:p>
            <a:endParaRPr lang="en-US" dirty="0" smtClean="0"/>
          </a:p>
          <a:p>
            <a:r>
              <a:rPr lang="en-US" dirty="0" smtClean="0"/>
              <a:t>Assign </a:t>
            </a:r>
            <a:r>
              <a:rPr lang="en-US" dirty="0"/>
              <a:t>it a score of 1 if it shows up in any of the reference </a:t>
            </a:r>
            <a:r>
              <a:rPr lang="en-US" dirty="0" smtClean="0"/>
              <a:t>sentences</a:t>
            </a:r>
          </a:p>
          <a:p>
            <a:r>
              <a:rPr lang="en-US" dirty="0" smtClean="0"/>
              <a:t>Assign </a:t>
            </a:r>
            <a:r>
              <a:rPr lang="en-US" dirty="0"/>
              <a:t>0 if it doesn’t. </a:t>
            </a:r>
            <a:endParaRPr lang="en-US" dirty="0" smtClean="0"/>
          </a:p>
          <a:p>
            <a:endParaRPr lang="en-US" dirty="0" smtClean="0"/>
          </a:p>
          <a:p>
            <a:r>
              <a:rPr lang="en-US" dirty="0" smtClean="0"/>
              <a:t>To normalize </a:t>
            </a:r>
            <a:r>
              <a:rPr lang="en-US" dirty="0"/>
              <a:t>that count so that it’s always between 0 and 1, you can divide the number of words that showed up in one of the reference translations by the total number of words in the output sentence. </a:t>
            </a:r>
            <a:endParaRPr lang="en-US" dirty="0" smtClean="0"/>
          </a:p>
          <a:p>
            <a:endParaRPr lang="en-US" dirty="0"/>
          </a:p>
          <a:p>
            <a:r>
              <a:rPr lang="en-US" dirty="0" smtClean="0"/>
              <a:t>This </a:t>
            </a:r>
            <a:r>
              <a:rPr lang="en-US" dirty="0"/>
              <a:t>gives us a measure called </a:t>
            </a:r>
            <a:r>
              <a:rPr lang="en-US" b="1" dirty="0"/>
              <a:t>unigram precision</a:t>
            </a:r>
            <a:r>
              <a:rPr lang="en-US" dirty="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61872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Bleu Score on unigram</a:t>
            </a:r>
            <a:endParaRPr lang="en-IN" dirty="0"/>
          </a:p>
        </p:txBody>
      </p:sp>
      <p:sp>
        <p:nvSpPr>
          <p:cNvPr id="3" name="Content Placeholder 2"/>
          <p:cNvSpPr>
            <a:spLocks noGrp="1"/>
          </p:cNvSpPr>
          <p:nvPr>
            <p:ph idx="1"/>
          </p:nvPr>
        </p:nvSpPr>
        <p:spPr>
          <a:xfrm>
            <a:off x="609599" y="1600200"/>
            <a:ext cx="11350171" cy="4876800"/>
          </a:xfrm>
        </p:spPr>
        <p:txBody>
          <a:bodyPr/>
          <a:lstStyle/>
          <a:p>
            <a:r>
              <a:rPr lang="en-IN" dirty="0"/>
              <a:t>French: Le chat </a:t>
            </a:r>
            <a:r>
              <a:rPr lang="en-IN" dirty="0" err="1"/>
              <a:t>est</a:t>
            </a:r>
            <a:r>
              <a:rPr lang="en-IN" dirty="0"/>
              <a:t> </a:t>
            </a:r>
            <a:r>
              <a:rPr lang="en-IN" dirty="0" err="1"/>
              <a:t>sur</a:t>
            </a:r>
            <a:r>
              <a:rPr lang="en-IN" dirty="0"/>
              <a:t> le </a:t>
            </a:r>
            <a:r>
              <a:rPr lang="en-IN" dirty="0" err="1"/>
              <a:t>tapis</a:t>
            </a:r>
            <a:endParaRPr lang="en-IN" dirty="0"/>
          </a:p>
          <a:p>
            <a:r>
              <a:rPr lang="en-IN" dirty="0"/>
              <a:t>Reference 1: The cat is on the mat. (Translation by human)</a:t>
            </a:r>
          </a:p>
          <a:p>
            <a:r>
              <a:rPr lang="en-IN" dirty="0"/>
              <a:t>Reference 2: There is a cat on the mat. (Translation by another </a:t>
            </a:r>
            <a:r>
              <a:rPr lang="en-IN" dirty="0" smtClean="0"/>
              <a:t>human)</a:t>
            </a:r>
          </a:p>
          <a:p>
            <a:r>
              <a:rPr lang="en-IN" dirty="0" smtClean="0"/>
              <a:t>MT Output: The </a:t>
            </a:r>
            <a:r>
              <a:rPr lang="en-IN" dirty="0" err="1" smtClean="0"/>
              <a:t>the</a:t>
            </a:r>
            <a:r>
              <a:rPr lang="en-IN" dirty="0" smtClean="0"/>
              <a:t> </a:t>
            </a:r>
            <a:r>
              <a:rPr lang="en-IN" dirty="0" err="1" smtClean="0"/>
              <a:t>the</a:t>
            </a:r>
            <a:r>
              <a:rPr lang="en-IN" dirty="0" smtClean="0"/>
              <a:t> </a:t>
            </a:r>
            <a:r>
              <a:rPr lang="en-IN" dirty="0" err="1" smtClean="0"/>
              <a:t>the</a:t>
            </a:r>
            <a:r>
              <a:rPr lang="en-IN" dirty="0" smtClean="0"/>
              <a:t> </a:t>
            </a:r>
            <a:r>
              <a:rPr lang="en-IN" dirty="0" err="1" smtClean="0"/>
              <a:t>the</a:t>
            </a:r>
            <a:r>
              <a:rPr lang="en-IN" dirty="0" smtClean="0"/>
              <a:t> </a:t>
            </a:r>
            <a:r>
              <a:rPr lang="en-IN" dirty="0" err="1" smtClean="0"/>
              <a:t>the</a:t>
            </a:r>
            <a:r>
              <a:rPr lang="en-IN" dirty="0" smtClean="0"/>
              <a:t> </a:t>
            </a:r>
            <a:r>
              <a:rPr lang="en-IN" dirty="0" err="1" smtClean="0"/>
              <a:t>the</a:t>
            </a:r>
            <a:r>
              <a:rPr lang="en-IN" dirty="0" smtClean="0"/>
              <a:t>.</a:t>
            </a:r>
          </a:p>
          <a:p>
            <a:r>
              <a:rPr lang="en-IN" dirty="0" smtClean="0"/>
              <a:t>Word:	The</a:t>
            </a:r>
          </a:p>
          <a:p>
            <a:r>
              <a:rPr lang="en-IN" dirty="0" smtClean="0"/>
              <a:t>Precision: 	7/7</a:t>
            </a:r>
            <a:r>
              <a:rPr lang="en-IN" dirty="0"/>
              <a:t>	</a:t>
            </a:r>
            <a:r>
              <a:rPr lang="en-IN" dirty="0" smtClean="0"/>
              <a:t>the appears in both references /count of unigram</a:t>
            </a:r>
            <a:endParaRPr lang="en-IN" dirty="0"/>
          </a:p>
          <a:p>
            <a:r>
              <a:rPr lang="en-IN" dirty="0" smtClean="0"/>
              <a:t>Modified Precision:2/7	max times word appeared in sentences/count unigram </a:t>
            </a:r>
          </a:p>
          <a:p>
            <a:r>
              <a:rPr lang="en-IN" dirty="0" smtClean="0"/>
              <a:t>Words precision are counted individually</a:t>
            </a:r>
          </a:p>
          <a:p>
            <a:r>
              <a:rPr lang="en-IN" dirty="0" smtClean="0"/>
              <a:t>Blue score: word as well as pairs (bigram, trigram) </a:t>
            </a:r>
          </a:p>
          <a:p>
            <a:endParaRPr lang="en-IN"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862207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8187</TotalTime>
  <Words>839</Words>
  <Application>Microsoft Office PowerPoint</Application>
  <PresentationFormat>Custom</PresentationFormat>
  <Paragraphs>109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Machine Translation</vt:lpstr>
      <vt:lpstr>Sequence to sequence models</vt:lpstr>
      <vt:lpstr>Machine Translation (MT)</vt:lpstr>
      <vt:lpstr>Machine Translation</vt:lpstr>
      <vt:lpstr>Evaluating Machine Translation</vt:lpstr>
      <vt:lpstr>Evaluating Machine Translation</vt:lpstr>
      <vt:lpstr>Bleu Score</vt:lpstr>
      <vt:lpstr>Bleu Score</vt:lpstr>
      <vt:lpstr>Bleu Score on unigram</vt:lpstr>
      <vt:lpstr>Bleu Score on bigram</vt:lpstr>
      <vt:lpstr>Blue Score on ngrams</vt:lpstr>
      <vt:lpstr>Brevity Penalty</vt:lpstr>
      <vt:lpstr>BLEU Strengths and Drawbacks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179</cp:revision>
  <dcterms:created xsi:type="dcterms:W3CDTF">2018-02-04T03:42:23Z</dcterms:created>
  <dcterms:modified xsi:type="dcterms:W3CDTF">2020-04-24T17:15:19Z</dcterms:modified>
</cp:coreProperties>
</file>