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95D756-BF3F-4758-BF8D-0EB5A0310CDE}"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373144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5D756-BF3F-4758-BF8D-0EB5A0310CDE}"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420703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5D756-BF3F-4758-BF8D-0EB5A0310CDE}"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39383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5D756-BF3F-4758-BF8D-0EB5A0310CDE}"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61880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5D756-BF3F-4758-BF8D-0EB5A0310CDE}"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310909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95D756-BF3F-4758-BF8D-0EB5A0310CDE}"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412348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95D756-BF3F-4758-BF8D-0EB5A0310CDE}" type="datetimeFigureOut">
              <a:rPr lang="en-IN" smtClean="0"/>
              <a:t>22-01-2020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298530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95D756-BF3F-4758-BF8D-0EB5A0310CDE}" type="datetimeFigureOut">
              <a:rPr lang="en-IN" smtClean="0"/>
              <a:t>22-01-2020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407408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5D756-BF3F-4758-BF8D-0EB5A0310CDE}" type="datetimeFigureOut">
              <a:rPr lang="en-IN" smtClean="0"/>
              <a:t>22-01-2020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83051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5D756-BF3F-4758-BF8D-0EB5A0310CDE}"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383391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5D756-BF3F-4758-BF8D-0EB5A0310CDE}"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E15A6F-D9F8-4C5B-811A-FD39BCE69E38}" type="slidenum">
              <a:rPr lang="en-IN" smtClean="0"/>
              <a:t>‹#›</a:t>
            </a:fld>
            <a:endParaRPr lang="en-IN"/>
          </a:p>
        </p:txBody>
      </p:sp>
    </p:spTree>
    <p:extLst>
      <p:ext uri="{BB962C8B-B14F-4D97-AF65-F5344CB8AC3E}">
        <p14:creationId xmlns:p14="http://schemas.microsoft.com/office/powerpoint/2010/main" val="258775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5D756-BF3F-4758-BF8D-0EB5A0310CDE}" type="datetimeFigureOut">
              <a:rPr lang="en-IN" smtClean="0"/>
              <a:t>22-01-2020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15A6F-D9F8-4C5B-811A-FD39BCE69E38}" type="slidenum">
              <a:rPr lang="en-IN" smtClean="0"/>
              <a:t>‹#›</a:t>
            </a:fld>
            <a:endParaRPr lang="en-IN"/>
          </a:p>
        </p:txBody>
      </p:sp>
    </p:spTree>
    <p:extLst>
      <p:ext uri="{BB962C8B-B14F-4D97-AF65-F5344CB8AC3E}">
        <p14:creationId xmlns:p14="http://schemas.microsoft.com/office/powerpoint/2010/main" val="363818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Exercises Module 5</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8611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Calculate the Hamming difference between two DNA strands.</a:t>
            </a:r>
            <a:endParaRPr lang="en-IN" dirty="0"/>
          </a:p>
        </p:txBody>
      </p:sp>
      <p:sp>
        <p:nvSpPr>
          <p:cNvPr id="3" name="Content Placeholder 2"/>
          <p:cNvSpPr>
            <a:spLocks noGrp="1"/>
          </p:cNvSpPr>
          <p:nvPr>
            <p:ph idx="1"/>
          </p:nvPr>
        </p:nvSpPr>
        <p:spPr/>
        <p:txBody>
          <a:bodyPr>
            <a:normAutofit fontScale="70000" lnSpcReduction="20000"/>
          </a:bodyPr>
          <a:lstStyle/>
          <a:p>
            <a:r>
              <a:rPr lang="en-US" dirty="0"/>
              <a:t>Calculate the Hamming Distance between two DNA strands.</a:t>
            </a:r>
          </a:p>
          <a:p>
            <a:r>
              <a:rPr lang="en-US" dirty="0"/>
              <a:t>Your body is made up of cells that contain DNA. Those cells regularly wear out and need replacing, which they achieve by dividing into daughter cells. In fact, the average human body experiences about 10 quadrillion cell divisions in a lifetime!</a:t>
            </a:r>
          </a:p>
          <a:p>
            <a:r>
              <a:rPr lang="en-US" dirty="0"/>
              <a:t>When cells divide, their DNA replicates too. Sometimes during this process mistakes happen and single pieces of DNA get encoded with the incorrect information. If we compare two strands of DNA and count the differences between them we can see how many mistakes occurred. This is known as the "Hamming Distance".</a:t>
            </a:r>
          </a:p>
          <a:p>
            <a:r>
              <a:rPr lang="en-US" dirty="0"/>
              <a:t>We read DNA using the letters C,A,G and T. Two strands might look like this:</a:t>
            </a:r>
          </a:p>
          <a:p>
            <a:r>
              <a:rPr lang="en-US" dirty="0" smtClean="0"/>
              <a:t>GAGCCTACTAACGGGAT </a:t>
            </a:r>
          </a:p>
          <a:p>
            <a:r>
              <a:rPr lang="en-US" smtClean="0"/>
              <a:t>CATCGTAATGACGGCCT </a:t>
            </a:r>
          </a:p>
          <a:p>
            <a:r>
              <a:rPr lang="en-US" smtClean="0"/>
              <a:t>They </a:t>
            </a:r>
            <a:r>
              <a:rPr lang="en-US"/>
              <a:t>have 7 differences, and therefore the Hamming Distance is 7.</a:t>
            </a:r>
          </a:p>
          <a:p>
            <a:endParaRPr lang="en-IN" dirty="0"/>
          </a:p>
        </p:txBody>
      </p:sp>
    </p:spTree>
    <p:extLst>
      <p:ext uri="{BB962C8B-B14F-4D97-AF65-F5344CB8AC3E}">
        <p14:creationId xmlns:p14="http://schemas.microsoft.com/office/powerpoint/2010/main" val="42721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Luhn</a:t>
            </a:r>
            <a:r>
              <a:rPr lang="en-IN" dirty="0" smtClean="0"/>
              <a:t> Formula</a:t>
            </a:r>
            <a:endParaRPr lang="en-IN" dirty="0"/>
          </a:p>
        </p:txBody>
      </p:sp>
      <p:sp>
        <p:nvSpPr>
          <p:cNvPr id="3" name="Content Placeholder 2"/>
          <p:cNvSpPr>
            <a:spLocks noGrp="1"/>
          </p:cNvSpPr>
          <p:nvPr>
            <p:ph idx="1"/>
          </p:nvPr>
        </p:nvSpPr>
        <p:spPr>
          <a:xfrm>
            <a:off x="395536" y="1340768"/>
            <a:ext cx="8229600" cy="4525963"/>
          </a:xfrm>
        </p:spPr>
        <p:txBody>
          <a:bodyPr>
            <a:noAutofit/>
          </a:bodyPr>
          <a:lstStyle/>
          <a:p>
            <a:pPr marL="0" lvl="0" indent="0" fontAlgn="base">
              <a:spcBef>
                <a:spcPct val="0"/>
              </a:spcBef>
              <a:spcAft>
                <a:spcPct val="0"/>
              </a:spcAft>
              <a:buNone/>
            </a:pPr>
            <a:r>
              <a:rPr kumimoji="0" lang="en-US" sz="2400" b="1" i="0" u="none" strike="noStrike" cap="none" normalizeH="0" baseline="0" dirty="0" smtClean="0">
                <a:ln>
                  <a:noFill/>
                </a:ln>
                <a:solidFill>
                  <a:srgbClr val="404040"/>
                </a:solidFill>
                <a:effectLst/>
                <a:latin typeface="Helvetica Neue"/>
                <a:cs typeface="Arial" pitchFamily="34" charset="0"/>
              </a:rPr>
              <a:t>How to validate a Credit Card Number?</a:t>
            </a:r>
          </a:p>
          <a:p>
            <a:pPr marL="0" lvl="0" indent="0" eaLnBrk="0" fontAlgn="base" hangingPunct="0">
              <a:spcBef>
                <a:spcPct val="0"/>
              </a:spcBef>
              <a:spcAft>
                <a:spcPct val="0"/>
              </a:spcAft>
              <a:buNone/>
            </a:pPr>
            <a:r>
              <a:rPr kumimoji="0" lang="en-US" sz="2400" b="0" i="0" u="none" strike="noStrike" cap="none" normalizeH="0" baseline="0" dirty="0" smtClean="0">
                <a:ln>
                  <a:noFill/>
                </a:ln>
                <a:solidFill>
                  <a:srgbClr val="404040"/>
                </a:solidFill>
                <a:effectLst/>
                <a:latin typeface="Helvetica Neue"/>
                <a:cs typeface="Arial" pitchFamily="34" charset="0"/>
              </a:rPr>
              <a:t>Most credit card number can be validated using the </a:t>
            </a:r>
            <a:r>
              <a:rPr kumimoji="0" lang="en-US" sz="2400" b="0" i="0" u="none" strike="noStrike" cap="none" normalizeH="0" baseline="0" dirty="0" err="1" smtClean="0">
                <a:ln>
                  <a:noFill/>
                </a:ln>
                <a:solidFill>
                  <a:srgbClr val="404040"/>
                </a:solidFill>
                <a:effectLst/>
                <a:latin typeface="Helvetica Neue"/>
                <a:cs typeface="Arial" pitchFamily="34" charset="0"/>
              </a:rPr>
              <a:t>Luhn</a:t>
            </a:r>
            <a:r>
              <a:rPr kumimoji="0" lang="en-US" sz="2400" b="0" i="0" u="none" strike="noStrike" cap="none" normalizeH="0" baseline="0" dirty="0" smtClean="0">
                <a:ln>
                  <a:noFill/>
                </a:ln>
                <a:solidFill>
                  <a:srgbClr val="404040"/>
                </a:solidFill>
                <a:effectLst/>
                <a:latin typeface="Helvetica Neue"/>
                <a:cs typeface="Arial" pitchFamily="34" charset="0"/>
              </a:rPr>
              <a:t> algorithm, which is more or a less a glorified Modulo 10 formula!</a:t>
            </a:r>
          </a:p>
          <a:p>
            <a:pPr marL="0" lvl="0" indent="0" eaLnBrk="0" fontAlgn="base" hangingPunct="0">
              <a:spcBef>
                <a:spcPct val="0"/>
              </a:spcBef>
              <a:spcAft>
                <a:spcPct val="0"/>
              </a:spcAft>
              <a:buNone/>
            </a:pPr>
            <a:endParaRPr kumimoji="0" lang="en-US" sz="2400" b="1" i="0" u="none" strike="noStrike" cap="none" normalizeH="0" baseline="0" dirty="0" smtClean="0">
              <a:ln>
                <a:noFill/>
              </a:ln>
              <a:solidFill>
                <a:srgbClr val="404040"/>
              </a:solidFill>
              <a:effectLst/>
              <a:latin typeface="Helvetica Neue"/>
              <a:cs typeface="Arial" pitchFamily="34" charset="0"/>
            </a:endParaRPr>
          </a:p>
          <a:p>
            <a:pPr marL="0" lvl="0" indent="0" eaLnBrk="0" fontAlgn="base" hangingPunct="0">
              <a:spcBef>
                <a:spcPct val="0"/>
              </a:spcBef>
              <a:spcAft>
                <a:spcPct val="0"/>
              </a:spcAft>
              <a:buNone/>
            </a:pPr>
            <a:r>
              <a:rPr kumimoji="0" lang="en-US" sz="2400" b="1" i="0" u="none" strike="noStrike" cap="none" normalizeH="0" baseline="0" dirty="0" smtClean="0">
                <a:ln>
                  <a:noFill/>
                </a:ln>
                <a:solidFill>
                  <a:srgbClr val="404040"/>
                </a:solidFill>
                <a:effectLst/>
                <a:latin typeface="Helvetica Neue"/>
                <a:cs typeface="Arial" pitchFamily="34" charset="0"/>
              </a:rPr>
              <a:t>The </a:t>
            </a:r>
            <a:r>
              <a:rPr kumimoji="0" lang="en-US" sz="2400" b="1" i="0" u="none" strike="noStrike" cap="none" normalizeH="0" baseline="0" dirty="0" err="1" smtClean="0">
                <a:ln>
                  <a:noFill/>
                </a:ln>
                <a:solidFill>
                  <a:srgbClr val="404040"/>
                </a:solidFill>
                <a:effectLst/>
                <a:latin typeface="Helvetica Neue"/>
                <a:cs typeface="Arial" pitchFamily="34" charset="0"/>
              </a:rPr>
              <a:t>Luhn</a:t>
            </a:r>
            <a:r>
              <a:rPr kumimoji="0" lang="en-US" sz="2400" b="1" i="0" u="none" strike="noStrike" cap="none" normalizeH="0" baseline="0" dirty="0" smtClean="0">
                <a:ln>
                  <a:noFill/>
                </a:ln>
                <a:solidFill>
                  <a:srgbClr val="404040"/>
                </a:solidFill>
                <a:effectLst/>
                <a:latin typeface="Helvetica Neue"/>
                <a:cs typeface="Arial" pitchFamily="34" charset="0"/>
              </a:rPr>
              <a:t> Formula:</a:t>
            </a:r>
          </a:p>
          <a:p>
            <a:pPr marL="0" lvl="0" indent="0" eaLnBrk="0" fontAlgn="base" hangingPunct="0">
              <a:spcBef>
                <a:spcPct val="0"/>
              </a:spcBef>
              <a:spcAft>
                <a:spcPct val="0"/>
              </a:spcAft>
              <a:buFontTx/>
              <a:buChar char="•"/>
            </a:pPr>
            <a:r>
              <a:rPr kumimoji="0" lang="en-US" sz="2400" b="0" i="0" u="none" strike="noStrike" cap="none" normalizeH="0" baseline="0" dirty="0" smtClean="0">
                <a:ln>
                  <a:noFill/>
                </a:ln>
                <a:solidFill>
                  <a:srgbClr val="404040"/>
                </a:solidFill>
                <a:effectLst/>
                <a:latin typeface="inherit"/>
                <a:cs typeface="Arial" pitchFamily="34" charset="0"/>
              </a:rPr>
              <a:t>Drop the last digit from the number. The last digit is what we want to check against</a:t>
            </a:r>
          </a:p>
          <a:p>
            <a:pPr marL="0" lvl="0" indent="0" eaLnBrk="0" fontAlgn="base" hangingPunct="0">
              <a:spcBef>
                <a:spcPct val="0"/>
              </a:spcBef>
              <a:spcAft>
                <a:spcPct val="0"/>
              </a:spcAft>
              <a:buFontTx/>
              <a:buChar char="•"/>
            </a:pPr>
            <a:r>
              <a:rPr kumimoji="0" lang="en-US" sz="2400" b="0" i="0" u="none" strike="noStrike" cap="none" normalizeH="0" baseline="0" dirty="0" smtClean="0">
                <a:ln>
                  <a:noFill/>
                </a:ln>
                <a:solidFill>
                  <a:srgbClr val="404040"/>
                </a:solidFill>
                <a:effectLst/>
                <a:latin typeface="inherit"/>
                <a:cs typeface="Arial" pitchFamily="34" charset="0"/>
              </a:rPr>
              <a:t>Reverse the numbers</a:t>
            </a:r>
          </a:p>
          <a:p>
            <a:pPr marL="0" lvl="0" indent="0" eaLnBrk="0" fontAlgn="base" hangingPunct="0">
              <a:spcBef>
                <a:spcPct val="0"/>
              </a:spcBef>
              <a:spcAft>
                <a:spcPct val="0"/>
              </a:spcAft>
              <a:buFontTx/>
              <a:buChar char="•"/>
            </a:pPr>
            <a:r>
              <a:rPr kumimoji="0" lang="en-US" sz="2400" b="0" i="0" u="none" strike="noStrike" cap="none" normalizeH="0" baseline="0" dirty="0" smtClean="0">
                <a:ln>
                  <a:noFill/>
                </a:ln>
                <a:solidFill>
                  <a:srgbClr val="404040"/>
                </a:solidFill>
                <a:effectLst/>
                <a:latin typeface="inherit"/>
                <a:cs typeface="Arial" pitchFamily="34" charset="0"/>
              </a:rPr>
              <a:t>Multiply the digits in odd positions (1, 3, 5, etc.) by 2 and subtract 9 to all any result higher than 9</a:t>
            </a:r>
          </a:p>
          <a:p>
            <a:pPr marL="0" lvl="0" indent="0" eaLnBrk="0" fontAlgn="base" hangingPunct="0">
              <a:spcBef>
                <a:spcPct val="0"/>
              </a:spcBef>
              <a:spcAft>
                <a:spcPct val="0"/>
              </a:spcAft>
              <a:buFontTx/>
              <a:buChar char="•"/>
            </a:pPr>
            <a:r>
              <a:rPr kumimoji="0" lang="en-US" sz="2400" b="0" i="0" u="none" strike="noStrike" cap="none" normalizeH="0" baseline="0" dirty="0" smtClean="0">
                <a:ln>
                  <a:noFill/>
                </a:ln>
                <a:solidFill>
                  <a:srgbClr val="404040"/>
                </a:solidFill>
                <a:effectLst/>
                <a:latin typeface="inherit"/>
                <a:cs typeface="Arial" pitchFamily="34" charset="0"/>
              </a:rPr>
              <a:t>Add all the numbers together</a:t>
            </a:r>
          </a:p>
          <a:p>
            <a:pPr marL="0" lvl="0" indent="0" eaLnBrk="0" fontAlgn="base" hangingPunct="0">
              <a:spcBef>
                <a:spcPct val="0"/>
              </a:spcBef>
              <a:spcAft>
                <a:spcPct val="0"/>
              </a:spcAft>
              <a:buFontTx/>
              <a:buChar char="•"/>
            </a:pPr>
            <a:r>
              <a:rPr kumimoji="0" lang="en-US" sz="2400" b="0" i="0" u="none" strike="noStrike" cap="none" normalizeH="0" baseline="0" dirty="0" smtClean="0">
                <a:ln>
                  <a:noFill/>
                </a:ln>
                <a:solidFill>
                  <a:srgbClr val="404040"/>
                </a:solidFill>
                <a:effectLst/>
                <a:latin typeface="inherit"/>
                <a:cs typeface="Arial" pitchFamily="34" charset="0"/>
              </a:rPr>
              <a:t>The check digit (the last number of the card) is the amount that you would need to add to get a multiple of 10 (Modulo 10)</a:t>
            </a:r>
            <a:endParaRPr kumimoji="0" lang="en-US" sz="2400" b="0" i="0" u="none" strike="noStrike" cap="none" normalizeH="0" baseline="0" dirty="0" smtClean="0">
              <a:ln>
                <a:noFill/>
              </a:ln>
              <a:solidFill>
                <a:srgbClr val="404040"/>
              </a:solidFill>
              <a:effectLst/>
              <a:latin typeface="Helvetica Neue"/>
              <a:cs typeface="Arial" pitchFamily="34" charset="0"/>
            </a:endParaRPr>
          </a:p>
          <a:p>
            <a:endParaRPr lang="en-IN" sz="2400" dirty="0"/>
          </a:p>
        </p:txBody>
      </p:sp>
    </p:spTree>
    <p:extLst>
      <p:ext uri="{BB962C8B-B14F-4D97-AF65-F5344CB8AC3E}">
        <p14:creationId xmlns:p14="http://schemas.microsoft.com/office/powerpoint/2010/main" val="207257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Luhn</a:t>
            </a:r>
            <a:r>
              <a:rPr lang="en-IN" dirty="0" smtClean="0"/>
              <a:t> Example</a:t>
            </a:r>
            <a:endParaRPr lang="en-IN" dirty="0"/>
          </a:p>
        </p:txBody>
      </p:sp>
      <p:sp>
        <p:nvSpPr>
          <p:cNvPr id="5" name="Rectangle 1"/>
          <p:cNvSpPr>
            <a:spLocks noChangeArrowheads="1"/>
          </p:cNvSpPr>
          <p:nvPr/>
        </p:nvSpPr>
        <p:spPr bwMode="auto">
          <a:xfrm>
            <a:off x="3589338" y="16903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0"/>
            <a:ext cx="8229600" cy="4552528"/>
          </a:xfrm>
        </p:spPr>
      </p:pic>
    </p:spTree>
    <p:extLst>
      <p:ext uri="{BB962C8B-B14F-4D97-AF65-F5344CB8AC3E}">
        <p14:creationId xmlns:p14="http://schemas.microsoft.com/office/powerpoint/2010/main" val="1761475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435854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279</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Exercises Module 5</vt:lpstr>
      <vt:lpstr>Calculate the Hamming difference between two DNA strands.</vt:lpstr>
      <vt:lpstr>Luhn Formula</vt:lpstr>
      <vt:lpstr>Luhn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 Module 5</dc:title>
  <dc:creator>Windows User</dc:creator>
  <cp:lastModifiedBy>Windows User</cp:lastModifiedBy>
  <cp:revision>2</cp:revision>
  <dcterms:created xsi:type="dcterms:W3CDTF">2020-01-22T03:09:38Z</dcterms:created>
  <dcterms:modified xsi:type="dcterms:W3CDTF">2020-01-22T03:25:48Z</dcterms:modified>
</cp:coreProperties>
</file>