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58" r:id="rId6"/>
    <p:sldId id="270" r:id="rId7"/>
    <p:sldId id="261" r:id="rId8"/>
    <p:sldId id="272" r:id="rId9"/>
    <p:sldId id="273" r:id="rId10"/>
    <p:sldId id="271" r:id="rId11"/>
    <p:sldId id="265" r:id="rId12"/>
    <p:sldId id="274" r:id="rId13"/>
    <p:sldId id="266" r:id="rId14"/>
    <p:sldId id="262" r:id="rId15"/>
    <p:sldId id="263" r:id="rId16"/>
    <p:sldId id="275" r:id="rId17"/>
    <p:sldId id="268" r:id="rId18"/>
    <p:sldId id="267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>
        <p:scale>
          <a:sx n="53" d="100"/>
          <a:sy n="53" d="100"/>
        </p:scale>
        <p:origin x="-1254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A0F167-ED44-4106-A92C-2C523A34F8C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Linear Algebra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Mathematics of data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one-dimensional </a:t>
            </a:r>
            <a:r>
              <a:rPr lang="en-US" dirty="0" smtClean="0"/>
              <a:t>array</a:t>
            </a:r>
          </a:p>
          <a:p>
            <a:r>
              <a:rPr lang="en-IN" dirty="0" smtClean="0"/>
              <a:t>list </a:t>
            </a:r>
            <a:r>
              <a:rPr lang="en-IN" dirty="0"/>
              <a:t>or column of scalars</a:t>
            </a:r>
          </a:p>
          <a:p>
            <a:r>
              <a:rPr lang="en-US" dirty="0" smtClean="0"/>
              <a:t>Row vector : horizontally </a:t>
            </a:r>
            <a:r>
              <a:rPr lang="en-US" dirty="0"/>
              <a:t>(i.e., rows) </a:t>
            </a:r>
            <a:endParaRPr lang="en-US" dirty="0" smtClean="0"/>
          </a:p>
          <a:p>
            <a:r>
              <a:rPr lang="en-US" dirty="0" smtClean="0"/>
              <a:t>Column vector: </a:t>
            </a:r>
            <a:r>
              <a:rPr lang="en-US" dirty="0"/>
              <a:t>vertically (i.e., columns</a:t>
            </a:r>
            <a:r>
              <a:rPr lang="en-US" dirty="0" smtClean="0"/>
              <a:t>)</a:t>
            </a:r>
          </a:p>
          <a:p>
            <a:r>
              <a:rPr lang="en-US" b="1" dirty="0"/>
              <a:t># Load </a:t>
            </a:r>
            <a:r>
              <a:rPr lang="en-US" b="1" dirty="0" smtClean="0"/>
              <a:t>library</a:t>
            </a:r>
          </a:p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# </a:t>
            </a:r>
            <a:r>
              <a:rPr lang="en-US" b="1" dirty="0"/>
              <a:t>Create a vector as a row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vector_row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([1, 2, 3]) </a:t>
            </a:r>
            <a:endParaRPr lang="en-US" dirty="0" smtClean="0"/>
          </a:p>
          <a:p>
            <a:r>
              <a:rPr lang="en-US" b="1" dirty="0" smtClean="0"/>
              <a:t># </a:t>
            </a:r>
            <a:r>
              <a:rPr lang="en-US" b="1" dirty="0"/>
              <a:t>Create a vector as a column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vector_column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([[1], [2], [3]])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325035" cy="4876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Vector Addition </a:t>
            </a:r>
          </a:p>
          <a:p>
            <a:pPr marL="0" indent="0">
              <a:buNone/>
            </a:pPr>
            <a:r>
              <a:rPr lang="en-IN" dirty="0"/>
              <a:t>c = a + </a:t>
            </a:r>
            <a:r>
              <a:rPr lang="en-IN" dirty="0" smtClean="0"/>
              <a:t>b or </a:t>
            </a:r>
            <a:r>
              <a:rPr lang="en-IN" dirty="0" err="1" smtClean="0"/>
              <a:t>np.add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/>
              <a:t>Vector </a:t>
            </a:r>
            <a:r>
              <a:rPr lang="en-IN" b="1" dirty="0" smtClean="0"/>
              <a:t>Subtraction</a:t>
            </a:r>
          </a:p>
          <a:p>
            <a:pPr marL="0" indent="0">
              <a:buNone/>
            </a:pPr>
            <a:r>
              <a:rPr lang="en-IN" dirty="0"/>
              <a:t>c = a </a:t>
            </a:r>
            <a:r>
              <a:rPr lang="en-IN" dirty="0" smtClean="0"/>
              <a:t>– b or </a:t>
            </a:r>
            <a:r>
              <a:rPr lang="en-IN" dirty="0" err="1" smtClean="0"/>
              <a:t>np.subtract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/>
              <a:t>Vector </a:t>
            </a:r>
            <a:r>
              <a:rPr lang="en-IN" b="1" dirty="0" smtClean="0"/>
              <a:t>Multiplication</a:t>
            </a:r>
          </a:p>
          <a:p>
            <a:pPr marL="0" indent="0">
              <a:buNone/>
            </a:pPr>
            <a:r>
              <a:rPr lang="en-IN" dirty="0"/>
              <a:t>c = a * </a:t>
            </a:r>
            <a:r>
              <a:rPr lang="en-IN" dirty="0" smtClean="0"/>
              <a:t>b or </a:t>
            </a:r>
            <a:r>
              <a:rPr lang="en-IN" dirty="0" err="1" smtClean="0"/>
              <a:t>np.multiply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/>
              <a:t>Vector </a:t>
            </a:r>
            <a:r>
              <a:rPr lang="en-IN" b="1" dirty="0" smtClean="0"/>
              <a:t>Division</a:t>
            </a:r>
          </a:p>
          <a:p>
            <a:pPr marL="0" indent="0">
              <a:buNone/>
            </a:pPr>
            <a:r>
              <a:rPr lang="en-IN" dirty="0"/>
              <a:t>c = a / </a:t>
            </a:r>
            <a:r>
              <a:rPr lang="en-IN" dirty="0" smtClean="0"/>
              <a:t>b or </a:t>
            </a:r>
            <a:r>
              <a:rPr lang="en-IN" dirty="0" err="1" smtClean="0"/>
              <a:t>np.divide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b="1" dirty="0"/>
              <a:t>Vector Dot </a:t>
            </a:r>
            <a:r>
              <a:rPr lang="en-IN" b="1" dirty="0" smtClean="0"/>
              <a:t>Product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 = a.dot(b</a:t>
            </a:r>
            <a:r>
              <a:rPr lang="en-IN" dirty="0" smtClean="0"/>
              <a:t>) or np.dot(</a:t>
            </a:r>
            <a:r>
              <a:rPr lang="en-IN" dirty="0" err="1" smtClean="0"/>
              <a:t>a,b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42847" y="1627094"/>
            <a:ext cx="532503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/>
              <a:t>Vector-Scalar Multiplication</a:t>
            </a:r>
          </a:p>
          <a:p>
            <a:pPr marL="0" indent="0">
              <a:buNone/>
            </a:pPr>
            <a:r>
              <a:rPr lang="en-IN" dirty="0"/>
              <a:t>c = a * </a:t>
            </a:r>
            <a:r>
              <a:rPr lang="en-IN" dirty="0" smtClean="0"/>
              <a:t>2.2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Vector Norm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numpy.linalg</a:t>
            </a:r>
            <a:r>
              <a:rPr lang="en-IN" dirty="0"/>
              <a:t> import norm</a:t>
            </a:r>
          </a:p>
          <a:p>
            <a:r>
              <a:rPr lang="en-IN" dirty="0"/>
              <a:t>l2 = norm(v</a:t>
            </a:r>
            <a:r>
              <a:rPr lang="en-IN" dirty="0" smtClean="0"/>
              <a:t>)</a:t>
            </a:r>
          </a:p>
          <a:p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0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Matrices</a:t>
            </a:r>
          </a:p>
          <a:p>
            <a:r>
              <a:rPr lang="en-IN" dirty="0"/>
              <a:t>A matrix is a two-dimensional array of </a:t>
            </a:r>
            <a:r>
              <a:rPr lang="en-IN" dirty="0" smtClean="0"/>
              <a:t>scalars</a:t>
            </a:r>
          </a:p>
          <a:p>
            <a:endParaRPr lang="en-US" b="1" dirty="0" smtClean="0"/>
          </a:p>
          <a:p>
            <a:r>
              <a:rPr lang="en-US" b="1" dirty="0" smtClean="0"/>
              <a:t># </a:t>
            </a:r>
            <a:r>
              <a:rPr lang="en-US" b="1" dirty="0"/>
              <a:t>Load </a:t>
            </a:r>
            <a:r>
              <a:rPr lang="en-US" b="1" dirty="0" smtClean="0"/>
              <a:t>library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# Create a </a:t>
            </a:r>
            <a:r>
              <a:rPr lang="en-US" b="1" dirty="0" smtClean="0"/>
              <a:t>matrix using </a:t>
            </a:r>
            <a:r>
              <a:rPr lang="en-US" b="1" dirty="0" err="1" smtClean="0"/>
              <a:t>np.mat</a:t>
            </a:r>
            <a:r>
              <a:rPr lang="en-US" b="1" dirty="0" smtClean="0"/>
              <a:t> (strictly 2D)</a:t>
            </a:r>
            <a:endParaRPr lang="fr-FR" b="1" dirty="0" smtClean="0"/>
          </a:p>
          <a:p>
            <a:r>
              <a:rPr lang="fr-FR" dirty="0" err="1" smtClean="0"/>
              <a:t>matrix_object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np.mat</a:t>
            </a:r>
            <a:r>
              <a:rPr lang="fr-FR" dirty="0"/>
              <a:t>([[1, 2], [1, 2], [1, 2</a:t>
            </a:r>
            <a:r>
              <a:rPr lang="fr-FR" dirty="0" smtClean="0"/>
              <a:t>]])</a:t>
            </a:r>
          </a:p>
          <a:p>
            <a:endParaRPr lang="fr-FR" dirty="0" smtClean="0"/>
          </a:p>
          <a:p>
            <a:r>
              <a:rPr lang="en-US" b="1" dirty="0"/>
              <a:t># Create a matrix using </a:t>
            </a:r>
            <a:r>
              <a:rPr lang="en-US" b="1" dirty="0" err="1" smtClean="0"/>
              <a:t>np.array</a:t>
            </a:r>
            <a:r>
              <a:rPr lang="en-US" b="1" dirty="0" smtClean="0"/>
              <a:t> (operations performed element wise)</a:t>
            </a:r>
            <a:endParaRPr lang="fr-FR" b="1" dirty="0"/>
          </a:p>
          <a:p>
            <a:r>
              <a:rPr lang="en-US" dirty="0" smtClean="0"/>
              <a:t>matrix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2], [1, 2], [1, 2]])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Matrix Addition</a:t>
            </a:r>
          </a:p>
          <a:p>
            <a:r>
              <a:rPr lang="en-IN" dirty="0"/>
              <a:t>C = A + </a:t>
            </a:r>
            <a:r>
              <a:rPr lang="en-IN" dirty="0" smtClean="0"/>
              <a:t>B</a:t>
            </a:r>
          </a:p>
          <a:p>
            <a:r>
              <a:rPr lang="en-IN" b="1" dirty="0"/>
              <a:t>Matrix </a:t>
            </a:r>
            <a:r>
              <a:rPr lang="en-IN" b="1" dirty="0" smtClean="0"/>
              <a:t>Subtraction</a:t>
            </a:r>
          </a:p>
          <a:p>
            <a:r>
              <a:rPr lang="en-IN" dirty="0"/>
              <a:t>C = A </a:t>
            </a:r>
            <a:r>
              <a:rPr lang="en-IN" dirty="0" smtClean="0"/>
              <a:t>– B</a:t>
            </a:r>
          </a:p>
          <a:p>
            <a:r>
              <a:rPr lang="en-IN" b="1" dirty="0"/>
              <a:t>Matrix Multiplication (</a:t>
            </a:r>
            <a:r>
              <a:rPr lang="en-IN" b="1" dirty="0" err="1" smtClean="0"/>
              <a:t>Hadamard</a:t>
            </a:r>
            <a:r>
              <a:rPr lang="en-IN" b="1" dirty="0" smtClean="0"/>
              <a:t> / </a:t>
            </a:r>
            <a:r>
              <a:rPr lang="en-IN" b="1" dirty="0" err="1" smtClean="0"/>
              <a:t>elementwise</a:t>
            </a:r>
            <a:r>
              <a:rPr lang="en-IN" b="1" dirty="0" smtClean="0"/>
              <a:t> </a:t>
            </a:r>
            <a:r>
              <a:rPr lang="en-IN" b="1" dirty="0"/>
              <a:t>Product</a:t>
            </a:r>
            <a:r>
              <a:rPr lang="en-IN" b="1" dirty="0" smtClean="0"/>
              <a:t>)</a:t>
            </a:r>
          </a:p>
          <a:p>
            <a:r>
              <a:rPr lang="en-IN" dirty="0"/>
              <a:t>C = A * B </a:t>
            </a:r>
            <a:endParaRPr lang="en-IN" dirty="0" smtClean="0"/>
          </a:p>
          <a:p>
            <a:r>
              <a:rPr lang="en-IN" b="1" dirty="0" smtClean="0"/>
              <a:t>Matrix Division</a:t>
            </a:r>
          </a:p>
          <a:p>
            <a:r>
              <a:rPr lang="en-IN" dirty="0"/>
              <a:t>C = A / </a:t>
            </a:r>
            <a:r>
              <a:rPr lang="en-IN" dirty="0" smtClean="0"/>
              <a:t>B</a:t>
            </a:r>
          </a:p>
          <a:p>
            <a:r>
              <a:rPr lang="en-IN" b="1" dirty="0"/>
              <a:t>Matrix-Matrix Multiplication (Dot Product</a:t>
            </a:r>
            <a:r>
              <a:rPr lang="en-IN" b="1" dirty="0" smtClean="0"/>
              <a:t>)</a:t>
            </a:r>
          </a:p>
          <a:p>
            <a:r>
              <a:rPr lang="en-IN" dirty="0" smtClean="0"/>
              <a:t>C=A * B if matrix or C </a:t>
            </a:r>
            <a:r>
              <a:rPr lang="en-IN" dirty="0"/>
              <a:t>= A.dot(B)  or </a:t>
            </a:r>
            <a:r>
              <a:rPr lang="en-IN" dirty="0" err="1"/>
              <a:t>or</a:t>
            </a:r>
            <a:r>
              <a:rPr lang="en-IN" dirty="0"/>
              <a:t> A @B </a:t>
            </a:r>
            <a:r>
              <a:rPr lang="en-IN" b="1" dirty="0"/>
              <a:t>(python &gt;3-5)</a:t>
            </a:r>
          </a:p>
          <a:p>
            <a:r>
              <a:rPr lang="en-IN" b="1" dirty="0" smtClean="0"/>
              <a:t>Matrix-Vector </a:t>
            </a:r>
            <a:r>
              <a:rPr lang="en-IN" b="1" dirty="0"/>
              <a:t>Multiplication (Dot Product)</a:t>
            </a:r>
            <a:endParaRPr lang="en-IN" dirty="0"/>
          </a:p>
          <a:p>
            <a:r>
              <a:rPr lang="en-IN" dirty="0"/>
              <a:t>C = A.dot(b</a:t>
            </a:r>
            <a:r>
              <a:rPr lang="en-IN" dirty="0" smtClean="0"/>
              <a:t>)</a:t>
            </a:r>
          </a:p>
          <a:p>
            <a:r>
              <a:rPr lang="en-IN" b="1" dirty="0"/>
              <a:t>Matrix-Scalar Multiplication</a:t>
            </a:r>
            <a:endParaRPr lang="en-IN" dirty="0"/>
          </a:p>
          <a:p>
            <a:r>
              <a:rPr lang="en-IN" dirty="0"/>
              <a:t>C = A.dot(2.2)</a:t>
            </a:r>
            <a:endParaRPr lang="en-IN" b="1" dirty="0" smtClean="0"/>
          </a:p>
          <a:p>
            <a:pPr marL="457200" indent="-457200">
              <a:buFont typeface="+mj-lt"/>
              <a:buAutoNum type="arabicPeriod" startAt="3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Types of 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types of matrices are often used as elements in broader </a:t>
            </a:r>
            <a:r>
              <a:rPr lang="en-IN" dirty="0" smtClean="0"/>
              <a:t>calculations</a:t>
            </a:r>
          </a:p>
          <a:p>
            <a:r>
              <a:rPr lang="en-IN" b="1" dirty="0"/>
              <a:t>Triangle </a:t>
            </a:r>
            <a:r>
              <a:rPr lang="en-IN" b="1" dirty="0" smtClean="0"/>
              <a:t>Matrix</a:t>
            </a:r>
          </a:p>
          <a:p>
            <a:pPr fontAlgn="base"/>
            <a:r>
              <a:rPr lang="en-IN" b="1" dirty="0"/>
              <a:t># lower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tril</a:t>
            </a:r>
            <a:endParaRPr lang="en-IN" dirty="0"/>
          </a:p>
          <a:p>
            <a:pPr fontAlgn="base"/>
            <a:r>
              <a:rPr lang="en-IN" dirty="0"/>
              <a:t>lower = </a:t>
            </a:r>
            <a:r>
              <a:rPr lang="en-IN" dirty="0" err="1"/>
              <a:t>tril</a:t>
            </a:r>
            <a:r>
              <a:rPr lang="en-IN" dirty="0"/>
              <a:t>(M)</a:t>
            </a:r>
          </a:p>
          <a:p>
            <a:pPr fontAlgn="base"/>
            <a:r>
              <a:rPr lang="en-IN" b="1" dirty="0"/>
              <a:t># upper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triu</a:t>
            </a:r>
            <a:endParaRPr lang="en-IN" dirty="0"/>
          </a:p>
          <a:p>
            <a:r>
              <a:rPr lang="en-IN" dirty="0"/>
              <a:t>upper = </a:t>
            </a:r>
            <a:r>
              <a:rPr lang="en-IN" dirty="0" err="1"/>
              <a:t>triu</a:t>
            </a:r>
            <a:r>
              <a:rPr lang="en-IN" dirty="0"/>
              <a:t>(M)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Types of Matrices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Diagonal </a:t>
            </a:r>
            <a:r>
              <a:rPr lang="en-IN" b="1" dirty="0" smtClean="0"/>
              <a:t>Matrix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diag</a:t>
            </a:r>
            <a:endParaRPr lang="en-IN" dirty="0"/>
          </a:p>
          <a:p>
            <a:r>
              <a:rPr lang="en-IN" dirty="0"/>
              <a:t>d = </a:t>
            </a:r>
            <a:r>
              <a:rPr lang="en-IN" dirty="0" err="1"/>
              <a:t>diag</a:t>
            </a:r>
            <a:r>
              <a:rPr lang="en-IN" dirty="0"/>
              <a:t>(M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pPr marL="457200" indent="-457200">
              <a:buFont typeface="+mj-lt"/>
              <a:buAutoNum type="arabicPeriod" startAt="2"/>
            </a:pPr>
            <a:r>
              <a:rPr lang="en-IN" b="1" dirty="0" smtClean="0"/>
              <a:t>Identity Matrix</a:t>
            </a:r>
          </a:p>
          <a:p>
            <a:pPr fontAlgn="base"/>
            <a:endParaRPr lang="en-IN" dirty="0" smtClean="0"/>
          </a:p>
          <a:p>
            <a:pPr fontAlgn="base"/>
            <a:r>
              <a:rPr lang="en-IN" dirty="0" smtClean="0"/>
              <a:t>from </a:t>
            </a:r>
            <a:r>
              <a:rPr lang="en-IN" dirty="0" err="1"/>
              <a:t>numpy</a:t>
            </a:r>
            <a:r>
              <a:rPr lang="en-IN" dirty="0"/>
              <a:t> import identity</a:t>
            </a:r>
          </a:p>
          <a:p>
            <a:r>
              <a:rPr lang="en-IN" dirty="0"/>
              <a:t>I = identity(3)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Matrix Factorization/Decomposition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Way of reducing a matrix into its constituent parts</a:t>
            </a:r>
          </a:p>
          <a:p>
            <a:endParaRPr lang="en-IN" dirty="0" smtClean="0"/>
          </a:p>
          <a:p>
            <a:r>
              <a:rPr lang="en-IN" dirty="0" smtClean="0"/>
              <a:t>Breaks </a:t>
            </a:r>
            <a:r>
              <a:rPr lang="en-IN" dirty="0"/>
              <a:t>a matrix down into its constituent parts to make other operations </a:t>
            </a:r>
            <a:r>
              <a:rPr lang="en-IN" dirty="0" smtClean="0"/>
              <a:t>simpler </a:t>
            </a:r>
            <a:r>
              <a:rPr lang="en-IN" dirty="0"/>
              <a:t>and more numerically </a:t>
            </a:r>
            <a:r>
              <a:rPr lang="en-IN" dirty="0" smtClean="0"/>
              <a:t>stable</a:t>
            </a:r>
          </a:p>
          <a:p>
            <a:endParaRPr lang="en-IN" dirty="0" smtClean="0"/>
          </a:p>
          <a:p>
            <a:r>
              <a:rPr lang="en-IN" dirty="0" smtClean="0"/>
              <a:t>It is like factoring of numbers like factoring 10 into 2*5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Matrix </a:t>
            </a:r>
            <a:r>
              <a:rPr lang="en-IN" b="1" dirty="0" smtClean="0"/>
              <a:t>Factorization/Decomposition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LU Decomposition (square matrix into L and U </a:t>
            </a:r>
            <a:r>
              <a:rPr lang="en-IN" b="1" dirty="0" err="1" smtClean="0"/>
              <a:t>mxm</a:t>
            </a:r>
            <a:r>
              <a:rPr lang="en-IN" b="1" dirty="0" smtClean="0"/>
              <a:t> into three </a:t>
            </a:r>
            <a:r>
              <a:rPr lang="en-IN" b="1" dirty="0" err="1" smtClean="0"/>
              <a:t>mxm</a:t>
            </a:r>
            <a:r>
              <a:rPr lang="en-IN" b="1" dirty="0" smtClean="0"/>
              <a:t>) </a:t>
            </a:r>
            <a:endParaRPr lang="en-IN" b="1" dirty="0" smtClean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scipy.linalg</a:t>
            </a:r>
            <a:r>
              <a:rPr lang="en-IN" dirty="0"/>
              <a:t> import </a:t>
            </a:r>
            <a:r>
              <a:rPr lang="en-IN" dirty="0" err="1"/>
              <a:t>lu</a:t>
            </a:r>
            <a:endParaRPr lang="en-IN" dirty="0"/>
          </a:p>
          <a:p>
            <a:r>
              <a:rPr lang="en-IN" dirty="0"/>
              <a:t>P, L, U = </a:t>
            </a:r>
            <a:r>
              <a:rPr lang="en-IN" dirty="0" err="1"/>
              <a:t>lu</a:t>
            </a:r>
            <a:r>
              <a:rPr lang="en-IN" dirty="0"/>
              <a:t>(A</a:t>
            </a:r>
            <a:r>
              <a:rPr lang="en-IN" dirty="0" smtClean="0"/>
              <a:t>)			(A=L.U) or (A=P.L.U)   LUP Decomposition</a:t>
            </a:r>
            <a:endParaRPr lang="en-IN" dirty="0" smtClean="0"/>
          </a:p>
          <a:p>
            <a:r>
              <a:rPr lang="en-IN" b="1" dirty="0"/>
              <a:t>QR </a:t>
            </a:r>
            <a:r>
              <a:rPr lang="en-IN" b="1" dirty="0" smtClean="0"/>
              <a:t>Decomposition (m x n matrix)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numpy.linalg</a:t>
            </a:r>
            <a:r>
              <a:rPr lang="en-IN" dirty="0"/>
              <a:t> import </a:t>
            </a:r>
            <a:r>
              <a:rPr lang="en-IN" dirty="0" err="1"/>
              <a:t>qr</a:t>
            </a:r>
            <a:endParaRPr lang="en-IN" dirty="0"/>
          </a:p>
          <a:p>
            <a:r>
              <a:rPr lang="en-IN" dirty="0"/>
              <a:t>Q, R = </a:t>
            </a:r>
            <a:r>
              <a:rPr lang="en-IN" dirty="0" err="1"/>
              <a:t>qr</a:t>
            </a:r>
            <a:r>
              <a:rPr lang="en-IN" dirty="0"/>
              <a:t>(A, 'complete</a:t>
            </a:r>
            <a:r>
              <a:rPr lang="en-IN" dirty="0" smtClean="0"/>
              <a:t>')		(A=Q.R) Q=</a:t>
            </a:r>
            <a:r>
              <a:rPr lang="en-IN" dirty="0" err="1" smtClean="0"/>
              <a:t>mxm</a:t>
            </a:r>
            <a:r>
              <a:rPr lang="en-IN" dirty="0" smtClean="0"/>
              <a:t>, R=</a:t>
            </a:r>
            <a:r>
              <a:rPr lang="en-IN" dirty="0" err="1" smtClean="0"/>
              <a:t>mxn</a:t>
            </a:r>
            <a:endParaRPr lang="en-IN" dirty="0" smtClean="0"/>
          </a:p>
          <a:p>
            <a:r>
              <a:rPr lang="en-IN" b="1" dirty="0" err="1" smtClean="0"/>
              <a:t>Eigendecomposition</a:t>
            </a:r>
            <a:r>
              <a:rPr lang="en-IN" b="1" dirty="0" smtClean="0"/>
              <a:t> (square matrix into eigenvalue and eigenvector)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numpy.linalg</a:t>
            </a:r>
            <a:r>
              <a:rPr lang="en-IN" dirty="0"/>
              <a:t> import </a:t>
            </a:r>
            <a:r>
              <a:rPr lang="en-IN" dirty="0" err="1" smtClean="0"/>
              <a:t>eig</a:t>
            </a:r>
            <a:r>
              <a:rPr lang="en-IN" dirty="0" smtClean="0"/>
              <a:t>	</a:t>
            </a:r>
            <a:endParaRPr lang="en-IN" dirty="0"/>
          </a:p>
          <a:p>
            <a:r>
              <a:rPr lang="en-IN" dirty="0"/>
              <a:t>values, vectors = </a:t>
            </a:r>
            <a:r>
              <a:rPr lang="en-IN" dirty="0" err="1"/>
              <a:t>eig</a:t>
            </a:r>
            <a:r>
              <a:rPr lang="en-IN" dirty="0"/>
              <a:t>(A</a:t>
            </a:r>
            <a:r>
              <a:rPr lang="en-IN" dirty="0" smtClean="0"/>
              <a:t>)</a:t>
            </a:r>
          </a:p>
          <a:p>
            <a:r>
              <a:rPr lang="en-IN" b="1" dirty="0"/>
              <a:t>Singular-Value Decomposition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scipy.linalg</a:t>
            </a:r>
            <a:r>
              <a:rPr lang="en-IN" dirty="0"/>
              <a:t> import </a:t>
            </a:r>
            <a:r>
              <a:rPr lang="en-IN" dirty="0" err="1"/>
              <a:t>svd</a:t>
            </a:r>
            <a:endParaRPr lang="en-IN" dirty="0"/>
          </a:p>
          <a:p>
            <a:r>
              <a:rPr lang="en-IN" dirty="0"/>
              <a:t>U, s, V = </a:t>
            </a:r>
            <a:r>
              <a:rPr lang="en-IN" dirty="0" err="1"/>
              <a:t>svd</a:t>
            </a:r>
            <a:r>
              <a:rPr lang="en-IN" dirty="0"/>
              <a:t>(A)</a:t>
            </a:r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Matrix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11438965" cy="48768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Matrix Transpose</a:t>
            </a:r>
          </a:p>
          <a:p>
            <a:r>
              <a:rPr lang="en-IN" dirty="0"/>
              <a:t>B = </a:t>
            </a:r>
            <a:r>
              <a:rPr lang="en-IN" dirty="0" smtClean="0"/>
              <a:t>A.T</a:t>
            </a:r>
          </a:p>
          <a:p>
            <a:r>
              <a:rPr lang="en-IN" b="1" dirty="0"/>
              <a:t>Matrix Inversion</a:t>
            </a:r>
            <a:endParaRPr lang="en-IN" dirty="0"/>
          </a:p>
          <a:p>
            <a:pPr fontAlgn="base"/>
            <a:r>
              <a:rPr lang="en-IN" dirty="0" smtClean="0"/>
              <a:t>from </a:t>
            </a:r>
            <a:r>
              <a:rPr lang="en-IN" dirty="0" err="1"/>
              <a:t>numpy.linalg</a:t>
            </a:r>
            <a:r>
              <a:rPr lang="en-IN" dirty="0"/>
              <a:t> import </a:t>
            </a:r>
            <a:r>
              <a:rPr lang="en-IN" dirty="0" err="1"/>
              <a:t>inv</a:t>
            </a:r>
            <a:endParaRPr lang="en-IN" dirty="0"/>
          </a:p>
          <a:p>
            <a:r>
              <a:rPr lang="en-IN" dirty="0"/>
              <a:t>B = </a:t>
            </a:r>
            <a:r>
              <a:rPr lang="en-IN" dirty="0" err="1"/>
              <a:t>inv</a:t>
            </a:r>
            <a:r>
              <a:rPr lang="en-IN" dirty="0"/>
              <a:t>(A</a:t>
            </a:r>
            <a:r>
              <a:rPr lang="en-IN" dirty="0" smtClean="0"/>
              <a:t>).  Or   A.I</a:t>
            </a:r>
          </a:p>
          <a:p>
            <a:r>
              <a:rPr lang="en-IN" b="1" dirty="0"/>
              <a:t>Matrix </a:t>
            </a:r>
            <a:r>
              <a:rPr lang="en-IN" b="1" dirty="0" smtClean="0"/>
              <a:t>Trace (sum of all diagonal)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trace</a:t>
            </a:r>
          </a:p>
          <a:p>
            <a:r>
              <a:rPr lang="en-IN" dirty="0"/>
              <a:t>B = trace(A</a:t>
            </a:r>
            <a:r>
              <a:rPr lang="en-IN" dirty="0" smtClean="0"/>
              <a:t>)</a:t>
            </a:r>
          </a:p>
          <a:p>
            <a:r>
              <a:rPr lang="en-IN" b="1" dirty="0"/>
              <a:t>Matrix </a:t>
            </a:r>
            <a:r>
              <a:rPr lang="en-IN" b="1" dirty="0" smtClean="0"/>
              <a:t>Determinant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numpy.linalg</a:t>
            </a:r>
            <a:r>
              <a:rPr lang="en-IN" dirty="0"/>
              <a:t> import </a:t>
            </a:r>
            <a:r>
              <a:rPr lang="en-IN" dirty="0" err="1"/>
              <a:t>det</a:t>
            </a:r>
            <a:endParaRPr lang="en-IN" dirty="0"/>
          </a:p>
          <a:p>
            <a:r>
              <a:rPr lang="en-IN" dirty="0"/>
              <a:t>B = </a:t>
            </a:r>
            <a:r>
              <a:rPr lang="en-IN" dirty="0" err="1"/>
              <a:t>det</a:t>
            </a:r>
            <a:r>
              <a:rPr lang="en-IN" dirty="0"/>
              <a:t>(A</a:t>
            </a:r>
            <a:r>
              <a:rPr lang="en-IN" dirty="0" smtClean="0"/>
              <a:t>)</a:t>
            </a:r>
          </a:p>
          <a:p>
            <a:r>
              <a:rPr lang="en-IN" b="1" dirty="0"/>
              <a:t>Matrix Rank</a:t>
            </a:r>
            <a:br>
              <a:rPr lang="en-IN" b="1" dirty="0"/>
            </a:br>
            <a:r>
              <a:rPr lang="en-IN" dirty="0" smtClean="0"/>
              <a:t>from </a:t>
            </a:r>
            <a:r>
              <a:rPr lang="en-IN" dirty="0" err="1"/>
              <a:t>numpy.linalg</a:t>
            </a:r>
            <a:r>
              <a:rPr lang="en-IN" dirty="0"/>
              <a:t> import </a:t>
            </a:r>
            <a:r>
              <a:rPr lang="en-IN" dirty="0" err="1"/>
              <a:t>matrix_rank</a:t>
            </a:r>
            <a:endParaRPr lang="en-IN" dirty="0"/>
          </a:p>
          <a:p>
            <a:r>
              <a:rPr lang="en-IN" dirty="0"/>
              <a:t>r = </a:t>
            </a:r>
            <a:r>
              <a:rPr lang="en-IN" dirty="0" err="1"/>
              <a:t>matrix_rank</a:t>
            </a:r>
            <a:r>
              <a:rPr lang="en-IN" dirty="0"/>
              <a:t>(A)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Algebra in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Dataset and Data Files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Images and Photographs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One-Hot Encoding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Linear Regression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Regularization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Principal Component Analysis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Singular-Value Decomposition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Latent Semantic Analysis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Recommender Systems</a:t>
            </a:r>
          </a:p>
          <a:p>
            <a:pPr marL="457200" lvl="0" indent="-457200" fontAlgn="base">
              <a:buClrTx/>
              <a:buFont typeface="+mj-lt"/>
              <a:buAutoNum type="arabicPeriod"/>
            </a:pPr>
            <a:r>
              <a:rPr lang="en-IN" b="1" dirty="0"/>
              <a:t>Deep Learning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What is linear </a:t>
            </a:r>
            <a:r>
              <a:rPr lang="en-IN" b="1" dirty="0" smtClean="0"/>
              <a:t>algebra?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algebra is about linear </a:t>
            </a:r>
            <a:r>
              <a:rPr lang="en-IN" dirty="0" smtClean="0"/>
              <a:t>combinations.</a:t>
            </a:r>
          </a:p>
          <a:p>
            <a:r>
              <a:rPr lang="en-IN" dirty="0"/>
              <a:t>A</a:t>
            </a:r>
            <a:r>
              <a:rPr lang="en-IN" dirty="0" smtClean="0"/>
              <a:t>rithmetic </a:t>
            </a:r>
            <a:r>
              <a:rPr lang="en-IN" dirty="0"/>
              <a:t>on columns of numbers called vectors </a:t>
            </a:r>
            <a:endParaRPr lang="en-IN" dirty="0" smtClean="0"/>
          </a:p>
          <a:p>
            <a:r>
              <a:rPr lang="en-IN" dirty="0"/>
              <a:t>Arithmetic on </a:t>
            </a:r>
            <a:r>
              <a:rPr lang="en-IN" dirty="0" smtClean="0"/>
              <a:t>arrays </a:t>
            </a:r>
            <a:r>
              <a:rPr lang="en-IN" dirty="0"/>
              <a:t>of numbers called </a:t>
            </a:r>
            <a:r>
              <a:rPr lang="en-IN" dirty="0" smtClean="0"/>
              <a:t>matrices</a:t>
            </a:r>
          </a:p>
          <a:p>
            <a:r>
              <a:rPr lang="en-IN" dirty="0"/>
              <a:t>study of lines and planes, vector spaces and </a:t>
            </a:r>
            <a:r>
              <a:rPr lang="en-IN" dirty="0" smtClean="0"/>
              <a:t>mappings</a:t>
            </a:r>
          </a:p>
          <a:p>
            <a:r>
              <a:rPr lang="en-IN" dirty="0" smtClean="0"/>
              <a:t>Following describe </a:t>
            </a:r>
            <a:r>
              <a:rPr lang="en-IN" dirty="0"/>
              <a:t>a line on a two-dimensional graph</a:t>
            </a:r>
          </a:p>
          <a:p>
            <a:endParaRPr lang="en-IN" dirty="0" smtClean="0"/>
          </a:p>
          <a:p>
            <a:pPr algn="ctr"/>
            <a:r>
              <a:rPr lang="en-IN" dirty="0"/>
              <a:t>y = 4 * x + </a:t>
            </a:r>
            <a:r>
              <a:rPr lang="en-IN" dirty="0" smtClean="0"/>
              <a:t>1</a:t>
            </a:r>
          </a:p>
          <a:p>
            <a:r>
              <a:rPr lang="en-IN" dirty="0" smtClean="0"/>
              <a:t>different </a:t>
            </a:r>
            <a:r>
              <a:rPr lang="en-IN" dirty="0"/>
              <a:t>values into the </a:t>
            </a:r>
            <a:r>
              <a:rPr lang="en-IN" dirty="0" smtClean="0"/>
              <a:t>x </a:t>
            </a:r>
            <a:r>
              <a:rPr lang="en-IN" dirty="0"/>
              <a:t>to find out what the equation or model does to the value of </a:t>
            </a:r>
            <a:r>
              <a:rPr lang="en-IN" dirty="0" smtClean="0"/>
              <a:t>y</a:t>
            </a:r>
          </a:p>
          <a:p>
            <a:r>
              <a:rPr lang="en-IN" dirty="0" smtClean="0"/>
              <a:t>X is independent variable</a:t>
            </a:r>
          </a:p>
          <a:p>
            <a:r>
              <a:rPr lang="en-IN" dirty="0" smtClean="0"/>
              <a:t>Y is dependent variable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and Data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the table-like set of numbers where each row represents an observation and each column represents a feature of the observation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04" y="2522357"/>
            <a:ext cx="10336025" cy="39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Images and Photographs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32" y="1506071"/>
            <a:ext cx="7656944" cy="53471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0918" y="5960656"/>
            <a:ext cx="9323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Operations on the image, such as cropping, scaling, </a:t>
            </a:r>
            <a:r>
              <a:rPr lang="en-IN" b="1" dirty="0" smtClean="0"/>
              <a:t>shearing using linear algebra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38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One-Hot </a:t>
            </a:r>
            <a:r>
              <a:rPr lang="en-IN" b="1" dirty="0" smtClean="0"/>
              <a:t>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colour </a:t>
            </a:r>
            <a:r>
              <a:rPr lang="en-IN" dirty="0"/>
              <a:t>variable with the 3 </a:t>
            </a:r>
            <a:r>
              <a:rPr lang="en-IN" dirty="0" smtClean="0"/>
              <a:t>rows</a:t>
            </a:r>
          </a:p>
          <a:p>
            <a:pPr fontAlgn="base"/>
            <a:r>
              <a:rPr lang="en-IN" dirty="0"/>
              <a:t>red</a:t>
            </a:r>
          </a:p>
          <a:p>
            <a:pPr fontAlgn="base"/>
            <a:r>
              <a:rPr lang="en-IN" dirty="0"/>
              <a:t>green</a:t>
            </a:r>
          </a:p>
          <a:p>
            <a:pPr fontAlgn="base"/>
            <a:r>
              <a:rPr lang="en-IN" dirty="0"/>
              <a:t>blue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Each </a:t>
            </a:r>
            <a:r>
              <a:rPr lang="en-IN" dirty="0"/>
              <a:t>row is encoded as a binary vector</a:t>
            </a:r>
            <a:r>
              <a:rPr lang="en-IN" dirty="0" smtClean="0"/>
              <a:t> </a:t>
            </a:r>
          </a:p>
          <a:p>
            <a:pPr fontAlgn="base"/>
            <a:r>
              <a:rPr lang="en-IN" dirty="0"/>
              <a:t>red, green, blue</a:t>
            </a:r>
          </a:p>
          <a:p>
            <a:pPr fontAlgn="base"/>
            <a:r>
              <a:rPr lang="en-IN" dirty="0"/>
              <a:t>1, 0, 0</a:t>
            </a:r>
          </a:p>
          <a:p>
            <a:pPr fontAlgn="base"/>
            <a:r>
              <a:rPr lang="en-IN" dirty="0"/>
              <a:t>0, 1, 0</a:t>
            </a:r>
          </a:p>
          <a:p>
            <a:pPr fontAlgn="base"/>
            <a:r>
              <a:rPr lang="en-IN" dirty="0"/>
              <a:t>0, 0, 1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2" y="1482908"/>
            <a:ext cx="8946777" cy="50167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33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Recommender Systems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29" y="1886244"/>
            <a:ext cx="9538447" cy="4298851"/>
          </a:xfrm>
        </p:spPr>
      </p:pic>
    </p:spTree>
    <p:extLst>
      <p:ext uri="{BB962C8B-B14F-4D97-AF65-F5344CB8AC3E}">
        <p14:creationId xmlns:p14="http://schemas.microsoft.com/office/powerpoint/2010/main" val="21499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SVD PCA Matrix Factorization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1" y="3227295"/>
            <a:ext cx="11470259" cy="343767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01437"/>
            <a:ext cx="4674341" cy="1841011"/>
          </a:xfrm>
        </p:spPr>
      </p:pic>
    </p:spTree>
    <p:extLst>
      <p:ext uri="{BB962C8B-B14F-4D97-AF65-F5344CB8AC3E}">
        <p14:creationId xmlns:p14="http://schemas.microsoft.com/office/powerpoint/2010/main" val="25319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1593363"/>
            <a:ext cx="7942729" cy="52242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Statistics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Statistics summarize the contents of vectors or matrices and are often used as components in broader </a:t>
            </a:r>
            <a:r>
              <a:rPr lang="en-IN" dirty="0" smtClean="0"/>
              <a:t>operations</a:t>
            </a:r>
          </a:p>
          <a:p>
            <a:r>
              <a:rPr lang="en-IN" b="1" dirty="0" smtClean="0"/>
              <a:t>Mean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mean</a:t>
            </a:r>
          </a:p>
          <a:p>
            <a:r>
              <a:rPr lang="en-IN" dirty="0"/>
              <a:t>result = mean(v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Variance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var</a:t>
            </a:r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var</a:t>
            </a:r>
            <a:r>
              <a:rPr lang="en-IN" dirty="0"/>
              <a:t>(v, </a:t>
            </a:r>
            <a:r>
              <a:rPr lang="en-IN" dirty="0" err="1"/>
              <a:t>ddof</a:t>
            </a:r>
            <a:r>
              <a:rPr lang="en-IN" dirty="0"/>
              <a:t>=1</a:t>
            </a:r>
            <a:r>
              <a:rPr lang="en-IN" dirty="0" smtClean="0"/>
              <a:t>)</a:t>
            </a:r>
          </a:p>
          <a:p>
            <a:r>
              <a:rPr lang="en-IN" b="1" dirty="0"/>
              <a:t>Standard </a:t>
            </a:r>
            <a:r>
              <a:rPr lang="en-IN" b="1" dirty="0" smtClean="0"/>
              <a:t>Deviation</a:t>
            </a:r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std</a:t>
            </a:r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std</a:t>
            </a:r>
            <a:r>
              <a:rPr lang="en-IN" dirty="0"/>
              <a:t>(v, </a:t>
            </a:r>
            <a:r>
              <a:rPr lang="en-IN" dirty="0" err="1"/>
              <a:t>ddof</a:t>
            </a:r>
            <a:r>
              <a:rPr lang="en-IN" dirty="0"/>
              <a:t>=1</a:t>
            </a:r>
            <a:r>
              <a:rPr lang="en-IN" dirty="0" smtClean="0"/>
              <a:t>)</a:t>
            </a:r>
          </a:p>
          <a:p>
            <a:r>
              <a:rPr lang="en-IN" b="1" dirty="0"/>
              <a:t>Covariance Matrix</a:t>
            </a:r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</a:t>
            </a:r>
            <a:r>
              <a:rPr lang="en-IN" dirty="0" err="1"/>
              <a:t>cov</a:t>
            </a:r>
            <a:endParaRPr lang="en-IN" dirty="0"/>
          </a:p>
          <a:p>
            <a:r>
              <a:rPr lang="en-IN" dirty="0"/>
              <a:t>sigma = </a:t>
            </a:r>
            <a:r>
              <a:rPr lang="en-IN" dirty="0" err="1"/>
              <a:t>cov</a:t>
            </a:r>
            <a:r>
              <a:rPr lang="en-IN" dirty="0"/>
              <a:t>(v1,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What </a:t>
            </a:r>
            <a:r>
              <a:rPr lang="en-IN" b="1" dirty="0" smtClean="0"/>
              <a:t>is Linear </a:t>
            </a:r>
            <a:r>
              <a:rPr lang="en-IN" b="1" dirty="0" smtClean="0"/>
              <a:t>Algebra</a:t>
            </a:r>
            <a:r>
              <a:rPr lang="en-IN" b="1" dirty="0" smtClean="0"/>
              <a:t>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We can line up a system of equations with the same form with two or more </a:t>
            </a:r>
            <a:r>
              <a:rPr lang="en-IN" dirty="0" smtClean="0"/>
              <a:t>unknowns</a:t>
            </a:r>
          </a:p>
          <a:p>
            <a:pPr fontAlgn="base"/>
            <a:r>
              <a:rPr lang="en-IN" dirty="0"/>
              <a:t>y = 0.1 * x1 + 0.4 * x2</a:t>
            </a:r>
          </a:p>
          <a:p>
            <a:pPr fontAlgn="base"/>
            <a:r>
              <a:rPr lang="en-IN" dirty="0"/>
              <a:t>y = 0.3 * x1 + 0.9 * x2</a:t>
            </a:r>
          </a:p>
          <a:p>
            <a:pPr>
              <a:lnSpc>
                <a:spcPct val="200000"/>
              </a:lnSpc>
            </a:pPr>
            <a:r>
              <a:rPr lang="en-IN" dirty="0"/>
              <a:t>linear algebra notation 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y </a:t>
            </a:r>
            <a:r>
              <a:rPr lang="en-IN" dirty="0"/>
              <a:t>= A . </a:t>
            </a:r>
            <a:r>
              <a:rPr lang="en-IN" dirty="0" smtClean="0"/>
              <a:t>b</a:t>
            </a:r>
          </a:p>
          <a:p>
            <a:pPr>
              <a:lnSpc>
                <a:spcPct val="200000"/>
              </a:lnSpc>
            </a:pPr>
            <a:r>
              <a:rPr lang="en-IN" dirty="0"/>
              <a:t>no single line that can satisfy all of the </a:t>
            </a:r>
            <a:r>
              <a:rPr lang="en-IN" dirty="0" smtClean="0"/>
              <a:t>equations without error</a:t>
            </a:r>
          </a:p>
          <a:p>
            <a:pPr>
              <a:lnSpc>
                <a:spcPct val="200000"/>
              </a:lnSpc>
            </a:pPr>
            <a:r>
              <a:rPr lang="en-IN" dirty="0"/>
              <a:t>can have an infinite number of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Applications?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/>
            <a:r>
              <a:rPr lang="en-IN" dirty="0"/>
              <a:t>Matrices in Engineering, such as a line of springs</a:t>
            </a:r>
            <a:r>
              <a:rPr lang="en-IN" dirty="0" smtClean="0"/>
              <a:t>.</a:t>
            </a:r>
          </a:p>
          <a:p>
            <a:pPr lvl="0" fontAlgn="base"/>
            <a:endParaRPr lang="en-IN" dirty="0"/>
          </a:p>
          <a:p>
            <a:pPr lvl="0" fontAlgn="base"/>
            <a:r>
              <a:rPr lang="en-IN" dirty="0"/>
              <a:t>Graphs and Networks, such as </a:t>
            </a:r>
            <a:r>
              <a:rPr lang="en-IN" dirty="0" err="1"/>
              <a:t>analyzing</a:t>
            </a:r>
            <a:r>
              <a:rPr lang="en-IN" dirty="0"/>
              <a:t> networks.</a:t>
            </a:r>
          </a:p>
          <a:p>
            <a:pPr lvl="0" fontAlgn="base"/>
            <a:endParaRPr lang="en-IN" dirty="0" smtClean="0"/>
          </a:p>
          <a:p>
            <a:pPr lvl="0" fontAlgn="base"/>
            <a:r>
              <a:rPr lang="en-IN" dirty="0" smtClean="0"/>
              <a:t>Markov </a:t>
            </a:r>
            <a:r>
              <a:rPr lang="en-IN" dirty="0"/>
              <a:t>Matrices, Population, and Economics, such as population growth.</a:t>
            </a:r>
          </a:p>
          <a:p>
            <a:pPr lvl="0" fontAlgn="base"/>
            <a:endParaRPr lang="en-IN" dirty="0" smtClean="0"/>
          </a:p>
          <a:p>
            <a:pPr lvl="0" fontAlgn="base"/>
            <a:r>
              <a:rPr lang="en-IN" dirty="0" smtClean="0"/>
              <a:t>Linear </a:t>
            </a:r>
            <a:r>
              <a:rPr lang="en-IN" dirty="0"/>
              <a:t>Programming, the simplex optimization method.</a:t>
            </a:r>
          </a:p>
          <a:p>
            <a:pPr lvl="0" fontAlgn="base"/>
            <a:endParaRPr lang="en-IN" dirty="0" smtClean="0"/>
          </a:p>
          <a:p>
            <a:pPr lvl="0" fontAlgn="base"/>
            <a:r>
              <a:rPr lang="en-IN" dirty="0" smtClean="0"/>
              <a:t>Fourier </a:t>
            </a:r>
            <a:r>
              <a:rPr lang="en-IN" dirty="0"/>
              <a:t>Series: Linear Algebra for functions, used widely in signal processing.</a:t>
            </a:r>
          </a:p>
          <a:p>
            <a:endParaRPr lang="en-IN" dirty="0" smtClean="0"/>
          </a:p>
          <a:p>
            <a:r>
              <a:rPr lang="en-IN" dirty="0" smtClean="0"/>
              <a:t>Linear </a:t>
            </a:r>
            <a:r>
              <a:rPr lang="en-IN" dirty="0"/>
              <a:t>Algebra for statistics and probability, such as least squares for </a:t>
            </a:r>
            <a:r>
              <a:rPr lang="en-IN" dirty="0" smtClean="0"/>
              <a:t>regression</a:t>
            </a:r>
          </a:p>
          <a:p>
            <a:endParaRPr lang="en-IN" dirty="0" smtClean="0"/>
          </a:p>
          <a:p>
            <a:r>
              <a:rPr lang="en-IN" dirty="0" smtClean="0"/>
              <a:t>Modeling many natural phenomena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Divided into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IN" dirty="0"/>
              <a:t>Arrays</a:t>
            </a:r>
          </a:p>
          <a:p>
            <a:pPr lvl="0" fontAlgn="base"/>
            <a:r>
              <a:rPr lang="en-IN" dirty="0"/>
              <a:t>Vectors</a:t>
            </a:r>
          </a:p>
          <a:p>
            <a:pPr lvl="0" fontAlgn="base"/>
            <a:r>
              <a:rPr lang="en-IN" dirty="0"/>
              <a:t>Matrices</a:t>
            </a:r>
          </a:p>
          <a:p>
            <a:pPr lvl="0" fontAlgn="base"/>
            <a:r>
              <a:rPr lang="en-IN" dirty="0"/>
              <a:t>Types of Matrices</a:t>
            </a:r>
          </a:p>
          <a:p>
            <a:pPr lvl="0" fontAlgn="base"/>
            <a:r>
              <a:rPr lang="en-IN" dirty="0"/>
              <a:t>Matrix Operations</a:t>
            </a:r>
          </a:p>
          <a:p>
            <a:pPr lvl="0" fontAlgn="base"/>
            <a:r>
              <a:rPr lang="en-IN" dirty="0"/>
              <a:t>Matrix Factorization</a:t>
            </a:r>
          </a:p>
          <a:p>
            <a:r>
              <a:rPr lang="en-IN" dirty="0"/>
              <a:t>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Arrays: Collection of fixed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array</a:t>
            </a:r>
          </a:p>
          <a:p>
            <a:r>
              <a:rPr lang="en-IN" b="1" dirty="0" smtClean="0"/>
              <a:t>Create</a:t>
            </a:r>
          </a:p>
          <a:p>
            <a:r>
              <a:rPr lang="en-IN" dirty="0" smtClean="0"/>
              <a:t>cars =array( </a:t>
            </a:r>
            <a:r>
              <a:rPr lang="en-IN" dirty="0"/>
              <a:t>["Ford", "Volvo", "BMW</a:t>
            </a:r>
            <a:r>
              <a:rPr lang="en-IN" dirty="0" smtClean="0"/>
              <a:t>"])</a:t>
            </a:r>
          </a:p>
          <a:p>
            <a:r>
              <a:rPr lang="en-US" b="1" dirty="0" err="1"/>
              <a:t>NumPy</a:t>
            </a:r>
            <a:r>
              <a:rPr lang="en-US" b="1" dirty="0"/>
              <a:t> arrays have a fixed type</a:t>
            </a:r>
            <a:r>
              <a:rPr lang="en-US" dirty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means</a:t>
            </a:r>
            <a:r>
              <a:rPr lang="en-US" dirty="0" smtClean="0"/>
              <a:t>, for </a:t>
            </a:r>
            <a:r>
              <a:rPr lang="en-US" dirty="0"/>
              <a:t>example, that if you attempt </a:t>
            </a:r>
            <a:r>
              <a:rPr lang="en-US" dirty="0" smtClean="0"/>
              <a:t>to i</a:t>
            </a:r>
            <a:r>
              <a:rPr lang="en-US" dirty="0" smtClean="0">
                <a:solidFill>
                  <a:srgbClr val="FF0000"/>
                </a:solidFill>
              </a:rPr>
              <a:t>nsert </a:t>
            </a:r>
            <a:r>
              <a:rPr lang="en-US" dirty="0">
                <a:solidFill>
                  <a:srgbClr val="FF0000"/>
                </a:solidFill>
              </a:rPr>
              <a:t>a floating-point</a:t>
            </a:r>
            <a:r>
              <a:rPr lang="en-US" dirty="0"/>
              <a:t> value to an </a:t>
            </a:r>
            <a:r>
              <a:rPr lang="en-US" dirty="0">
                <a:solidFill>
                  <a:srgbClr val="FF0000"/>
                </a:solidFill>
              </a:rPr>
              <a:t>integer array</a:t>
            </a:r>
            <a:r>
              <a:rPr lang="en-US" dirty="0"/>
              <a:t>, </a:t>
            </a:r>
            <a:r>
              <a:rPr lang="en-US" dirty="0" smtClean="0"/>
              <a:t> The value </a:t>
            </a:r>
            <a:r>
              <a:rPr lang="en-US" dirty="0"/>
              <a:t>will be </a:t>
            </a:r>
            <a:r>
              <a:rPr lang="en-US" dirty="0">
                <a:solidFill>
                  <a:srgbClr val="FF0000"/>
                </a:solidFill>
              </a:rPr>
              <a:t>silently truncated</a:t>
            </a:r>
            <a:r>
              <a:rPr lang="en-US" dirty="0"/>
              <a:t>.</a:t>
            </a:r>
            <a:endParaRPr lang="en-IN" dirty="0" smtClean="0"/>
          </a:p>
          <a:p>
            <a:endParaRPr lang="en-IN" b="1" dirty="0" smtClean="0"/>
          </a:p>
          <a:p>
            <a:r>
              <a:rPr lang="en-IN" b="1" dirty="0" smtClean="0"/>
              <a:t>Access elements</a:t>
            </a:r>
          </a:p>
          <a:p>
            <a:r>
              <a:rPr lang="en-IN" dirty="0"/>
              <a:t>c</a:t>
            </a:r>
            <a:r>
              <a:rPr lang="en-IN" dirty="0" smtClean="0"/>
              <a:t>ars[0]</a:t>
            </a:r>
          </a:p>
          <a:p>
            <a:endParaRPr lang="en-IN" dirty="0" smtClean="0"/>
          </a:p>
          <a:p>
            <a:r>
              <a:rPr lang="en-IN" b="1" dirty="0" smtClean="0"/>
              <a:t>Slicing</a:t>
            </a:r>
          </a:p>
          <a:p>
            <a:r>
              <a:rPr lang="en-IN" dirty="0" smtClean="0"/>
              <a:t>cars[</a:t>
            </a:r>
            <a:r>
              <a:rPr lang="en-IN" dirty="0" err="1" smtClean="0"/>
              <a:t>start:stop:step</a:t>
            </a:r>
            <a:r>
              <a:rPr lang="en-IN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8905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Arrays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082118" cy="4876800"/>
          </a:xfrm>
        </p:spPr>
        <p:txBody>
          <a:bodyPr/>
          <a:lstStyle/>
          <a:p>
            <a:r>
              <a:rPr lang="en-IN" dirty="0"/>
              <a:t>There are many ways to create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dirty="0" smtClean="0"/>
              <a:t>arrays</a:t>
            </a:r>
          </a:p>
          <a:p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array</a:t>
            </a:r>
          </a:p>
          <a:p>
            <a:r>
              <a:rPr lang="en-IN" dirty="0"/>
              <a:t>A = array([[1,2,3],[1,2,3],[1,2,3</a:t>
            </a:r>
            <a:r>
              <a:rPr lang="en-IN" dirty="0" smtClean="0"/>
              <a:t>]])</a:t>
            </a:r>
          </a:p>
          <a:p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empty</a:t>
            </a:r>
          </a:p>
          <a:p>
            <a:r>
              <a:rPr lang="en-IN" dirty="0"/>
              <a:t>A = empty([3,3</a:t>
            </a:r>
            <a:r>
              <a:rPr lang="en-IN" dirty="0" smtClean="0"/>
              <a:t>])</a:t>
            </a:r>
          </a:p>
          <a:p>
            <a:endParaRPr lang="en-IN" dirty="0"/>
          </a:p>
          <a:p>
            <a:pPr fontAlgn="base"/>
            <a:r>
              <a:rPr lang="en-IN" dirty="0"/>
              <a:t>from </a:t>
            </a:r>
            <a:r>
              <a:rPr lang="en-IN" dirty="0" err="1"/>
              <a:t>numpy</a:t>
            </a:r>
            <a:r>
              <a:rPr lang="en-IN" dirty="0"/>
              <a:t> import zeros</a:t>
            </a:r>
          </a:p>
          <a:p>
            <a:r>
              <a:rPr lang="en-IN" dirty="0"/>
              <a:t>A = zeros([3,5])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9693" y="3849453"/>
            <a:ext cx="3504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IN" sz="2400" dirty="0"/>
              <a:t>from </a:t>
            </a:r>
            <a:r>
              <a:rPr lang="en-IN" sz="2400" dirty="0" err="1"/>
              <a:t>numpy</a:t>
            </a:r>
            <a:r>
              <a:rPr lang="en-IN" sz="2400" dirty="0"/>
              <a:t> import ones</a:t>
            </a:r>
          </a:p>
          <a:p>
            <a:r>
              <a:rPr lang="en-IN" sz="2400" dirty="0"/>
              <a:t>A = ones([5, 5</a:t>
            </a:r>
            <a:r>
              <a:rPr lang="en-IN" sz="2400" dirty="0" smtClean="0"/>
              <a:t>])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42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Ufunction</a:t>
            </a:r>
            <a:r>
              <a:rPr lang="en-IN" dirty="0" smtClean="0"/>
              <a:t> / </a:t>
            </a:r>
            <a:r>
              <a:rPr lang="en-IN" i="1" dirty="0"/>
              <a:t>vectorized </a:t>
            </a:r>
            <a:r>
              <a:rPr lang="en-IN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err="1"/>
              <a:t>def</a:t>
            </a:r>
            <a:r>
              <a:rPr lang="en-IN" sz="2800" dirty="0"/>
              <a:t> </a:t>
            </a:r>
            <a:r>
              <a:rPr lang="en-IN" sz="2800" dirty="0" err="1"/>
              <a:t>compute_reciprocals</a:t>
            </a:r>
            <a:r>
              <a:rPr lang="en-IN" sz="2800" dirty="0"/>
              <a:t>(values):</a:t>
            </a:r>
          </a:p>
          <a:p>
            <a:pPr lvl="1"/>
            <a:r>
              <a:rPr lang="en-IN" sz="2800" dirty="0" smtClean="0"/>
              <a:t>output </a:t>
            </a:r>
            <a:r>
              <a:rPr lang="en-IN" sz="2800" dirty="0"/>
              <a:t>= </a:t>
            </a:r>
            <a:r>
              <a:rPr lang="en-IN" sz="2800" b="1" dirty="0" err="1"/>
              <a:t>np.empty</a:t>
            </a:r>
            <a:r>
              <a:rPr lang="en-IN" sz="2800" dirty="0"/>
              <a:t>(</a:t>
            </a:r>
            <a:r>
              <a:rPr lang="en-IN" sz="2800" dirty="0" err="1"/>
              <a:t>len</a:t>
            </a:r>
            <a:r>
              <a:rPr lang="en-IN" sz="2800" dirty="0"/>
              <a:t>(values))</a:t>
            </a:r>
          </a:p>
          <a:p>
            <a:pPr lvl="2"/>
            <a:r>
              <a:rPr lang="en-IN" sz="2800" dirty="0"/>
              <a:t>for i in </a:t>
            </a:r>
            <a:r>
              <a:rPr lang="en-IN" sz="2800" b="1" dirty="0"/>
              <a:t>range</a:t>
            </a:r>
            <a:r>
              <a:rPr lang="en-IN" sz="2800" dirty="0"/>
              <a:t>(</a:t>
            </a:r>
            <a:r>
              <a:rPr lang="en-IN" sz="2800" b="1" dirty="0" err="1"/>
              <a:t>len</a:t>
            </a:r>
            <a:r>
              <a:rPr lang="en-IN" sz="2800" dirty="0"/>
              <a:t>(values)):</a:t>
            </a:r>
          </a:p>
          <a:p>
            <a:pPr lvl="3"/>
            <a:r>
              <a:rPr lang="en-IN" sz="2800" dirty="0"/>
              <a:t>output[i] = 1.0 / values[i]</a:t>
            </a:r>
          </a:p>
          <a:p>
            <a:pPr lvl="2"/>
            <a:r>
              <a:rPr lang="en-IN" sz="2800" dirty="0"/>
              <a:t>return </a:t>
            </a:r>
            <a:r>
              <a:rPr lang="en-IN" sz="2800" dirty="0" smtClean="0"/>
              <a:t>output</a:t>
            </a:r>
          </a:p>
          <a:p>
            <a:pPr lvl="2"/>
            <a:endParaRPr lang="en-IN" sz="2800" dirty="0"/>
          </a:p>
          <a:p>
            <a:r>
              <a:rPr lang="en-IN" sz="2800" dirty="0"/>
              <a:t>values = </a:t>
            </a:r>
            <a:r>
              <a:rPr lang="en-IN" sz="2800" b="1" dirty="0" err="1"/>
              <a:t>np.random.randint</a:t>
            </a:r>
            <a:r>
              <a:rPr lang="en-IN" sz="2800" dirty="0"/>
              <a:t>(1, 10, size=5)</a:t>
            </a:r>
          </a:p>
          <a:p>
            <a:r>
              <a:rPr lang="en-IN" sz="2800" dirty="0" err="1"/>
              <a:t>compute_reciprocals</a:t>
            </a:r>
            <a:r>
              <a:rPr lang="en-IN" sz="2800" dirty="0"/>
              <a:t>(values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Ufunction</a:t>
            </a:r>
            <a:r>
              <a:rPr lang="en-IN" dirty="0"/>
              <a:t> / </a:t>
            </a:r>
            <a:r>
              <a:rPr lang="en-IN" i="1" dirty="0"/>
              <a:t>vectorized </a:t>
            </a:r>
            <a:r>
              <a:rPr lang="en-IN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Vectorized operations in </a:t>
            </a:r>
            <a:r>
              <a:rPr lang="en-US" dirty="0" err="1"/>
              <a:t>NumPy</a:t>
            </a:r>
            <a:r>
              <a:rPr lang="en-US" dirty="0"/>
              <a:t> are implemented via </a:t>
            </a:r>
            <a:r>
              <a:rPr lang="en-US" i="1" dirty="0" err="1"/>
              <a:t>ufuncs</a:t>
            </a:r>
            <a:r>
              <a:rPr lang="en-US" dirty="0"/>
              <a:t>, whose main purpose </a:t>
            </a:r>
            <a:r>
              <a:rPr lang="en-US" dirty="0" smtClean="0"/>
              <a:t>is to </a:t>
            </a:r>
            <a:r>
              <a:rPr lang="en-US" dirty="0"/>
              <a:t>quickly execute repeated operations on values in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1.0 </a:t>
            </a:r>
            <a:r>
              <a:rPr lang="en-IN" dirty="0"/>
              <a:t>/ </a:t>
            </a:r>
            <a:r>
              <a:rPr lang="en-IN" dirty="0" err="1" smtClean="0"/>
              <a:t>big_array</a:t>
            </a:r>
            <a:endParaRPr lang="en-IN" dirty="0" smtClean="0"/>
          </a:p>
          <a:p>
            <a:endParaRPr lang="en-IN" dirty="0"/>
          </a:p>
          <a:p>
            <a:r>
              <a:rPr lang="en-IN" dirty="0" err="1"/>
              <a:t>np.arange</a:t>
            </a:r>
            <a:r>
              <a:rPr lang="en-IN" dirty="0"/>
              <a:t>(5) / </a:t>
            </a:r>
            <a:r>
              <a:rPr lang="en-IN" dirty="0" err="1"/>
              <a:t>np.arange</a:t>
            </a:r>
            <a:r>
              <a:rPr lang="en-IN" dirty="0"/>
              <a:t>(1, 6)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2348</TotalTime>
  <Words>1035</Words>
  <Application>Microsoft Office PowerPoint</Application>
  <PresentationFormat>Custom</PresentationFormat>
  <Paragraphs>267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Linear Algebra</vt:lpstr>
      <vt:lpstr> What is linear algebra? </vt:lpstr>
      <vt:lpstr> What is Linear Algebra? </vt:lpstr>
      <vt:lpstr> Applications? </vt:lpstr>
      <vt:lpstr>Divided into</vt:lpstr>
      <vt:lpstr>Arrays: Collection of fixed type</vt:lpstr>
      <vt:lpstr>Arrays </vt:lpstr>
      <vt:lpstr>Ufunction / vectorized operation</vt:lpstr>
      <vt:lpstr>Ufunction / vectorized operation</vt:lpstr>
      <vt:lpstr>Vectors</vt:lpstr>
      <vt:lpstr>Vectors</vt:lpstr>
      <vt:lpstr>Matrices</vt:lpstr>
      <vt:lpstr>Matrices</vt:lpstr>
      <vt:lpstr> Types of Matrices</vt:lpstr>
      <vt:lpstr> Types of Matrices </vt:lpstr>
      <vt:lpstr>Matrix Factorization/Decomposition</vt:lpstr>
      <vt:lpstr> Matrix Factorization/Decomposition</vt:lpstr>
      <vt:lpstr> Matrix Operations </vt:lpstr>
      <vt:lpstr>Linear Algebra in Machine Learning</vt:lpstr>
      <vt:lpstr>Dataset and Data Files</vt:lpstr>
      <vt:lpstr>Images and Photographs</vt:lpstr>
      <vt:lpstr>One-Hot Encoding</vt:lpstr>
      <vt:lpstr>Linear Regression</vt:lpstr>
      <vt:lpstr>Recommender Systems</vt:lpstr>
      <vt:lpstr>SVD PCA Matrix Factorization</vt:lpstr>
      <vt:lpstr>Deep Learning</vt:lpstr>
      <vt:lpstr> Statistics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Windows User</cp:lastModifiedBy>
  <cp:revision>125</cp:revision>
  <dcterms:created xsi:type="dcterms:W3CDTF">2018-02-04T03:42:23Z</dcterms:created>
  <dcterms:modified xsi:type="dcterms:W3CDTF">2020-01-29T17:07:07Z</dcterms:modified>
</cp:coreProperties>
</file>