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30"/>
  </p:notesMasterIdLst>
  <p:sldIdLst>
    <p:sldId id="256" r:id="rId2"/>
    <p:sldId id="257" r:id="rId3"/>
    <p:sldId id="272" r:id="rId4"/>
    <p:sldId id="273" r:id="rId5"/>
    <p:sldId id="274" r:id="rId6"/>
    <p:sldId id="258" r:id="rId7"/>
    <p:sldId id="259" r:id="rId8"/>
    <p:sldId id="275" r:id="rId9"/>
    <p:sldId id="276" r:id="rId10"/>
    <p:sldId id="277" r:id="rId11"/>
    <p:sldId id="261" r:id="rId12"/>
    <p:sldId id="266" r:id="rId13"/>
    <p:sldId id="264" r:id="rId14"/>
    <p:sldId id="265" r:id="rId15"/>
    <p:sldId id="267" r:id="rId16"/>
    <p:sldId id="269" r:id="rId17"/>
    <p:sldId id="268" r:id="rId18"/>
    <p:sldId id="262" r:id="rId19"/>
    <p:sldId id="270" r:id="rId20"/>
    <p:sldId id="271" r:id="rId21"/>
    <p:sldId id="263" r:id="rId22"/>
    <p:sldId id="278"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7" d="100"/>
          <a:sy n="77" d="100"/>
        </p:scale>
        <p:origin x="-378" y="19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16FFDB-CEAF-4B4D-9BD2-D9DFAF7CE5AC}" type="datetimeFigureOut">
              <a:rPr lang="en-US" smtClean="0"/>
              <a:pPr/>
              <a:t>2/18/2020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C29912-A19F-431E-A951-253660776DB1}" type="slidenum">
              <a:rPr lang="en-US" smtClean="0"/>
              <a:pPr/>
              <a:t>‹#›</a:t>
            </a:fld>
            <a:endParaRPr lang="en-US"/>
          </a:p>
        </p:txBody>
      </p:sp>
    </p:spTree>
    <p:extLst>
      <p:ext uri="{BB962C8B-B14F-4D97-AF65-F5344CB8AC3E}">
        <p14:creationId xmlns:p14="http://schemas.microsoft.com/office/powerpoint/2010/main" val="1906595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9635" name="Rectangle 3"/>
          <p:cNvSpPr>
            <a:spLocks noGrp="1" noRot="1" noChangeAspect="1" noChangeArrowheads="1" noTextEdit="1"/>
          </p:cNvSpPr>
          <p:nvPr>
            <p:ph type="sldImg"/>
          </p:nvPr>
        </p:nvSpPr>
        <p:spPr bwMode="auto">
          <a:xfrm>
            <a:off x="393700" y="692150"/>
            <a:ext cx="6070600" cy="3416300"/>
          </a:xfrm>
          <a:noFill/>
          <a:ln cap="flat">
            <a:solidFill>
              <a:srgbClr val="000000"/>
            </a:solidFill>
            <a:miter lim="800000"/>
            <a:headEnd/>
            <a:tailEn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6563" name="Rectangle 3"/>
          <p:cNvSpPr>
            <a:spLocks noGrp="1" noRot="1" noChangeAspect="1" noChangeArrowheads="1" noTextEdit="1"/>
          </p:cNvSpPr>
          <p:nvPr>
            <p:ph type="sldImg"/>
          </p:nvPr>
        </p:nvSpPr>
        <p:spPr bwMode="auto">
          <a:xfrm>
            <a:off x="393700" y="692150"/>
            <a:ext cx="6070600" cy="3416300"/>
          </a:xfrm>
          <a:noFill/>
          <a:ln cap="flat">
            <a:solidFill>
              <a:srgbClr val="000000"/>
            </a:solidFill>
            <a:miter lim="800000"/>
            <a:headEnd/>
            <a:tailEn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pPr/>
              <a:t>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pPr/>
              <a:t>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pPr/>
              <a:t>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pPr/>
              <a:t>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pPr/>
              <a:t>2/18/2020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A87A34-81AB-432B-8DAE-1953F412C126}" type="datetimeFigureOut">
              <a:rPr lang="en-US" smtClean="0"/>
              <a:pPr/>
              <a:t>2/18/2020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pPr/>
              <a:t>2/18/2020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2/18/2020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2/18/2020</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257140-3369-4B8E-B598-764569D53476}"/>
              </a:ext>
            </a:extLst>
          </p:cNvPr>
          <p:cNvSpPr>
            <a:spLocks noGrp="1"/>
          </p:cNvSpPr>
          <p:nvPr>
            <p:ph type="ctrTitle"/>
          </p:nvPr>
        </p:nvSpPr>
        <p:spPr/>
        <p:txBody>
          <a:bodyPr/>
          <a:lstStyle/>
          <a:p>
            <a:r>
              <a:rPr lang="en-US" dirty="0"/>
              <a:t>Testing of </a:t>
            </a:r>
            <a:r>
              <a:rPr lang="en-US" dirty="0" smtClean="0"/>
              <a:t>Hypothesis</a:t>
            </a:r>
            <a:endParaRPr lang="en-IN" dirty="0"/>
          </a:p>
        </p:txBody>
      </p:sp>
      <p:sp>
        <p:nvSpPr>
          <p:cNvPr id="3" name="Subtitle 2">
            <a:extLst>
              <a:ext uri="{FF2B5EF4-FFF2-40B4-BE49-F238E27FC236}">
                <a16:creationId xmlns:a16="http://schemas.microsoft.com/office/drawing/2014/main" xmlns="" id="{263E7BCC-C6D5-43E9-BAC2-1E02B9D4B62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726389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lstStyle/>
          <a:p>
            <a:r>
              <a:rPr lang="en-US" dirty="0"/>
              <a:t>Ten or so years ago, we believed that there were 9 planets in the solar system. </a:t>
            </a:r>
            <a:endParaRPr lang="en-US" dirty="0" smtClean="0"/>
          </a:p>
          <a:p>
            <a:r>
              <a:rPr lang="en-US" dirty="0" smtClean="0"/>
              <a:t>Pluto </a:t>
            </a:r>
            <a:r>
              <a:rPr lang="en-US" dirty="0"/>
              <a:t>was demoted as a planet in 2006. </a:t>
            </a:r>
            <a:endParaRPr lang="en-US" dirty="0" smtClean="0"/>
          </a:p>
          <a:p>
            <a:r>
              <a:rPr lang="en-US" dirty="0" smtClean="0"/>
              <a:t>The </a:t>
            </a:r>
            <a:r>
              <a:rPr lang="en-US" dirty="0"/>
              <a:t>null hypothesis of “Pluto is a planet” was replaced by “Pluto is not a planet.” </a:t>
            </a:r>
            <a:r>
              <a:rPr lang="en-US" dirty="0" smtClean="0"/>
              <a:t>(alternate hypothesis)</a:t>
            </a:r>
            <a:endParaRPr lang="en-IN" dirty="0"/>
          </a:p>
        </p:txBody>
      </p:sp>
    </p:spTree>
    <p:extLst>
      <p:ext uri="{BB962C8B-B14F-4D97-AF65-F5344CB8AC3E}">
        <p14:creationId xmlns:p14="http://schemas.microsoft.com/office/powerpoint/2010/main" val="2174657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Errors</a:t>
            </a:r>
            <a:endParaRPr lang="en-US" dirty="0"/>
          </a:p>
        </p:txBody>
      </p:sp>
      <p:sp>
        <p:nvSpPr>
          <p:cNvPr id="3" name="Content Placeholder 2"/>
          <p:cNvSpPr>
            <a:spLocks noGrp="1"/>
          </p:cNvSpPr>
          <p:nvPr>
            <p:ph idx="1"/>
          </p:nvPr>
        </p:nvSpPr>
        <p:spPr/>
        <p:txBody>
          <a:bodyPr/>
          <a:lstStyle/>
          <a:p>
            <a:r>
              <a:rPr lang="en-US" dirty="0" smtClean="0"/>
              <a:t>	The main objective in sampling theory is to draw valid inferences about the population parameters on the basis, of the sample results. In practice we decide to accept or reject the lot after examining a sample from it. As such we are liable to commit the following two types of errors:</a:t>
            </a:r>
          </a:p>
          <a:p>
            <a:pPr>
              <a:buNone/>
            </a:pPr>
            <a:r>
              <a:rPr lang="en-US" dirty="0" smtClean="0"/>
              <a:t>		(a)Type I Error 		(b) Type II Error</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Errors</a:t>
            </a:r>
            <a:endParaRPr lang="en-US" dirty="0"/>
          </a:p>
        </p:txBody>
      </p:sp>
      <p:pic>
        <p:nvPicPr>
          <p:cNvPr id="1026" name="Picture 2"/>
          <p:cNvPicPr>
            <a:picLocks noGrp="1" noChangeAspect="1" noChangeArrowheads="1"/>
          </p:cNvPicPr>
          <p:nvPr>
            <p:ph idx="1"/>
          </p:nvPr>
        </p:nvPicPr>
        <p:blipFill>
          <a:blip r:embed="rId2"/>
          <a:srcRect l="30380" t="27703" r="30552" b="41380"/>
          <a:stretch>
            <a:fillRect/>
          </a:stretch>
        </p:blipFill>
        <p:spPr bwMode="auto">
          <a:xfrm>
            <a:off x="2022764" y="1759527"/>
            <a:ext cx="7218218" cy="4031671"/>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Errors</a:t>
            </a:r>
            <a:endParaRPr lang="en-US" dirty="0"/>
          </a:p>
        </p:txBody>
      </p:sp>
      <p:sp>
        <p:nvSpPr>
          <p:cNvPr id="3" name="Content Placeholder 2"/>
          <p:cNvSpPr>
            <a:spLocks noGrp="1"/>
          </p:cNvSpPr>
          <p:nvPr>
            <p:ph idx="1"/>
          </p:nvPr>
        </p:nvSpPr>
        <p:spPr/>
        <p:txBody>
          <a:bodyPr/>
          <a:lstStyle/>
          <a:p>
            <a:pPr>
              <a:buNone/>
            </a:pPr>
            <a:r>
              <a:rPr lang="en-US" b="1" dirty="0" smtClean="0"/>
              <a:t>(a)Type I Error: </a:t>
            </a:r>
            <a:r>
              <a:rPr lang="en-US" dirty="0" smtClean="0"/>
              <a:t>Type I error said to occur when we reject null hypothesis on the basis of sample observations when it is actually true.</a:t>
            </a:r>
          </a:p>
          <a:p>
            <a:pPr>
              <a:buNone/>
            </a:pPr>
            <a:endParaRPr lang="en-US" b="1" dirty="0" smtClean="0"/>
          </a:p>
          <a:p>
            <a:pPr>
              <a:buNone/>
            </a:pPr>
            <a:r>
              <a:rPr lang="en-US" b="1" dirty="0" smtClean="0"/>
              <a:t>(b) Type II Error:</a:t>
            </a:r>
            <a:r>
              <a:rPr lang="en-US" dirty="0" smtClean="0"/>
              <a:t> Type II error said to occur when we accept null hypothesis on the basis of sample observations when it is actually false.</a:t>
            </a:r>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itchFamily="34" charset="0"/>
              </a:rPr>
              <a:t>Jury Trial</a:t>
            </a:r>
            <a:endParaRPr lang="en-US" dirty="0">
              <a:latin typeface="Arial Black" pitchFamily="34" charset="0"/>
            </a:endParaRPr>
          </a:p>
        </p:txBody>
      </p:sp>
      <p:sp>
        <p:nvSpPr>
          <p:cNvPr id="3" name="Content Placeholder 2"/>
          <p:cNvSpPr>
            <a:spLocks noGrp="1"/>
          </p:cNvSpPr>
          <p:nvPr>
            <p:ph idx="1"/>
          </p:nvPr>
        </p:nvSpPr>
        <p:spPr/>
        <p:txBody>
          <a:bodyPr/>
          <a:lstStyle/>
          <a:p>
            <a:r>
              <a:rPr lang="en-US" b="1" i="1" dirty="0" smtClean="0"/>
              <a:t>H</a:t>
            </a:r>
            <a:r>
              <a:rPr lang="en-US" b="1" baseline="-25000" dirty="0" smtClean="0"/>
              <a:t>0</a:t>
            </a:r>
            <a:r>
              <a:rPr lang="en-US" b="1" dirty="0" smtClean="0"/>
              <a:t>: Suspect is Innocent 	</a:t>
            </a:r>
            <a:r>
              <a:rPr lang="en-US" b="1" i="1" dirty="0" smtClean="0"/>
              <a:t>H</a:t>
            </a:r>
            <a:r>
              <a:rPr lang="en-US" b="1" i="1" baseline="-25000" dirty="0" smtClean="0"/>
              <a:t>1</a:t>
            </a:r>
            <a:r>
              <a:rPr lang="en-US" b="1" dirty="0" smtClean="0"/>
              <a:t>: Suspect is Guilty</a:t>
            </a:r>
          </a:p>
          <a:p>
            <a:endParaRPr lang="en-US" b="1" dirty="0" smtClean="0"/>
          </a:p>
          <a:p>
            <a:endParaRPr lang="en-US" b="1" dirty="0" smtClean="0"/>
          </a:p>
        </p:txBody>
      </p:sp>
      <p:pic>
        <p:nvPicPr>
          <p:cNvPr id="7" name="Picture 2"/>
          <p:cNvPicPr>
            <a:picLocks noChangeAspect="1" noChangeArrowheads="1"/>
          </p:cNvPicPr>
          <p:nvPr/>
        </p:nvPicPr>
        <p:blipFill>
          <a:blip r:embed="rId2"/>
          <a:srcRect l="30036" t="41300" r="29520" b="28523"/>
          <a:stretch>
            <a:fillRect/>
          </a:stretch>
        </p:blipFill>
        <p:spPr bwMode="auto">
          <a:xfrm>
            <a:off x="1163782" y="2327565"/>
            <a:ext cx="9047018" cy="4045526"/>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Level of Significance and power of the test</a:t>
            </a:r>
            <a:endParaRPr lang="en-US" b="1" dirty="0"/>
          </a:p>
        </p:txBody>
      </p:sp>
      <p:sp>
        <p:nvSpPr>
          <p:cNvPr id="3" name="Content Placeholder 2"/>
          <p:cNvSpPr>
            <a:spLocks noGrp="1"/>
          </p:cNvSpPr>
          <p:nvPr>
            <p:ph idx="1"/>
          </p:nvPr>
        </p:nvSpPr>
        <p:spPr/>
        <p:txBody>
          <a:bodyPr>
            <a:normAutofit lnSpcReduction="10000"/>
          </a:bodyPr>
          <a:lstStyle/>
          <a:p>
            <a:pPr>
              <a:buNone/>
            </a:pPr>
            <a:r>
              <a:rPr lang="en-US" b="1" dirty="0" smtClean="0"/>
              <a:t>Level of Significance</a:t>
            </a:r>
            <a:r>
              <a:rPr lang="en-US" dirty="0" smtClean="0"/>
              <a:t>: Probability of committing type I error i.e. rejecting null hypothesis when it is true is called level of significance. It is usually denoted by </a:t>
            </a:r>
            <a:r>
              <a:rPr lang="en-US" b="1" i="1" dirty="0" smtClean="0">
                <a:latin typeface="Symbol" pitchFamily="18" charset="2"/>
              </a:rPr>
              <a:t>a .</a:t>
            </a:r>
          </a:p>
          <a:p>
            <a:pPr>
              <a:buNone/>
            </a:pPr>
            <a:endParaRPr lang="en-US" dirty="0" smtClean="0"/>
          </a:p>
          <a:p>
            <a:pPr>
              <a:buNone/>
            </a:pPr>
            <a:r>
              <a:rPr lang="en-US" b="1" dirty="0" smtClean="0"/>
              <a:t>Power of the test</a:t>
            </a:r>
            <a:r>
              <a:rPr lang="en-US" dirty="0" smtClean="0"/>
              <a:t>: Probability of rejecting null hypothesis when it is false is called Power of the test. </a:t>
            </a:r>
          </a:p>
          <a:p>
            <a:pPr>
              <a:buNone/>
            </a:pPr>
            <a:r>
              <a:rPr lang="en-US" dirty="0" smtClean="0"/>
              <a:t>	Usually Probability of committing type II error i.e. accepting null hypothesis when it is false is denoted by </a:t>
            </a:r>
            <a:r>
              <a:rPr lang="en-US" b="1" i="1" dirty="0" smtClean="0">
                <a:latin typeface="Symbol" pitchFamily="18" charset="2"/>
              </a:rPr>
              <a:t>b . </a:t>
            </a:r>
            <a:r>
              <a:rPr lang="en-US" dirty="0" smtClean="0">
                <a:latin typeface="Times New Roman" pitchFamily="18" charset="0"/>
                <a:cs typeface="Times New Roman" pitchFamily="18" charset="0"/>
              </a:rPr>
              <a:t>Therefore power of the test is </a:t>
            </a:r>
            <a:r>
              <a:rPr lang="en-US" dirty="0" smtClean="0"/>
              <a:t> given by 1-</a:t>
            </a:r>
            <a:r>
              <a:rPr lang="en-US" b="1" i="1" dirty="0" smtClean="0">
                <a:latin typeface="Symbol" pitchFamily="18" charset="2"/>
              </a:rPr>
              <a:t>b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ChangeArrowheads="1"/>
          </p:cNvSpPr>
          <p:nvPr/>
        </p:nvSpPr>
        <p:spPr bwMode="auto">
          <a:xfrm rot="-900000">
            <a:off x="1634067" y="3968750"/>
            <a:ext cx="4453467" cy="368300"/>
          </a:xfrm>
          <a:prstGeom prst="rect">
            <a:avLst/>
          </a:prstGeom>
          <a:solidFill>
            <a:schemeClr val="accent1"/>
          </a:solidFill>
          <a:ln w="12700">
            <a:solidFill>
              <a:srgbClr val="772655"/>
            </a:solidFill>
            <a:miter lim="800000"/>
            <a:headEnd/>
            <a:tailEnd/>
          </a:ln>
        </p:spPr>
        <p:txBody>
          <a:bodyPr wrap="none" anchor="ctr"/>
          <a:lstStyle/>
          <a:p>
            <a:endParaRPr lang="en-IN">
              <a:latin typeface="Corbel" pitchFamily="34" charset="0"/>
            </a:endParaRPr>
          </a:p>
        </p:txBody>
      </p:sp>
      <p:grpSp>
        <p:nvGrpSpPr>
          <p:cNvPr id="2" name="Group 5"/>
          <p:cNvGrpSpPr>
            <a:grpSpLocks/>
          </p:cNvGrpSpPr>
          <p:nvPr/>
        </p:nvGrpSpPr>
        <p:grpSpPr bwMode="auto">
          <a:xfrm>
            <a:off x="5369984" y="4151314"/>
            <a:ext cx="1555749" cy="1806575"/>
            <a:chOff x="2537" y="2615"/>
            <a:chExt cx="735" cy="1138"/>
          </a:xfrm>
        </p:grpSpPr>
        <p:sp>
          <p:nvSpPr>
            <p:cNvPr id="3086" name="Freeform 3"/>
            <p:cNvSpPr>
              <a:spLocks/>
            </p:cNvSpPr>
            <p:nvPr/>
          </p:nvSpPr>
          <p:spPr bwMode="auto">
            <a:xfrm>
              <a:off x="2537" y="2615"/>
              <a:ext cx="734" cy="1136"/>
            </a:xfrm>
            <a:custGeom>
              <a:avLst/>
              <a:gdLst>
                <a:gd name="T0" fmla="*/ 27 w 734"/>
                <a:gd name="T1" fmla="*/ 1135 h 1136"/>
                <a:gd name="T2" fmla="*/ 130 w 734"/>
                <a:gd name="T3" fmla="*/ 1105 h 1136"/>
                <a:gd name="T4" fmla="*/ 189 w 734"/>
                <a:gd name="T5" fmla="*/ 1076 h 1136"/>
                <a:gd name="T6" fmla="*/ 248 w 734"/>
                <a:gd name="T7" fmla="*/ 1040 h 1136"/>
                <a:gd name="T8" fmla="*/ 301 w 734"/>
                <a:gd name="T9" fmla="*/ 999 h 1136"/>
                <a:gd name="T10" fmla="*/ 356 w 734"/>
                <a:gd name="T11" fmla="*/ 953 h 1136"/>
                <a:gd name="T12" fmla="*/ 415 w 734"/>
                <a:gd name="T13" fmla="*/ 893 h 1136"/>
                <a:gd name="T14" fmla="*/ 484 w 734"/>
                <a:gd name="T15" fmla="*/ 811 h 1136"/>
                <a:gd name="T16" fmla="*/ 531 w 734"/>
                <a:gd name="T17" fmla="*/ 733 h 1136"/>
                <a:gd name="T18" fmla="*/ 570 w 734"/>
                <a:gd name="T19" fmla="*/ 660 h 1136"/>
                <a:gd name="T20" fmla="*/ 597 w 734"/>
                <a:gd name="T21" fmla="*/ 580 h 1136"/>
                <a:gd name="T22" fmla="*/ 611 w 734"/>
                <a:gd name="T23" fmla="*/ 507 h 1136"/>
                <a:gd name="T24" fmla="*/ 609 w 734"/>
                <a:gd name="T25" fmla="*/ 433 h 1136"/>
                <a:gd name="T26" fmla="*/ 590 w 734"/>
                <a:gd name="T27" fmla="*/ 353 h 1136"/>
                <a:gd name="T28" fmla="*/ 556 w 734"/>
                <a:gd name="T29" fmla="*/ 285 h 1136"/>
                <a:gd name="T30" fmla="*/ 533 w 734"/>
                <a:gd name="T31" fmla="*/ 246 h 1136"/>
                <a:gd name="T32" fmla="*/ 702 w 734"/>
                <a:gd name="T33" fmla="*/ 207 h 1136"/>
                <a:gd name="T34" fmla="*/ 629 w 734"/>
                <a:gd name="T35" fmla="*/ 185 h 1136"/>
                <a:gd name="T36" fmla="*/ 552 w 734"/>
                <a:gd name="T37" fmla="*/ 158 h 1136"/>
                <a:gd name="T38" fmla="*/ 485 w 734"/>
                <a:gd name="T39" fmla="*/ 125 h 1136"/>
                <a:gd name="T40" fmla="*/ 419 w 734"/>
                <a:gd name="T41" fmla="*/ 87 h 1136"/>
                <a:gd name="T42" fmla="*/ 342 w 734"/>
                <a:gd name="T43" fmla="*/ 26 h 1136"/>
                <a:gd name="T44" fmla="*/ 292 w 734"/>
                <a:gd name="T45" fmla="*/ 27 h 1136"/>
                <a:gd name="T46" fmla="*/ 282 w 734"/>
                <a:gd name="T47" fmla="*/ 85 h 1136"/>
                <a:gd name="T48" fmla="*/ 265 w 734"/>
                <a:gd name="T49" fmla="*/ 126 h 1136"/>
                <a:gd name="T50" fmla="*/ 240 w 734"/>
                <a:gd name="T51" fmla="*/ 165 h 1136"/>
                <a:gd name="T52" fmla="*/ 207 w 734"/>
                <a:gd name="T53" fmla="*/ 203 h 1136"/>
                <a:gd name="T54" fmla="*/ 163 w 734"/>
                <a:gd name="T55" fmla="*/ 239 h 1136"/>
                <a:gd name="T56" fmla="*/ 170 w 734"/>
                <a:gd name="T57" fmla="*/ 291 h 1136"/>
                <a:gd name="T58" fmla="*/ 344 w 734"/>
                <a:gd name="T59" fmla="*/ 280 h 1136"/>
                <a:gd name="T60" fmla="*/ 377 w 734"/>
                <a:gd name="T61" fmla="*/ 365 h 1136"/>
                <a:gd name="T62" fmla="*/ 396 w 734"/>
                <a:gd name="T63" fmla="*/ 447 h 1136"/>
                <a:gd name="T64" fmla="*/ 406 w 734"/>
                <a:gd name="T65" fmla="*/ 516 h 1136"/>
                <a:gd name="T66" fmla="*/ 407 w 734"/>
                <a:gd name="T67" fmla="*/ 597 h 1136"/>
                <a:gd name="T68" fmla="*/ 392 w 734"/>
                <a:gd name="T69" fmla="*/ 670 h 1136"/>
                <a:gd name="T70" fmla="*/ 373 w 734"/>
                <a:gd name="T71" fmla="*/ 737 h 1136"/>
                <a:gd name="T72" fmla="*/ 334 w 734"/>
                <a:gd name="T73" fmla="*/ 812 h 1136"/>
                <a:gd name="T74" fmla="*/ 292 w 734"/>
                <a:gd name="T75" fmla="*/ 880 h 1136"/>
                <a:gd name="T76" fmla="*/ 237 w 734"/>
                <a:gd name="T77" fmla="*/ 961 h 1136"/>
                <a:gd name="T78" fmla="*/ 183 w 734"/>
                <a:gd name="T79" fmla="*/ 1017 h 1136"/>
                <a:gd name="T80" fmla="*/ 135 w 734"/>
                <a:gd name="T81" fmla="*/ 1056 h 1136"/>
                <a:gd name="T82" fmla="*/ 88 w 734"/>
                <a:gd name="T83" fmla="*/ 1084 h 11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4"/>
                <a:gd name="T127" fmla="*/ 0 h 1136"/>
                <a:gd name="T128" fmla="*/ 734 w 734"/>
                <a:gd name="T129" fmla="*/ 1136 h 11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4" h="1136">
                  <a:moveTo>
                    <a:pt x="0" y="1122"/>
                  </a:moveTo>
                  <a:lnTo>
                    <a:pt x="27" y="1135"/>
                  </a:lnTo>
                  <a:lnTo>
                    <a:pt x="92" y="1117"/>
                  </a:lnTo>
                  <a:lnTo>
                    <a:pt x="130" y="1105"/>
                  </a:lnTo>
                  <a:lnTo>
                    <a:pt x="160" y="1087"/>
                  </a:lnTo>
                  <a:lnTo>
                    <a:pt x="189" y="1076"/>
                  </a:lnTo>
                  <a:lnTo>
                    <a:pt x="219" y="1058"/>
                  </a:lnTo>
                  <a:lnTo>
                    <a:pt x="248" y="1040"/>
                  </a:lnTo>
                  <a:lnTo>
                    <a:pt x="276" y="1016"/>
                  </a:lnTo>
                  <a:lnTo>
                    <a:pt x="301" y="999"/>
                  </a:lnTo>
                  <a:lnTo>
                    <a:pt x="326" y="983"/>
                  </a:lnTo>
                  <a:lnTo>
                    <a:pt x="356" y="953"/>
                  </a:lnTo>
                  <a:lnTo>
                    <a:pt x="383" y="926"/>
                  </a:lnTo>
                  <a:lnTo>
                    <a:pt x="415" y="893"/>
                  </a:lnTo>
                  <a:lnTo>
                    <a:pt x="454" y="850"/>
                  </a:lnTo>
                  <a:lnTo>
                    <a:pt x="484" y="811"/>
                  </a:lnTo>
                  <a:lnTo>
                    <a:pt x="503" y="779"/>
                  </a:lnTo>
                  <a:lnTo>
                    <a:pt x="531" y="733"/>
                  </a:lnTo>
                  <a:lnTo>
                    <a:pt x="553" y="697"/>
                  </a:lnTo>
                  <a:lnTo>
                    <a:pt x="570" y="660"/>
                  </a:lnTo>
                  <a:lnTo>
                    <a:pt x="584" y="621"/>
                  </a:lnTo>
                  <a:lnTo>
                    <a:pt x="597" y="580"/>
                  </a:lnTo>
                  <a:lnTo>
                    <a:pt x="607" y="545"/>
                  </a:lnTo>
                  <a:lnTo>
                    <a:pt x="611" y="507"/>
                  </a:lnTo>
                  <a:lnTo>
                    <a:pt x="611" y="469"/>
                  </a:lnTo>
                  <a:lnTo>
                    <a:pt x="609" y="433"/>
                  </a:lnTo>
                  <a:lnTo>
                    <a:pt x="605" y="394"/>
                  </a:lnTo>
                  <a:lnTo>
                    <a:pt x="590" y="353"/>
                  </a:lnTo>
                  <a:lnTo>
                    <a:pt x="578" y="321"/>
                  </a:lnTo>
                  <a:lnTo>
                    <a:pt x="556" y="285"/>
                  </a:lnTo>
                  <a:lnTo>
                    <a:pt x="542" y="257"/>
                  </a:lnTo>
                  <a:lnTo>
                    <a:pt x="533" y="246"/>
                  </a:lnTo>
                  <a:lnTo>
                    <a:pt x="733" y="226"/>
                  </a:lnTo>
                  <a:lnTo>
                    <a:pt x="702" y="207"/>
                  </a:lnTo>
                  <a:lnTo>
                    <a:pt x="663" y="195"/>
                  </a:lnTo>
                  <a:lnTo>
                    <a:pt x="629" y="185"/>
                  </a:lnTo>
                  <a:lnTo>
                    <a:pt x="592" y="173"/>
                  </a:lnTo>
                  <a:lnTo>
                    <a:pt x="552" y="158"/>
                  </a:lnTo>
                  <a:lnTo>
                    <a:pt x="516" y="140"/>
                  </a:lnTo>
                  <a:lnTo>
                    <a:pt x="485" y="125"/>
                  </a:lnTo>
                  <a:lnTo>
                    <a:pt x="451" y="106"/>
                  </a:lnTo>
                  <a:lnTo>
                    <a:pt x="419" y="87"/>
                  </a:lnTo>
                  <a:lnTo>
                    <a:pt x="380" y="63"/>
                  </a:lnTo>
                  <a:lnTo>
                    <a:pt x="342" y="26"/>
                  </a:lnTo>
                  <a:lnTo>
                    <a:pt x="295" y="0"/>
                  </a:lnTo>
                  <a:lnTo>
                    <a:pt x="292" y="27"/>
                  </a:lnTo>
                  <a:lnTo>
                    <a:pt x="288" y="52"/>
                  </a:lnTo>
                  <a:lnTo>
                    <a:pt x="282" y="85"/>
                  </a:lnTo>
                  <a:lnTo>
                    <a:pt x="273" y="109"/>
                  </a:lnTo>
                  <a:lnTo>
                    <a:pt x="265" y="126"/>
                  </a:lnTo>
                  <a:lnTo>
                    <a:pt x="256" y="142"/>
                  </a:lnTo>
                  <a:lnTo>
                    <a:pt x="240" y="165"/>
                  </a:lnTo>
                  <a:lnTo>
                    <a:pt x="221" y="185"/>
                  </a:lnTo>
                  <a:lnTo>
                    <a:pt x="207" y="203"/>
                  </a:lnTo>
                  <a:lnTo>
                    <a:pt x="185" y="219"/>
                  </a:lnTo>
                  <a:lnTo>
                    <a:pt x="163" y="239"/>
                  </a:lnTo>
                  <a:lnTo>
                    <a:pt x="122" y="265"/>
                  </a:lnTo>
                  <a:lnTo>
                    <a:pt x="170" y="291"/>
                  </a:lnTo>
                  <a:lnTo>
                    <a:pt x="336" y="266"/>
                  </a:lnTo>
                  <a:lnTo>
                    <a:pt x="344" y="280"/>
                  </a:lnTo>
                  <a:lnTo>
                    <a:pt x="363" y="328"/>
                  </a:lnTo>
                  <a:lnTo>
                    <a:pt x="377" y="365"/>
                  </a:lnTo>
                  <a:lnTo>
                    <a:pt x="390" y="416"/>
                  </a:lnTo>
                  <a:lnTo>
                    <a:pt x="396" y="447"/>
                  </a:lnTo>
                  <a:lnTo>
                    <a:pt x="402" y="474"/>
                  </a:lnTo>
                  <a:lnTo>
                    <a:pt x="406" y="516"/>
                  </a:lnTo>
                  <a:lnTo>
                    <a:pt x="410" y="554"/>
                  </a:lnTo>
                  <a:lnTo>
                    <a:pt x="407" y="597"/>
                  </a:lnTo>
                  <a:lnTo>
                    <a:pt x="401" y="632"/>
                  </a:lnTo>
                  <a:lnTo>
                    <a:pt x="392" y="670"/>
                  </a:lnTo>
                  <a:lnTo>
                    <a:pt x="384" y="709"/>
                  </a:lnTo>
                  <a:lnTo>
                    <a:pt x="373" y="737"/>
                  </a:lnTo>
                  <a:lnTo>
                    <a:pt x="355" y="773"/>
                  </a:lnTo>
                  <a:lnTo>
                    <a:pt x="334" y="812"/>
                  </a:lnTo>
                  <a:lnTo>
                    <a:pt x="314" y="845"/>
                  </a:lnTo>
                  <a:lnTo>
                    <a:pt x="292" y="880"/>
                  </a:lnTo>
                  <a:lnTo>
                    <a:pt x="264" y="922"/>
                  </a:lnTo>
                  <a:lnTo>
                    <a:pt x="237" y="961"/>
                  </a:lnTo>
                  <a:lnTo>
                    <a:pt x="204" y="993"/>
                  </a:lnTo>
                  <a:lnTo>
                    <a:pt x="183" y="1017"/>
                  </a:lnTo>
                  <a:lnTo>
                    <a:pt x="158" y="1040"/>
                  </a:lnTo>
                  <a:lnTo>
                    <a:pt x="135" y="1056"/>
                  </a:lnTo>
                  <a:lnTo>
                    <a:pt x="111" y="1069"/>
                  </a:lnTo>
                  <a:lnTo>
                    <a:pt x="88" y="1084"/>
                  </a:lnTo>
                  <a:lnTo>
                    <a:pt x="0" y="1122"/>
                  </a:lnTo>
                </a:path>
              </a:pathLst>
            </a:custGeom>
            <a:solidFill>
              <a:srgbClr val="FEE5BC"/>
            </a:solidFill>
            <a:ln w="12700" cap="rnd">
              <a:solidFill>
                <a:srgbClr val="000000"/>
              </a:solidFill>
              <a:round/>
              <a:headEnd type="none" w="sm" len="sm"/>
              <a:tailEnd type="none" w="sm" len="sm"/>
            </a:ln>
          </p:spPr>
          <p:txBody>
            <a:bodyPr/>
            <a:lstStyle/>
            <a:p>
              <a:endParaRPr lang="en-IN">
                <a:latin typeface="Corbel" pitchFamily="34" charset="0"/>
              </a:endParaRPr>
            </a:p>
          </p:txBody>
        </p:sp>
        <p:sp>
          <p:nvSpPr>
            <p:cNvPr id="3087" name="Freeform 4"/>
            <p:cNvSpPr>
              <a:spLocks/>
            </p:cNvSpPr>
            <p:nvPr/>
          </p:nvSpPr>
          <p:spPr bwMode="auto">
            <a:xfrm>
              <a:off x="2565" y="2643"/>
              <a:ext cx="707" cy="1110"/>
            </a:xfrm>
            <a:custGeom>
              <a:avLst/>
              <a:gdLst>
                <a:gd name="T0" fmla="*/ 86 w 707"/>
                <a:gd name="T1" fmla="*/ 1093 h 1110"/>
                <a:gd name="T2" fmla="*/ 150 w 707"/>
                <a:gd name="T3" fmla="*/ 1068 h 1110"/>
                <a:gd name="T4" fmla="*/ 208 w 707"/>
                <a:gd name="T5" fmla="*/ 1039 h 1110"/>
                <a:gd name="T6" fmla="*/ 271 w 707"/>
                <a:gd name="T7" fmla="*/ 1000 h 1110"/>
                <a:gd name="T8" fmla="*/ 318 w 707"/>
                <a:gd name="T9" fmla="*/ 964 h 1110"/>
                <a:gd name="T10" fmla="*/ 374 w 707"/>
                <a:gd name="T11" fmla="*/ 910 h 1110"/>
                <a:gd name="T12" fmla="*/ 447 w 707"/>
                <a:gd name="T13" fmla="*/ 833 h 1110"/>
                <a:gd name="T14" fmla="*/ 497 w 707"/>
                <a:gd name="T15" fmla="*/ 763 h 1110"/>
                <a:gd name="T16" fmla="*/ 547 w 707"/>
                <a:gd name="T17" fmla="*/ 681 h 1110"/>
                <a:gd name="T18" fmla="*/ 582 w 707"/>
                <a:gd name="T19" fmla="*/ 607 h 1110"/>
                <a:gd name="T20" fmla="*/ 603 w 707"/>
                <a:gd name="T21" fmla="*/ 530 h 1110"/>
                <a:gd name="T22" fmla="*/ 611 w 707"/>
                <a:gd name="T23" fmla="*/ 458 h 1110"/>
                <a:gd name="T24" fmla="*/ 605 w 707"/>
                <a:gd name="T25" fmla="*/ 382 h 1110"/>
                <a:gd name="T26" fmla="*/ 582 w 707"/>
                <a:gd name="T27" fmla="*/ 312 h 1110"/>
                <a:gd name="T28" fmla="*/ 551 w 707"/>
                <a:gd name="T29" fmla="*/ 253 h 1110"/>
                <a:gd name="T30" fmla="*/ 706 w 707"/>
                <a:gd name="T31" fmla="*/ 198 h 1110"/>
                <a:gd name="T32" fmla="*/ 635 w 707"/>
                <a:gd name="T33" fmla="*/ 177 h 1110"/>
                <a:gd name="T34" fmla="*/ 565 w 707"/>
                <a:gd name="T35" fmla="*/ 152 h 1110"/>
                <a:gd name="T36" fmla="*/ 500 w 707"/>
                <a:gd name="T37" fmla="*/ 122 h 1110"/>
                <a:gd name="T38" fmla="*/ 439 w 707"/>
                <a:gd name="T39" fmla="*/ 85 h 1110"/>
                <a:gd name="T40" fmla="*/ 366 w 707"/>
                <a:gd name="T41" fmla="*/ 38 h 1110"/>
                <a:gd name="T42" fmla="*/ 317 w 707"/>
                <a:gd name="T43" fmla="*/ 0 h 1110"/>
                <a:gd name="T44" fmla="*/ 312 w 707"/>
                <a:gd name="T45" fmla="*/ 54 h 1110"/>
                <a:gd name="T46" fmla="*/ 295 w 707"/>
                <a:gd name="T47" fmla="*/ 111 h 1110"/>
                <a:gd name="T48" fmla="*/ 277 w 707"/>
                <a:gd name="T49" fmla="*/ 141 h 1110"/>
                <a:gd name="T50" fmla="*/ 245 w 707"/>
                <a:gd name="T51" fmla="*/ 185 h 1110"/>
                <a:gd name="T52" fmla="*/ 206 w 707"/>
                <a:gd name="T53" fmla="*/ 220 h 1110"/>
                <a:gd name="T54" fmla="*/ 144 w 707"/>
                <a:gd name="T55" fmla="*/ 265 h 1110"/>
                <a:gd name="T56" fmla="*/ 361 w 707"/>
                <a:gd name="T57" fmla="*/ 275 h 1110"/>
                <a:gd name="T58" fmla="*/ 388 w 707"/>
                <a:gd name="T59" fmla="*/ 358 h 1110"/>
                <a:gd name="T60" fmla="*/ 404 w 707"/>
                <a:gd name="T61" fmla="*/ 438 h 1110"/>
                <a:gd name="T62" fmla="*/ 413 w 707"/>
                <a:gd name="T63" fmla="*/ 507 h 1110"/>
                <a:gd name="T64" fmla="*/ 409 w 707"/>
                <a:gd name="T65" fmla="*/ 586 h 1110"/>
                <a:gd name="T66" fmla="*/ 392 w 707"/>
                <a:gd name="T67" fmla="*/ 657 h 1110"/>
                <a:gd name="T68" fmla="*/ 371 w 707"/>
                <a:gd name="T69" fmla="*/ 726 h 1110"/>
                <a:gd name="T70" fmla="*/ 331 w 707"/>
                <a:gd name="T71" fmla="*/ 797 h 1110"/>
                <a:gd name="T72" fmla="*/ 288 w 707"/>
                <a:gd name="T73" fmla="*/ 868 h 1110"/>
                <a:gd name="T74" fmla="*/ 233 w 707"/>
                <a:gd name="T75" fmla="*/ 944 h 1110"/>
                <a:gd name="T76" fmla="*/ 181 w 707"/>
                <a:gd name="T77" fmla="*/ 1002 h 1110"/>
                <a:gd name="T78" fmla="*/ 133 w 707"/>
                <a:gd name="T79" fmla="*/ 1042 h 1110"/>
                <a:gd name="T80" fmla="*/ 86 w 707"/>
                <a:gd name="T81" fmla="*/ 1069 h 111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07"/>
                <a:gd name="T124" fmla="*/ 0 h 1110"/>
                <a:gd name="T125" fmla="*/ 707 w 707"/>
                <a:gd name="T126" fmla="*/ 1110 h 111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07" h="1110">
                  <a:moveTo>
                    <a:pt x="0" y="1109"/>
                  </a:moveTo>
                  <a:lnTo>
                    <a:pt x="86" y="1093"/>
                  </a:lnTo>
                  <a:lnTo>
                    <a:pt x="115" y="1084"/>
                  </a:lnTo>
                  <a:lnTo>
                    <a:pt x="150" y="1068"/>
                  </a:lnTo>
                  <a:lnTo>
                    <a:pt x="175" y="1057"/>
                  </a:lnTo>
                  <a:lnTo>
                    <a:pt x="208" y="1039"/>
                  </a:lnTo>
                  <a:lnTo>
                    <a:pt x="237" y="1023"/>
                  </a:lnTo>
                  <a:lnTo>
                    <a:pt x="271" y="1000"/>
                  </a:lnTo>
                  <a:lnTo>
                    <a:pt x="295" y="981"/>
                  </a:lnTo>
                  <a:lnTo>
                    <a:pt x="318" y="964"/>
                  </a:lnTo>
                  <a:lnTo>
                    <a:pt x="352" y="938"/>
                  </a:lnTo>
                  <a:lnTo>
                    <a:pt x="374" y="910"/>
                  </a:lnTo>
                  <a:lnTo>
                    <a:pt x="409" y="876"/>
                  </a:lnTo>
                  <a:lnTo>
                    <a:pt x="447" y="833"/>
                  </a:lnTo>
                  <a:lnTo>
                    <a:pt x="476" y="796"/>
                  </a:lnTo>
                  <a:lnTo>
                    <a:pt x="497" y="763"/>
                  </a:lnTo>
                  <a:lnTo>
                    <a:pt x="527" y="718"/>
                  </a:lnTo>
                  <a:lnTo>
                    <a:pt x="547" y="681"/>
                  </a:lnTo>
                  <a:lnTo>
                    <a:pt x="564" y="645"/>
                  </a:lnTo>
                  <a:lnTo>
                    <a:pt x="582" y="607"/>
                  </a:lnTo>
                  <a:lnTo>
                    <a:pt x="593" y="566"/>
                  </a:lnTo>
                  <a:lnTo>
                    <a:pt x="603" y="530"/>
                  </a:lnTo>
                  <a:lnTo>
                    <a:pt x="610" y="492"/>
                  </a:lnTo>
                  <a:lnTo>
                    <a:pt x="611" y="458"/>
                  </a:lnTo>
                  <a:lnTo>
                    <a:pt x="611" y="421"/>
                  </a:lnTo>
                  <a:lnTo>
                    <a:pt x="605" y="382"/>
                  </a:lnTo>
                  <a:lnTo>
                    <a:pt x="594" y="343"/>
                  </a:lnTo>
                  <a:lnTo>
                    <a:pt x="582" y="312"/>
                  </a:lnTo>
                  <a:lnTo>
                    <a:pt x="565" y="278"/>
                  </a:lnTo>
                  <a:lnTo>
                    <a:pt x="551" y="253"/>
                  </a:lnTo>
                  <a:lnTo>
                    <a:pt x="531" y="216"/>
                  </a:lnTo>
                  <a:lnTo>
                    <a:pt x="706" y="198"/>
                  </a:lnTo>
                  <a:lnTo>
                    <a:pt x="669" y="189"/>
                  </a:lnTo>
                  <a:lnTo>
                    <a:pt x="635" y="177"/>
                  </a:lnTo>
                  <a:lnTo>
                    <a:pt x="601" y="167"/>
                  </a:lnTo>
                  <a:lnTo>
                    <a:pt x="565" y="152"/>
                  </a:lnTo>
                  <a:lnTo>
                    <a:pt x="531" y="136"/>
                  </a:lnTo>
                  <a:lnTo>
                    <a:pt x="500" y="122"/>
                  </a:lnTo>
                  <a:lnTo>
                    <a:pt x="468" y="104"/>
                  </a:lnTo>
                  <a:lnTo>
                    <a:pt x="439" y="85"/>
                  </a:lnTo>
                  <a:lnTo>
                    <a:pt x="399" y="60"/>
                  </a:lnTo>
                  <a:lnTo>
                    <a:pt x="366" y="38"/>
                  </a:lnTo>
                  <a:lnTo>
                    <a:pt x="345" y="21"/>
                  </a:lnTo>
                  <a:lnTo>
                    <a:pt x="317" y="0"/>
                  </a:lnTo>
                  <a:lnTo>
                    <a:pt x="315" y="28"/>
                  </a:lnTo>
                  <a:lnTo>
                    <a:pt x="312" y="54"/>
                  </a:lnTo>
                  <a:lnTo>
                    <a:pt x="305" y="85"/>
                  </a:lnTo>
                  <a:lnTo>
                    <a:pt x="295" y="111"/>
                  </a:lnTo>
                  <a:lnTo>
                    <a:pt x="287" y="126"/>
                  </a:lnTo>
                  <a:lnTo>
                    <a:pt x="277" y="141"/>
                  </a:lnTo>
                  <a:lnTo>
                    <a:pt x="263" y="165"/>
                  </a:lnTo>
                  <a:lnTo>
                    <a:pt x="245" y="185"/>
                  </a:lnTo>
                  <a:lnTo>
                    <a:pt x="230" y="201"/>
                  </a:lnTo>
                  <a:lnTo>
                    <a:pt x="206" y="220"/>
                  </a:lnTo>
                  <a:lnTo>
                    <a:pt x="183" y="239"/>
                  </a:lnTo>
                  <a:lnTo>
                    <a:pt x="144" y="265"/>
                  </a:lnTo>
                  <a:lnTo>
                    <a:pt x="343" y="237"/>
                  </a:lnTo>
                  <a:lnTo>
                    <a:pt x="361" y="275"/>
                  </a:lnTo>
                  <a:lnTo>
                    <a:pt x="375" y="320"/>
                  </a:lnTo>
                  <a:lnTo>
                    <a:pt x="388" y="358"/>
                  </a:lnTo>
                  <a:lnTo>
                    <a:pt x="400" y="409"/>
                  </a:lnTo>
                  <a:lnTo>
                    <a:pt x="404" y="438"/>
                  </a:lnTo>
                  <a:lnTo>
                    <a:pt x="409" y="467"/>
                  </a:lnTo>
                  <a:lnTo>
                    <a:pt x="413" y="507"/>
                  </a:lnTo>
                  <a:lnTo>
                    <a:pt x="414" y="544"/>
                  </a:lnTo>
                  <a:lnTo>
                    <a:pt x="409" y="586"/>
                  </a:lnTo>
                  <a:lnTo>
                    <a:pt x="402" y="620"/>
                  </a:lnTo>
                  <a:lnTo>
                    <a:pt x="392" y="657"/>
                  </a:lnTo>
                  <a:lnTo>
                    <a:pt x="382" y="696"/>
                  </a:lnTo>
                  <a:lnTo>
                    <a:pt x="371" y="726"/>
                  </a:lnTo>
                  <a:lnTo>
                    <a:pt x="352" y="760"/>
                  </a:lnTo>
                  <a:lnTo>
                    <a:pt x="331" y="797"/>
                  </a:lnTo>
                  <a:lnTo>
                    <a:pt x="312" y="831"/>
                  </a:lnTo>
                  <a:lnTo>
                    <a:pt x="288" y="868"/>
                  </a:lnTo>
                  <a:lnTo>
                    <a:pt x="260" y="906"/>
                  </a:lnTo>
                  <a:lnTo>
                    <a:pt x="233" y="944"/>
                  </a:lnTo>
                  <a:lnTo>
                    <a:pt x="200" y="979"/>
                  </a:lnTo>
                  <a:lnTo>
                    <a:pt x="181" y="1002"/>
                  </a:lnTo>
                  <a:lnTo>
                    <a:pt x="156" y="1025"/>
                  </a:lnTo>
                  <a:lnTo>
                    <a:pt x="133" y="1042"/>
                  </a:lnTo>
                  <a:lnTo>
                    <a:pt x="111" y="1059"/>
                  </a:lnTo>
                  <a:lnTo>
                    <a:pt x="86" y="1069"/>
                  </a:lnTo>
                  <a:lnTo>
                    <a:pt x="0" y="1109"/>
                  </a:lnTo>
                </a:path>
              </a:pathLst>
            </a:custGeom>
            <a:solidFill>
              <a:srgbClr val="FEE5BC"/>
            </a:solidFill>
            <a:ln w="12700" cap="rnd">
              <a:solidFill>
                <a:srgbClr val="000000"/>
              </a:solidFill>
              <a:round/>
              <a:headEnd type="none" w="sm" len="sm"/>
              <a:tailEnd type="none" w="sm" len="sm"/>
            </a:ln>
          </p:spPr>
          <p:txBody>
            <a:bodyPr/>
            <a:lstStyle/>
            <a:p>
              <a:endParaRPr lang="en-IN">
                <a:latin typeface="Corbel" pitchFamily="34" charset="0"/>
              </a:endParaRPr>
            </a:p>
          </p:txBody>
        </p:sp>
      </p:grpSp>
      <p:grpSp>
        <p:nvGrpSpPr>
          <p:cNvPr id="3" name="Group 8"/>
          <p:cNvGrpSpPr>
            <a:grpSpLocks/>
          </p:cNvGrpSpPr>
          <p:nvPr/>
        </p:nvGrpSpPr>
        <p:grpSpPr bwMode="auto">
          <a:xfrm>
            <a:off x="696384" y="2397126"/>
            <a:ext cx="1555749" cy="1806575"/>
            <a:chOff x="329" y="1510"/>
            <a:chExt cx="735" cy="1138"/>
          </a:xfrm>
        </p:grpSpPr>
        <p:sp>
          <p:nvSpPr>
            <p:cNvPr id="3084" name="Freeform 6"/>
            <p:cNvSpPr>
              <a:spLocks/>
            </p:cNvSpPr>
            <p:nvPr/>
          </p:nvSpPr>
          <p:spPr bwMode="auto">
            <a:xfrm>
              <a:off x="330" y="1512"/>
              <a:ext cx="734" cy="1136"/>
            </a:xfrm>
            <a:custGeom>
              <a:avLst/>
              <a:gdLst>
                <a:gd name="T0" fmla="*/ 706 w 734"/>
                <a:gd name="T1" fmla="*/ 0 h 1136"/>
                <a:gd name="T2" fmla="*/ 603 w 734"/>
                <a:gd name="T3" fmla="*/ 30 h 1136"/>
                <a:gd name="T4" fmla="*/ 544 w 734"/>
                <a:gd name="T5" fmla="*/ 59 h 1136"/>
                <a:gd name="T6" fmla="*/ 485 w 734"/>
                <a:gd name="T7" fmla="*/ 95 h 1136"/>
                <a:gd name="T8" fmla="*/ 432 w 734"/>
                <a:gd name="T9" fmla="*/ 136 h 1136"/>
                <a:gd name="T10" fmla="*/ 377 w 734"/>
                <a:gd name="T11" fmla="*/ 182 h 1136"/>
                <a:gd name="T12" fmla="*/ 318 w 734"/>
                <a:gd name="T13" fmla="*/ 242 h 1136"/>
                <a:gd name="T14" fmla="*/ 249 w 734"/>
                <a:gd name="T15" fmla="*/ 324 h 1136"/>
                <a:gd name="T16" fmla="*/ 202 w 734"/>
                <a:gd name="T17" fmla="*/ 402 h 1136"/>
                <a:gd name="T18" fmla="*/ 163 w 734"/>
                <a:gd name="T19" fmla="*/ 475 h 1136"/>
                <a:gd name="T20" fmla="*/ 136 w 734"/>
                <a:gd name="T21" fmla="*/ 555 h 1136"/>
                <a:gd name="T22" fmla="*/ 122 w 734"/>
                <a:gd name="T23" fmla="*/ 628 h 1136"/>
                <a:gd name="T24" fmla="*/ 124 w 734"/>
                <a:gd name="T25" fmla="*/ 702 h 1136"/>
                <a:gd name="T26" fmla="*/ 143 w 734"/>
                <a:gd name="T27" fmla="*/ 782 h 1136"/>
                <a:gd name="T28" fmla="*/ 177 w 734"/>
                <a:gd name="T29" fmla="*/ 850 h 1136"/>
                <a:gd name="T30" fmla="*/ 200 w 734"/>
                <a:gd name="T31" fmla="*/ 889 h 1136"/>
                <a:gd name="T32" fmla="*/ 31 w 734"/>
                <a:gd name="T33" fmla="*/ 928 h 1136"/>
                <a:gd name="T34" fmla="*/ 104 w 734"/>
                <a:gd name="T35" fmla="*/ 950 h 1136"/>
                <a:gd name="T36" fmla="*/ 181 w 734"/>
                <a:gd name="T37" fmla="*/ 977 h 1136"/>
                <a:gd name="T38" fmla="*/ 248 w 734"/>
                <a:gd name="T39" fmla="*/ 1010 h 1136"/>
                <a:gd name="T40" fmla="*/ 314 w 734"/>
                <a:gd name="T41" fmla="*/ 1048 h 1136"/>
                <a:gd name="T42" fmla="*/ 391 w 734"/>
                <a:gd name="T43" fmla="*/ 1109 h 1136"/>
                <a:gd name="T44" fmla="*/ 441 w 734"/>
                <a:gd name="T45" fmla="*/ 1108 h 1136"/>
                <a:gd name="T46" fmla="*/ 451 w 734"/>
                <a:gd name="T47" fmla="*/ 1050 h 1136"/>
                <a:gd name="T48" fmla="*/ 468 w 734"/>
                <a:gd name="T49" fmla="*/ 1009 h 1136"/>
                <a:gd name="T50" fmla="*/ 493 w 734"/>
                <a:gd name="T51" fmla="*/ 970 h 1136"/>
                <a:gd name="T52" fmla="*/ 526 w 734"/>
                <a:gd name="T53" fmla="*/ 932 h 1136"/>
                <a:gd name="T54" fmla="*/ 570 w 734"/>
                <a:gd name="T55" fmla="*/ 896 h 1136"/>
                <a:gd name="T56" fmla="*/ 563 w 734"/>
                <a:gd name="T57" fmla="*/ 844 h 1136"/>
                <a:gd name="T58" fmla="*/ 389 w 734"/>
                <a:gd name="T59" fmla="*/ 855 h 1136"/>
                <a:gd name="T60" fmla="*/ 356 w 734"/>
                <a:gd name="T61" fmla="*/ 770 h 1136"/>
                <a:gd name="T62" fmla="*/ 337 w 734"/>
                <a:gd name="T63" fmla="*/ 688 h 1136"/>
                <a:gd name="T64" fmla="*/ 327 w 734"/>
                <a:gd name="T65" fmla="*/ 619 h 1136"/>
                <a:gd name="T66" fmla="*/ 326 w 734"/>
                <a:gd name="T67" fmla="*/ 538 h 1136"/>
                <a:gd name="T68" fmla="*/ 341 w 734"/>
                <a:gd name="T69" fmla="*/ 465 h 1136"/>
                <a:gd name="T70" fmla="*/ 360 w 734"/>
                <a:gd name="T71" fmla="*/ 398 h 1136"/>
                <a:gd name="T72" fmla="*/ 399 w 734"/>
                <a:gd name="T73" fmla="*/ 323 h 1136"/>
                <a:gd name="T74" fmla="*/ 441 w 734"/>
                <a:gd name="T75" fmla="*/ 255 h 1136"/>
                <a:gd name="T76" fmla="*/ 496 w 734"/>
                <a:gd name="T77" fmla="*/ 174 h 1136"/>
                <a:gd name="T78" fmla="*/ 550 w 734"/>
                <a:gd name="T79" fmla="*/ 118 h 1136"/>
                <a:gd name="T80" fmla="*/ 598 w 734"/>
                <a:gd name="T81" fmla="*/ 79 h 1136"/>
                <a:gd name="T82" fmla="*/ 645 w 734"/>
                <a:gd name="T83" fmla="*/ 51 h 11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4"/>
                <a:gd name="T127" fmla="*/ 0 h 1136"/>
                <a:gd name="T128" fmla="*/ 734 w 734"/>
                <a:gd name="T129" fmla="*/ 1136 h 11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4" h="1136">
                  <a:moveTo>
                    <a:pt x="733" y="13"/>
                  </a:moveTo>
                  <a:lnTo>
                    <a:pt x="706" y="0"/>
                  </a:lnTo>
                  <a:lnTo>
                    <a:pt x="641" y="18"/>
                  </a:lnTo>
                  <a:lnTo>
                    <a:pt x="603" y="30"/>
                  </a:lnTo>
                  <a:lnTo>
                    <a:pt x="573" y="48"/>
                  </a:lnTo>
                  <a:lnTo>
                    <a:pt x="544" y="59"/>
                  </a:lnTo>
                  <a:lnTo>
                    <a:pt x="514" y="77"/>
                  </a:lnTo>
                  <a:lnTo>
                    <a:pt x="485" y="95"/>
                  </a:lnTo>
                  <a:lnTo>
                    <a:pt x="457" y="119"/>
                  </a:lnTo>
                  <a:lnTo>
                    <a:pt x="432" y="136"/>
                  </a:lnTo>
                  <a:lnTo>
                    <a:pt x="407" y="152"/>
                  </a:lnTo>
                  <a:lnTo>
                    <a:pt x="377" y="182"/>
                  </a:lnTo>
                  <a:lnTo>
                    <a:pt x="350" y="209"/>
                  </a:lnTo>
                  <a:lnTo>
                    <a:pt x="318" y="242"/>
                  </a:lnTo>
                  <a:lnTo>
                    <a:pt x="279" y="285"/>
                  </a:lnTo>
                  <a:lnTo>
                    <a:pt x="249" y="324"/>
                  </a:lnTo>
                  <a:lnTo>
                    <a:pt x="230" y="356"/>
                  </a:lnTo>
                  <a:lnTo>
                    <a:pt x="202" y="402"/>
                  </a:lnTo>
                  <a:lnTo>
                    <a:pt x="180" y="438"/>
                  </a:lnTo>
                  <a:lnTo>
                    <a:pt x="163" y="475"/>
                  </a:lnTo>
                  <a:lnTo>
                    <a:pt x="149" y="514"/>
                  </a:lnTo>
                  <a:lnTo>
                    <a:pt x="136" y="555"/>
                  </a:lnTo>
                  <a:lnTo>
                    <a:pt x="126" y="590"/>
                  </a:lnTo>
                  <a:lnTo>
                    <a:pt x="122" y="628"/>
                  </a:lnTo>
                  <a:lnTo>
                    <a:pt x="122" y="666"/>
                  </a:lnTo>
                  <a:lnTo>
                    <a:pt x="124" y="702"/>
                  </a:lnTo>
                  <a:lnTo>
                    <a:pt x="128" y="741"/>
                  </a:lnTo>
                  <a:lnTo>
                    <a:pt x="143" y="782"/>
                  </a:lnTo>
                  <a:lnTo>
                    <a:pt x="155" y="814"/>
                  </a:lnTo>
                  <a:lnTo>
                    <a:pt x="177" y="850"/>
                  </a:lnTo>
                  <a:lnTo>
                    <a:pt x="191" y="878"/>
                  </a:lnTo>
                  <a:lnTo>
                    <a:pt x="200" y="889"/>
                  </a:lnTo>
                  <a:lnTo>
                    <a:pt x="0" y="909"/>
                  </a:lnTo>
                  <a:lnTo>
                    <a:pt x="31" y="928"/>
                  </a:lnTo>
                  <a:lnTo>
                    <a:pt x="70" y="940"/>
                  </a:lnTo>
                  <a:lnTo>
                    <a:pt x="104" y="950"/>
                  </a:lnTo>
                  <a:lnTo>
                    <a:pt x="141" y="962"/>
                  </a:lnTo>
                  <a:lnTo>
                    <a:pt x="181" y="977"/>
                  </a:lnTo>
                  <a:lnTo>
                    <a:pt x="217" y="995"/>
                  </a:lnTo>
                  <a:lnTo>
                    <a:pt x="248" y="1010"/>
                  </a:lnTo>
                  <a:lnTo>
                    <a:pt x="282" y="1029"/>
                  </a:lnTo>
                  <a:lnTo>
                    <a:pt x="314" y="1048"/>
                  </a:lnTo>
                  <a:lnTo>
                    <a:pt x="353" y="1072"/>
                  </a:lnTo>
                  <a:lnTo>
                    <a:pt x="391" y="1109"/>
                  </a:lnTo>
                  <a:lnTo>
                    <a:pt x="438" y="1135"/>
                  </a:lnTo>
                  <a:lnTo>
                    <a:pt x="441" y="1108"/>
                  </a:lnTo>
                  <a:lnTo>
                    <a:pt x="445" y="1083"/>
                  </a:lnTo>
                  <a:lnTo>
                    <a:pt x="451" y="1050"/>
                  </a:lnTo>
                  <a:lnTo>
                    <a:pt x="460" y="1026"/>
                  </a:lnTo>
                  <a:lnTo>
                    <a:pt x="468" y="1009"/>
                  </a:lnTo>
                  <a:lnTo>
                    <a:pt x="477" y="993"/>
                  </a:lnTo>
                  <a:lnTo>
                    <a:pt x="493" y="970"/>
                  </a:lnTo>
                  <a:lnTo>
                    <a:pt x="512" y="950"/>
                  </a:lnTo>
                  <a:lnTo>
                    <a:pt x="526" y="932"/>
                  </a:lnTo>
                  <a:lnTo>
                    <a:pt x="548" y="916"/>
                  </a:lnTo>
                  <a:lnTo>
                    <a:pt x="570" y="896"/>
                  </a:lnTo>
                  <a:lnTo>
                    <a:pt x="611" y="870"/>
                  </a:lnTo>
                  <a:lnTo>
                    <a:pt x="563" y="844"/>
                  </a:lnTo>
                  <a:lnTo>
                    <a:pt x="397" y="869"/>
                  </a:lnTo>
                  <a:lnTo>
                    <a:pt x="389" y="855"/>
                  </a:lnTo>
                  <a:lnTo>
                    <a:pt x="370" y="807"/>
                  </a:lnTo>
                  <a:lnTo>
                    <a:pt x="356" y="770"/>
                  </a:lnTo>
                  <a:lnTo>
                    <a:pt x="343" y="719"/>
                  </a:lnTo>
                  <a:lnTo>
                    <a:pt x="337" y="688"/>
                  </a:lnTo>
                  <a:lnTo>
                    <a:pt x="331" y="661"/>
                  </a:lnTo>
                  <a:lnTo>
                    <a:pt x="327" y="619"/>
                  </a:lnTo>
                  <a:lnTo>
                    <a:pt x="323" y="581"/>
                  </a:lnTo>
                  <a:lnTo>
                    <a:pt x="326" y="538"/>
                  </a:lnTo>
                  <a:lnTo>
                    <a:pt x="332" y="503"/>
                  </a:lnTo>
                  <a:lnTo>
                    <a:pt x="341" y="465"/>
                  </a:lnTo>
                  <a:lnTo>
                    <a:pt x="349" y="426"/>
                  </a:lnTo>
                  <a:lnTo>
                    <a:pt x="360" y="398"/>
                  </a:lnTo>
                  <a:lnTo>
                    <a:pt x="378" y="362"/>
                  </a:lnTo>
                  <a:lnTo>
                    <a:pt x="399" y="323"/>
                  </a:lnTo>
                  <a:lnTo>
                    <a:pt x="419" y="290"/>
                  </a:lnTo>
                  <a:lnTo>
                    <a:pt x="441" y="255"/>
                  </a:lnTo>
                  <a:lnTo>
                    <a:pt x="469" y="213"/>
                  </a:lnTo>
                  <a:lnTo>
                    <a:pt x="496" y="174"/>
                  </a:lnTo>
                  <a:lnTo>
                    <a:pt x="529" y="142"/>
                  </a:lnTo>
                  <a:lnTo>
                    <a:pt x="550" y="118"/>
                  </a:lnTo>
                  <a:lnTo>
                    <a:pt x="575" y="95"/>
                  </a:lnTo>
                  <a:lnTo>
                    <a:pt x="598" y="79"/>
                  </a:lnTo>
                  <a:lnTo>
                    <a:pt x="622" y="66"/>
                  </a:lnTo>
                  <a:lnTo>
                    <a:pt x="645" y="51"/>
                  </a:lnTo>
                  <a:lnTo>
                    <a:pt x="733" y="13"/>
                  </a:lnTo>
                </a:path>
              </a:pathLst>
            </a:custGeom>
            <a:solidFill>
              <a:srgbClr val="FEE5BC"/>
            </a:solidFill>
            <a:ln w="12700" cap="rnd">
              <a:solidFill>
                <a:srgbClr val="000000"/>
              </a:solidFill>
              <a:round/>
              <a:headEnd type="none" w="sm" len="sm"/>
              <a:tailEnd type="none" w="sm" len="sm"/>
            </a:ln>
          </p:spPr>
          <p:txBody>
            <a:bodyPr/>
            <a:lstStyle/>
            <a:p>
              <a:endParaRPr lang="en-IN">
                <a:latin typeface="Corbel" pitchFamily="34" charset="0"/>
              </a:endParaRPr>
            </a:p>
          </p:txBody>
        </p:sp>
        <p:sp>
          <p:nvSpPr>
            <p:cNvPr id="3085" name="Freeform 7"/>
            <p:cNvSpPr>
              <a:spLocks/>
            </p:cNvSpPr>
            <p:nvPr/>
          </p:nvSpPr>
          <p:spPr bwMode="auto">
            <a:xfrm>
              <a:off x="329" y="1510"/>
              <a:ext cx="707" cy="1110"/>
            </a:xfrm>
            <a:custGeom>
              <a:avLst/>
              <a:gdLst>
                <a:gd name="T0" fmla="*/ 620 w 707"/>
                <a:gd name="T1" fmla="*/ 16 h 1110"/>
                <a:gd name="T2" fmla="*/ 556 w 707"/>
                <a:gd name="T3" fmla="*/ 41 h 1110"/>
                <a:gd name="T4" fmla="*/ 498 w 707"/>
                <a:gd name="T5" fmla="*/ 70 h 1110"/>
                <a:gd name="T6" fmla="*/ 435 w 707"/>
                <a:gd name="T7" fmla="*/ 109 h 1110"/>
                <a:gd name="T8" fmla="*/ 388 w 707"/>
                <a:gd name="T9" fmla="*/ 145 h 1110"/>
                <a:gd name="T10" fmla="*/ 332 w 707"/>
                <a:gd name="T11" fmla="*/ 199 h 1110"/>
                <a:gd name="T12" fmla="*/ 259 w 707"/>
                <a:gd name="T13" fmla="*/ 276 h 1110"/>
                <a:gd name="T14" fmla="*/ 209 w 707"/>
                <a:gd name="T15" fmla="*/ 346 h 1110"/>
                <a:gd name="T16" fmla="*/ 159 w 707"/>
                <a:gd name="T17" fmla="*/ 428 h 1110"/>
                <a:gd name="T18" fmla="*/ 124 w 707"/>
                <a:gd name="T19" fmla="*/ 502 h 1110"/>
                <a:gd name="T20" fmla="*/ 103 w 707"/>
                <a:gd name="T21" fmla="*/ 579 h 1110"/>
                <a:gd name="T22" fmla="*/ 95 w 707"/>
                <a:gd name="T23" fmla="*/ 651 h 1110"/>
                <a:gd name="T24" fmla="*/ 101 w 707"/>
                <a:gd name="T25" fmla="*/ 727 h 1110"/>
                <a:gd name="T26" fmla="*/ 124 w 707"/>
                <a:gd name="T27" fmla="*/ 797 h 1110"/>
                <a:gd name="T28" fmla="*/ 155 w 707"/>
                <a:gd name="T29" fmla="*/ 856 h 1110"/>
                <a:gd name="T30" fmla="*/ 0 w 707"/>
                <a:gd name="T31" fmla="*/ 911 h 1110"/>
                <a:gd name="T32" fmla="*/ 71 w 707"/>
                <a:gd name="T33" fmla="*/ 932 h 1110"/>
                <a:gd name="T34" fmla="*/ 141 w 707"/>
                <a:gd name="T35" fmla="*/ 957 h 1110"/>
                <a:gd name="T36" fmla="*/ 206 w 707"/>
                <a:gd name="T37" fmla="*/ 987 h 1110"/>
                <a:gd name="T38" fmla="*/ 267 w 707"/>
                <a:gd name="T39" fmla="*/ 1024 h 1110"/>
                <a:gd name="T40" fmla="*/ 340 w 707"/>
                <a:gd name="T41" fmla="*/ 1071 h 1110"/>
                <a:gd name="T42" fmla="*/ 389 w 707"/>
                <a:gd name="T43" fmla="*/ 1109 h 1110"/>
                <a:gd name="T44" fmla="*/ 394 w 707"/>
                <a:gd name="T45" fmla="*/ 1055 h 1110"/>
                <a:gd name="T46" fmla="*/ 411 w 707"/>
                <a:gd name="T47" fmla="*/ 998 h 1110"/>
                <a:gd name="T48" fmla="*/ 429 w 707"/>
                <a:gd name="T49" fmla="*/ 968 h 1110"/>
                <a:gd name="T50" fmla="*/ 461 w 707"/>
                <a:gd name="T51" fmla="*/ 924 h 1110"/>
                <a:gd name="T52" fmla="*/ 500 w 707"/>
                <a:gd name="T53" fmla="*/ 889 h 1110"/>
                <a:gd name="T54" fmla="*/ 562 w 707"/>
                <a:gd name="T55" fmla="*/ 844 h 1110"/>
                <a:gd name="T56" fmla="*/ 345 w 707"/>
                <a:gd name="T57" fmla="*/ 834 h 1110"/>
                <a:gd name="T58" fmla="*/ 318 w 707"/>
                <a:gd name="T59" fmla="*/ 751 h 1110"/>
                <a:gd name="T60" fmla="*/ 302 w 707"/>
                <a:gd name="T61" fmla="*/ 671 h 1110"/>
                <a:gd name="T62" fmla="*/ 293 w 707"/>
                <a:gd name="T63" fmla="*/ 602 h 1110"/>
                <a:gd name="T64" fmla="*/ 297 w 707"/>
                <a:gd name="T65" fmla="*/ 523 h 1110"/>
                <a:gd name="T66" fmla="*/ 314 w 707"/>
                <a:gd name="T67" fmla="*/ 452 h 1110"/>
                <a:gd name="T68" fmla="*/ 335 w 707"/>
                <a:gd name="T69" fmla="*/ 383 h 1110"/>
                <a:gd name="T70" fmla="*/ 375 w 707"/>
                <a:gd name="T71" fmla="*/ 312 h 1110"/>
                <a:gd name="T72" fmla="*/ 418 w 707"/>
                <a:gd name="T73" fmla="*/ 241 h 1110"/>
                <a:gd name="T74" fmla="*/ 473 w 707"/>
                <a:gd name="T75" fmla="*/ 165 h 1110"/>
                <a:gd name="T76" fmla="*/ 525 w 707"/>
                <a:gd name="T77" fmla="*/ 107 h 1110"/>
                <a:gd name="T78" fmla="*/ 573 w 707"/>
                <a:gd name="T79" fmla="*/ 67 h 1110"/>
                <a:gd name="T80" fmla="*/ 620 w 707"/>
                <a:gd name="T81" fmla="*/ 40 h 111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07"/>
                <a:gd name="T124" fmla="*/ 0 h 1110"/>
                <a:gd name="T125" fmla="*/ 707 w 707"/>
                <a:gd name="T126" fmla="*/ 1110 h 111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07" h="1110">
                  <a:moveTo>
                    <a:pt x="706" y="0"/>
                  </a:moveTo>
                  <a:lnTo>
                    <a:pt x="620" y="16"/>
                  </a:lnTo>
                  <a:lnTo>
                    <a:pt x="591" y="25"/>
                  </a:lnTo>
                  <a:lnTo>
                    <a:pt x="556" y="41"/>
                  </a:lnTo>
                  <a:lnTo>
                    <a:pt x="531" y="52"/>
                  </a:lnTo>
                  <a:lnTo>
                    <a:pt x="498" y="70"/>
                  </a:lnTo>
                  <a:lnTo>
                    <a:pt x="469" y="86"/>
                  </a:lnTo>
                  <a:lnTo>
                    <a:pt x="435" y="109"/>
                  </a:lnTo>
                  <a:lnTo>
                    <a:pt x="411" y="128"/>
                  </a:lnTo>
                  <a:lnTo>
                    <a:pt x="388" y="145"/>
                  </a:lnTo>
                  <a:lnTo>
                    <a:pt x="354" y="171"/>
                  </a:lnTo>
                  <a:lnTo>
                    <a:pt x="332" y="199"/>
                  </a:lnTo>
                  <a:lnTo>
                    <a:pt x="297" y="233"/>
                  </a:lnTo>
                  <a:lnTo>
                    <a:pt x="259" y="276"/>
                  </a:lnTo>
                  <a:lnTo>
                    <a:pt x="230" y="313"/>
                  </a:lnTo>
                  <a:lnTo>
                    <a:pt x="209" y="346"/>
                  </a:lnTo>
                  <a:lnTo>
                    <a:pt x="179" y="391"/>
                  </a:lnTo>
                  <a:lnTo>
                    <a:pt x="159" y="428"/>
                  </a:lnTo>
                  <a:lnTo>
                    <a:pt x="142" y="464"/>
                  </a:lnTo>
                  <a:lnTo>
                    <a:pt x="124" y="502"/>
                  </a:lnTo>
                  <a:lnTo>
                    <a:pt x="113" y="543"/>
                  </a:lnTo>
                  <a:lnTo>
                    <a:pt x="103" y="579"/>
                  </a:lnTo>
                  <a:lnTo>
                    <a:pt x="96" y="617"/>
                  </a:lnTo>
                  <a:lnTo>
                    <a:pt x="95" y="651"/>
                  </a:lnTo>
                  <a:lnTo>
                    <a:pt x="95" y="688"/>
                  </a:lnTo>
                  <a:lnTo>
                    <a:pt x="101" y="727"/>
                  </a:lnTo>
                  <a:lnTo>
                    <a:pt x="112" y="766"/>
                  </a:lnTo>
                  <a:lnTo>
                    <a:pt x="124" y="797"/>
                  </a:lnTo>
                  <a:lnTo>
                    <a:pt x="141" y="831"/>
                  </a:lnTo>
                  <a:lnTo>
                    <a:pt x="155" y="856"/>
                  </a:lnTo>
                  <a:lnTo>
                    <a:pt x="175" y="893"/>
                  </a:lnTo>
                  <a:lnTo>
                    <a:pt x="0" y="911"/>
                  </a:lnTo>
                  <a:lnTo>
                    <a:pt x="37" y="920"/>
                  </a:lnTo>
                  <a:lnTo>
                    <a:pt x="71" y="932"/>
                  </a:lnTo>
                  <a:lnTo>
                    <a:pt x="105" y="942"/>
                  </a:lnTo>
                  <a:lnTo>
                    <a:pt x="141" y="957"/>
                  </a:lnTo>
                  <a:lnTo>
                    <a:pt x="175" y="973"/>
                  </a:lnTo>
                  <a:lnTo>
                    <a:pt x="206" y="987"/>
                  </a:lnTo>
                  <a:lnTo>
                    <a:pt x="238" y="1005"/>
                  </a:lnTo>
                  <a:lnTo>
                    <a:pt x="267" y="1024"/>
                  </a:lnTo>
                  <a:lnTo>
                    <a:pt x="307" y="1049"/>
                  </a:lnTo>
                  <a:lnTo>
                    <a:pt x="340" y="1071"/>
                  </a:lnTo>
                  <a:lnTo>
                    <a:pt x="361" y="1088"/>
                  </a:lnTo>
                  <a:lnTo>
                    <a:pt x="389" y="1109"/>
                  </a:lnTo>
                  <a:lnTo>
                    <a:pt x="391" y="1081"/>
                  </a:lnTo>
                  <a:lnTo>
                    <a:pt x="394" y="1055"/>
                  </a:lnTo>
                  <a:lnTo>
                    <a:pt x="401" y="1024"/>
                  </a:lnTo>
                  <a:lnTo>
                    <a:pt x="411" y="998"/>
                  </a:lnTo>
                  <a:lnTo>
                    <a:pt x="419" y="983"/>
                  </a:lnTo>
                  <a:lnTo>
                    <a:pt x="429" y="968"/>
                  </a:lnTo>
                  <a:lnTo>
                    <a:pt x="443" y="944"/>
                  </a:lnTo>
                  <a:lnTo>
                    <a:pt x="461" y="924"/>
                  </a:lnTo>
                  <a:lnTo>
                    <a:pt x="476" y="908"/>
                  </a:lnTo>
                  <a:lnTo>
                    <a:pt x="500" y="889"/>
                  </a:lnTo>
                  <a:lnTo>
                    <a:pt x="523" y="870"/>
                  </a:lnTo>
                  <a:lnTo>
                    <a:pt x="562" y="844"/>
                  </a:lnTo>
                  <a:lnTo>
                    <a:pt x="363" y="872"/>
                  </a:lnTo>
                  <a:lnTo>
                    <a:pt x="345" y="834"/>
                  </a:lnTo>
                  <a:lnTo>
                    <a:pt x="331" y="789"/>
                  </a:lnTo>
                  <a:lnTo>
                    <a:pt x="318" y="751"/>
                  </a:lnTo>
                  <a:lnTo>
                    <a:pt x="306" y="700"/>
                  </a:lnTo>
                  <a:lnTo>
                    <a:pt x="302" y="671"/>
                  </a:lnTo>
                  <a:lnTo>
                    <a:pt x="297" y="642"/>
                  </a:lnTo>
                  <a:lnTo>
                    <a:pt x="293" y="602"/>
                  </a:lnTo>
                  <a:lnTo>
                    <a:pt x="292" y="565"/>
                  </a:lnTo>
                  <a:lnTo>
                    <a:pt x="297" y="523"/>
                  </a:lnTo>
                  <a:lnTo>
                    <a:pt x="304" y="489"/>
                  </a:lnTo>
                  <a:lnTo>
                    <a:pt x="314" y="452"/>
                  </a:lnTo>
                  <a:lnTo>
                    <a:pt x="324" y="413"/>
                  </a:lnTo>
                  <a:lnTo>
                    <a:pt x="335" y="383"/>
                  </a:lnTo>
                  <a:lnTo>
                    <a:pt x="354" y="349"/>
                  </a:lnTo>
                  <a:lnTo>
                    <a:pt x="375" y="312"/>
                  </a:lnTo>
                  <a:lnTo>
                    <a:pt x="394" y="278"/>
                  </a:lnTo>
                  <a:lnTo>
                    <a:pt x="418" y="241"/>
                  </a:lnTo>
                  <a:lnTo>
                    <a:pt x="446" y="203"/>
                  </a:lnTo>
                  <a:lnTo>
                    <a:pt x="473" y="165"/>
                  </a:lnTo>
                  <a:lnTo>
                    <a:pt x="506" y="130"/>
                  </a:lnTo>
                  <a:lnTo>
                    <a:pt x="525" y="107"/>
                  </a:lnTo>
                  <a:lnTo>
                    <a:pt x="550" y="84"/>
                  </a:lnTo>
                  <a:lnTo>
                    <a:pt x="573" y="67"/>
                  </a:lnTo>
                  <a:lnTo>
                    <a:pt x="595" y="50"/>
                  </a:lnTo>
                  <a:lnTo>
                    <a:pt x="620" y="40"/>
                  </a:lnTo>
                  <a:lnTo>
                    <a:pt x="706" y="0"/>
                  </a:lnTo>
                </a:path>
              </a:pathLst>
            </a:custGeom>
            <a:solidFill>
              <a:srgbClr val="FEE5BC"/>
            </a:solidFill>
            <a:ln w="12700" cap="rnd">
              <a:solidFill>
                <a:srgbClr val="000000"/>
              </a:solidFill>
              <a:round/>
              <a:headEnd type="none" w="sm" len="sm"/>
              <a:tailEnd type="none" w="sm" len="sm"/>
            </a:ln>
          </p:spPr>
          <p:txBody>
            <a:bodyPr/>
            <a:lstStyle/>
            <a:p>
              <a:endParaRPr lang="en-IN">
                <a:latin typeface="Corbel" pitchFamily="34" charset="0"/>
              </a:endParaRPr>
            </a:p>
          </p:txBody>
        </p:sp>
      </p:grpSp>
      <p:sp>
        <p:nvSpPr>
          <p:cNvPr id="3078" name="AutoShape 9"/>
          <p:cNvSpPr>
            <a:spLocks noChangeArrowheads="1"/>
          </p:cNvSpPr>
          <p:nvPr/>
        </p:nvSpPr>
        <p:spPr bwMode="auto">
          <a:xfrm>
            <a:off x="3395133" y="4379914"/>
            <a:ext cx="933451" cy="536575"/>
          </a:xfrm>
          <a:prstGeom prst="triangle">
            <a:avLst>
              <a:gd name="adj" fmla="val 49875"/>
            </a:avLst>
          </a:prstGeom>
          <a:solidFill>
            <a:schemeClr val="accent1"/>
          </a:solidFill>
          <a:ln w="12700">
            <a:solidFill>
              <a:srgbClr val="000000"/>
            </a:solidFill>
            <a:miter lim="800000"/>
            <a:headEnd/>
            <a:tailEnd/>
          </a:ln>
        </p:spPr>
        <p:txBody>
          <a:bodyPr wrap="none" anchor="ctr"/>
          <a:lstStyle/>
          <a:p>
            <a:endParaRPr lang="en-IN">
              <a:latin typeface="Corbel" pitchFamily="34" charset="0"/>
            </a:endParaRPr>
          </a:p>
        </p:txBody>
      </p:sp>
      <p:sp>
        <p:nvSpPr>
          <p:cNvPr id="3079" name="Rectangle 10"/>
          <p:cNvSpPr>
            <a:spLocks noChangeArrowheads="1"/>
          </p:cNvSpPr>
          <p:nvPr/>
        </p:nvSpPr>
        <p:spPr bwMode="auto">
          <a:xfrm>
            <a:off x="501651" y="4338638"/>
            <a:ext cx="1333500" cy="698500"/>
          </a:xfrm>
          <a:prstGeom prst="rect">
            <a:avLst/>
          </a:prstGeom>
          <a:noFill/>
          <a:ln w="9525">
            <a:noFill/>
            <a:miter lim="800000"/>
            <a:headEnd/>
            <a:tailEnd/>
          </a:ln>
        </p:spPr>
        <p:txBody>
          <a:bodyPr lIns="90488" tIns="44450" rIns="90488" bIns="44450">
            <a:spAutoFit/>
          </a:bodyPr>
          <a:lstStyle/>
          <a:p>
            <a:pPr algn="ctr">
              <a:spcBef>
                <a:spcPct val="50000"/>
              </a:spcBef>
            </a:pPr>
            <a:r>
              <a:rPr lang="en-US" sz="4000" i="1" dirty="0">
                <a:latin typeface="Symbol" pitchFamily="18" charset="2"/>
              </a:rPr>
              <a:t>a</a:t>
            </a:r>
          </a:p>
        </p:txBody>
      </p:sp>
      <p:sp>
        <p:nvSpPr>
          <p:cNvPr id="3080" name="Rectangle 11"/>
          <p:cNvSpPr>
            <a:spLocks noChangeArrowheads="1"/>
          </p:cNvSpPr>
          <p:nvPr/>
        </p:nvSpPr>
        <p:spPr bwMode="auto">
          <a:xfrm>
            <a:off x="5886451" y="3195638"/>
            <a:ext cx="1437216" cy="698500"/>
          </a:xfrm>
          <a:prstGeom prst="rect">
            <a:avLst/>
          </a:prstGeom>
          <a:noFill/>
          <a:ln w="9525">
            <a:noFill/>
            <a:miter lim="800000"/>
            <a:headEnd/>
            <a:tailEnd/>
          </a:ln>
        </p:spPr>
        <p:txBody>
          <a:bodyPr lIns="90488" tIns="44450" rIns="90488" bIns="44450">
            <a:spAutoFit/>
          </a:bodyPr>
          <a:lstStyle/>
          <a:p>
            <a:pPr algn="ctr">
              <a:spcBef>
                <a:spcPct val="50000"/>
              </a:spcBef>
            </a:pPr>
            <a:r>
              <a:rPr lang="en-US" sz="4000" i="1" dirty="0">
                <a:latin typeface="Symbol" pitchFamily="18" charset="2"/>
              </a:rPr>
              <a:t>b</a:t>
            </a:r>
          </a:p>
        </p:txBody>
      </p:sp>
      <p:sp>
        <p:nvSpPr>
          <p:cNvPr id="3081" name="Rectangle 12"/>
          <p:cNvSpPr>
            <a:spLocks noChangeArrowheads="1"/>
          </p:cNvSpPr>
          <p:nvPr/>
        </p:nvSpPr>
        <p:spPr bwMode="auto">
          <a:xfrm>
            <a:off x="6087534" y="1670050"/>
            <a:ext cx="5808133" cy="643766"/>
          </a:xfrm>
          <a:prstGeom prst="rect">
            <a:avLst/>
          </a:prstGeom>
          <a:noFill/>
          <a:ln w="9525">
            <a:noFill/>
            <a:miter lim="800000"/>
            <a:headEnd/>
            <a:tailEnd/>
          </a:ln>
        </p:spPr>
        <p:txBody>
          <a:bodyPr lIns="90488" tIns="44450" rIns="90488" bIns="44450">
            <a:spAutoFit/>
          </a:bodyPr>
          <a:lstStyle/>
          <a:p>
            <a:pPr>
              <a:spcBef>
                <a:spcPct val="50000"/>
              </a:spcBef>
            </a:pPr>
            <a:r>
              <a:rPr lang="en-US" b="1" dirty="0">
                <a:latin typeface="Corbel" pitchFamily="34" charset="0"/>
              </a:rPr>
              <a:t>Reduce probability of one error and the other one goes up</a:t>
            </a:r>
            <a:r>
              <a:rPr lang="en-US" b="1" dirty="0" smtClean="0">
                <a:latin typeface="Corbel" pitchFamily="34" charset="0"/>
              </a:rPr>
              <a:t>. </a:t>
            </a:r>
            <a:endParaRPr lang="en-US" b="1" dirty="0">
              <a:latin typeface="Corbel" pitchFamily="34" charset="0"/>
            </a:endParaRPr>
          </a:p>
        </p:txBody>
      </p:sp>
      <p:sp>
        <p:nvSpPr>
          <p:cNvPr id="3082" name="AutoShape 13"/>
          <p:cNvSpPr>
            <a:spLocks noChangeArrowheads="1"/>
          </p:cNvSpPr>
          <p:nvPr/>
        </p:nvSpPr>
        <p:spPr bwMode="auto">
          <a:xfrm>
            <a:off x="5892800" y="1676400"/>
            <a:ext cx="5892800" cy="941388"/>
          </a:xfrm>
          <a:prstGeom prst="wedgeRoundRectCallout">
            <a:avLst>
              <a:gd name="adj1" fmla="val -27398"/>
              <a:gd name="adj2" fmla="val 66667"/>
              <a:gd name="adj3" fmla="val 16667"/>
            </a:avLst>
          </a:prstGeom>
          <a:noFill/>
          <a:ln w="12700">
            <a:solidFill>
              <a:srgbClr val="FEE5BC"/>
            </a:solidFill>
            <a:miter lim="800000"/>
            <a:headEnd/>
            <a:tailEnd/>
          </a:ln>
        </p:spPr>
        <p:txBody>
          <a:bodyPr wrap="none" anchor="ctr"/>
          <a:lstStyle/>
          <a:p>
            <a:endParaRPr lang="en-IN">
              <a:latin typeface="Corbel" pitchFamily="34" charset="0"/>
            </a:endParaRPr>
          </a:p>
        </p:txBody>
      </p:sp>
      <p:sp>
        <p:nvSpPr>
          <p:cNvPr id="3083" name="Rectangle 14"/>
          <p:cNvSpPr>
            <a:spLocks noChangeArrowheads="1"/>
          </p:cNvSpPr>
          <p:nvPr/>
        </p:nvSpPr>
        <p:spPr bwMode="auto">
          <a:xfrm>
            <a:off x="831274" y="387927"/>
            <a:ext cx="9131878" cy="766877"/>
          </a:xfrm>
          <a:prstGeom prst="rect">
            <a:avLst/>
          </a:prstGeom>
          <a:noFill/>
          <a:ln w="9525">
            <a:noFill/>
            <a:miter lim="800000"/>
            <a:headEnd/>
            <a:tailEnd/>
          </a:ln>
        </p:spPr>
        <p:txBody>
          <a:bodyPr wrap="square" lIns="90488" tIns="44450" rIns="90488" bIns="44450">
            <a:spAutoFit/>
          </a:bodyPr>
          <a:lstStyle/>
          <a:p>
            <a:pPr algn="ctr">
              <a:spcBef>
                <a:spcPct val="50000"/>
              </a:spcBef>
            </a:pPr>
            <a:r>
              <a:rPr lang="en-US" sz="4400" b="1" i="1" dirty="0">
                <a:latin typeface="Symbol" pitchFamily="18" charset="2"/>
              </a:rPr>
              <a:t>a  </a:t>
            </a:r>
            <a:r>
              <a:rPr lang="en-US" sz="4400" b="1" dirty="0">
                <a:latin typeface="Corbel" pitchFamily="34" charset="0"/>
              </a:rPr>
              <a:t>&amp; </a:t>
            </a:r>
            <a:r>
              <a:rPr lang="en-US" sz="4400" b="1" i="1" dirty="0">
                <a:latin typeface="Symbol" pitchFamily="18" charset="2"/>
              </a:rPr>
              <a:t>b  </a:t>
            </a:r>
            <a:r>
              <a:rPr lang="en-US" sz="4400" b="1" dirty="0">
                <a:latin typeface="Corbel" pitchFamily="34" charset="0"/>
              </a:rPr>
              <a:t>Have an Inverse Relationship</a:t>
            </a:r>
          </a:p>
        </p:txBody>
      </p:sp>
      <p:graphicFrame>
        <p:nvGraphicFramePr>
          <p:cNvPr id="3074" name="Object 2">
            <a:hlinkClick r:id="" action="ppaction://ole?verb=0"/>
          </p:cNvPr>
          <p:cNvGraphicFramePr>
            <a:graphicFrameLocks/>
          </p:cNvGraphicFramePr>
          <p:nvPr/>
        </p:nvGraphicFramePr>
        <p:xfrm>
          <a:off x="7416801" y="2438400"/>
          <a:ext cx="4341284" cy="4572000"/>
        </p:xfrm>
        <a:graphic>
          <a:graphicData uri="http://schemas.openxmlformats.org/presentationml/2006/ole">
            <mc:AlternateContent xmlns:mc="http://schemas.openxmlformats.org/markup-compatibility/2006">
              <mc:Choice xmlns:v="urn:schemas-microsoft-com:vml" Requires="v">
                <p:oleObj spid="_x0000_s3084" name="Clip" r:id="rId4" imgW="3255840" imgH="4572000" progId="">
                  <p:embed/>
                </p:oleObj>
              </mc:Choice>
              <mc:Fallback>
                <p:oleObj name="Clip" r:id="rId4" imgW="3255840" imgH="4572000" progId="">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16801" y="2438400"/>
                        <a:ext cx="434128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a:t>
            </a:r>
            <a:endParaRPr lang="en-US" dirty="0"/>
          </a:p>
        </p:txBody>
      </p:sp>
      <p:sp>
        <p:nvSpPr>
          <p:cNvPr id="3" name="Content Placeholder 2"/>
          <p:cNvSpPr>
            <a:spLocks noGrp="1"/>
          </p:cNvSpPr>
          <p:nvPr>
            <p:ph idx="1"/>
          </p:nvPr>
        </p:nvSpPr>
        <p:spPr/>
        <p:txBody>
          <a:bodyPr/>
          <a:lstStyle/>
          <a:p>
            <a:r>
              <a:rPr lang="en-US" dirty="0" smtClean="0"/>
              <a:t>Since type I error is more serious in nature, hence we fix the probability of type I error i.e. </a:t>
            </a:r>
            <a:r>
              <a:rPr lang="en-US" dirty="0" smtClean="0">
                <a:latin typeface="Symbol" pitchFamily="18" charset="2"/>
              </a:rPr>
              <a:t>a  </a:t>
            </a:r>
            <a:r>
              <a:rPr lang="en-US" dirty="0" smtClean="0">
                <a:latin typeface="Times New Roman" pitchFamily="18" charset="0"/>
                <a:cs typeface="Times New Roman" pitchFamily="18" charset="0"/>
              </a:rPr>
              <a:t>usually either to 1% or 5%. And use a test which minimizes the probability of type II error.</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Region</a:t>
            </a:r>
            <a:endParaRPr lang="en-US" dirty="0"/>
          </a:p>
        </p:txBody>
      </p:sp>
      <p:sp>
        <p:nvSpPr>
          <p:cNvPr id="3" name="Content Placeholder 2"/>
          <p:cNvSpPr>
            <a:spLocks noGrp="1"/>
          </p:cNvSpPr>
          <p:nvPr>
            <p:ph idx="1"/>
          </p:nvPr>
        </p:nvSpPr>
        <p:spPr/>
        <p:txBody>
          <a:bodyPr/>
          <a:lstStyle/>
          <a:p>
            <a:pPr algn="just">
              <a:buNone/>
            </a:pPr>
            <a:r>
              <a:rPr lang="en-US" dirty="0" smtClean="0"/>
              <a:t> 	A region in the sample space or in the probability distribution curve of sample statistic where the null hypothesis is rejected if the sample observation or value of statistics lies in that region.</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487362"/>
          </a:xfrm>
        </p:spPr>
        <p:txBody>
          <a:bodyPr>
            <a:normAutofit fontScale="90000"/>
          </a:bodyPr>
          <a:lstStyle/>
          <a:p>
            <a:r>
              <a:rPr lang="en-US" dirty="0" smtClean="0"/>
              <a:t>One Tailed or Two Tailed Test</a:t>
            </a:r>
            <a:endParaRPr lang="en-US" dirty="0"/>
          </a:p>
        </p:txBody>
      </p:sp>
      <p:sp>
        <p:nvSpPr>
          <p:cNvPr id="3" name="Content Placeholder 2"/>
          <p:cNvSpPr>
            <a:spLocks noGrp="1"/>
          </p:cNvSpPr>
          <p:nvPr>
            <p:ph idx="1"/>
          </p:nvPr>
        </p:nvSpPr>
        <p:spPr>
          <a:xfrm>
            <a:off x="609600" y="914401"/>
            <a:ext cx="10972800" cy="5211764"/>
          </a:xfrm>
        </p:spPr>
        <p:txBody>
          <a:bodyPr>
            <a:normAutofit/>
          </a:bodyPr>
          <a:lstStyle/>
          <a:p>
            <a:pPr marL="0" indent="0">
              <a:buNone/>
            </a:pPr>
            <a:r>
              <a:rPr lang="en-US" sz="1800" b="1" dirty="0" smtClean="0"/>
              <a:t>One Tailed test : </a:t>
            </a:r>
            <a:r>
              <a:rPr lang="en-US" sz="1800" dirty="0" smtClean="0"/>
              <a:t>A test of any statistical hypothesis where the alternative hypothesis is one tailed (right tailed or left tailed) is called a </a:t>
            </a:r>
            <a:r>
              <a:rPr lang="en-US" sz="1800" i="1" dirty="0" smtClean="0"/>
              <a:t>One tailed test. For example, a test for </a:t>
            </a:r>
            <a:r>
              <a:rPr lang="en-US" sz="1800" dirty="0" smtClean="0"/>
              <a:t>testing the mean of a population </a:t>
            </a:r>
            <a:r>
              <a:rPr lang="en-US" sz="1800" i="1" dirty="0" smtClean="0"/>
              <a:t>Ho:</a:t>
            </a:r>
            <a:r>
              <a:rPr lang="el-GR" sz="1800" dirty="0" smtClean="0">
                <a:latin typeface="Times New Roman" panose="02020603050405020304" pitchFamily="18" charset="0"/>
                <a:cs typeface="Times New Roman" panose="02020603050405020304" pitchFamily="18" charset="0"/>
              </a:rPr>
              <a:t> μ</a:t>
            </a:r>
            <a:r>
              <a:rPr lang="en-US" sz="1800" baseline="-250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t>
            </a:r>
            <a:r>
              <a:rPr lang="el-GR" sz="1800" dirty="0" smtClean="0">
                <a:latin typeface="Times New Roman" panose="02020603050405020304" pitchFamily="18" charset="0"/>
                <a:cs typeface="Times New Roman" panose="02020603050405020304" pitchFamily="18" charset="0"/>
              </a:rPr>
              <a:t> μ</a:t>
            </a:r>
            <a:r>
              <a:rPr lang="en-US" sz="1800" baseline="-25000" dirty="0" smtClean="0">
                <a:latin typeface="Times New Roman" panose="02020603050405020304" pitchFamily="18" charset="0"/>
                <a:cs typeface="Times New Roman" panose="02020603050405020304" pitchFamily="18" charset="0"/>
              </a:rPr>
              <a:t>0  </a:t>
            </a:r>
            <a:r>
              <a:rPr lang="en-US" sz="1800" dirty="0" smtClean="0"/>
              <a:t>against the alternative hypothesis</a:t>
            </a:r>
          </a:p>
          <a:p>
            <a:pPr marL="0" indent="0">
              <a:buNone/>
            </a:pPr>
            <a:r>
              <a:rPr lang="en-US" sz="1800" i="1" dirty="0" smtClean="0"/>
              <a:t>		</a:t>
            </a:r>
            <a:r>
              <a:rPr lang="en-US" sz="1800" dirty="0" smtClean="0"/>
              <a:t>H</a:t>
            </a:r>
            <a:r>
              <a:rPr lang="en-US" sz="1800" baseline="-25000" dirty="0" smtClean="0"/>
              <a:t>A</a:t>
            </a:r>
            <a:r>
              <a:rPr lang="en-US" sz="1800" dirty="0" smtClean="0"/>
              <a:t>: </a:t>
            </a:r>
            <a:r>
              <a:rPr lang="el-GR" sz="1800" dirty="0" smtClean="0">
                <a:latin typeface="Times New Roman" panose="02020603050405020304" pitchFamily="18" charset="0"/>
                <a:cs typeface="Times New Roman" panose="02020603050405020304" pitchFamily="18" charset="0"/>
              </a:rPr>
              <a:t>μ</a:t>
            </a:r>
            <a:r>
              <a:rPr lang="en-US" sz="1800" baseline="-250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&lt;</a:t>
            </a:r>
            <a:r>
              <a:rPr lang="el-GR" sz="1800" dirty="0" smtClean="0">
                <a:latin typeface="Times New Roman" panose="02020603050405020304" pitchFamily="18" charset="0"/>
                <a:cs typeface="Times New Roman" panose="02020603050405020304" pitchFamily="18" charset="0"/>
              </a:rPr>
              <a:t> μ</a:t>
            </a:r>
            <a:r>
              <a:rPr lang="en-US" sz="1800" baseline="-25000" dirty="0" smtClean="0">
                <a:latin typeface="Times New Roman" panose="02020603050405020304" pitchFamily="18" charset="0"/>
                <a:cs typeface="Times New Roman" panose="02020603050405020304" pitchFamily="18" charset="0"/>
              </a:rPr>
              <a:t>0   </a:t>
            </a:r>
            <a:r>
              <a:rPr lang="en-US" sz="1800" dirty="0" smtClean="0">
                <a:latin typeface="Times New Roman" panose="02020603050405020304" pitchFamily="18" charset="0"/>
                <a:cs typeface="Times New Roman" panose="02020603050405020304" pitchFamily="18" charset="0"/>
              </a:rPr>
              <a:t> (Left tail)	or </a:t>
            </a:r>
            <a:r>
              <a:rPr lang="en-US" sz="1800" dirty="0" smtClean="0"/>
              <a:t> 	H</a:t>
            </a:r>
            <a:r>
              <a:rPr lang="en-US" sz="1800" baseline="-25000" dirty="0" smtClean="0"/>
              <a:t>A</a:t>
            </a:r>
            <a:r>
              <a:rPr lang="en-US" sz="1800" dirty="0" smtClean="0"/>
              <a:t>: </a:t>
            </a:r>
            <a:r>
              <a:rPr lang="el-GR" sz="1800" dirty="0" smtClean="0">
                <a:latin typeface="Times New Roman" panose="02020603050405020304" pitchFamily="18" charset="0"/>
                <a:cs typeface="Times New Roman" panose="02020603050405020304" pitchFamily="18" charset="0"/>
              </a:rPr>
              <a:t>μ</a:t>
            </a:r>
            <a:r>
              <a:rPr lang="en-US" sz="1800" baseline="-250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&gt;</a:t>
            </a:r>
            <a:r>
              <a:rPr lang="el-GR" sz="1800" dirty="0" smtClean="0">
                <a:latin typeface="Times New Roman" panose="02020603050405020304" pitchFamily="18" charset="0"/>
                <a:cs typeface="Times New Roman" panose="02020603050405020304" pitchFamily="18" charset="0"/>
              </a:rPr>
              <a:t> μ</a:t>
            </a:r>
            <a:r>
              <a:rPr lang="en-US" sz="1800" baseline="-25000" dirty="0" smtClean="0">
                <a:latin typeface="Times New Roman" panose="02020603050405020304" pitchFamily="18" charset="0"/>
                <a:cs typeface="Times New Roman" panose="02020603050405020304" pitchFamily="18" charset="0"/>
              </a:rPr>
              <a:t>0  </a:t>
            </a:r>
            <a:r>
              <a:rPr lang="en-US" sz="1800" dirty="0" smtClean="0">
                <a:latin typeface="Times New Roman" panose="02020603050405020304" pitchFamily="18" charset="0"/>
                <a:cs typeface="Times New Roman" panose="02020603050405020304" pitchFamily="18" charset="0"/>
              </a:rPr>
              <a:t>(Right tail) </a:t>
            </a:r>
            <a:r>
              <a:rPr lang="en-US" sz="1800" baseline="-25000" dirty="0" smtClean="0">
                <a:latin typeface="Times New Roman" panose="02020603050405020304" pitchFamily="18" charset="0"/>
                <a:cs typeface="Times New Roman" panose="02020603050405020304" pitchFamily="18" charset="0"/>
              </a:rPr>
              <a:t>	</a:t>
            </a:r>
            <a:endParaRPr lang="en-US" sz="1800" i="1" dirty="0" smtClean="0"/>
          </a:p>
          <a:p>
            <a:pPr marL="0" indent="0">
              <a:buNone/>
            </a:pPr>
            <a:endParaRPr lang="en-US" sz="1800" dirty="0" smtClean="0"/>
          </a:p>
          <a:p>
            <a:pPr marL="0" indent="0">
              <a:buNone/>
            </a:pPr>
            <a:r>
              <a:rPr lang="en-US" sz="1800" dirty="0" smtClean="0"/>
              <a:t>	is a </a:t>
            </a:r>
            <a:r>
              <a:rPr lang="en-US" sz="1800" i="1" dirty="0" smtClean="0"/>
              <a:t>single tailed test.  In the right tailed rest (</a:t>
            </a:r>
            <a:r>
              <a:rPr lang="en-US" sz="1800" dirty="0" smtClean="0"/>
              <a:t>H</a:t>
            </a:r>
            <a:r>
              <a:rPr lang="en-US" sz="1800" baseline="-25000" dirty="0" smtClean="0"/>
              <a:t>A</a:t>
            </a:r>
            <a:r>
              <a:rPr lang="en-US" sz="1800" dirty="0" smtClean="0"/>
              <a:t>: </a:t>
            </a:r>
            <a:r>
              <a:rPr lang="el-GR" sz="1800" dirty="0" smtClean="0">
                <a:latin typeface="Times New Roman" panose="02020603050405020304" pitchFamily="18" charset="0"/>
                <a:cs typeface="Times New Roman" panose="02020603050405020304" pitchFamily="18" charset="0"/>
              </a:rPr>
              <a:t>μ</a:t>
            </a:r>
            <a:r>
              <a:rPr lang="en-US" sz="1800" baseline="-250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&gt;</a:t>
            </a:r>
            <a:r>
              <a:rPr lang="el-GR" sz="1800" dirty="0" smtClean="0">
                <a:latin typeface="Times New Roman" panose="02020603050405020304" pitchFamily="18" charset="0"/>
                <a:cs typeface="Times New Roman" panose="02020603050405020304" pitchFamily="18" charset="0"/>
              </a:rPr>
              <a:t> μ</a:t>
            </a:r>
            <a:r>
              <a:rPr lang="en-US" sz="1800" baseline="-25000" dirty="0" smtClean="0">
                <a:latin typeface="Times New Roman" panose="02020603050405020304" pitchFamily="18" charset="0"/>
                <a:cs typeface="Times New Roman" panose="02020603050405020304" pitchFamily="18" charset="0"/>
              </a:rPr>
              <a:t>0 </a:t>
            </a:r>
            <a:r>
              <a:rPr lang="en-US" sz="1800" i="1" dirty="0" smtClean="0"/>
              <a:t>), the critical region </a:t>
            </a:r>
            <a:r>
              <a:rPr lang="en-US" sz="1800" dirty="0" smtClean="0"/>
              <a:t>lies entirely in the right tail of the sampling distribution of </a:t>
            </a:r>
            <a:r>
              <a:rPr lang="en-US" sz="1800" i="1" dirty="0" smtClean="0"/>
              <a:t>X, </a:t>
            </a:r>
          </a:p>
          <a:p>
            <a:pPr marL="0" indent="0">
              <a:buNone/>
            </a:pPr>
            <a:r>
              <a:rPr lang="en-US" sz="1800" i="1" dirty="0" smtClean="0"/>
              <a:t>	while for the left </a:t>
            </a:r>
            <a:r>
              <a:rPr lang="en-US" sz="1800" dirty="0" smtClean="0"/>
              <a:t>tailed test </a:t>
            </a:r>
            <a:r>
              <a:rPr lang="en-US" sz="1800" i="1" dirty="0" smtClean="0"/>
              <a:t>(</a:t>
            </a:r>
            <a:r>
              <a:rPr lang="en-US" sz="1800" dirty="0" smtClean="0"/>
              <a:t>H</a:t>
            </a:r>
            <a:r>
              <a:rPr lang="en-US" sz="1800" baseline="-25000" dirty="0" smtClean="0"/>
              <a:t>A</a:t>
            </a:r>
            <a:r>
              <a:rPr lang="en-US" sz="1800" dirty="0" smtClean="0"/>
              <a:t>: </a:t>
            </a:r>
            <a:r>
              <a:rPr lang="el-GR" sz="1800" dirty="0" smtClean="0">
                <a:latin typeface="Times New Roman" panose="02020603050405020304" pitchFamily="18" charset="0"/>
                <a:cs typeface="Times New Roman" panose="02020603050405020304" pitchFamily="18" charset="0"/>
              </a:rPr>
              <a:t>μ</a:t>
            </a:r>
            <a:r>
              <a:rPr lang="en-US" sz="1800" baseline="-250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&lt;</a:t>
            </a:r>
            <a:r>
              <a:rPr lang="el-GR" sz="1800" dirty="0" smtClean="0">
                <a:latin typeface="Times New Roman" panose="02020603050405020304" pitchFamily="18" charset="0"/>
                <a:cs typeface="Times New Roman" panose="02020603050405020304" pitchFamily="18" charset="0"/>
              </a:rPr>
              <a:t> μ</a:t>
            </a:r>
            <a:r>
              <a:rPr lang="en-US" sz="1800" baseline="-25000" dirty="0" smtClean="0">
                <a:latin typeface="Times New Roman" panose="02020603050405020304" pitchFamily="18" charset="0"/>
                <a:cs typeface="Times New Roman" panose="02020603050405020304" pitchFamily="18" charset="0"/>
              </a:rPr>
              <a:t>0</a:t>
            </a:r>
            <a:r>
              <a:rPr lang="en-US" sz="1800" i="1" dirty="0" smtClean="0"/>
              <a:t>), the critical region is entirely in the- left tail of the </a:t>
            </a:r>
            <a:r>
              <a:rPr lang="en-US" sz="1800" dirty="0" smtClean="0"/>
              <a:t>distribution. </a:t>
            </a:r>
          </a:p>
          <a:p>
            <a:pPr>
              <a:buNone/>
            </a:pPr>
            <a:endParaRPr lang="en-US" sz="1800" dirty="0" smtClean="0"/>
          </a:p>
          <a:p>
            <a:pPr>
              <a:buNone/>
            </a:pPr>
            <a:r>
              <a:rPr lang="en-US" sz="1800" b="1" dirty="0" smtClean="0"/>
              <a:t>Two Tailed test : </a:t>
            </a:r>
            <a:r>
              <a:rPr lang="en-US" sz="1800" dirty="0" smtClean="0"/>
              <a:t>A test of statistical hypothesis where the alternative hypothesis is two tailed such as:</a:t>
            </a:r>
          </a:p>
          <a:p>
            <a:pPr>
              <a:buNone/>
            </a:pPr>
            <a:r>
              <a:rPr lang="en-US" sz="1800" i="1" dirty="0" smtClean="0"/>
              <a:t>		Ho:</a:t>
            </a:r>
            <a:r>
              <a:rPr lang="el-GR" sz="1800" dirty="0" smtClean="0">
                <a:latin typeface="Times New Roman" panose="02020603050405020304" pitchFamily="18" charset="0"/>
                <a:cs typeface="Times New Roman" panose="02020603050405020304" pitchFamily="18" charset="0"/>
              </a:rPr>
              <a:t> μ</a:t>
            </a:r>
            <a:r>
              <a:rPr lang="en-US" sz="1800" baseline="-250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t>
            </a:r>
            <a:r>
              <a:rPr lang="el-GR" sz="1800" dirty="0" smtClean="0">
                <a:latin typeface="Times New Roman" panose="02020603050405020304" pitchFamily="18" charset="0"/>
                <a:cs typeface="Times New Roman" panose="02020603050405020304" pitchFamily="18" charset="0"/>
              </a:rPr>
              <a:t> μ</a:t>
            </a:r>
            <a:r>
              <a:rPr lang="en-US" sz="1800" baseline="-25000" dirty="0" smtClean="0">
                <a:latin typeface="Times New Roman" panose="02020603050405020304" pitchFamily="18" charset="0"/>
                <a:cs typeface="Times New Roman" panose="02020603050405020304" pitchFamily="18" charset="0"/>
              </a:rPr>
              <a:t>0</a:t>
            </a:r>
            <a:r>
              <a:rPr lang="it-IT" sz="1800" i="1" dirty="0" smtClean="0"/>
              <a:t>, against the alternative hypothesis </a:t>
            </a:r>
            <a:r>
              <a:rPr lang="en-US" sz="1800" dirty="0" smtClean="0"/>
              <a:t>H</a:t>
            </a:r>
            <a:r>
              <a:rPr lang="en-US" sz="1800" baseline="-25000" dirty="0" smtClean="0"/>
              <a:t>A</a:t>
            </a:r>
            <a:r>
              <a:rPr lang="en-US" sz="1800" dirty="0" smtClean="0"/>
              <a:t>: </a:t>
            </a:r>
            <a:r>
              <a:rPr lang="el-GR" sz="1800" dirty="0" smtClean="0">
                <a:latin typeface="Times New Roman" panose="02020603050405020304" pitchFamily="18" charset="0"/>
                <a:cs typeface="Times New Roman" panose="02020603050405020304" pitchFamily="18" charset="0"/>
              </a:rPr>
              <a:t>μ</a:t>
            </a:r>
            <a:r>
              <a:rPr lang="en-US" sz="1800" dirty="0" smtClean="0">
                <a:latin typeface="Times New Roman" panose="02020603050405020304" pitchFamily="18" charset="0"/>
                <a:cs typeface="Times New Roman" panose="02020603050405020304" pitchFamily="18" charset="0"/>
              </a:rPr>
              <a:t> ≠</a:t>
            </a:r>
            <a:r>
              <a:rPr lang="en-US" sz="1800" baseline="-25000" dirty="0" smtClean="0">
                <a:latin typeface="Times New Roman" panose="02020603050405020304" pitchFamily="18" charset="0"/>
                <a:cs typeface="Times New Roman" panose="02020603050405020304" pitchFamily="18" charset="0"/>
              </a:rPr>
              <a:t> </a:t>
            </a:r>
            <a:r>
              <a:rPr lang="el-GR" sz="1800" dirty="0" smtClean="0">
                <a:latin typeface="Times New Roman" panose="02020603050405020304" pitchFamily="18" charset="0"/>
                <a:cs typeface="Times New Roman" panose="02020603050405020304" pitchFamily="18" charset="0"/>
              </a:rPr>
              <a:t>μ</a:t>
            </a:r>
            <a:r>
              <a:rPr lang="en-US" sz="1800" baseline="-25000" dirty="0" smtClean="0">
                <a:latin typeface="Times New Roman" panose="02020603050405020304" pitchFamily="18" charset="0"/>
                <a:cs typeface="Times New Roman" panose="02020603050405020304" pitchFamily="18" charset="0"/>
              </a:rPr>
              <a:t>0</a:t>
            </a:r>
            <a:endParaRPr lang="it-IT" sz="1800" i="1" dirty="0" smtClean="0"/>
          </a:p>
          <a:p>
            <a:pPr>
              <a:buNone/>
            </a:pPr>
            <a:r>
              <a:rPr lang="en-US" sz="1800" dirty="0" smtClean="0"/>
              <a:t>	is known as </a:t>
            </a:r>
            <a:r>
              <a:rPr lang="en-US" sz="1800" i="1" dirty="0" smtClean="0"/>
              <a:t>two tailed test and in such a case the critical region is given by the </a:t>
            </a:r>
            <a:r>
              <a:rPr lang="en-US" sz="1800" dirty="0" smtClean="0"/>
              <a:t>portion of the area lying in both the tails of the probability curve of the test statistic.</a:t>
            </a:r>
          </a:p>
          <a:p>
            <a:pPr>
              <a:buNone/>
            </a:pPr>
            <a:r>
              <a:rPr lang="en-US" sz="1800" dirty="0" smtClean="0"/>
              <a:t>	</a:t>
            </a:r>
          </a:p>
          <a:p>
            <a:pPr>
              <a:buNone/>
            </a:pPr>
            <a:r>
              <a:rPr lang="en-US" sz="1800" dirty="0" smtClean="0"/>
              <a:t>	In a particular problem, whether one tailed or two tailed test is to be applied depends entirely on the  nature of the alternative hypothesis.</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AF427C-C807-4F81-B83A-235C044606EE}"/>
              </a:ext>
            </a:extLst>
          </p:cNvPr>
          <p:cNvSpPr>
            <a:spLocks noGrp="1"/>
          </p:cNvSpPr>
          <p:nvPr>
            <p:ph type="title"/>
          </p:nvPr>
        </p:nvSpPr>
        <p:spPr/>
        <p:txBody>
          <a:bodyPr/>
          <a:lstStyle/>
          <a:p>
            <a:r>
              <a:rPr lang="en-US" dirty="0"/>
              <a:t>Hypothesis</a:t>
            </a:r>
            <a:endParaRPr lang="en-IN" dirty="0"/>
          </a:p>
        </p:txBody>
      </p:sp>
      <p:sp>
        <p:nvSpPr>
          <p:cNvPr id="3" name="Content Placeholder 2">
            <a:extLst>
              <a:ext uri="{FF2B5EF4-FFF2-40B4-BE49-F238E27FC236}">
                <a16:creationId xmlns:a16="http://schemas.microsoft.com/office/drawing/2014/main" xmlns="" id="{DBBB6911-7617-4161-88B1-08BE3085455B}"/>
              </a:ext>
            </a:extLst>
          </p:cNvPr>
          <p:cNvSpPr>
            <a:spLocks noGrp="1"/>
          </p:cNvSpPr>
          <p:nvPr>
            <p:ph idx="1"/>
          </p:nvPr>
        </p:nvSpPr>
        <p:spPr/>
        <p:txBody>
          <a:bodyPr>
            <a:normAutofit lnSpcReduction="10000"/>
          </a:bodyPr>
          <a:lstStyle/>
          <a:p>
            <a:r>
              <a:rPr lang="en-US" dirty="0"/>
              <a:t>An assertion or statement about unknown population parameter is called </a:t>
            </a:r>
            <a:r>
              <a:rPr lang="en-US" dirty="0" smtClean="0"/>
              <a:t>hypothesis</a:t>
            </a:r>
          </a:p>
          <a:p>
            <a:pPr algn="just"/>
            <a:r>
              <a:rPr lang="en-US" dirty="0"/>
              <a:t>A hypothesis is an </a:t>
            </a:r>
            <a:r>
              <a:rPr lang="en-US" b="1" dirty="0"/>
              <a:t>educated guess</a:t>
            </a:r>
            <a:r>
              <a:rPr lang="en-US" dirty="0"/>
              <a:t> about something in the world around you. It should be testable, either by experiment or observation. For example:</a:t>
            </a:r>
          </a:p>
          <a:p>
            <a:pPr lvl="1"/>
            <a:r>
              <a:rPr lang="en-US" dirty="0"/>
              <a:t>A new medicine you think might work.</a:t>
            </a:r>
          </a:p>
          <a:p>
            <a:pPr lvl="1"/>
            <a:r>
              <a:rPr lang="en-US" dirty="0"/>
              <a:t>A way of teaching you think might be better.</a:t>
            </a:r>
          </a:p>
          <a:p>
            <a:pPr lvl="1"/>
            <a:r>
              <a:rPr lang="en-US" dirty="0"/>
              <a:t>A possible location of new species.</a:t>
            </a:r>
          </a:p>
          <a:p>
            <a:pPr lvl="1"/>
            <a:r>
              <a:rPr lang="en-US" dirty="0"/>
              <a:t>A fairer way to administer standardized tests.</a:t>
            </a:r>
          </a:p>
          <a:p>
            <a:endParaRPr lang="en-IN" dirty="0"/>
          </a:p>
        </p:txBody>
      </p:sp>
    </p:spTree>
    <p:extLst>
      <p:ext uri="{BB962C8B-B14F-4D97-AF65-F5344CB8AC3E}">
        <p14:creationId xmlns:p14="http://schemas.microsoft.com/office/powerpoint/2010/main" val="4992058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reeform 2"/>
          <p:cNvSpPr>
            <a:spLocks/>
          </p:cNvSpPr>
          <p:nvPr/>
        </p:nvSpPr>
        <p:spPr bwMode="auto">
          <a:xfrm>
            <a:off x="6197600" y="2514600"/>
            <a:ext cx="609600" cy="457200"/>
          </a:xfrm>
          <a:custGeom>
            <a:avLst/>
            <a:gdLst>
              <a:gd name="T0" fmla="*/ 0 w 288"/>
              <a:gd name="T1" fmla="*/ 282 h 288"/>
              <a:gd name="T2" fmla="*/ 96 w 288"/>
              <a:gd name="T3" fmla="*/ 240 h 288"/>
              <a:gd name="T4" fmla="*/ 156 w 288"/>
              <a:gd name="T5" fmla="*/ 194 h 288"/>
              <a:gd name="T6" fmla="*/ 203 w 288"/>
              <a:gd name="T7" fmla="*/ 133 h 288"/>
              <a:gd name="T8" fmla="*/ 251 w 288"/>
              <a:gd name="T9" fmla="*/ 53 h 288"/>
              <a:gd name="T10" fmla="*/ 287 w 288"/>
              <a:gd name="T11" fmla="*/ 0 h 288"/>
              <a:gd name="T12" fmla="*/ 287 w 288"/>
              <a:gd name="T13" fmla="*/ 287 h 288"/>
              <a:gd name="T14" fmla="*/ 0 w 288"/>
              <a:gd name="T15" fmla="*/ 287 h 288"/>
              <a:gd name="T16" fmla="*/ 0 w 288"/>
              <a:gd name="T17" fmla="*/ 282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288"/>
              <a:gd name="T29" fmla="*/ 288 w 288"/>
              <a:gd name="T30" fmla="*/ 288 h 2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288">
                <a:moveTo>
                  <a:pt x="0" y="282"/>
                </a:moveTo>
                <a:lnTo>
                  <a:pt x="96" y="240"/>
                </a:lnTo>
                <a:lnTo>
                  <a:pt x="156" y="194"/>
                </a:lnTo>
                <a:lnTo>
                  <a:pt x="203" y="133"/>
                </a:lnTo>
                <a:lnTo>
                  <a:pt x="251" y="53"/>
                </a:lnTo>
                <a:lnTo>
                  <a:pt x="287" y="0"/>
                </a:lnTo>
                <a:lnTo>
                  <a:pt x="287" y="287"/>
                </a:lnTo>
                <a:lnTo>
                  <a:pt x="0" y="287"/>
                </a:lnTo>
                <a:lnTo>
                  <a:pt x="0" y="282"/>
                </a:lnTo>
              </a:path>
            </a:pathLst>
          </a:custGeom>
          <a:solidFill>
            <a:schemeClr val="tx2"/>
          </a:solidFill>
          <a:ln w="12700" cap="rnd">
            <a:solidFill>
              <a:srgbClr val="66FFFF"/>
            </a:solidFill>
            <a:round/>
            <a:headEnd type="none" w="sm" len="sm"/>
            <a:tailEnd type="none" w="sm" len="sm"/>
          </a:ln>
        </p:spPr>
        <p:txBody>
          <a:bodyPr/>
          <a:lstStyle/>
          <a:p>
            <a:endParaRPr lang="en-IN">
              <a:latin typeface="Corbel" pitchFamily="34" charset="0"/>
            </a:endParaRPr>
          </a:p>
        </p:txBody>
      </p:sp>
      <p:sp>
        <p:nvSpPr>
          <p:cNvPr id="27651" name="Freeform 3"/>
          <p:cNvSpPr>
            <a:spLocks/>
          </p:cNvSpPr>
          <p:nvPr/>
        </p:nvSpPr>
        <p:spPr bwMode="auto">
          <a:xfrm>
            <a:off x="7721600" y="3962400"/>
            <a:ext cx="609600" cy="457200"/>
          </a:xfrm>
          <a:custGeom>
            <a:avLst/>
            <a:gdLst>
              <a:gd name="T0" fmla="*/ 287 w 288"/>
              <a:gd name="T1" fmla="*/ 282 h 288"/>
              <a:gd name="T2" fmla="*/ 192 w 288"/>
              <a:gd name="T3" fmla="*/ 240 h 288"/>
              <a:gd name="T4" fmla="*/ 131 w 288"/>
              <a:gd name="T5" fmla="*/ 194 h 288"/>
              <a:gd name="T6" fmla="*/ 83 w 288"/>
              <a:gd name="T7" fmla="*/ 133 h 288"/>
              <a:gd name="T8" fmla="*/ 36 w 288"/>
              <a:gd name="T9" fmla="*/ 53 h 288"/>
              <a:gd name="T10" fmla="*/ 0 w 288"/>
              <a:gd name="T11" fmla="*/ 0 h 288"/>
              <a:gd name="T12" fmla="*/ 0 w 288"/>
              <a:gd name="T13" fmla="*/ 287 h 288"/>
              <a:gd name="T14" fmla="*/ 287 w 288"/>
              <a:gd name="T15" fmla="*/ 287 h 288"/>
              <a:gd name="T16" fmla="*/ 287 w 288"/>
              <a:gd name="T17" fmla="*/ 282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288"/>
              <a:gd name="T29" fmla="*/ 288 w 288"/>
              <a:gd name="T30" fmla="*/ 288 h 2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288">
                <a:moveTo>
                  <a:pt x="287" y="282"/>
                </a:moveTo>
                <a:lnTo>
                  <a:pt x="192" y="240"/>
                </a:lnTo>
                <a:lnTo>
                  <a:pt x="131" y="194"/>
                </a:lnTo>
                <a:lnTo>
                  <a:pt x="83" y="133"/>
                </a:lnTo>
                <a:lnTo>
                  <a:pt x="36" y="53"/>
                </a:lnTo>
                <a:lnTo>
                  <a:pt x="0" y="0"/>
                </a:lnTo>
                <a:lnTo>
                  <a:pt x="0" y="287"/>
                </a:lnTo>
                <a:lnTo>
                  <a:pt x="287" y="287"/>
                </a:lnTo>
                <a:lnTo>
                  <a:pt x="287" y="282"/>
                </a:lnTo>
              </a:path>
            </a:pathLst>
          </a:custGeom>
          <a:solidFill>
            <a:schemeClr val="tx2"/>
          </a:solidFill>
          <a:ln w="12700" cap="rnd">
            <a:solidFill>
              <a:srgbClr val="66FFFF"/>
            </a:solidFill>
            <a:round/>
            <a:headEnd type="none" w="sm" len="sm"/>
            <a:tailEnd type="none" w="sm" len="sm"/>
          </a:ln>
        </p:spPr>
        <p:txBody>
          <a:bodyPr/>
          <a:lstStyle/>
          <a:p>
            <a:endParaRPr lang="en-IN">
              <a:latin typeface="Corbel" pitchFamily="34" charset="0"/>
            </a:endParaRPr>
          </a:p>
        </p:txBody>
      </p:sp>
      <p:sp>
        <p:nvSpPr>
          <p:cNvPr id="27652" name="Freeform 4"/>
          <p:cNvSpPr>
            <a:spLocks/>
          </p:cNvSpPr>
          <p:nvPr/>
        </p:nvSpPr>
        <p:spPr bwMode="auto">
          <a:xfrm>
            <a:off x="7721600" y="5410200"/>
            <a:ext cx="609600" cy="457200"/>
          </a:xfrm>
          <a:custGeom>
            <a:avLst/>
            <a:gdLst>
              <a:gd name="T0" fmla="*/ 287 w 288"/>
              <a:gd name="T1" fmla="*/ 282 h 288"/>
              <a:gd name="T2" fmla="*/ 192 w 288"/>
              <a:gd name="T3" fmla="*/ 240 h 288"/>
              <a:gd name="T4" fmla="*/ 131 w 288"/>
              <a:gd name="T5" fmla="*/ 194 h 288"/>
              <a:gd name="T6" fmla="*/ 83 w 288"/>
              <a:gd name="T7" fmla="*/ 133 h 288"/>
              <a:gd name="T8" fmla="*/ 36 w 288"/>
              <a:gd name="T9" fmla="*/ 53 h 288"/>
              <a:gd name="T10" fmla="*/ 0 w 288"/>
              <a:gd name="T11" fmla="*/ 0 h 288"/>
              <a:gd name="T12" fmla="*/ 0 w 288"/>
              <a:gd name="T13" fmla="*/ 287 h 288"/>
              <a:gd name="T14" fmla="*/ 287 w 288"/>
              <a:gd name="T15" fmla="*/ 287 h 288"/>
              <a:gd name="T16" fmla="*/ 287 w 288"/>
              <a:gd name="T17" fmla="*/ 282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288"/>
              <a:gd name="T29" fmla="*/ 288 w 288"/>
              <a:gd name="T30" fmla="*/ 288 h 2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288">
                <a:moveTo>
                  <a:pt x="287" y="282"/>
                </a:moveTo>
                <a:lnTo>
                  <a:pt x="192" y="240"/>
                </a:lnTo>
                <a:lnTo>
                  <a:pt x="131" y="194"/>
                </a:lnTo>
                <a:lnTo>
                  <a:pt x="83" y="133"/>
                </a:lnTo>
                <a:lnTo>
                  <a:pt x="36" y="53"/>
                </a:lnTo>
                <a:lnTo>
                  <a:pt x="0" y="0"/>
                </a:lnTo>
                <a:lnTo>
                  <a:pt x="0" y="287"/>
                </a:lnTo>
                <a:lnTo>
                  <a:pt x="287" y="287"/>
                </a:lnTo>
                <a:lnTo>
                  <a:pt x="287" y="282"/>
                </a:lnTo>
              </a:path>
            </a:pathLst>
          </a:custGeom>
          <a:solidFill>
            <a:schemeClr val="tx2"/>
          </a:solidFill>
          <a:ln w="12700" cap="rnd">
            <a:solidFill>
              <a:srgbClr val="66FFFF"/>
            </a:solidFill>
            <a:round/>
            <a:headEnd type="none" w="sm" len="sm"/>
            <a:tailEnd type="none" w="sm" len="sm"/>
          </a:ln>
        </p:spPr>
        <p:txBody>
          <a:bodyPr/>
          <a:lstStyle/>
          <a:p>
            <a:endParaRPr lang="en-IN">
              <a:latin typeface="Corbel" pitchFamily="34" charset="0"/>
            </a:endParaRPr>
          </a:p>
        </p:txBody>
      </p:sp>
      <p:sp>
        <p:nvSpPr>
          <p:cNvPr id="27653" name="Freeform 5"/>
          <p:cNvSpPr>
            <a:spLocks/>
          </p:cNvSpPr>
          <p:nvPr/>
        </p:nvSpPr>
        <p:spPr bwMode="auto">
          <a:xfrm>
            <a:off x="6197600" y="5410200"/>
            <a:ext cx="609600" cy="457200"/>
          </a:xfrm>
          <a:custGeom>
            <a:avLst/>
            <a:gdLst>
              <a:gd name="T0" fmla="*/ 0 w 288"/>
              <a:gd name="T1" fmla="*/ 282 h 288"/>
              <a:gd name="T2" fmla="*/ 96 w 288"/>
              <a:gd name="T3" fmla="*/ 240 h 288"/>
              <a:gd name="T4" fmla="*/ 156 w 288"/>
              <a:gd name="T5" fmla="*/ 194 h 288"/>
              <a:gd name="T6" fmla="*/ 203 w 288"/>
              <a:gd name="T7" fmla="*/ 133 h 288"/>
              <a:gd name="T8" fmla="*/ 251 w 288"/>
              <a:gd name="T9" fmla="*/ 53 h 288"/>
              <a:gd name="T10" fmla="*/ 287 w 288"/>
              <a:gd name="T11" fmla="*/ 0 h 288"/>
              <a:gd name="T12" fmla="*/ 287 w 288"/>
              <a:gd name="T13" fmla="*/ 287 h 288"/>
              <a:gd name="T14" fmla="*/ 0 w 288"/>
              <a:gd name="T15" fmla="*/ 287 h 288"/>
              <a:gd name="T16" fmla="*/ 0 w 288"/>
              <a:gd name="T17" fmla="*/ 282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288"/>
              <a:gd name="T29" fmla="*/ 288 w 288"/>
              <a:gd name="T30" fmla="*/ 288 h 2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288">
                <a:moveTo>
                  <a:pt x="0" y="282"/>
                </a:moveTo>
                <a:lnTo>
                  <a:pt x="96" y="240"/>
                </a:lnTo>
                <a:lnTo>
                  <a:pt x="156" y="194"/>
                </a:lnTo>
                <a:lnTo>
                  <a:pt x="203" y="133"/>
                </a:lnTo>
                <a:lnTo>
                  <a:pt x="251" y="53"/>
                </a:lnTo>
                <a:lnTo>
                  <a:pt x="287" y="0"/>
                </a:lnTo>
                <a:lnTo>
                  <a:pt x="287" y="287"/>
                </a:lnTo>
                <a:lnTo>
                  <a:pt x="0" y="287"/>
                </a:lnTo>
                <a:lnTo>
                  <a:pt x="0" y="282"/>
                </a:lnTo>
              </a:path>
            </a:pathLst>
          </a:custGeom>
          <a:solidFill>
            <a:schemeClr val="tx2"/>
          </a:solidFill>
          <a:ln w="12700" cap="rnd">
            <a:solidFill>
              <a:srgbClr val="66FFFF"/>
            </a:solidFill>
            <a:round/>
            <a:headEnd type="none" w="sm" len="sm"/>
            <a:tailEnd type="none" w="sm" len="sm"/>
          </a:ln>
        </p:spPr>
        <p:txBody>
          <a:bodyPr/>
          <a:lstStyle/>
          <a:p>
            <a:endParaRPr lang="en-IN">
              <a:latin typeface="Corbel" pitchFamily="34" charset="0"/>
            </a:endParaRPr>
          </a:p>
        </p:txBody>
      </p:sp>
      <p:sp>
        <p:nvSpPr>
          <p:cNvPr id="27654" name="Rectangle 6"/>
          <p:cNvSpPr>
            <a:spLocks noChangeArrowheads="1"/>
          </p:cNvSpPr>
          <p:nvPr/>
        </p:nvSpPr>
        <p:spPr bwMode="auto">
          <a:xfrm>
            <a:off x="332509" y="-4763"/>
            <a:ext cx="10820400" cy="1443985"/>
          </a:xfrm>
          <a:prstGeom prst="rect">
            <a:avLst/>
          </a:prstGeom>
          <a:noFill/>
          <a:ln w="9525">
            <a:noFill/>
            <a:miter lim="800000"/>
            <a:headEnd/>
            <a:tailEnd/>
          </a:ln>
        </p:spPr>
        <p:txBody>
          <a:bodyPr wrap="square" lIns="90488" tIns="44450" rIns="90488" bIns="44450">
            <a:spAutoFit/>
          </a:bodyPr>
          <a:lstStyle/>
          <a:p>
            <a:pPr algn="ctr">
              <a:spcBef>
                <a:spcPct val="50000"/>
              </a:spcBef>
            </a:pPr>
            <a:r>
              <a:rPr lang="en-US" sz="4400" b="1" dirty="0">
                <a:latin typeface="Corbel" pitchFamily="34" charset="0"/>
              </a:rPr>
              <a:t>Level of Significance,</a:t>
            </a:r>
            <a:r>
              <a:rPr lang="en-US" sz="4400" b="1" dirty="0">
                <a:solidFill>
                  <a:srgbClr val="000066"/>
                </a:solidFill>
                <a:latin typeface="Corbel" pitchFamily="34" charset="0"/>
              </a:rPr>
              <a:t> </a:t>
            </a:r>
            <a:r>
              <a:rPr lang="en-US" sz="4400" b="1" i="1" dirty="0">
                <a:latin typeface="Symbol" pitchFamily="18" charset="2"/>
              </a:rPr>
              <a:t>a</a:t>
            </a:r>
            <a:r>
              <a:rPr lang="en-US" sz="4400" b="1" i="1" dirty="0">
                <a:solidFill>
                  <a:srgbClr val="7EF6F0"/>
                </a:solidFill>
                <a:latin typeface="Symbol" pitchFamily="18" charset="2"/>
              </a:rPr>
              <a:t> </a:t>
            </a:r>
            <a:r>
              <a:rPr lang="en-US" sz="4400" b="1" dirty="0">
                <a:latin typeface="Corbel" pitchFamily="34" charset="0"/>
              </a:rPr>
              <a:t>and the Rejection Region</a:t>
            </a:r>
          </a:p>
        </p:txBody>
      </p:sp>
      <p:sp>
        <p:nvSpPr>
          <p:cNvPr id="27655" name="Freeform 7"/>
          <p:cNvSpPr>
            <a:spLocks/>
          </p:cNvSpPr>
          <p:nvPr/>
        </p:nvSpPr>
        <p:spPr bwMode="auto">
          <a:xfrm>
            <a:off x="5994400" y="2057400"/>
            <a:ext cx="1270000" cy="914400"/>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00"/>
              <a:gd name="T49" fmla="*/ 0 h 576"/>
              <a:gd name="T50" fmla="*/ 600 w 600"/>
              <a:gd name="T51" fmla="*/ 576 h 5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a:solidFill>
              <a:srgbClr val="FF0000"/>
            </a:solidFill>
            <a:round/>
            <a:headEnd type="none" w="sm" len="sm"/>
            <a:tailEnd type="none" w="sm" len="sm"/>
          </a:ln>
        </p:spPr>
        <p:txBody>
          <a:bodyPr/>
          <a:lstStyle/>
          <a:p>
            <a:endParaRPr lang="en-IN">
              <a:latin typeface="Corbel" pitchFamily="34" charset="0"/>
            </a:endParaRPr>
          </a:p>
        </p:txBody>
      </p:sp>
      <p:sp>
        <p:nvSpPr>
          <p:cNvPr id="27656" name="Freeform 8"/>
          <p:cNvSpPr>
            <a:spLocks/>
          </p:cNvSpPr>
          <p:nvPr/>
        </p:nvSpPr>
        <p:spPr bwMode="auto">
          <a:xfrm>
            <a:off x="7315200" y="2057400"/>
            <a:ext cx="1219200" cy="914400"/>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6"/>
              <a:gd name="T49" fmla="*/ 0 h 576"/>
              <a:gd name="T50" fmla="*/ 576 w 576"/>
              <a:gd name="T51" fmla="*/ 576 h 5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a:solidFill>
              <a:srgbClr val="FF0000"/>
            </a:solidFill>
            <a:round/>
            <a:headEnd type="none" w="sm" len="sm"/>
            <a:tailEnd type="none" w="sm" len="sm"/>
          </a:ln>
        </p:spPr>
        <p:txBody>
          <a:bodyPr/>
          <a:lstStyle/>
          <a:p>
            <a:endParaRPr lang="en-IN">
              <a:latin typeface="Corbel" pitchFamily="34" charset="0"/>
            </a:endParaRPr>
          </a:p>
        </p:txBody>
      </p:sp>
      <p:sp>
        <p:nvSpPr>
          <p:cNvPr id="27657" name="Freeform 9"/>
          <p:cNvSpPr>
            <a:spLocks/>
          </p:cNvSpPr>
          <p:nvPr/>
        </p:nvSpPr>
        <p:spPr bwMode="auto">
          <a:xfrm>
            <a:off x="5994400" y="3505200"/>
            <a:ext cx="1270000" cy="914400"/>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00"/>
              <a:gd name="T49" fmla="*/ 0 h 576"/>
              <a:gd name="T50" fmla="*/ 600 w 600"/>
              <a:gd name="T51" fmla="*/ 576 h 5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a:solidFill>
              <a:srgbClr val="FF0000"/>
            </a:solidFill>
            <a:round/>
            <a:headEnd type="none" w="sm" len="sm"/>
            <a:tailEnd type="none" w="sm" len="sm"/>
          </a:ln>
        </p:spPr>
        <p:txBody>
          <a:bodyPr/>
          <a:lstStyle/>
          <a:p>
            <a:endParaRPr lang="en-IN">
              <a:latin typeface="Corbel" pitchFamily="34" charset="0"/>
            </a:endParaRPr>
          </a:p>
        </p:txBody>
      </p:sp>
      <p:sp>
        <p:nvSpPr>
          <p:cNvPr id="27658" name="Freeform 10"/>
          <p:cNvSpPr>
            <a:spLocks/>
          </p:cNvSpPr>
          <p:nvPr/>
        </p:nvSpPr>
        <p:spPr bwMode="auto">
          <a:xfrm>
            <a:off x="7315200" y="3505200"/>
            <a:ext cx="1219200" cy="914400"/>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6"/>
              <a:gd name="T49" fmla="*/ 0 h 576"/>
              <a:gd name="T50" fmla="*/ 576 w 576"/>
              <a:gd name="T51" fmla="*/ 576 h 5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a:solidFill>
              <a:srgbClr val="FF0000"/>
            </a:solidFill>
            <a:round/>
            <a:headEnd type="none" w="sm" len="sm"/>
            <a:tailEnd type="none" w="sm" len="sm"/>
          </a:ln>
        </p:spPr>
        <p:txBody>
          <a:bodyPr/>
          <a:lstStyle/>
          <a:p>
            <a:endParaRPr lang="en-IN">
              <a:latin typeface="Corbel" pitchFamily="34" charset="0"/>
            </a:endParaRPr>
          </a:p>
        </p:txBody>
      </p:sp>
      <p:sp>
        <p:nvSpPr>
          <p:cNvPr id="27659" name="Freeform 11"/>
          <p:cNvSpPr>
            <a:spLocks/>
          </p:cNvSpPr>
          <p:nvPr/>
        </p:nvSpPr>
        <p:spPr bwMode="auto">
          <a:xfrm>
            <a:off x="5994400" y="4953000"/>
            <a:ext cx="1270000" cy="914400"/>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00"/>
              <a:gd name="T49" fmla="*/ 0 h 576"/>
              <a:gd name="T50" fmla="*/ 600 w 600"/>
              <a:gd name="T51" fmla="*/ 576 h 5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a:solidFill>
              <a:srgbClr val="FF0000"/>
            </a:solidFill>
            <a:round/>
            <a:headEnd type="none" w="sm" len="sm"/>
            <a:tailEnd type="none" w="sm" len="sm"/>
          </a:ln>
        </p:spPr>
        <p:txBody>
          <a:bodyPr/>
          <a:lstStyle/>
          <a:p>
            <a:endParaRPr lang="en-IN">
              <a:latin typeface="Corbel" pitchFamily="34" charset="0"/>
            </a:endParaRPr>
          </a:p>
        </p:txBody>
      </p:sp>
      <p:sp>
        <p:nvSpPr>
          <p:cNvPr id="27660" name="Freeform 12"/>
          <p:cNvSpPr>
            <a:spLocks/>
          </p:cNvSpPr>
          <p:nvPr/>
        </p:nvSpPr>
        <p:spPr bwMode="auto">
          <a:xfrm>
            <a:off x="7315200" y="4953000"/>
            <a:ext cx="1219200" cy="914400"/>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6"/>
              <a:gd name="T49" fmla="*/ 0 h 576"/>
              <a:gd name="T50" fmla="*/ 576 w 576"/>
              <a:gd name="T51" fmla="*/ 576 h 5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a:solidFill>
              <a:srgbClr val="FF0000"/>
            </a:solidFill>
            <a:round/>
            <a:headEnd type="none" w="sm" len="sm"/>
            <a:tailEnd type="none" w="sm" len="sm"/>
          </a:ln>
        </p:spPr>
        <p:txBody>
          <a:bodyPr/>
          <a:lstStyle/>
          <a:p>
            <a:endParaRPr lang="en-IN">
              <a:latin typeface="Corbel" pitchFamily="34" charset="0"/>
            </a:endParaRPr>
          </a:p>
        </p:txBody>
      </p:sp>
      <p:sp>
        <p:nvSpPr>
          <p:cNvPr id="27661" name="Rectangle 13"/>
          <p:cNvSpPr>
            <a:spLocks noChangeArrowheads="1"/>
          </p:cNvSpPr>
          <p:nvPr/>
        </p:nvSpPr>
        <p:spPr bwMode="auto">
          <a:xfrm>
            <a:off x="1117600" y="1905000"/>
            <a:ext cx="2955635" cy="563744"/>
          </a:xfrm>
          <a:prstGeom prst="rect">
            <a:avLst/>
          </a:prstGeom>
          <a:noFill/>
          <a:ln w="9525">
            <a:noFill/>
            <a:miter lim="800000"/>
            <a:headEnd/>
            <a:tailEnd/>
          </a:ln>
        </p:spPr>
        <p:txBody>
          <a:bodyPr wrap="square" lIns="90488" tIns="44450" rIns="90488" bIns="44450">
            <a:spAutoFit/>
          </a:bodyPr>
          <a:lstStyle/>
          <a:p>
            <a:pPr>
              <a:lnSpc>
                <a:spcPct val="110000"/>
              </a:lnSpc>
              <a:spcBef>
                <a:spcPct val="50000"/>
              </a:spcBef>
            </a:pPr>
            <a:r>
              <a:rPr lang="en-US" sz="2800" b="1" i="1" dirty="0">
                <a:latin typeface="Corbel" pitchFamily="34" charset="0"/>
              </a:rPr>
              <a:t>H</a:t>
            </a:r>
            <a:r>
              <a:rPr lang="en-US" sz="2800" b="1" baseline="-25000" dirty="0">
                <a:latin typeface="Corbel" pitchFamily="34" charset="0"/>
              </a:rPr>
              <a:t>0</a:t>
            </a:r>
            <a:r>
              <a:rPr lang="en-US" sz="2800" b="1" dirty="0">
                <a:latin typeface="Corbel" pitchFamily="34" charset="0"/>
              </a:rPr>
              <a:t>:</a:t>
            </a:r>
            <a:r>
              <a:rPr lang="en-US" sz="2800" b="1" dirty="0">
                <a:latin typeface="Symbol" pitchFamily="18" charset="2"/>
              </a:rPr>
              <a:t> m</a:t>
            </a:r>
            <a:r>
              <a:rPr lang="en-US" sz="2800" b="1" dirty="0">
                <a:latin typeface="Corbel" pitchFamily="34" charset="0"/>
              </a:rPr>
              <a:t> </a:t>
            </a:r>
            <a:r>
              <a:rPr lang="en-US" sz="2800" b="1" dirty="0">
                <a:latin typeface="Symbol" pitchFamily="18" charset="2"/>
              </a:rPr>
              <a:t>³ </a:t>
            </a:r>
            <a:r>
              <a:rPr lang="en-US" sz="2800" b="1" dirty="0">
                <a:latin typeface="Corbel" pitchFamily="34" charset="0"/>
              </a:rPr>
              <a:t>3   </a:t>
            </a:r>
            <a:r>
              <a:rPr lang="en-US" sz="2800" b="1" i="1" dirty="0">
                <a:latin typeface="Corbel" pitchFamily="34" charset="0"/>
              </a:rPr>
              <a:t>H</a:t>
            </a:r>
            <a:r>
              <a:rPr lang="en-US" sz="2800" b="1" baseline="-25000" dirty="0">
                <a:latin typeface="Corbel" pitchFamily="34" charset="0"/>
              </a:rPr>
              <a:t>1</a:t>
            </a:r>
            <a:r>
              <a:rPr lang="en-US" sz="2800" b="1" dirty="0">
                <a:latin typeface="Corbel" pitchFamily="34" charset="0"/>
              </a:rPr>
              <a:t>: </a:t>
            </a:r>
            <a:r>
              <a:rPr lang="en-US" sz="2800" b="1" dirty="0">
                <a:latin typeface="Symbol" pitchFamily="18" charset="2"/>
              </a:rPr>
              <a:t>m</a:t>
            </a:r>
            <a:r>
              <a:rPr lang="en-US" sz="2800" b="1" dirty="0">
                <a:latin typeface="Corbel" pitchFamily="34" charset="0"/>
              </a:rPr>
              <a:t> &lt; 3</a:t>
            </a:r>
          </a:p>
        </p:txBody>
      </p:sp>
      <p:sp>
        <p:nvSpPr>
          <p:cNvPr id="27662" name="Line 14"/>
          <p:cNvSpPr>
            <a:spLocks noChangeShapeType="1"/>
          </p:cNvSpPr>
          <p:nvPr/>
        </p:nvSpPr>
        <p:spPr bwMode="auto">
          <a:xfrm>
            <a:off x="5913967" y="2971800"/>
            <a:ext cx="2751667"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7663" name="Line 15"/>
          <p:cNvSpPr>
            <a:spLocks noChangeShapeType="1"/>
          </p:cNvSpPr>
          <p:nvPr/>
        </p:nvSpPr>
        <p:spPr bwMode="auto">
          <a:xfrm>
            <a:off x="6015566" y="4419600"/>
            <a:ext cx="2751667"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7664" name="Line 16"/>
          <p:cNvSpPr>
            <a:spLocks noChangeShapeType="1"/>
          </p:cNvSpPr>
          <p:nvPr/>
        </p:nvSpPr>
        <p:spPr bwMode="auto">
          <a:xfrm>
            <a:off x="6015566" y="5867400"/>
            <a:ext cx="2751667"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7665" name="Rectangle 17"/>
          <p:cNvSpPr>
            <a:spLocks noChangeArrowheads="1"/>
          </p:cNvSpPr>
          <p:nvPr/>
        </p:nvSpPr>
        <p:spPr bwMode="auto">
          <a:xfrm>
            <a:off x="7010401" y="2895601"/>
            <a:ext cx="1028700" cy="366767"/>
          </a:xfrm>
          <a:prstGeom prst="rect">
            <a:avLst/>
          </a:prstGeom>
          <a:noFill/>
          <a:ln w="9525">
            <a:noFill/>
            <a:miter lim="800000"/>
            <a:headEnd/>
            <a:tailEnd/>
          </a:ln>
        </p:spPr>
        <p:txBody>
          <a:bodyPr lIns="90488" tIns="44450" rIns="90488" bIns="44450">
            <a:spAutoFit/>
          </a:bodyPr>
          <a:lstStyle/>
          <a:p>
            <a:pPr>
              <a:spcBef>
                <a:spcPct val="50000"/>
              </a:spcBef>
            </a:pPr>
            <a:r>
              <a:rPr lang="en-US" b="1">
                <a:solidFill>
                  <a:schemeClr val="tx2"/>
                </a:solidFill>
                <a:latin typeface="Corbel" pitchFamily="34" charset="0"/>
              </a:rPr>
              <a:t>0</a:t>
            </a:r>
          </a:p>
        </p:txBody>
      </p:sp>
      <p:sp>
        <p:nvSpPr>
          <p:cNvPr id="27666" name="Rectangle 18"/>
          <p:cNvSpPr>
            <a:spLocks noChangeArrowheads="1"/>
          </p:cNvSpPr>
          <p:nvPr/>
        </p:nvSpPr>
        <p:spPr bwMode="auto">
          <a:xfrm>
            <a:off x="6807201" y="4343401"/>
            <a:ext cx="1130300" cy="366767"/>
          </a:xfrm>
          <a:prstGeom prst="rect">
            <a:avLst/>
          </a:prstGeom>
          <a:noFill/>
          <a:ln w="9525">
            <a:noFill/>
            <a:miter lim="800000"/>
            <a:headEnd/>
            <a:tailEnd/>
          </a:ln>
        </p:spPr>
        <p:txBody>
          <a:bodyPr lIns="90488" tIns="44450" rIns="90488" bIns="44450">
            <a:spAutoFit/>
          </a:bodyPr>
          <a:lstStyle/>
          <a:p>
            <a:pPr>
              <a:spcBef>
                <a:spcPct val="50000"/>
              </a:spcBef>
            </a:pPr>
            <a:r>
              <a:rPr lang="en-US" b="1">
                <a:solidFill>
                  <a:schemeClr val="tx2"/>
                </a:solidFill>
                <a:latin typeface="Corbel" pitchFamily="34" charset="0"/>
              </a:rPr>
              <a:t>   0</a:t>
            </a:r>
          </a:p>
        </p:txBody>
      </p:sp>
      <p:sp>
        <p:nvSpPr>
          <p:cNvPr id="27667" name="Rectangle 19"/>
          <p:cNvSpPr>
            <a:spLocks noChangeArrowheads="1"/>
          </p:cNvSpPr>
          <p:nvPr/>
        </p:nvSpPr>
        <p:spPr bwMode="auto">
          <a:xfrm>
            <a:off x="7112001" y="5715001"/>
            <a:ext cx="825500" cy="366767"/>
          </a:xfrm>
          <a:prstGeom prst="rect">
            <a:avLst/>
          </a:prstGeom>
          <a:noFill/>
          <a:ln w="9525">
            <a:noFill/>
            <a:miter lim="800000"/>
            <a:headEnd/>
            <a:tailEnd/>
          </a:ln>
        </p:spPr>
        <p:txBody>
          <a:bodyPr lIns="90488" tIns="44450" rIns="90488" bIns="44450">
            <a:spAutoFit/>
          </a:bodyPr>
          <a:lstStyle/>
          <a:p>
            <a:pPr>
              <a:spcBef>
                <a:spcPct val="50000"/>
              </a:spcBef>
            </a:pPr>
            <a:r>
              <a:rPr lang="en-US" b="1">
                <a:solidFill>
                  <a:schemeClr val="tx2"/>
                </a:solidFill>
                <a:latin typeface="Corbel" pitchFamily="34" charset="0"/>
              </a:rPr>
              <a:t>0</a:t>
            </a:r>
          </a:p>
        </p:txBody>
      </p:sp>
      <p:sp>
        <p:nvSpPr>
          <p:cNvPr id="27668" name="Rectangle 20"/>
          <p:cNvSpPr>
            <a:spLocks noChangeArrowheads="1"/>
          </p:cNvSpPr>
          <p:nvPr/>
        </p:nvSpPr>
        <p:spPr bwMode="auto">
          <a:xfrm>
            <a:off x="1016001" y="3429000"/>
            <a:ext cx="2857500" cy="536301"/>
          </a:xfrm>
          <a:prstGeom prst="rect">
            <a:avLst/>
          </a:prstGeom>
          <a:noFill/>
          <a:ln w="9525">
            <a:noFill/>
            <a:miter lim="800000"/>
            <a:headEnd/>
            <a:tailEnd/>
          </a:ln>
        </p:spPr>
        <p:txBody>
          <a:bodyPr lIns="90488" tIns="44450" rIns="90488" bIns="44450">
            <a:spAutoFit/>
          </a:bodyPr>
          <a:lstStyle/>
          <a:p>
            <a:pPr>
              <a:lnSpc>
                <a:spcPct val="110000"/>
              </a:lnSpc>
              <a:spcBef>
                <a:spcPct val="50000"/>
              </a:spcBef>
            </a:pPr>
            <a:r>
              <a:rPr lang="en-US" sz="2800" b="1" i="1" dirty="0">
                <a:latin typeface="Corbel" pitchFamily="34" charset="0"/>
              </a:rPr>
              <a:t>H</a:t>
            </a:r>
            <a:r>
              <a:rPr lang="en-US" sz="2800" b="1" baseline="-25000" dirty="0">
                <a:latin typeface="Corbel" pitchFamily="34" charset="0"/>
              </a:rPr>
              <a:t>0</a:t>
            </a:r>
            <a:r>
              <a:rPr lang="en-US" sz="2800" b="1" dirty="0">
                <a:latin typeface="Corbel" pitchFamily="34" charset="0"/>
              </a:rPr>
              <a:t>: </a:t>
            </a:r>
            <a:r>
              <a:rPr lang="en-US" sz="2800" b="1" dirty="0">
                <a:latin typeface="Symbol" pitchFamily="18" charset="2"/>
              </a:rPr>
              <a:t>m</a:t>
            </a:r>
            <a:r>
              <a:rPr lang="en-US" sz="2800" b="1" dirty="0">
                <a:latin typeface="Corbel" pitchFamily="34" charset="0"/>
              </a:rPr>
              <a:t> </a:t>
            </a:r>
            <a:r>
              <a:rPr lang="en-US" sz="2800" b="1" dirty="0">
                <a:latin typeface="Symbol" pitchFamily="18" charset="2"/>
              </a:rPr>
              <a:t>£</a:t>
            </a:r>
            <a:r>
              <a:rPr lang="en-US" sz="2800" b="1" dirty="0">
                <a:latin typeface="Corbel" pitchFamily="34" charset="0"/>
              </a:rPr>
              <a:t> 3  </a:t>
            </a:r>
            <a:r>
              <a:rPr lang="en-US" sz="2800" b="1" i="1" dirty="0">
                <a:latin typeface="Corbel" pitchFamily="34" charset="0"/>
              </a:rPr>
              <a:t>H</a:t>
            </a:r>
            <a:r>
              <a:rPr lang="en-US" sz="2800" b="1" baseline="-25000" dirty="0">
                <a:latin typeface="Corbel" pitchFamily="34" charset="0"/>
              </a:rPr>
              <a:t>1</a:t>
            </a:r>
            <a:r>
              <a:rPr lang="en-US" sz="2800" b="1" dirty="0">
                <a:latin typeface="Corbel" pitchFamily="34" charset="0"/>
              </a:rPr>
              <a:t>: </a:t>
            </a:r>
            <a:r>
              <a:rPr lang="en-US" sz="2800" b="1" dirty="0">
                <a:latin typeface="Symbol" pitchFamily="18" charset="2"/>
              </a:rPr>
              <a:t>m</a:t>
            </a:r>
            <a:r>
              <a:rPr lang="en-US" sz="2800" b="1" dirty="0">
                <a:latin typeface="Corbel" pitchFamily="34" charset="0"/>
              </a:rPr>
              <a:t> &gt; 3</a:t>
            </a:r>
          </a:p>
        </p:txBody>
      </p:sp>
      <p:sp>
        <p:nvSpPr>
          <p:cNvPr id="27669" name="Rectangle 21"/>
          <p:cNvSpPr>
            <a:spLocks noChangeArrowheads="1"/>
          </p:cNvSpPr>
          <p:nvPr/>
        </p:nvSpPr>
        <p:spPr bwMode="auto">
          <a:xfrm>
            <a:off x="1009651" y="4795838"/>
            <a:ext cx="3022022" cy="563744"/>
          </a:xfrm>
          <a:prstGeom prst="rect">
            <a:avLst/>
          </a:prstGeom>
          <a:noFill/>
          <a:ln w="9525">
            <a:noFill/>
            <a:miter lim="800000"/>
            <a:headEnd/>
            <a:tailEnd/>
          </a:ln>
        </p:spPr>
        <p:txBody>
          <a:bodyPr wrap="square" lIns="90488" tIns="44450" rIns="90488" bIns="44450">
            <a:spAutoFit/>
          </a:bodyPr>
          <a:lstStyle/>
          <a:p>
            <a:pPr>
              <a:lnSpc>
                <a:spcPct val="110000"/>
              </a:lnSpc>
              <a:spcBef>
                <a:spcPct val="50000"/>
              </a:spcBef>
            </a:pPr>
            <a:r>
              <a:rPr lang="en-US" sz="2800" b="1" i="1" dirty="0">
                <a:latin typeface="Corbel" pitchFamily="34" charset="0"/>
              </a:rPr>
              <a:t>H</a:t>
            </a:r>
            <a:r>
              <a:rPr lang="en-US" sz="2800" b="1" baseline="-25000" dirty="0">
                <a:latin typeface="Corbel" pitchFamily="34" charset="0"/>
              </a:rPr>
              <a:t>0</a:t>
            </a:r>
            <a:r>
              <a:rPr lang="en-US" sz="2800" b="1" dirty="0">
                <a:latin typeface="Corbel" pitchFamily="34" charset="0"/>
              </a:rPr>
              <a:t>: </a:t>
            </a:r>
            <a:r>
              <a:rPr lang="en-US" sz="2800" b="1" dirty="0">
                <a:latin typeface="Symbol" pitchFamily="18" charset="2"/>
              </a:rPr>
              <a:t>m</a:t>
            </a:r>
            <a:r>
              <a:rPr lang="en-US" sz="2800" b="1" dirty="0">
                <a:latin typeface="Corbel" pitchFamily="34" charset="0"/>
              </a:rPr>
              <a:t> </a:t>
            </a:r>
            <a:r>
              <a:rPr lang="en-US" sz="2800" b="1" dirty="0">
                <a:latin typeface="Symbol" pitchFamily="18" charset="2"/>
              </a:rPr>
              <a:t>= </a:t>
            </a:r>
            <a:r>
              <a:rPr lang="en-US" sz="2800" b="1" dirty="0">
                <a:latin typeface="Corbel" pitchFamily="34" charset="0"/>
              </a:rPr>
              <a:t>3    </a:t>
            </a:r>
            <a:r>
              <a:rPr lang="en-US" sz="2800" b="1" i="1" dirty="0">
                <a:latin typeface="Corbel" pitchFamily="34" charset="0"/>
              </a:rPr>
              <a:t>H</a:t>
            </a:r>
            <a:r>
              <a:rPr lang="en-US" sz="2800" b="1" baseline="-25000" dirty="0">
                <a:latin typeface="Corbel" pitchFamily="34" charset="0"/>
              </a:rPr>
              <a:t>1</a:t>
            </a:r>
            <a:r>
              <a:rPr lang="en-US" sz="2800" b="1" dirty="0">
                <a:latin typeface="Corbel" pitchFamily="34" charset="0"/>
              </a:rPr>
              <a:t>: </a:t>
            </a:r>
            <a:r>
              <a:rPr lang="en-US" sz="2800" b="1" dirty="0">
                <a:latin typeface="Symbol" pitchFamily="18" charset="2"/>
              </a:rPr>
              <a:t>m</a:t>
            </a:r>
            <a:r>
              <a:rPr lang="en-US" sz="2800" b="1" dirty="0">
                <a:latin typeface="Corbel" pitchFamily="34" charset="0"/>
              </a:rPr>
              <a:t> </a:t>
            </a:r>
            <a:r>
              <a:rPr lang="en-US" sz="2800" b="1" dirty="0">
                <a:latin typeface="Symbol" pitchFamily="18" charset="2"/>
              </a:rPr>
              <a:t>¹</a:t>
            </a:r>
            <a:r>
              <a:rPr lang="en-US" sz="2800" b="1" dirty="0">
                <a:latin typeface="Corbel" pitchFamily="34" charset="0"/>
              </a:rPr>
              <a:t> 3</a:t>
            </a:r>
          </a:p>
        </p:txBody>
      </p:sp>
      <p:sp>
        <p:nvSpPr>
          <p:cNvPr id="27670" name="Line 22"/>
          <p:cNvSpPr>
            <a:spLocks noChangeShapeType="1"/>
          </p:cNvSpPr>
          <p:nvPr/>
        </p:nvSpPr>
        <p:spPr bwMode="auto">
          <a:xfrm flipH="1">
            <a:off x="6904567" y="2219325"/>
            <a:ext cx="1536700" cy="52705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27671" name="Rectangle 23"/>
          <p:cNvSpPr>
            <a:spLocks noChangeArrowheads="1"/>
          </p:cNvSpPr>
          <p:nvPr/>
        </p:nvSpPr>
        <p:spPr bwMode="auto">
          <a:xfrm flipH="1">
            <a:off x="8333318" y="1754189"/>
            <a:ext cx="706967" cy="515937"/>
          </a:xfrm>
          <a:prstGeom prst="rect">
            <a:avLst/>
          </a:prstGeom>
          <a:noFill/>
          <a:ln w="9525">
            <a:solidFill>
              <a:schemeClr val="tx1"/>
            </a:solidFill>
            <a:miter lim="800000"/>
            <a:headEnd/>
            <a:tailEnd/>
          </a:ln>
        </p:spPr>
        <p:txBody>
          <a:bodyPr lIns="90488" tIns="44450" rIns="90488" bIns="44450">
            <a:spAutoFit/>
          </a:bodyPr>
          <a:lstStyle/>
          <a:p>
            <a:pPr>
              <a:spcBef>
                <a:spcPct val="50000"/>
              </a:spcBef>
            </a:pPr>
            <a:r>
              <a:rPr lang="en-US" sz="2800" b="1" i="1" dirty="0">
                <a:latin typeface="Symbol" pitchFamily="18" charset="2"/>
              </a:rPr>
              <a:t>a</a:t>
            </a:r>
          </a:p>
        </p:txBody>
      </p:sp>
      <p:sp>
        <p:nvSpPr>
          <p:cNvPr id="27672" name="Rectangle 24"/>
          <p:cNvSpPr>
            <a:spLocks noChangeArrowheads="1"/>
          </p:cNvSpPr>
          <p:nvPr/>
        </p:nvSpPr>
        <p:spPr bwMode="auto">
          <a:xfrm>
            <a:off x="10252363" y="3195639"/>
            <a:ext cx="929987" cy="515937"/>
          </a:xfrm>
          <a:prstGeom prst="rect">
            <a:avLst/>
          </a:prstGeom>
          <a:noFill/>
          <a:ln w="9525">
            <a:noFill/>
            <a:miter lim="800000"/>
            <a:headEnd/>
            <a:tailEnd/>
          </a:ln>
        </p:spPr>
        <p:txBody>
          <a:bodyPr wrap="square" lIns="90488" tIns="44450" rIns="90488" bIns="44450">
            <a:spAutoFit/>
          </a:bodyPr>
          <a:lstStyle/>
          <a:p>
            <a:pPr>
              <a:spcBef>
                <a:spcPct val="50000"/>
              </a:spcBef>
            </a:pPr>
            <a:r>
              <a:rPr lang="en-US" sz="2800" b="1" i="1" dirty="0">
                <a:latin typeface="Symbol" pitchFamily="18" charset="2"/>
              </a:rPr>
              <a:t>a</a:t>
            </a:r>
          </a:p>
        </p:txBody>
      </p:sp>
      <p:sp>
        <p:nvSpPr>
          <p:cNvPr id="27673" name="Rectangle 25"/>
          <p:cNvSpPr>
            <a:spLocks noChangeArrowheads="1"/>
          </p:cNvSpPr>
          <p:nvPr/>
        </p:nvSpPr>
        <p:spPr bwMode="auto">
          <a:xfrm>
            <a:off x="9848851" y="4491039"/>
            <a:ext cx="1231900" cy="515937"/>
          </a:xfrm>
          <a:prstGeom prst="rect">
            <a:avLst/>
          </a:prstGeom>
          <a:noFill/>
          <a:ln w="9525">
            <a:noFill/>
            <a:miter lim="800000"/>
            <a:headEnd/>
            <a:tailEnd/>
          </a:ln>
        </p:spPr>
        <p:txBody>
          <a:bodyPr lIns="90488" tIns="44450" rIns="90488" bIns="44450">
            <a:spAutoFit/>
          </a:bodyPr>
          <a:lstStyle/>
          <a:p>
            <a:pPr>
              <a:spcBef>
                <a:spcPct val="50000"/>
              </a:spcBef>
            </a:pPr>
            <a:r>
              <a:rPr lang="en-US" sz="2800" b="1" i="1" dirty="0">
                <a:solidFill>
                  <a:srgbClr val="7EF6F0"/>
                </a:solidFill>
                <a:latin typeface="Symbol" pitchFamily="18" charset="2"/>
              </a:rPr>
              <a:t> </a:t>
            </a:r>
            <a:r>
              <a:rPr lang="en-US" sz="2800" b="1" i="1" dirty="0">
                <a:latin typeface="Symbol" pitchFamily="18" charset="2"/>
              </a:rPr>
              <a:t>a</a:t>
            </a:r>
            <a:r>
              <a:rPr lang="en-US" sz="2800" b="1" i="1" dirty="0">
                <a:latin typeface="Corbel" pitchFamily="34" charset="0"/>
              </a:rPr>
              <a:t>/2</a:t>
            </a:r>
          </a:p>
        </p:txBody>
      </p:sp>
      <p:sp>
        <p:nvSpPr>
          <p:cNvPr id="27674" name="Line 26"/>
          <p:cNvSpPr>
            <a:spLocks noChangeShapeType="1"/>
          </p:cNvSpPr>
          <p:nvPr/>
        </p:nvSpPr>
        <p:spPr bwMode="auto">
          <a:xfrm flipH="1">
            <a:off x="8326967" y="3514725"/>
            <a:ext cx="1841500" cy="45085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27675" name="Line 27"/>
          <p:cNvSpPr>
            <a:spLocks noChangeShapeType="1"/>
          </p:cNvSpPr>
          <p:nvPr/>
        </p:nvSpPr>
        <p:spPr bwMode="auto">
          <a:xfrm flipH="1">
            <a:off x="8123767" y="5041900"/>
            <a:ext cx="1926167" cy="59055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27676" name="Line 28"/>
          <p:cNvSpPr>
            <a:spLocks noChangeShapeType="1"/>
          </p:cNvSpPr>
          <p:nvPr/>
        </p:nvSpPr>
        <p:spPr bwMode="auto">
          <a:xfrm flipH="1">
            <a:off x="6904567" y="4962526"/>
            <a:ext cx="3208867" cy="669925"/>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27677" name="Freeform 29"/>
          <p:cNvSpPr>
            <a:spLocks/>
          </p:cNvSpPr>
          <p:nvPr/>
        </p:nvSpPr>
        <p:spPr bwMode="auto">
          <a:xfrm>
            <a:off x="6604000" y="5791200"/>
            <a:ext cx="408517" cy="306388"/>
          </a:xfrm>
          <a:custGeom>
            <a:avLst/>
            <a:gdLst>
              <a:gd name="T0" fmla="*/ 192 w 193"/>
              <a:gd name="T1" fmla="*/ 96 h 193"/>
              <a:gd name="T2" fmla="*/ 113 w 193"/>
              <a:gd name="T3" fmla="*/ 79 h 193"/>
              <a:gd name="T4" fmla="*/ 96 w 193"/>
              <a:gd name="T5" fmla="*/ 0 h 193"/>
              <a:gd name="T6" fmla="*/ 79 w 193"/>
              <a:gd name="T7" fmla="*/ 79 h 193"/>
              <a:gd name="T8" fmla="*/ 0 w 193"/>
              <a:gd name="T9" fmla="*/ 96 h 193"/>
              <a:gd name="T10" fmla="*/ 79 w 193"/>
              <a:gd name="T11" fmla="*/ 113 h 193"/>
              <a:gd name="T12" fmla="*/ 96 w 193"/>
              <a:gd name="T13" fmla="*/ 192 h 193"/>
              <a:gd name="T14" fmla="*/ 113 w 193"/>
              <a:gd name="T15" fmla="*/ 113 h 193"/>
              <a:gd name="T16" fmla="*/ 192 w 193"/>
              <a:gd name="T17" fmla="*/ 96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
              <a:gd name="T28" fmla="*/ 0 h 193"/>
              <a:gd name="T29" fmla="*/ 193 w 193"/>
              <a:gd name="T30" fmla="*/ 193 h 1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chemeClr val="accent2"/>
          </a:solidFill>
          <a:ln w="12700" cap="rnd">
            <a:solidFill>
              <a:schemeClr val="tx1"/>
            </a:solidFill>
            <a:round/>
            <a:headEnd type="none" w="sm" len="sm"/>
            <a:tailEnd type="none" w="sm" len="sm"/>
          </a:ln>
        </p:spPr>
        <p:txBody>
          <a:bodyPr/>
          <a:lstStyle/>
          <a:p>
            <a:endParaRPr lang="en-IN">
              <a:latin typeface="Corbel" pitchFamily="34" charset="0"/>
            </a:endParaRPr>
          </a:p>
        </p:txBody>
      </p:sp>
      <p:sp>
        <p:nvSpPr>
          <p:cNvPr id="27678" name="Freeform 30"/>
          <p:cNvSpPr>
            <a:spLocks/>
          </p:cNvSpPr>
          <p:nvPr/>
        </p:nvSpPr>
        <p:spPr bwMode="auto">
          <a:xfrm>
            <a:off x="7518400" y="4267200"/>
            <a:ext cx="408517" cy="306388"/>
          </a:xfrm>
          <a:custGeom>
            <a:avLst/>
            <a:gdLst>
              <a:gd name="T0" fmla="*/ 192 w 193"/>
              <a:gd name="T1" fmla="*/ 96 h 193"/>
              <a:gd name="T2" fmla="*/ 113 w 193"/>
              <a:gd name="T3" fmla="*/ 79 h 193"/>
              <a:gd name="T4" fmla="*/ 96 w 193"/>
              <a:gd name="T5" fmla="*/ 0 h 193"/>
              <a:gd name="T6" fmla="*/ 79 w 193"/>
              <a:gd name="T7" fmla="*/ 79 h 193"/>
              <a:gd name="T8" fmla="*/ 0 w 193"/>
              <a:gd name="T9" fmla="*/ 96 h 193"/>
              <a:gd name="T10" fmla="*/ 79 w 193"/>
              <a:gd name="T11" fmla="*/ 113 h 193"/>
              <a:gd name="T12" fmla="*/ 96 w 193"/>
              <a:gd name="T13" fmla="*/ 192 h 193"/>
              <a:gd name="T14" fmla="*/ 113 w 193"/>
              <a:gd name="T15" fmla="*/ 113 h 193"/>
              <a:gd name="T16" fmla="*/ 192 w 193"/>
              <a:gd name="T17" fmla="*/ 96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
              <a:gd name="T28" fmla="*/ 0 h 193"/>
              <a:gd name="T29" fmla="*/ 193 w 193"/>
              <a:gd name="T30" fmla="*/ 193 h 1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a:solidFill>
              <a:schemeClr val="tx1"/>
            </a:solidFill>
            <a:round/>
            <a:headEnd type="none" w="sm" len="sm"/>
            <a:tailEnd type="none" w="sm" len="sm"/>
          </a:ln>
        </p:spPr>
        <p:txBody>
          <a:bodyPr/>
          <a:lstStyle/>
          <a:p>
            <a:endParaRPr lang="en-IN">
              <a:latin typeface="Corbel" pitchFamily="34" charset="0"/>
            </a:endParaRPr>
          </a:p>
        </p:txBody>
      </p:sp>
      <p:sp>
        <p:nvSpPr>
          <p:cNvPr id="27679" name="Freeform 31"/>
          <p:cNvSpPr>
            <a:spLocks/>
          </p:cNvSpPr>
          <p:nvPr/>
        </p:nvSpPr>
        <p:spPr bwMode="auto">
          <a:xfrm>
            <a:off x="6604000" y="2895600"/>
            <a:ext cx="408517" cy="306388"/>
          </a:xfrm>
          <a:custGeom>
            <a:avLst/>
            <a:gdLst>
              <a:gd name="T0" fmla="*/ 192 w 193"/>
              <a:gd name="T1" fmla="*/ 96 h 193"/>
              <a:gd name="T2" fmla="*/ 113 w 193"/>
              <a:gd name="T3" fmla="*/ 79 h 193"/>
              <a:gd name="T4" fmla="*/ 96 w 193"/>
              <a:gd name="T5" fmla="*/ 0 h 193"/>
              <a:gd name="T6" fmla="*/ 79 w 193"/>
              <a:gd name="T7" fmla="*/ 79 h 193"/>
              <a:gd name="T8" fmla="*/ 0 w 193"/>
              <a:gd name="T9" fmla="*/ 96 h 193"/>
              <a:gd name="T10" fmla="*/ 79 w 193"/>
              <a:gd name="T11" fmla="*/ 113 h 193"/>
              <a:gd name="T12" fmla="*/ 96 w 193"/>
              <a:gd name="T13" fmla="*/ 192 h 193"/>
              <a:gd name="T14" fmla="*/ 113 w 193"/>
              <a:gd name="T15" fmla="*/ 113 h 193"/>
              <a:gd name="T16" fmla="*/ 192 w 193"/>
              <a:gd name="T17" fmla="*/ 96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
              <a:gd name="T28" fmla="*/ 0 h 193"/>
              <a:gd name="T29" fmla="*/ 193 w 193"/>
              <a:gd name="T30" fmla="*/ 193 h 1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a:solidFill>
              <a:schemeClr val="tx1"/>
            </a:solidFill>
            <a:round/>
            <a:headEnd type="none" w="sm" len="sm"/>
            <a:tailEnd type="none" w="sm" len="sm"/>
          </a:ln>
        </p:spPr>
        <p:txBody>
          <a:bodyPr/>
          <a:lstStyle/>
          <a:p>
            <a:endParaRPr lang="en-IN">
              <a:latin typeface="Corbel" pitchFamily="34" charset="0"/>
            </a:endParaRPr>
          </a:p>
        </p:txBody>
      </p:sp>
      <p:sp>
        <p:nvSpPr>
          <p:cNvPr id="27680" name="Freeform 32"/>
          <p:cNvSpPr>
            <a:spLocks/>
          </p:cNvSpPr>
          <p:nvPr/>
        </p:nvSpPr>
        <p:spPr bwMode="auto">
          <a:xfrm>
            <a:off x="7518400" y="5791200"/>
            <a:ext cx="408517" cy="306388"/>
          </a:xfrm>
          <a:custGeom>
            <a:avLst/>
            <a:gdLst>
              <a:gd name="T0" fmla="*/ 192 w 193"/>
              <a:gd name="T1" fmla="*/ 96 h 193"/>
              <a:gd name="T2" fmla="*/ 113 w 193"/>
              <a:gd name="T3" fmla="*/ 79 h 193"/>
              <a:gd name="T4" fmla="*/ 96 w 193"/>
              <a:gd name="T5" fmla="*/ 0 h 193"/>
              <a:gd name="T6" fmla="*/ 79 w 193"/>
              <a:gd name="T7" fmla="*/ 79 h 193"/>
              <a:gd name="T8" fmla="*/ 0 w 193"/>
              <a:gd name="T9" fmla="*/ 96 h 193"/>
              <a:gd name="T10" fmla="*/ 79 w 193"/>
              <a:gd name="T11" fmla="*/ 113 h 193"/>
              <a:gd name="T12" fmla="*/ 96 w 193"/>
              <a:gd name="T13" fmla="*/ 192 h 193"/>
              <a:gd name="T14" fmla="*/ 113 w 193"/>
              <a:gd name="T15" fmla="*/ 113 h 193"/>
              <a:gd name="T16" fmla="*/ 192 w 193"/>
              <a:gd name="T17" fmla="*/ 96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
              <a:gd name="T28" fmla="*/ 0 h 193"/>
              <a:gd name="T29" fmla="*/ 193 w 193"/>
              <a:gd name="T30" fmla="*/ 193 h 1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a:solidFill>
              <a:schemeClr val="tx1"/>
            </a:solidFill>
            <a:round/>
            <a:headEnd type="none" w="sm" len="sm"/>
            <a:tailEnd type="none" w="sm" len="sm"/>
          </a:ln>
        </p:spPr>
        <p:txBody>
          <a:bodyPr/>
          <a:lstStyle/>
          <a:p>
            <a:endParaRPr lang="en-IN">
              <a:latin typeface="Corbel" pitchFamily="34" charset="0"/>
            </a:endParaRPr>
          </a:p>
        </p:txBody>
      </p:sp>
      <p:sp>
        <p:nvSpPr>
          <p:cNvPr id="27681" name="Rectangle 33"/>
          <p:cNvSpPr>
            <a:spLocks noChangeArrowheads="1"/>
          </p:cNvSpPr>
          <p:nvPr/>
        </p:nvSpPr>
        <p:spPr bwMode="auto">
          <a:xfrm>
            <a:off x="10452101" y="1371600"/>
            <a:ext cx="1739900" cy="1059264"/>
          </a:xfrm>
          <a:prstGeom prst="rect">
            <a:avLst/>
          </a:prstGeom>
          <a:noFill/>
          <a:ln w="9525">
            <a:noFill/>
            <a:miter lim="800000"/>
            <a:headEnd/>
            <a:tailEnd/>
          </a:ln>
        </p:spPr>
        <p:txBody>
          <a:bodyPr lIns="90488" tIns="44450" rIns="90488" bIns="44450">
            <a:spAutoFit/>
          </a:bodyPr>
          <a:lstStyle/>
          <a:p>
            <a:pPr>
              <a:spcBef>
                <a:spcPct val="50000"/>
              </a:spcBef>
            </a:pPr>
            <a:r>
              <a:rPr lang="en-US" b="1" dirty="0">
                <a:solidFill>
                  <a:srgbClr val="00FEE6"/>
                </a:solidFill>
                <a:latin typeface="Corbel" pitchFamily="34" charset="0"/>
              </a:rPr>
              <a:t>   </a:t>
            </a:r>
          </a:p>
          <a:p>
            <a:pPr>
              <a:spcBef>
                <a:spcPct val="50000"/>
              </a:spcBef>
            </a:pPr>
            <a:r>
              <a:rPr lang="en-US" b="1" dirty="0">
                <a:latin typeface="Corbel" pitchFamily="34" charset="0"/>
              </a:rPr>
              <a:t>Critical          Value(s)</a:t>
            </a:r>
          </a:p>
        </p:txBody>
      </p:sp>
      <p:sp>
        <p:nvSpPr>
          <p:cNvPr id="27682" name="Freeform 34"/>
          <p:cNvSpPr>
            <a:spLocks/>
          </p:cNvSpPr>
          <p:nvPr/>
        </p:nvSpPr>
        <p:spPr bwMode="auto">
          <a:xfrm>
            <a:off x="10160000" y="2057400"/>
            <a:ext cx="408517" cy="306388"/>
          </a:xfrm>
          <a:custGeom>
            <a:avLst/>
            <a:gdLst>
              <a:gd name="T0" fmla="*/ 192 w 193"/>
              <a:gd name="T1" fmla="*/ 96 h 193"/>
              <a:gd name="T2" fmla="*/ 113 w 193"/>
              <a:gd name="T3" fmla="*/ 79 h 193"/>
              <a:gd name="T4" fmla="*/ 96 w 193"/>
              <a:gd name="T5" fmla="*/ 0 h 193"/>
              <a:gd name="T6" fmla="*/ 79 w 193"/>
              <a:gd name="T7" fmla="*/ 79 h 193"/>
              <a:gd name="T8" fmla="*/ 0 w 193"/>
              <a:gd name="T9" fmla="*/ 96 h 193"/>
              <a:gd name="T10" fmla="*/ 79 w 193"/>
              <a:gd name="T11" fmla="*/ 113 h 193"/>
              <a:gd name="T12" fmla="*/ 96 w 193"/>
              <a:gd name="T13" fmla="*/ 192 h 193"/>
              <a:gd name="T14" fmla="*/ 113 w 193"/>
              <a:gd name="T15" fmla="*/ 113 h 193"/>
              <a:gd name="T16" fmla="*/ 192 w 193"/>
              <a:gd name="T17" fmla="*/ 96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
              <a:gd name="T28" fmla="*/ 0 h 193"/>
              <a:gd name="T29" fmla="*/ 193 w 193"/>
              <a:gd name="T30" fmla="*/ 193 h 1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a:solidFill>
              <a:schemeClr val="tx1"/>
            </a:solidFill>
            <a:round/>
            <a:headEnd type="none" w="sm" len="sm"/>
            <a:tailEnd type="none" w="sm" len="sm"/>
          </a:ln>
        </p:spPr>
        <p:txBody>
          <a:bodyPr/>
          <a:lstStyle/>
          <a:p>
            <a:endParaRPr lang="en-IN">
              <a:latin typeface="Corbel" pitchFamily="34" charset="0"/>
            </a:endParaRPr>
          </a:p>
        </p:txBody>
      </p:sp>
      <p:sp>
        <p:nvSpPr>
          <p:cNvPr id="27683" name="Rectangle 35"/>
          <p:cNvSpPr>
            <a:spLocks noChangeArrowheads="1"/>
          </p:cNvSpPr>
          <p:nvPr/>
        </p:nvSpPr>
        <p:spPr bwMode="auto">
          <a:xfrm>
            <a:off x="3346451" y="2890838"/>
            <a:ext cx="3060700" cy="366767"/>
          </a:xfrm>
          <a:prstGeom prst="rect">
            <a:avLst/>
          </a:prstGeom>
          <a:noFill/>
          <a:ln w="9525">
            <a:noFill/>
            <a:miter lim="800000"/>
            <a:headEnd/>
            <a:tailEnd/>
          </a:ln>
        </p:spPr>
        <p:txBody>
          <a:bodyPr lIns="90488" tIns="44450" rIns="90488" bIns="44450">
            <a:spAutoFit/>
          </a:bodyPr>
          <a:lstStyle/>
          <a:p>
            <a:pPr algn="ctr">
              <a:spcBef>
                <a:spcPct val="50000"/>
              </a:spcBef>
            </a:pPr>
            <a:r>
              <a:rPr lang="en-US" b="1" dirty="0">
                <a:latin typeface="Corbel" pitchFamily="34" charset="0"/>
              </a:rPr>
              <a:t>Rejection Regions</a:t>
            </a:r>
          </a:p>
        </p:txBody>
      </p:sp>
      <p:sp>
        <p:nvSpPr>
          <p:cNvPr id="27684" name="Line 36"/>
          <p:cNvSpPr>
            <a:spLocks noChangeShapeType="1"/>
          </p:cNvSpPr>
          <p:nvPr/>
        </p:nvSpPr>
        <p:spPr bwMode="auto">
          <a:xfrm flipV="1">
            <a:off x="5897033" y="2967039"/>
            <a:ext cx="594784" cy="293687"/>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27685" name="Line 37"/>
          <p:cNvSpPr>
            <a:spLocks noChangeShapeType="1"/>
          </p:cNvSpPr>
          <p:nvPr/>
        </p:nvSpPr>
        <p:spPr bwMode="auto">
          <a:xfrm>
            <a:off x="5600701" y="3514726"/>
            <a:ext cx="2010833" cy="593725"/>
          </a:xfrm>
          <a:prstGeom prst="line">
            <a:avLst/>
          </a:prstGeom>
          <a:noFill/>
          <a:ln w="12700">
            <a:solidFill>
              <a:schemeClr val="tx1"/>
            </a:solidFill>
            <a:round/>
            <a:headEnd type="none" w="sm" len="sm"/>
            <a:tailEnd type="stealth" w="med" len="me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72271"/>
          </a:xfrm>
        </p:spPr>
        <p:txBody>
          <a:bodyPr>
            <a:normAutofit/>
          </a:bodyPr>
          <a:lstStyle/>
          <a:p>
            <a:r>
              <a:rPr lang="en-US" dirty="0" smtClean="0"/>
              <a:t>Procedure of testing of Hypothesis</a:t>
            </a:r>
            <a:endParaRPr lang="en-US" dirty="0"/>
          </a:p>
        </p:txBody>
      </p:sp>
      <p:sp>
        <p:nvSpPr>
          <p:cNvPr id="3" name="Content Placeholder 2"/>
          <p:cNvSpPr>
            <a:spLocks noGrp="1"/>
          </p:cNvSpPr>
          <p:nvPr>
            <p:ph idx="1"/>
          </p:nvPr>
        </p:nvSpPr>
        <p:spPr>
          <a:xfrm>
            <a:off x="609600" y="1302327"/>
            <a:ext cx="10972800" cy="4823838"/>
          </a:xfrm>
        </p:spPr>
        <p:txBody>
          <a:bodyPr>
            <a:normAutofit fontScale="70000" lnSpcReduction="20000"/>
          </a:bodyPr>
          <a:lstStyle/>
          <a:p>
            <a:pPr>
              <a:buNone/>
            </a:pPr>
            <a:r>
              <a:rPr lang="en-US" dirty="0" smtClean="0"/>
              <a:t>1. </a:t>
            </a:r>
            <a:r>
              <a:rPr lang="en-US" i="1" dirty="0" smtClean="0"/>
              <a:t>Null Hypothesis. Set up the Null Hypothesis Ho</a:t>
            </a:r>
          </a:p>
          <a:p>
            <a:pPr>
              <a:buNone/>
            </a:pPr>
            <a:r>
              <a:rPr lang="en-US" i="1" dirty="0" smtClean="0"/>
              <a:t>2. Alternative Hypothesis. Set up the Alternative Hypothesis H</a:t>
            </a:r>
            <a:r>
              <a:rPr lang="en-US" i="1" baseline="-25000" dirty="0" smtClean="0"/>
              <a:t>A. </a:t>
            </a:r>
            <a:r>
              <a:rPr lang="en-US" i="1" dirty="0" smtClean="0"/>
              <a:t>This will</a:t>
            </a:r>
          </a:p>
          <a:p>
            <a:pPr>
              <a:buNone/>
            </a:pPr>
            <a:r>
              <a:rPr lang="en-US" dirty="0" smtClean="0"/>
              <a:t>enable us to decide whether we have to use a single-tailed (right or left) test or</a:t>
            </a:r>
          </a:p>
          <a:p>
            <a:pPr>
              <a:buNone/>
            </a:pPr>
            <a:r>
              <a:rPr lang="en-US" dirty="0" smtClean="0"/>
              <a:t>two-tailed test.</a:t>
            </a:r>
          </a:p>
          <a:p>
            <a:pPr>
              <a:buNone/>
            </a:pPr>
            <a:r>
              <a:rPr lang="en-US" i="1" dirty="0" smtClean="0"/>
              <a:t>3. Level of Significance. Choose the appropriate level of Significance (a)</a:t>
            </a:r>
          </a:p>
          <a:p>
            <a:pPr>
              <a:buNone/>
            </a:pPr>
            <a:r>
              <a:rPr lang="en-US" i="1" dirty="0" smtClean="0"/>
              <a:t>4. Test Statistic (or Test Criterion). Compute the test statistic</a:t>
            </a:r>
          </a:p>
          <a:p>
            <a:pPr>
              <a:buNone/>
            </a:pPr>
            <a:endParaRPr lang="en-US" i="1" dirty="0" smtClean="0"/>
          </a:p>
          <a:p>
            <a:pPr algn="ctr">
              <a:buNone/>
            </a:pPr>
            <a:r>
              <a:rPr lang="en-US" dirty="0" smtClean="0"/>
              <a:t>Z = [t</a:t>
            </a:r>
            <a:r>
              <a:rPr lang="en-US" i="1" dirty="0" smtClean="0"/>
              <a:t>-E(t)]/S.E.(t)/</a:t>
            </a:r>
            <a:r>
              <a:rPr lang="en-US" i="1" dirty="0" err="1" smtClean="0"/>
              <a:t>sqrt</a:t>
            </a:r>
            <a:r>
              <a:rPr lang="en-US" i="1" dirty="0" smtClean="0"/>
              <a:t>(n)</a:t>
            </a:r>
          </a:p>
          <a:p>
            <a:pPr>
              <a:buNone/>
            </a:pPr>
            <a:r>
              <a:rPr lang="en-US" dirty="0" smtClean="0"/>
              <a:t>	under the null hypothesis i.e. considering null hypothesis to be true.</a:t>
            </a:r>
          </a:p>
          <a:p>
            <a:pPr>
              <a:buNone/>
            </a:pPr>
            <a:r>
              <a:rPr lang="en-US" i="1" dirty="0" smtClean="0"/>
              <a:t>5. Conclusion. We compare the computed value of Z in step 4 with the</a:t>
            </a:r>
          </a:p>
          <a:p>
            <a:pPr>
              <a:buNone/>
            </a:pPr>
            <a:r>
              <a:rPr lang="en-US" dirty="0" smtClean="0"/>
              <a:t>significant value (tabulated value) </a:t>
            </a:r>
            <a:r>
              <a:rPr lang="en-US" dirty="0" err="1" smtClean="0"/>
              <a:t>Z</a:t>
            </a:r>
            <a:r>
              <a:rPr lang="en-US" i="1" dirty="0" err="1" smtClean="0"/>
              <a:t>a</a:t>
            </a:r>
            <a:r>
              <a:rPr lang="en-US" i="1" dirty="0" smtClean="0"/>
              <a:t>, at the given level of significance, 'a'.</a:t>
            </a:r>
          </a:p>
          <a:p>
            <a:pPr>
              <a:buNone/>
            </a:pPr>
            <a:r>
              <a:rPr lang="en-US" dirty="0" smtClean="0"/>
              <a:t>	If I Z &lt; </a:t>
            </a:r>
            <a:r>
              <a:rPr lang="en-US" dirty="0" err="1" smtClean="0"/>
              <a:t>Z</a:t>
            </a:r>
            <a:r>
              <a:rPr lang="en-US" i="1" dirty="0" err="1" smtClean="0"/>
              <a:t>a</a:t>
            </a:r>
            <a:r>
              <a:rPr lang="en-US" i="1" dirty="0" smtClean="0"/>
              <a:t> </a:t>
            </a:r>
            <a:r>
              <a:rPr lang="en-US" i="1" dirty="0" err="1" smtClean="0"/>
              <a:t>i.e</a:t>
            </a:r>
            <a:r>
              <a:rPr lang="en-US" i="1" dirty="0" smtClean="0"/>
              <a:t> . if the calculated value of Z  is less than </a:t>
            </a:r>
            <a:r>
              <a:rPr lang="en-US" dirty="0" smtClean="0"/>
              <a:t>tabulated value </a:t>
            </a:r>
            <a:r>
              <a:rPr lang="en-US" dirty="0" err="1" smtClean="0"/>
              <a:t>Z</a:t>
            </a:r>
            <a:r>
              <a:rPr lang="en-US" i="1" dirty="0" err="1" smtClean="0"/>
              <a:t>a</a:t>
            </a:r>
            <a:r>
              <a:rPr lang="en-US" i="1" dirty="0" smtClean="0"/>
              <a:t> </a:t>
            </a:r>
          </a:p>
          <a:p>
            <a:pPr>
              <a:buNone/>
            </a:pPr>
            <a:r>
              <a:rPr lang="en-US" dirty="0" smtClean="0"/>
              <a:t> we accept the null hypothesis otherwise we reject the null hypothesis.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0792" y="3323968"/>
            <a:ext cx="1143000" cy="714632"/>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Hypothesis Testing Examples (One Sample Z Test)</a:t>
            </a:r>
          </a:p>
        </p:txBody>
      </p:sp>
      <p:sp>
        <p:nvSpPr>
          <p:cNvPr id="3" name="Content Placeholder 2"/>
          <p:cNvSpPr>
            <a:spLocks noGrp="1"/>
          </p:cNvSpPr>
          <p:nvPr>
            <p:ph idx="1"/>
          </p:nvPr>
        </p:nvSpPr>
        <p:spPr/>
        <p:txBody>
          <a:bodyPr/>
          <a:lstStyle/>
          <a:p>
            <a:r>
              <a:rPr lang="en-US" dirty="0" smtClean="0"/>
              <a:t>Used when </a:t>
            </a:r>
            <a:r>
              <a:rPr lang="en-US" dirty="0"/>
              <a:t>know the actual population standard deviation</a:t>
            </a:r>
            <a:endParaRPr lang="en-US" dirty="0" smtClean="0"/>
          </a:p>
          <a:p>
            <a:r>
              <a:rPr lang="en-US" dirty="0" smtClean="0"/>
              <a:t>The </a:t>
            </a:r>
            <a:r>
              <a:rPr lang="en-US" dirty="0"/>
              <a:t>one sample z test isn’t used very often (because we rarely know the actual population standard deviation). </a:t>
            </a:r>
            <a:endParaRPr lang="en-US" dirty="0" smtClean="0"/>
          </a:p>
          <a:p>
            <a:r>
              <a:rPr lang="en-US" dirty="0"/>
              <a:t>A principal at a certain school claims that the students in his school are above average intelligence. A random sample of thirty students IQ scores have a mean score of 112. Is there sufficient evidence to support the principal’s claim? The mean population IQ is 100 with a standard deviation of 15.</a:t>
            </a:r>
            <a:endParaRPr lang="en-IN" dirty="0"/>
          </a:p>
        </p:txBody>
      </p:sp>
    </p:spTree>
    <p:extLst>
      <p:ext uri="{BB962C8B-B14F-4D97-AF65-F5344CB8AC3E}">
        <p14:creationId xmlns:p14="http://schemas.microsoft.com/office/powerpoint/2010/main" val="37893989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Hypothesis testing Example</a:t>
            </a:r>
            <a:endParaRPr lang="en-IN" dirty="0"/>
          </a:p>
        </p:txBody>
      </p:sp>
      <p:sp>
        <p:nvSpPr>
          <p:cNvPr id="3" name="Content Placeholder 2"/>
          <p:cNvSpPr>
            <a:spLocks noGrp="1"/>
          </p:cNvSpPr>
          <p:nvPr>
            <p:ph idx="1"/>
          </p:nvPr>
        </p:nvSpPr>
        <p:spPr/>
        <p:txBody>
          <a:bodyPr>
            <a:normAutofit/>
          </a:bodyPr>
          <a:lstStyle/>
          <a:p>
            <a:r>
              <a:rPr lang="en-US" dirty="0"/>
              <a:t>Step 1: State the </a:t>
            </a:r>
            <a:r>
              <a:rPr lang="en-US" dirty="0">
                <a:solidFill>
                  <a:srgbClr val="FF0000"/>
                </a:solidFill>
              </a:rPr>
              <a:t>Null hypothesis</a:t>
            </a:r>
            <a:r>
              <a:rPr lang="en-US" dirty="0"/>
              <a:t>. The accepted fact is that the </a:t>
            </a:r>
            <a:r>
              <a:rPr lang="en-US" dirty="0">
                <a:solidFill>
                  <a:srgbClr val="FF0000"/>
                </a:solidFill>
              </a:rPr>
              <a:t>population mean </a:t>
            </a:r>
            <a:r>
              <a:rPr lang="en-US" dirty="0"/>
              <a:t>is 100, so: H</a:t>
            </a:r>
            <a:r>
              <a:rPr lang="en-US" baseline="-25000" dirty="0"/>
              <a:t>0</a:t>
            </a:r>
            <a:r>
              <a:rPr lang="en-US" dirty="0"/>
              <a:t>: μ=100</a:t>
            </a:r>
            <a:r>
              <a:rPr lang="en-US" dirty="0" smtClean="0"/>
              <a:t>.</a:t>
            </a:r>
          </a:p>
          <a:p>
            <a:r>
              <a:rPr lang="en-US" dirty="0"/>
              <a:t>Step 2: State the </a:t>
            </a:r>
            <a:r>
              <a:rPr lang="en-US" dirty="0">
                <a:solidFill>
                  <a:srgbClr val="FF0000"/>
                </a:solidFill>
              </a:rPr>
              <a:t>Alternate Hypothesis</a:t>
            </a:r>
            <a:r>
              <a:rPr lang="en-US" dirty="0"/>
              <a:t>. The claim is that the students have above average IQ scores, so:</a:t>
            </a:r>
            <a:br>
              <a:rPr lang="en-US" dirty="0"/>
            </a:br>
            <a:r>
              <a:rPr lang="en-US" dirty="0"/>
              <a:t>H</a:t>
            </a:r>
            <a:r>
              <a:rPr lang="en-US" baseline="-25000" dirty="0"/>
              <a:t>1</a:t>
            </a:r>
            <a:r>
              <a:rPr lang="en-US" dirty="0"/>
              <a:t>: μ &gt; 100</a:t>
            </a:r>
            <a:r>
              <a:rPr lang="en-US" dirty="0" smtClean="0"/>
              <a:t>.</a:t>
            </a:r>
          </a:p>
          <a:p>
            <a:r>
              <a:rPr lang="en-US" dirty="0" smtClean="0"/>
              <a:t>The </a:t>
            </a:r>
            <a:r>
              <a:rPr lang="en-US" dirty="0"/>
              <a:t>fact that we are looking for scores “greater than” a certain point means that this is a </a:t>
            </a:r>
            <a:r>
              <a:rPr lang="en-US" dirty="0">
                <a:solidFill>
                  <a:srgbClr val="FF0000"/>
                </a:solidFill>
              </a:rPr>
              <a:t>one-tailed test</a:t>
            </a:r>
            <a:r>
              <a:rPr lang="en-US" dirty="0" smtClean="0"/>
              <a:t>.</a:t>
            </a:r>
          </a:p>
          <a:p>
            <a:r>
              <a:rPr lang="en-US" dirty="0"/>
              <a:t>Step 3: Draw a picture to help you visualize the problem</a:t>
            </a:r>
            <a:r>
              <a:rPr lang="en-US" dirty="0" smtClean="0"/>
              <a:t>.</a:t>
            </a:r>
            <a:endParaRPr lang="en-IN" dirty="0"/>
          </a:p>
        </p:txBody>
      </p:sp>
    </p:spTree>
    <p:extLst>
      <p:ext uri="{BB962C8B-B14F-4D97-AF65-F5344CB8AC3E}">
        <p14:creationId xmlns:p14="http://schemas.microsoft.com/office/powerpoint/2010/main" val="33286166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Hypothesis testing Example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0205" y="1598858"/>
            <a:ext cx="6981567" cy="5259142"/>
          </a:xfrm>
        </p:spPr>
      </p:pic>
    </p:spTree>
    <p:extLst>
      <p:ext uri="{BB962C8B-B14F-4D97-AF65-F5344CB8AC3E}">
        <p14:creationId xmlns:p14="http://schemas.microsoft.com/office/powerpoint/2010/main" val="289326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Hypothesis testing Example</a:t>
            </a:r>
          </a:p>
        </p:txBody>
      </p:sp>
      <p:sp>
        <p:nvSpPr>
          <p:cNvPr id="3" name="Content Placeholder 2"/>
          <p:cNvSpPr>
            <a:spLocks noGrp="1"/>
          </p:cNvSpPr>
          <p:nvPr>
            <p:ph idx="1"/>
          </p:nvPr>
        </p:nvSpPr>
        <p:spPr/>
        <p:txBody>
          <a:bodyPr>
            <a:normAutofit fontScale="92500" lnSpcReduction="10000"/>
          </a:bodyPr>
          <a:lstStyle/>
          <a:p>
            <a:r>
              <a:rPr lang="en-US" dirty="0"/>
              <a:t>Step 4: State the </a:t>
            </a:r>
            <a:r>
              <a:rPr lang="en-US" dirty="0">
                <a:solidFill>
                  <a:srgbClr val="FF0000"/>
                </a:solidFill>
              </a:rPr>
              <a:t>alpha level</a:t>
            </a:r>
            <a:r>
              <a:rPr lang="en-US" dirty="0"/>
              <a:t>. If you aren’t given an </a:t>
            </a:r>
            <a:r>
              <a:rPr lang="en-US" dirty="0">
                <a:solidFill>
                  <a:srgbClr val="FF0000"/>
                </a:solidFill>
              </a:rPr>
              <a:t>alpha level</a:t>
            </a:r>
            <a:r>
              <a:rPr lang="en-US" dirty="0"/>
              <a:t>, use </a:t>
            </a:r>
            <a:r>
              <a:rPr lang="en-US" dirty="0">
                <a:solidFill>
                  <a:srgbClr val="FF0000"/>
                </a:solidFill>
              </a:rPr>
              <a:t>5% (0.05</a:t>
            </a:r>
            <a:r>
              <a:rPr lang="en-US" dirty="0" smtClean="0">
                <a:solidFill>
                  <a:srgbClr val="FF0000"/>
                </a:solidFill>
              </a:rPr>
              <a:t>).</a:t>
            </a:r>
          </a:p>
          <a:p>
            <a:r>
              <a:rPr lang="en-US" dirty="0"/>
              <a:t>Step 5: Find the </a:t>
            </a:r>
            <a:r>
              <a:rPr lang="en-US" dirty="0">
                <a:solidFill>
                  <a:srgbClr val="FF0000"/>
                </a:solidFill>
              </a:rPr>
              <a:t>rejection region area </a:t>
            </a:r>
            <a:r>
              <a:rPr lang="en-US" dirty="0"/>
              <a:t>(given by your alpha level above) from the </a:t>
            </a:r>
            <a:r>
              <a:rPr lang="en-US" dirty="0">
                <a:solidFill>
                  <a:srgbClr val="FF0000"/>
                </a:solidFill>
              </a:rPr>
              <a:t>z-table</a:t>
            </a:r>
            <a:r>
              <a:rPr lang="en-US" dirty="0"/>
              <a:t>. An area of .05 is equal to a </a:t>
            </a:r>
            <a:r>
              <a:rPr lang="en-US" dirty="0">
                <a:solidFill>
                  <a:srgbClr val="FF0000"/>
                </a:solidFill>
              </a:rPr>
              <a:t>z-score</a:t>
            </a:r>
            <a:r>
              <a:rPr lang="en-US" dirty="0"/>
              <a:t> of 1.645</a:t>
            </a:r>
            <a:r>
              <a:rPr lang="en-US" dirty="0" smtClean="0"/>
              <a:t>.</a:t>
            </a:r>
          </a:p>
          <a:p>
            <a:r>
              <a:rPr lang="en-US" dirty="0"/>
              <a:t>Step 6: Find the test </a:t>
            </a:r>
            <a:r>
              <a:rPr lang="en-US" dirty="0">
                <a:solidFill>
                  <a:srgbClr val="FF0000"/>
                </a:solidFill>
              </a:rPr>
              <a:t>statistic</a:t>
            </a:r>
            <a:r>
              <a:rPr lang="en-US" dirty="0"/>
              <a:t> using this formula: </a:t>
            </a:r>
            <a:br>
              <a:rPr lang="en-US" dirty="0"/>
            </a:br>
            <a:r>
              <a:rPr lang="en-US" dirty="0"/>
              <a:t>For this set of data: z= (112.5-100) / (15/√30)=4.56. </a:t>
            </a:r>
          </a:p>
          <a:p>
            <a:r>
              <a:rPr lang="en-US" dirty="0"/>
              <a:t>Step 6: If Step 6 is greater than Step 5, reject the null hypothesis. If it’s less than Step 5, you cannot reject the null hypothesis. In this case, it is greater (4.56 &gt; 1.645), so you can reject the null.</a:t>
            </a:r>
          </a:p>
          <a:p>
            <a:endParaRPr lang="en-IN" dirty="0"/>
          </a:p>
        </p:txBody>
      </p:sp>
    </p:spTree>
    <p:extLst>
      <p:ext uri="{BB962C8B-B14F-4D97-AF65-F5344CB8AC3E}">
        <p14:creationId xmlns:p14="http://schemas.microsoft.com/office/powerpoint/2010/main" val="1514769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Hypothesis testing Example</a:t>
            </a:r>
          </a:p>
        </p:txBody>
      </p:sp>
      <p:sp>
        <p:nvSpPr>
          <p:cNvPr id="3" name="Content Placeholder 2"/>
          <p:cNvSpPr>
            <a:spLocks noGrp="1"/>
          </p:cNvSpPr>
          <p:nvPr>
            <p:ph idx="1"/>
          </p:nvPr>
        </p:nvSpPr>
        <p:spPr>
          <a:xfrm>
            <a:off x="609600" y="1260389"/>
            <a:ext cx="10972800" cy="5597611"/>
          </a:xfrm>
        </p:spPr>
        <p:txBody>
          <a:bodyPr>
            <a:normAutofit fontScale="77500" lnSpcReduction="20000"/>
          </a:bodyPr>
          <a:lstStyle/>
          <a:p>
            <a:r>
              <a:rPr lang="en-US" dirty="0"/>
              <a:t>Blood glucose levels for obese patients have a mean of 100 with a standard deviation of 15. A researcher thinks that a diet high in raw cornstarch will have a positive or negative effect on blood glucose levels. A sample of 30 patients who have tried the raw cornstarch diet have a mean glucose level of 140. Test the hypothesis that the raw cornstarch had an effect</a:t>
            </a:r>
            <a:r>
              <a:rPr lang="en-US" dirty="0" smtClean="0"/>
              <a:t>.</a:t>
            </a:r>
          </a:p>
          <a:p>
            <a:r>
              <a:rPr lang="en-US" dirty="0"/>
              <a:t>Step 1: State the null hypothesis: H</a:t>
            </a:r>
            <a:r>
              <a:rPr lang="en-US" baseline="-25000" dirty="0"/>
              <a:t>0</a:t>
            </a:r>
            <a:r>
              <a:rPr lang="en-US" dirty="0"/>
              <a:t>:μ=100</a:t>
            </a:r>
            <a:br>
              <a:rPr lang="en-US" dirty="0"/>
            </a:br>
            <a:r>
              <a:rPr lang="en-US" dirty="0"/>
              <a:t>Step 2: State the alternate hypothesis: H</a:t>
            </a:r>
            <a:r>
              <a:rPr lang="en-US" baseline="-25000" dirty="0"/>
              <a:t>1</a:t>
            </a:r>
            <a:r>
              <a:rPr lang="en-US" dirty="0"/>
              <a:t>:≠100</a:t>
            </a:r>
            <a:br>
              <a:rPr lang="en-US" dirty="0"/>
            </a:br>
            <a:r>
              <a:rPr lang="en-US" dirty="0"/>
              <a:t>Step 3: State your alpha level. We’ll use 0.05 for this example. As this is a two-tailed test, split the alpha into two.</a:t>
            </a:r>
            <a:br>
              <a:rPr lang="en-US" dirty="0"/>
            </a:br>
            <a:r>
              <a:rPr lang="en-US" dirty="0"/>
              <a:t>0.05/2=0.025</a:t>
            </a:r>
            <a:br>
              <a:rPr lang="en-US" dirty="0"/>
            </a:br>
            <a:r>
              <a:rPr lang="en-US" dirty="0"/>
              <a:t>Step 4: Find the z-score associated with your alpha level. You’re looking for the area in </a:t>
            </a:r>
            <a:r>
              <a:rPr lang="en-US" i="1" dirty="0"/>
              <a:t>one tail only</a:t>
            </a:r>
            <a:r>
              <a:rPr lang="en-US" dirty="0"/>
              <a:t>. A z-score for 0.75(1-0.025=0.975) is 1.96. As this is a two-tailed test, you would also be considering the left tail (z=1.96)</a:t>
            </a:r>
            <a:br>
              <a:rPr lang="en-US" dirty="0"/>
            </a:br>
            <a:r>
              <a:rPr lang="en-US" dirty="0"/>
              <a:t>Step 5: Find the test statistic using this formula: </a:t>
            </a:r>
            <a:endParaRPr lang="en-US" dirty="0" smtClean="0"/>
          </a:p>
          <a:p>
            <a:r>
              <a:rPr lang="en-US" dirty="0"/>
              <a:t>z=(140-100)/(15/√30)=14.60.</a:t>
            </a:r>
            <a:br>
              <a:rPr lang="en-US" dirty="0"/>
            </a:br>
            <a:r>
              <a:rPr lang="en-US" dirty="0"/>
              <a:t>Step 6: If Step 5 is less than -1.96 or greater than 1.96 (Step </a:t>
            </a:r>
            <a:r>
              <a:rPr lang="en-US" dirty="0" smtClean="0"/>
              <a:t>4), </a:t>
            </a:r>
            <a:r>
              <a:rPr lang="en-US" dirty="0"/>
              <a:t>reject the null hypothesis. In this case, it is greater, so you </a:t>
            </a:r>
            <a:r>
              <a:rPr lang="en-US" i="1" dirty="0"/>
              <a:t>can</a:t>
            </a:r>
            <a:r>
              <a:rPr lang="en-US" dirty="0"/>
              <a:t> reject the null.</a:t>
            </a:r>
            <a:endParaRPr lang="en-IN" dirty="0"/>
          </a:p>
        </p:txBody>
      </p:sp>
    </p:spTree>
    <p:extLst>
      <p:ext uri="{BB962C8B-B14F-4D97-AF65-F5344CB8AC3E}">
        <p14:creationId xmlns:p14="http://schemas.microsoft.com/office/powerpoint/2010/main" val="2541170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test</a:t>
            </a:r>
            <a:endParaRPr lang="en-IN" dirty="0"/>
          </a:p>
        </p:txBody>
      </p:sp>
      <p:sp>
        <p:nvSpPr>
          <p:cNvPr id="3" name="Content Placeholder 2"/>
          <p:cNvSpPr>
            <a:spLocks noGrp="1"/>
          </p:cNvSpPr>
          <p:nvPr>
            <p:ph idx="1"/>
          </p:nvPr>
        </p:nvSpPr>
        <p:spPr/>
        <p:txBody>
          <a:bodyPr>
            <a:normAutofit lnSpcReduction="10000"/>
          </a:bodyPr>
          <a:lstStyle/>
          <a:p>
            <a:r>
              <a:rPr lang="en-IN" dirty="0" smtClean="0">
                <a:solidFill>
                  <a:srgbClr val="FF0000"/>
                </a:solidFill>
              </a:rPr>
              <a:t>Z test- </a:t>
            </a:r>
            <a:r>
              <a:rPr lang="en-IN" b="1" dirty="0" smtClean="0"/>
              <a:t>Z</a:t>
            </a:r>
            <a:r>
              <a:rPr lang="el-GR" b="1" dirty="0" smtClean="0"/>
              <a:t> </a:t>
            </a:r>
            <a:r>
              <a:rPr lang="el-GR" b="1" dirty="0"/>
              <a:t>= (X – μ) / [ </a:t>
            </a:r>
            <a:r>
              <a:rPr lang="en-IN" b="1" dirty="0" smtClean="0"/>
              <a:t>S</a:t>
            </a:r>
            <a:r>
              <a:rPr lang="el-GR" b="1" dirty="0" smtClean="0"/>
              <a:t>/</a:t>
            </a:r>
            <a:r>
              <a:rPr lang="el-GR" b="1" dirty="0"/>
              <a:t>√(n) ].</a:t>
            </a:r>
            <a:endParaRPr lang="en-IN" dirty="0" smtClean="0"/>
          </a:p>
          <a:p>
            <a:r>
              <a:rPr lang="en-US" dirty="0"/>
              <a:t>s </a:t>
            </a:r>
            <a:r>
              <a:rPr lang="en-US" dirty="0" smtClean="0"/>
              <a:t>=SD </a:t>
            </a:r>
            <a:r>
              <a:rPr lang="en-US" dirty="0"/>
              <a:t>of </a:t>
            </a:r>
            <a:r>
              <a:rPr lang="en-US" dirty="0" smtClean="0"/>
              <a:t>the Population</a:t>
            </a:r>
            <a:endParaRPr lang="en-IN" dirty="0" smtClean="0"/>
          </a:p>
          <a:p>
            <a:r>
              <a:rPr lang="en-IN" dirty="0" smtClean="0">
                <a:solidFill>
                  <a:srgbClr val="FF0000"/>
                </a:solidFill>
              </a:rPr>
              <a:t>T test </a:t>
            </a:r>
            <a:r>
              <a:rPr lang="en-IN" dirty="0" smtClean="0"/>
              <a:t>- </a:t>
            </a:r>
            <a:r>
              <a:rPr lang="el-GR" b="1" dirty="0" smtClean="0"/>
              <a:t>T </a:t>
            </a:r>
            <a:r>
              <a:rPr lang="el-GR" b="1" dirty="0"/>
              <a:t>= (X – μ) / [ σ/√(n) </a:t>
            </a:r>
            <a:r>
              <a:rPr lang="el-GR" b="1" dirty="0" smtClean="0"/>
              <a:t>].</a:t>
            </a:r>
            <a:endParaRPr lang="en-IN" b="1" dirty="0" smtClean="0"/>
          </a:p>
          <a:p>
            <a:r>
              <a:rPr lang="en-US" dirty="0" smtClean="0"/>
              <a:t> </a:t>
            </a:r>
            <a:r>
              <a:rPr lang="el-GR" b="1" dirty="0"/>
              <a:t>σ </a:t>
            </a:r>
            <a:r>
              <a:rPr lang="en-US" dirty="0" smtClean="0"/>
              <a:t>=</a:t>
            </a:r>
            <a:r>
              <a:rPr lang="en-US" dirty="0"/>
              <a:t>SD of the </a:t>
            </a:r>
            <a:r>
              <a:rPr lang="en-US" dirty="0" smtClean="0"/>
              <a:t>sample</a:t>
            </a:r>
            <a:endParaRPr lang="en-IN" dirty="0"/>
          </a:p>
          <a:p>
            <a:r>
              <a:rPr lang="en-US" dirty="0" smtClean="0"/>
              <a:t>Look in </a:t>
            </a:r>
            <a:r>
              <a:rPr lang="en-US" dirty="0"/>
              <a:t>the T table</a:t>
            </a:r>
            <a:endParaRPr lang="en-IN" dirty="0" smtClean="0"/>
          </a:p>
          <a:p>
            <a:r>
              <a:rPr lang="en-IN" dirty="0" smtClean="0">
                <a:solidFill>
                  <a:srgbClr val="FF0000"/>
                </a:solidFill>
              </a:rPr>
              <a:t>F Test- </a:t>
            </a:r>
            <a:r>
              <a:rPr lang="en-IN" dirty="0" smtClean="0"/>
              <a:t>Comparing variance</a:t>
            </a:r>
          </a:p>
          <a:p>
            <a:r>
              <a:rPr lang="en-IN" dirty="0"/>
              <a:t>F = s</a:t>
            </a:r>
            <a:r>
              <a:rPr lang="en-IN" baseline="30000" dirty="0"/>
              <a:t>2</a:t>
            </a:r>
            <a:r>
              <a:rPr lang="en-IN" baseline="-25000" dirty="0"/>
              <a:t>1</a:t>
            </a:r>
            <a:r>
              <a:rPr lang="en-IN" dirty="0"/>
              <a:t> / s</a:t>
            </a:r>
            <a:r>
              <a:rPr lang="en-IN" baseline="30000" dirty="0"/>
              <a:t>2</a:t>
            </a:r>
            <a:r>
              <a:rPr lang="en-IN" baseline="-25000" dirty="0"/>
              <a:t>2</a:t>
            </a:r>
            <a:endParaRPr lang="en-IN" dirty="0" smtClean="0"/>
          </a:p>
          <a:p>
            <a:r>
              <a:rPr lang="en-US" dirty="0"/>
              <a:t>Look in the T table</a:t>
            </a:r>
            <a:endParaRPr lang="en-IN" dirty="0"/>
          </a:p>
          <a:p>
            <a:endParaRPr lang="en-IN"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8565" y="1248033"/>
            <a:ext cx="5660706" cy="5301048"/>
          </a:xfrm>
          <a:prstGeom prst="rect">
            <a:avLst/>
          </a:prstGeom>
        </p:spPr>
      </p:pic>
    </p:spTree>
    <p:extLst>
      <p:ext uri="{BB962C8B-B14F-4D97-AF65-F5344CB8AC3E}">
        <p14:creationId xmlns:p14="http://schemas.microsoft.com/office/powerpoint/2010/main" val="3012109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Test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2616" y="1293322"/>
            <a:ext cx="10478530" cy="5053953"/>
          </a:xfrm>
        </p:spPr>
      </p:pic>
    </p:spTree>
    <p:extLst>
      <p:ext uri="{BB962C8B-B14F-4D97-AF65-F5344CB8AC3E}">
        <p14:creationId xmlns:p14="http://schemas.microsoft.com/office/powerpoint/2010/main" val="3946319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Hypothesis Statement</a:t>
            </a:r>
            <a:br>
              <a:rPr lang="en-IN" b="1" dirty="0"/>
            </a:br>
            <a:endParaRPr lang="en-IN" dirty="0"/>
          </a:p>
        </p:txBody>
      </p:sp>
      <p:sp>
        <p:nvSpPr>
          <p:cNvPr id="3" name="Content Placeholder 2"/>
          <p:cNvSpPr>
            <a:spLocks noGrp="1"/>
          </p:cNvSpPr>
          <p:nvPr>
            <p:ph idx="1"/>
          </p:nvPr>
        </p:nvSpPr>
        <p:spPr/>
        <p:txBody>
          <a:bodyPr>
            <a:normAutofit fontScale="85000" lnSpcReduction="10000"/>
          </a:bodyPr>
          <a:lstStyle/>
          <a:p>
            <a:r>
              <a:rPr lang="en-US" dirty="0"/>
              <a:t>If you are going to propose a </a:t>
            </a:r>
            <a:r>
              <a:rPr lang="en-US" dirty="0" smtClean="0"/>
              <a:t>hypothesis</a:t>
            </a:r>
          </a:p>
          <a:p>
            <a:r>
              <a:rPr lang="en-US" dirty="0"/>
              <a:t>If I…(do this to </a:t>
            </a:r>
            <a:r>
              <a:rPr lang="en-US" dirty="0">
                <a:solidFill>
                  <a:srgbClr val="FF0000"/>
                </a:solidFill>
              </a:rPr>
              <a:t>an independent variable</a:t>
            </a:r>
            <a:r>
              <a:rPr lang="en-US" dirty="0"/>
              <a:t>)….then (this </a:t>
            </a:r>
            <a:r>
              <a:rPr lang="en-US" dirty="0">
                <a:solidFill>
                  <a:srgbClr val="FF0000"/>
                </a:solidFill>
              </a:rPr>
              <a:t>will happen to the dependent variable</a:t>
            </a:r>
            <a:r>
              <a:rPr lang="en-US" dirty="0" smtClean="0"/>
              <a:t>).</a:t>
            </a:r>
          </a:p>
          <a:p>
            <a:r>
              <a:rPr lang="en-US" dirty="0"/>
              <a:t>If I (decrease the amount of water given to herbs) then (the herbs will increase in size).</a:t>
            </a:r>
          </a:p>
          <a:p>
            <a:r>
              <a:rPr lang="en-US" dirty="0"/>
              <a:t>If I (give patients counseling in addition to medication) then (their overall depression scale will decrease).</a:t>
            </a:r>
          </a:p>
          <a:p>
            <a:r>
              <a:rPr lang="en-US" dirty="0"/>
              <a:t>If I (give exams at noon instead of 7) then (student test scores will improve).</a:t>
            </a:r>
          </a:p>
          <a:p>
            <a:r>
              <a:rPr lang="en-US" dirty="0"/>
              <a:t>If I (look in this certain location) then (I am more likely to find new species).</a:t>
            </a:r>
          </a:p>
          <a:p>
            <a:endParaRPr lang="en-IN" dirty="0"/>
          </a:p>
        </p:txBody>
      </p:sp>
    </p:spTree>
    <p:extLst>
      <p:ext uri="{BB962C8B-B14F-4D97-AF65-F5344CB8AC3E}">
        <p14:creationId xmlns:p14="http://schemas.microsoft.com/office/powerpoint/2010/main" val="3543184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Hypothesis Statement</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A</a:t>
            </a:r>
            <a:r>
              <a:rPr lang="en-US" dirty="0" smtClean="0"/>
              <a:t>ccording </a:t>
            </a:r>
            <a:r>
              <a:rPr lang="en-US" dirty="0"/>
              <a:t>to the University of </a:t>
            </a:r>
            <a:r>
              <a:rPr lang="en-US" dirty="0" smtClean="0"/>
              <a:t>California</a:t>
            </a:r>
          </a:p>
          <a:p>
            <a:pPr marL="0" indent="0">
              <a:buNone/>
            </a:pPr>
            <a:r>
              <a:rPr lang="en-US" dirty="0" smtClean="0">
                <a:solidFill>
                  <a:srgbClr val="FF0000"/>
                </a:solidFill>
              </a:rPr>
              <a:t>Good hypothesis statement should</a:t>
            </a:r>
            <a:endParaRPr lang="en-US" dirty="0">
              <a:solidFill>
                <a:srgbClr val="FF0000"/>
              </a:solidFill>
            </a:endParaRPr>
          </a:p>
          <a:p>
            <a:r>
              <a:rPr lang="en-US" dirty="0"/>
              <a:t>Include an “if” and “then” </a:t>
            </a:r>
            <a:r>
              <a:rPr lang="en-US" dirty="0" smtClean="0"/>
              <a:t>statement.</a:t>
            </a:r>
            <a:endParaRPr lang="en-US" dirty="0"/>
          </a:p>
          <a:p>
            <a:r>
              <a:rPr lang="en-US" dirty="0"/>
              <a:t>Include both the independent and dependent variables.</a:t>
            </a:r>
          </a:p>
          <a:p>
            <a:r>
              <a:rPr lang="en-US" dirty="0"/>
              <a:t>Be testable by experiment, survey or other scientifically sound technique.</a:t>
            </a:r>
          </a:p>
          <a:p>
            <a:r>
              <a:rPr lang="en-US" dirty="0"/>
              <a:t>Be based on information in prior research (either yours or someone else’s).</a:t>
            </a:r>
          </a:p>
          <a:p>
            <a:r>
              <a:rPr lang="en-US" dirty="0"/>
              <a:t>Have design criteria (for engineering or programming projects).</a:t>
            </a:r>
          </a:p>
          <a:p>
            <a:endParaRPr lang="en-IN" dirty="0"/>
          </a:p>
        </p:txBody>
      </p:sp>
    </p:spTree>
    <p:extLst>
      <p:ext uri="{BB962C8B-B14F-4D97-AF65-F5344CB8AC3E}">
        <p14:creationId xmlns:p14="http://schemas.microsoft.com/office/powerpoint/2010/main" val="1736270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Hypothesis Testing</a:t>
            </a:r>
          </a:p>
        </p:txBody>
      </p:sp>
      <p:sp>
        <p:nvSpPr>
          <p:cNvPr id="3" name="Content Placeholder 2"/>
          <p:cNvSpPr>
            <a:spLocks noGrp="1"/>
          </p:cNvSpPr>
          <p:nvPr>
            <p:ph idx="1"/>
          </p:nvPr>
        </p:nvSpPr>
        <p:spPr/>
        <p:txBody>
          <a:bodyPr/>
          <a:lstStyle/>
          <a:p>
            <a:r>
              <a:rPr lang="en-US" dirty="0"/>
              <a:t>Hypothesis testing in statistics </a:t>
            </a:r>
            <a:r>
              <a:rPr lang="en-US" dirty="0">
                <a:solidFill>
                  <a:srgbClr val="FF0000"/>
                </a:solidFill>
              </a:rPr>
              <a:t>is a way for you to test the results of a survey or experiment</a:t>
            </a:r>
            <a:r>
              <a:rPr lang="en-US" dirty="0"/>
              <a:t> to see if you have meaningful results. </a:t>
            </a:r>
            <a:endParaRPr lang="en-US" dirty="0" smtClean="0"/>
          </a:p>
          <a:p>
            <a:r>
              <a:rPr lang="en-US" dirty="0" smtClean="0"/>
              <a:t>Testing </a:t>
            </a:r>
            <a:r>
              <a:rPr lang="en-US" dirty="0"/>
              <a:t>whether your results are valid by figuring out the odds that your results have happened by chance. </a:t>
            </a:r>
            <a:endParaRPr lang="en-US" dirty="0" smtClean="0"/>
          </a:p>
          <a:p>
            <a:r>
              <a:rPr lang="en-US" dirty="0" smtClean="0"/>
              <a:t>If </a:t>
            </a:r>
            <a:r>
              <a:rPr lang="en-US" dirty="0"/>
              <a:t>your results may have happened by chance, the experiment won’t be repeatable and so has little use. </a:t>
            </a:r>
            <a:endParaRPr lang="en-IN" dirty="0"/>
          </a:p>
        </p:txBody>
      </p:sp>
    </p:spTree>
    <p:extLst>
      <p:ext uri="{BB962C8B-B14F-4D97-AF65-F5344CB8AC3E}">
        <p14:creationId xmlns:p14="http://schemas.microsoft.com/office/powerpoint/2010/main" val="4056912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6618E7-DB71-4DD3-BCAC-FF2445E2B664}"/>
              </a:ext>
            </a:extLst>
          </p:cNvPr>
          <p:cNvSpPr>
            <a:spLocks noGrp="1"/>
          </p:cNvSpPr>
          <p:nvPr>
            <p:ph type="title"/>
          </p:nvPr>
        </p:nvSpPr>
        <p:spPr>
          <a:xfrm>
            <a:off x="1141412" y="281390"/>
            <a:ext cx="9905998" cy="785409"/>
          </a:xfrm>
        </p:spPr>
        <p:txBody>
          <a:bodyPr/>
          <a:lstStyle/>
          <a:p>
            <a:pPr algn="ctr"/>
            <a:r>
              <a:rPr lang="en-US" dirty="0"/>
              <a:t>Types of Hypothesis</a:t>
            </a:r>
            <a:endParaRPr lang="en-IN" dirty="0"/>
          </a:p>
        </p:txBody>
      </p:sp>
      <p:sp>
        <p:nvSpPr>
          <p:cNvPr id="3" name="Content Placeholder 2">
            <a:extLst>
              <a:ext uri="{FF2B5EF4-FFF2-40B4-BE49-F238E27FC236}">
                <a16:creationId xmlns:a16="http://schemas.microsoft.com/office/drawing/2014/main" xmlns="" id="{3D18C185-AA7B-43D8-BB7A-AC74B31004FA}"/>
              </a:ext>
            </a:extLst>
          </p:cNvPr>
          <p:cNvSpPr>
            <a:spLocks noGrp="1"/>
          </p:cNvSpPr>
          <p:nvPr>
            <p:ph idx="1"/>
          </p:nvPr>
        </p:nvSpPr>
        <p:spPr>
          <a:xfrm>
            <a:off x="757382" y="1066800"/>
            <a:ext cx="10769600" cy="4724402"/>
          </a:xfrm>
        </p:spPr>
        <p:txBody>
          <a:bodyPr>
            <a:normAutofit fontScale="70000" lnSpcReduction="20000"/>
          </a:bodyPr>
          <a:lstStyle/>
          <a:p>
            <a:pPr marL="0" indent="0">
              <a:buNone/>
            </a:pPr>
            <a:r>
              <a:rPr lang="en-US" b="1" dirty="0"/>
              <a:t>Null Hypothesis:</a:t>
            </a:r>
            <a:r>
              <a:rPr lang="en-US" dirty="0"/>
              <a:t> The no difference is hypothesis is called null hypothesis. This is the hypothesis which is assumed to be true in testing procedure and is tested for its possible rejection. It always contains the sign of equality(“=”). It is usually denoted by “H</a:t>
            </a:r>
            <a:r>
              <a:rPr lang="en-US" baseline="-25000" dirty="0"/>
              <a:t>0</a:t>
            </a:r>
            <a:r>
              <a:rPr lang="en-US" dirty="0"/>
              <a:t>”.</a:t>
            </a:r>
          </a:p>
          <a:p>
            <a:pPr marL="0" indent="0">
              <a:buNone/>
            </a:pPr>
            <a:r>
              <a:rPr lang="en-US" b="1" dirty="0"/>
              <a:t>E.g. </a:t>
            </a:r>
            <a:r>
              <a:rPr lang="en-US" dirty="0"/>
              <a:t>Null hypothesis regarding population mean </a:t>
            </a:r>
            <a:r>
              <a:rPr lang="el-GR" dirty="0">
                <a:latin typeface="Times New Roman" panose="02020603050405020304" pitchFamily="18" charset="0"/>
                <a:cs typeface="Times New Roman" panose="02020603050405020304" pitchFamily="18" charset="0"/>
              </a:rPr>
              <a:t>μ</a:t>
            </a:r>
            <a:r>
              <a:rPr lang="en-US" dirty="0">
                <a:latin typeface="Times New Roman" panose="02020603050405020304" pitchFamily="18" charset="0"/>
                <a:cs typeface="Times New Roman" panose="02020603050405020304" pitchFamily="18" charset="0"/>
              </a:rPr>
              <a:t>, </a:t>
            </a:r>
            <a:r>
              <a:rPr lang="en-US" dirty="0"/>
              <a:t>H</a:t>
            </a:r>
            <a:r>
              <a:rPr lang="en-US" baseline="-25000" dirty="0"/>
              <a:t>0</a:t>
            </a:r>
            <a:r>
              <a:rPr lang="en-US" dirty="0"/>
              <a:t>: </a:t>
            </a:r>
            <a:r>
              <a:rPr lang="el-GR" dirty="0">
                <a:latin typeface="Times New Roman" panose="02020603050405020304" pitchFamily="18" charset="0"/>
                <a:cs typeface="Times New Roman" panose="02020603050405020304" pitchFamily="18" charset="0"/>
              </a:rPr>
              <a:t>μ</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l-GR" dirty="0">
                <a:latin typeface="Times New Roman" panose="02020603050405020304" pitchFamily="18" charset="0"/>
                <a:cs typeface="Times New Roman" panose="02020603050405020304" pitchFamily="18" charset="0"/>
              </a:rPr>
              <a:t> μ</a:t>
            </a:r>
            <a:r>
              <a:rPr lang="en-US" baseline="-25000" dirty="0">
                <a:latin typeface="Times New Roman" panose="02020603050405020304" pitchFamily="18" charset="0"/>
                <a:cs typeface="Times New Roman" panose="02020603050405020304" pitchFamily="18" charset="0"/>
              </a:rPr>
              <a:t>0   		</a:t>
            </a:r>
            <a:r>
              <a:rPr lang="en-US" dirty="0">
                <a:latin typeface="Times New Roman" panose="02020603050405020304" pitchFamily="18" charset="0"/>
                <a:cs typeface="Times New Roman" panose="02020603050405020304" pitchFamily="18" charset="0"/>
              </a:rPr>
              <a:t> 	</a:t>
            </a:r>
          </a:p>
          <a:p>
            <a:pPr marL="0" indent="0">
              <a:buNone/>
            </a:pPr>
            <a:endParaRPr lang="en-US" dirty="0" smtClean="0"/>
          </a:p>
          <a:p>
            <a:pPr marL="0" indent="0">
              <a:buNone/>
            </a:pPr>
            <a:r>
              <a:rPr lang="en-US" dirty="0" smtClean="0"/>
              <a:t>Sometimes </a:t>
            </a:r>
            <a:r>
              <a:rPr lang="en-US" dirty="0"/>
              <a:t>when statements </a:t>
            </a:r>
            <a:r>
              <a:rPr lang="en-US" dirty="0" smtClean="0"/>
              <a:t>are like </a:t>
            </a:r>
            <a:r>
              <a:rPr lang="en-US" dirty="0"/>
              <a:t>population mean is at least </a:t>
            </a:r>
            <a:r>
              <a:rPr lang="el-GR" dirty="0">
                <a:latin typeface="Times New Roman" panose="02020603050405020304" pitchFamily="18" charset="0"/>
                <a:cs typeface="Times New Roman" panose="02020603050405020304" pitchFamily="18" charset="0"/>
              </a:rPr>
              <a:t>μ</a:t>
            </a:r>
            <a:r>
              <a:rPr lang="en-US" baseline="-25000" dirty="0">
                <a:latin typeface="Times New Roman" panose="02020603050405020304" pitchFamily="18" charset="0"/>
                <a:cs typeface="Times New Roman" panose="02020603050405020304" pitchFamily="18" charset="0"/>
              </a:rPr>
              <a:t>0  </a:t>
            </a:r>
            <a:r>
              <a:rPr lang="en-US" dirty="0"/>
              <a:t>the null hypothesis is written as H</a:t>
            </a:r>
            <a:r>
              <a:rPr lang="en-US" baseline="-25000" dirty="0"/>
              <a:t>0</a:t>
            </a:r>
            <a:r>
              <a:rPr lang="en-US" dirty="0"/>
              <a:t>: </a:t>
            </a:r>
            <a:r>
              <a:rPr lang="el-GR" dirty="0">
                <a:latin typeface="Times New Roman" panose="02020603050405020304" pitchFamily="18" charset="0"/>
                <a:cs typeface="Times New Roman" panose="02020603050405020304" pitchFamily="18" charset="0"/>
              </a:rPr>
              <a:t>μ</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l-GR" dirty="0">
                <a:latin typeface="Times New Roman" panose="02020603050405020304" pitchFamily="18" charset="0"/>
                <a:cs typeface="Times New Roman" panose="02020603050405020304" pitchFamily="18" charset="0"/>
              </a:rPr>
              <a:t> μ</a:t>
            </a:r>
            <a:r>
              <a:rPr lang="en-US" baseline="-25000" dirty="0">
                <a:latin typeface="Times New Roman" panose="02020603050405020304" pitchFamily="18" charset="0"/>
                <a:cs typeface="Times New Roman" panose="02020603050405020304" pitchFamily="18" charset="0"/>
              </a:rPr>
              <a:t>0 	</a:t>
            </a:r>
          </a:p>
          <a:p>
            <a:pPr marL="0" indent="0" algn="ctr">
              <a:buNone/>
            </a:pPr>
            <a:r>
              <a:rPr lang="en-US" dirty="0">
                <a:latin typeface="Times New Roman" panose="02020603050405020304" pitchFamily="18" charset="0"/>
                <a:cs typeface="Times New Roman" panose="02020603050405020304" pitchFamily="18" charset="0"/>
              </a:rPr>
              <a:t>	or	</a:t>
            </a:r>
          </a:p>
          <a:p>
            <a:pPr marL="0" indent="0">
              <a:buNone/>
            </a:pPr>
            <a:r>
              <a:rPr lang="en-US" dirty="0"/>
              <a:t>population mean is at most </a:t>
            </a:r>
            <a:r>
              <a:rPr lang="el-GR" dirty="0">
                <a:latin typeface="Times New Roman" panose="02020603050405020304" pitchFamily="18" charset="0"/>
                <a:cs typeface="Times New Roman" panose="02020603050405020304" pitchFamily="18" charset="0"/>
              </a:rPr>
              <a:t>μ</a:t>
            </a:r>
            <a:r>
              <a:rPr lang="en-US" baseline="-25000" dirty="0">
                <a:latin typeface="Times New Roman" panose="02020603050405020304" pitchFamily="18" charset="0"/>
                <a:cs typeface="Times New Roman" panose="02020603050405020304" pitchFamily="18" charset="0"/>
              </a:rPr>
              <a:t>0  </a:t>
            </a:r>
            <a:r>
              <a:rPr lang="en-US" dirty="0"/>
              <a:t>the null hypothesis is written as H</a:t>
            </a:r>
            <a:r>
              <a:rPr lang="en-US" baseline="-25000" dirty="0"/>
              <a:t>0</a:t>
            </a:r>
            <a:r>
              <a:rPr lang="en-US" dirty="0"/>
              <a:t>: </a:t>
            </a:r>
            <a:r>
              <a:rPr lang="el-GR" dirty="0">
                <a:latin typeface="Times New Roman" panose="02020603050405020304" pitchFamily="18" charset="0"/>
                <a:cs typeface="Times New Roman" panose="02020603050405020304" pitchFamily="18" charset="0"/>
              </a:rPr>
              <a:t>μ</a:t>
            </a:r>
            <a:r>
              <a:rPr lang="el-GR" baseline="-25000"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a:t>
            </a:r>
            <a:r>
              <a:rPr lang="en-US" baseline="-25000"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μ</a:t>
            </a:r>
            <a:r>
              <a:rPr lang="en-US" baseline="-25000" dirty="0">
                <a:latin typeface="Times New Roman" panose="02020603050405020304" pitchFamily="18" charset="0"/>
                <a:cs typeface="Times New Roman" panose="02020603050405020304" pitchFamily="18" charset="0"/>
              </a:rPr>
              <a:t>0 </a:t>
            </a:r>
            <a:r>
              <a:rPr lang="en-US" dirty="0">
                <a:latin typeface="Times New Roman" panose="02020603050405020304" pitchFamily="18" charset="0"/>
                <a:cs typeface="Times New Roman" panose="02020603050405020304" pitchFamily="18" charset="0"/>
              </a:rPr>
              <a:t>, where</a:t>
            </a:r>
            <a:r>
              <a:rPr lang="en-US" baseline="-25000"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μ</a:t>
            </a:r>
            <a:r>
              <a:rPr lang="en-US" baseline="-25000" dirty="0">
                <a:latin typeface="Times New Roman" panose="02020603050405020304" pitchFamily="18" charset="0"/>
                <a:cs typeface="Times New Roman" panose="02020603050405020304" pitchFamily="18" charset="0"/>
              </a:rPr>
              <a:t>0 </a:t>
            </a:r>
            <a:r>
              <a:rPr lang="en-US" dirty="0">
                <a:latin typeface="Times New Roman" panose="02020603050405020304" pitchFamily="18" charset="0"/>
                <a:cs typeface="Times New Roman" panose="02020603050405020304" pitchFamily="18" charset="0"/>
              </a:rPr>
              <a:t> is the some specified value.</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Similarly </a:t>
            </a:r>
            <a:r>
              <a:rPr lang="en-US" dirty="0"/>
              <a:t>Null hypothesis regarding population standard deviation </a:t>
            </a:r>
            <a:r>
              <a:rPr lang="el-GR" dirty="0">
                <a:latin typeface="Times New Roman" panose="02020603050405020304" pitchFamily="18" charset="0"/>
                <a:cs typeface="Times New Roman" panose="02020603050405020304" pitchFamily="18" charset="0"/>
              </a:rPr>
              <a:t>σ</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can be stated as either</a:t>
            </a:r>
          </a:p>
          <a:p>
            <a:pPr marL="0" indent="0">
              <a:buNone/>
            </a:pPr>
            <a:r>
              <a:rPr lang="en-US" dirty="0"/>
              <a:t> H</a:t>
            </a:r>
            <a:r>
              <a:rPr lang="en-US" baseline="-25000" dirty="0"/>
              <a:t>0</a:t>
            </a:r>
            <a:r>
              <a:rPr lang="en-US" dirty="0"/>
              <a:t>: </a:t>
            </a:r>
            <a:r>
              <a:rPr lang="el-GR" dirty="0">
                <a:latin typeface="Times New Roman" panose="02020603050405020304" pitchFamily="18" charset="0"/>
                <a:cs typeface="Times New Roman" panose="02020603050405020304" pitchFamily="18" charset="0"/>
              </a:rPr>
              <a:t>σ</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l-GR" dirty="0">
                <a:latin typeface="Times New Roman" panose="02020603050405020304" pitchFamily="18" charset="0"/>
                <a:cs typeface="Times New Roman" panose="02020603050405020304" pitchFamily="18" charset="0"/>
              </a:rPr>
              <a:t> σ</a:t>
            </a:r>
            <a:r>
              <a:rPr lang="en-US" baseline="-25000" dirty="0">
                <a:latin typeface="Times New Roman" panose="02020603050405020304" pitchFamily="18" charset="0"/>
                <a:cs typeface="Times New Roman" panose="02020603050405020304" pitchFamily="18" charset="0"/>
              </a:rPr>
              <a:t>0   		</a:t>
            </a:r>
            <a:r>
              <a:rPr lang="en-US" dirty="0">
                <a:latin typeface="Times New Roman" panose="02020603050405020304" pitchFamily="18" charset="0"/>
                <a:cs typeface="Times New Roman" panose="02020603050405020304" pitchFamily="18" charset="0"/>
              </a:rPr>
              <a:t>or 	</a:t>
            </a:r>
            <a:r>
              <a:rPr lang="en-US" dirty="0"/>
              <a:t>H</a:t>
            </a:r>
            <a:r>
              <a:rPr lang="en-US" baseline="-25000" dirty="0"/>
              <a:t>0</a:t>
            </a:r>
            <a:r>
              <a:rPr lang="en-US" dirty="0"/>
              <a:t>: </a:t>
            </a:r>
            <a:r>
              <a:rPr lang="el-GR" dirty="0">
                <a:latin typeface="Times New Roman" panose="02020603050405020304" pitchFamily="18" charset="0"/>
                <a:cs typeface="Times New Roman" panose="02020603050405020304" pitchFamily="18" charset="0"/>
              </a:rPr>
              <a:t>σ</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l-GR" dirty="0">
                <a:latin typeface="Times New Roman" panose="02020603050405020304" pitchFamily="18" charset="0"/>
                <a:cs typeface="Times New Roman" panose="02020603050405020304" pitchFamily="18" charset="0"/>
              </a:rPr>
              <a:t> σ</a:t>
            </a:r>
            <a:r>
              <a:rPr lang="en-US" baseline="-25000" dirty="0">
                <a:latin typeface="Times New Roman" panose="02020603050405020304" pitchFamily="18" charset="0"/>
                <a:cs typeface="Times New Roman" panose="02020603050405020304" pitchFamily="18" charset="0"/>
              </a:rPr>
              <a:t>0 	</a:t>
            </a:r>
            <a:r>
              <a:rPr lang="en-US" dirty="0">
                <a:latin typeface="Times New Roman" panose="02020603050405020304" pitchFamily="18" charset="0"/>
                <a:cs typeface="Times New Roman" panose="02020603050405020304" pitchFamily="18" charset="0"/>
              </a:rPr>
              <a:t>or	</a:t>
            </a:r>
            <a:r>
              <a:rPr lang="en-US" dirty="0"/>
              <a:t> H</a:t>
            </a:r>
            <a:r>
              <a:rPr lang="en-US" baseline="-25000" dirty="0"/>
              <a:t>0</a:t>
            </a:r>
            <a:r>
              <a:rPr lang="en-US" dirty="0"/>
              <a:t>: </a:t>
            </a:r>
            <a:r>
              <a:rPr lang="el-GR" dirty="0">
                <a:latin typeface="Times New Roman" panose="02020603050405020304" pitchFamily="18" charset="0"/>
                <a:cs typeface="Times New Roman" panose="02020603050405020304" pitchFamily="18" charset="0"/>
              </a:rPr>
              <a:t>σ</a:t>
            </a:r>
            <a:r>
              <a:rPr lang="el-GR" baseline="-25000"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a:t>
            </a:r>
            <a:r>
              <a:rPr lang="en-US" baseline="-25000"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 σ</a:t>
            </a:r>
            <a:r>
              <a:rPr lang="en-US" baseline="-25000" dirty="0">
                <a:latin typeface="Times New Roman" panose="02020603050405020304" pitchFamily="18" charset="0"/>
                <a:cs typeface="Times New Roman" panose="02020603050405020304" pitchFamily="18" charset="0"/>
              </a:rPr>
              <a:t>0 </a:t>
            </a:r>
          </a:p>
          <a:p>
            <a:pPr marL="0" indent="0">
              <a:buNone/>
            </a:pPr>
            <a:r>
              <a:rPr lang="en-US" dirty="0">
                <a:latin typeface="Times New Roman" panose="02020603050405020304" pitchFamily="18" charset="0"/>
                <a:cs typeface="Times New Roman" panose="02020603050405020304" pitchFamily="18" charset="0"/>
              </a:rPr>
              <a:t>where</a:t>
            </a:r>
            <a:r>
              <a:rPr lang="en-US" baseline="-25000"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σ</a:t>
            </a:r>
            <a:r>
              <a:rPr lang="en-US" baseline="-25000" dirty="0">
                <a:latin typeface="Times New Roman" panose="02020603050405020304" pitchFamily="18" charset="0"/>
                <a:cs typeface="Times New Roman" panose="02020603050405020304" pitchFamily="18" charset="0"/>
              </a:rPr>
              <a:t>0 </a:t>
            </a:r>
            <a:r>
              <a:rPr lang="en-US" dirty="0">
                <a:latin typeface="Times New Roman" panose="02020603050405020304" pitchFamily="18" charset="0"/>
                <a:cs typeface="Times New Roman" panose="02020603050405020304" pitchFamily="18" charset="0"/>
              </a:rPr>
              <a:t> is the some specified value.</a:t>
            </a:r>
            <a:endParaRPr lang="en-US" dirty="0"/>
          </a:p>
          <a:p>
            <a:endParaRPr lang="en-IN" dirty="0"/>
          </a:p>
        </p:txBody>
      </p:sp>
    </p:spTree>
    <p:extLst>
      <p:ext uri="{BB962C8B-B14F-4D97-AF65-F5344CB8AC3E}">
        <p14:creationId xmlns:p14="http://schemas.microsoft.com/office/powerpoint/2010/main" val="1535274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D634BF-04B1-451E-BD95-66F14083AD4F}"/>
              </a:ext>
            </a:extLst>
          </p:cNvPr>
          <p:cNvSpPr>
            <a:spLocks noGrp="1"/>
          </p:cNvSpPr>
          <p:nvPr>
            <p:ph type="title"/>
          </p:nvPr>
        </p:nvSpPr>
        <p:spPr>
          <a:xfrm>
            <a:off x="1141413" y="240145"/>
            <a:ext cx="9905998" cy="729673"/>
          </a:xfrm>
        </p:spPr>
        <p:txBody>
          <a:bodyPr>
            <a:normAutofit fontScale="90000"/>
          </a:bodyPr>
          <a:lstStyle/>
          <a:p>
            <a:pPr algn="ctr"/>
            <a:r>
              <a:rPr lang="en-US" b="1" dirty="0"/>
              <a:t>Types of Hypothesis</a:t>
            </a:r>
            <a:endParaRPr lang="en-IN" b="1" dirty="0"/>
          </a:p>
        </p:txBody>
      </p:sp>
      <p:sp>
        <p:nvSpPr>
          <p:cNvPr id="3" name="Content Placeholder 2">
            <a:extLst>
              <a:ext uri="{FF2B5EF4-FFF2-40B4-BE49-F238E27FC236}">
                <a16:creationId xmlns:a16="http://schemas.microsoft.com/office/drawing/2014/main" xmlns="" id="{B0C524A4-D428-455C-A7EB-A5CFEA63EB8A}"/>
              </a:ext>
            </a:extLst>
          </p:cNvPr>
          <p:cNvSpPr>
            <a:spLocks noGrp="1"/>
          </p:cNvSpPr>
          <p:nvPr>
            <p:ph idx="1"/>
          </p:nvPr>
        </p:nvSpPr>
        <p:spPr>
          <a:xfrm>
            <a:off x="1141412" y="1163782"/>
            <a:ext cx="9905999" cy="4627419"/>
          </a:xfrm>
        </p:spPr>
        <p:txBody>
          <a:bodyPr>
            <a:normAutofit/>
          </a:bodyPr>
          <a:lstStyle/>
          <a:p>
            <a:pPr algn="just">
              <a:buNone/>
            </a:pPr>
            <a:r>
              <a:rPr lang="en-US" dirty="0" smtClean="0"/>
              <a:t>	</a:t>
            </a:r>
            <a:r>
              <a:rPr lang="en-US" b="1" dirty="0" smtClean="0"/>
              <a:t>Alternative </a:t>
            </a:r>
            <a:r>
              <a:rPr lang="en-US" b="1" dirty="0"/>
              <a:t>Hypothesis:</a:t>
            </a:r>
            <a:r>
              <a:rPr lang="en-US" dirty="0"/>
              <a:t> Corresponding to every </a:t>
            </a:r>
            <a:r>
              <a:rPr lang="en-US" dirty="0" smtClean="0"/>
              <a:t>null hypothesis</a:t>
            </a:r>
            <a:r>
              <a:rPr lang="en-US" dirty="0"/>
              <a:t>, an complementary hypothesis is stated which is assumed to be true if null hypothesis is rejected. This complementary hypothesis is called Alternative hypothesis. It always contains “&lt;” or “&gt;” or “</a:t>
            </a:r>
            <a:r>
              <a:rPr lang="en-US" dirty="0">
                <a:latin typeface="Times New Roman" panose="02020603050405020304" pitchFamily="18" charset="0"/>
                <a:cs typeface="Times New Roman" panose="02020603050405020304" pitchFamily="18" charset="0"/>
              </a:rPr>
              <a:t>≠</a:t>
            </a:r>
            <a:r>
              <a:rPr lang="en-US" dirty="0"/>
              <a:t>”</a:t>
            </a:r>
            <a:r>
              <a:rPr lang="en-US" dirty="0">
                <a:latin typeface="Times New Roman" panose="02020603050405020304" pitchFamily="18" charset="0"/>
                <a:cs typeface="Times New Roman" panose="02020603050405020304" pitchFamily="18" charset="0"/>
              </a:rPr>
              <a:t> </a:t>
            </a:r>
            <a:r>
              <a:rPr lang="en-US" dirty="0"/>
              <a:t>sign. It is usually denoted by “H</a:t>
            </a:r>
            <a:r>
              <a:rPr lang="en-US" baseline="-25000" dirty="0"/>
              <a:t>1 </a:t>
            </a:r>
            <a:r>
              <a:rPr lang="en-US" dirty="0"/>
              <a:t>or H</a:t>
            </a:r>
            <a:r>
              <a:rPr lang="en-US" baseline="-25000" dirty="0"/>
              <a:t>A</a:t>
            </a:r>
            <a:r>
              <a:rPr lang="en-US" dirty="0"/>
              <a:t>”.</a:t>
            </a:r>
          </a:p>
          <a:p>
            <a:pPr marL="0" indent="0">
              <a:buNone/>
            </a:pPr>
            <a:r>
              <a:rPr lang="en-US" dirty="0" smtClean="0"/>
              <a:t>	E.g</a:t>
            </a:r>
            <a:r>
              <a:rPr lang="en-US" dirty="0"/>
              <a:t>. Alternative hypothesis regarding population </a:t>
            </a:r>
            <a:r>
              <a:rPr lang="en-US" dirty="0" smtClean="0"/>
              <a:t>	mean </a:t>
            </a:r>
            <a:r>
              <a:rPr lang="el-GR" dirty="0">
                <a:latin typeface="Times New Roman" panose="02020603050405020304" pitchFamily="18" charset="0"/>
                <a:cs typeface="Times New Roman" panose="02020603050405020304" pitchFamily="18" charset="0"/>
              </a:rPr>
              <a:t>μ</a:t>
            </a:r>
            <a:r>
              <a:rPr lang="en-US" dirty="0">
                <a:latin typeface="Times New Roman" panose="02020603050405020304" pitchFamily="18" charset="0"/>
                <a:cs typeface="Times New Roman" panose="02020603050405020304" pitchFamily="18" charset="0"/>
              </a:rPr>
              <a:t>, </a:t>
            </a:r>
            <a:r>
              <a:rPr lang="en-US" dirty="0"/>
              <a:t>H</a:t>
            </a:r>
            <a:r>
              <a:rPr lang="en-US" baseline="-25000" dirty="0"/>
              <a:t>A</a:t>
            </a:r>
            <a:r>
              <a:rPr lang="en-US" dirty="0"/>
              <a:t>: </a:t>
            </a:r>
            <a:r>
              <a:rPr lang="el-GR" dirty="0">
                <a:latin typeface="Times New Roman" panose="02020603050405020304" pitchFamily="18" charset="0"/>
                <a:cs typeface="Times New Roman" panose="02020603050405020304" pitchFamily="18" charset="0"/>
              </a:rPr>
              <a:t>μ</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&lt;</a:t>
            </a:r>
            <a:r>
              <a:rPr lang="el-GR" dirty="0">
                <a:latin typeface="Times New Roman" panose="02020603050405020304" pitchFamily="18" charset="0"/>
                <a:cs typeface="Times New Roman" panose="02020603050405020304" pitchFamily="18" charset="0"/>
              </a:rPr>
              <a:t> μ</a:t>
            </a:r>
            <a:r>
              <a:rPr lang="en-US" baseline="-25000" dirty="0">
                <a:latin typeface="Times New Roman" panose="02020603050405020304" pitchFamily="18" charset="0"/>
                <a:cs typeface="Times New Roman" panose="02020603050405020304" pitchFamily="18" charset="0"/>
              </a:rPr>
              <a:t>0   </a:t>
            </a:r>
            <a:r>
              <a:rPr lang="en-US" dirty="0">
                <a:latin typeface="Times New Roman" panose="02020603050405020304" pitchFamily="18" charset="0"/>
                <a:cs typeface="Times New Roman" panose="02020603050405020304" pitchFamily="18" charset="0"/>
              </a:rPr>
              <a:t> or </a:t>
            </a:r>
            <a:r>
              <a:rPr lang="en-US" dirty="0"/>
              <a:t> H</a:t>
            </a:r>
            <a:r>
              <a:rPr lang="en-US" baseline="-25000" dirty="0"/>
              <a:t>A</a:t>
            </a:r>
            <a:r>
              <a:rPr lang="en-US" dirty="0"/>
              <a:t>: </a:t>
            </a:r>
            <a:r>
              <a:rPr lang="el-GR" dirty="0">
                <a:latin typeface="Times New Roman" panose="02020603050405020304" pitchFamily="18" charset="0"/>
                <a:cs typeface="Times New Roman" panose="02020603050405020304" pitchFamily="18" charset="0"/>
              </a:rPr>
              <a:t>μ</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&gt;</a:t>
            </a:r>
            <a:r>
              <a:rPr lang="el-GR" dirty="0">
                <a:latin typeface="Times New Roman" panose="02020603050405020304" pitchFamily="18" charset="0"/>
                <a:cs typeface="Times New Roman" panose="02020603050405020304" pitchFamily="18" charset="0"/>
              </a:rPr>
              <a:t> μ</a:t>
            </a:r>
            <a:r>
              <a:rPr lang="en-US" baseline="-25000" dirty="0" smtClean="0">
                <a:latin typeface="Times New Roman" panose="02020603050405020304" pitchFamily="18" charset="0"/>
                <a:cs typeface="Times New Roman" panose="02020603050405020304" pitchFamily="18" charset="0"/>
              </a:rPr>
              <a:t>0 </a:t>
            </a:r>
            <a:r>
              <a:rPr lang="en-US" dirty="0" smtClean="0">
                <a:latin typeface="Times New Roman" panose="02020603050405020304" pitchFamily="18" charset="0"/>
                <a:cs typeface="Times New Roman" panose="02020603050405020304" pitchFamily="18" charset="0"/>
              </a:rPr>
              <a:t>or</a:t>
            </a:r>
            <a:r>
              <a:rPr lang="en-US" baseline="-25000" dirty="0" smtClean="0">
                <a:latin typeface="Times New Roman" panose="02020603050405020304" pitchFamily="18" charset="0"/>
                <a:cs typeface="Times New Roman" panose="02020603050405020304" pitchFamily="18" charset="0"/>
              </a:rPr>
              <a:t> </a:t>
            </a:r>
            <a:r>
              <a:rPr lang="en-US" dirty="0" smtClean="0"/>
              <a:t> </a:t>
            </a:r>
            <a:r>
              <a:rPr lang="en-US" dirty="0"/>
              <a:t>H</a:t>
            </a:r>
            <a:r>
              <a:rPr lang="en-US" baseline="-25000" dirty="0"/>
              <a:t>A</a:t>
            </a:r>
            <a:r>
              <a:rPr lang="en-US" dirty="0"/>
              <a:t>: </a:t>
            </a:r>
            <a:r>
              <a:rPr lang="el-GR" dirty="0">
                <a:latin typeface="Times New Roman" panose="02020603050405020304" pitchFamily="18" charset="0"/>
                <a:cs typeface="Times New Roman" panose="02020603050405020304" pitchFamily="18" charset="0"/>
              </a:rPr>
              <a:t>μ</a:t>
            </a:r>
            <a:r>
              <a:rPr lang="en-US" dirty="0">
                <a:latin typeface="Times New Roman" panose="02020603050405020304" pitchFamily="18" charset="0"/>
                <a:cs typeface="Times New Roman" panose="02020603050405020304" pitchFamily="18" charset="0"/>
              </a:rPr>
              <a:t> ≠</a:t>
            </a:r>
            <a:r>
              <a:rPr lang="en-US" baseline="-25000"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μ</a:t>
            </a:r>
            <a:r>
              <a:rPr lang="en-US" baseline="-25000" dirty="0">
                <a:latin typeface="Times New Roman" panose="02020603050405020304" pitchFamily="18" charset="0"/>
                <a:cs typeface="Times New Roman" panose="02020603050405020304" pitchFamily="18" charset="0"/>
              </a:rPr>
              <a:t>0	</a:t>
            </a:r>
            <a:r>
              <a:rPr lang="en-US" dirty="0">
                <a:latin typeface="Times New Roman" panose="02020603050405020304" pitchFamily="18" charset="0"/>
                <a:cs typeface="Times New Roman" panose="02020603050405020304" pitchFamily="18" charset="0"/>
              </a:rPr>
              <a:t> 	</a:t>
            </a:r>
          </a:p>
          <a:p>
            <a:pPr marL="0" indent="0">
              <a:buNone/>
            </a:pPr>
            <a:endParaRPr lang="en-IN" dirty="0"/>
          </a:p>
        </p:txBody>
      </p:sp>
    </p:spTree>
    <p:extLst>
      <p:ext uri="{BB962C8B-B14F-4D97-AF65-F5344CB8AC3E}">
        <p14:creationId xmlns:p14="http://schemas.microsoft.com/office/powerpoint/2010/main" val="2527790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Hypothesis Testing Steps</a:t>
            </a:r>
            <a:endParaRPr lang="en-IN" dirty="0"/>
          </a:p>
        </p:txBody>
      </p:sp>
      <p:sp>
        <p:nvSpPr>
          <p:cNvPr id="3" name="Content Placeholder 2"/>
          <p:cNvSpPr>
            <a:spLocks noGrp="1"/>
          </p:cNvSpPr>
          <p:nvPr>
            <p:ph idx="1"/>
          </p:nvPr>
        </p:nvSpPr>
        <p:spPr/>
        <p:txBody>
          <a:bodyPr/>
          <a:lstStyle/>
          <a:p>
            <a:r>
              <a:rPr lang="en-US" dirty="0"/>
              <a:t>Figure out your null hypothesis, </a:t>
            </a:r>
          </a:p>
          <a:p>
            <a:r>
              <a:rPr lang="en-US" dirty="0"/>
              <a:t>State your null hypothesis, </a:t>
            </a:r>
          </a:p>
          <a:p>
            <a:r>
              <a:rPr lang="en-US" dirty="0"/>
              <a:t>Choose what kind of test you need to perform, </a:t>
            </a:r>
          </a:p>
          <a:p>
            <a:r>
              <a:rPr lang="en-US" dirty="0"/>
              <a:t>Either support or reject the null hypothesis. </a:t>
            </a:r>
          </a:p>
          <a:p>
            <a:endParaRPr lang="en-IN" dirty="0"/>
          </a:p>
        </p:txBody>
      </p:sp>
    </p:spTree>
    <p:extLst>
      <p:ext uri="{BB962C8B-B14F-4D97-AF65-F5344CB8AC3E}">
        <p14:creationId xmlns:p14="http://schemas.microsoft.com/office/powerpoint/2010/main" val="91049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rmAutofit fontScale="77500" lnSpcReduction="20000"/>
          </a:bodyPr>
          <a:lstStyle/>
          <a:p>
            <a:r>
              <a:rPr lang="en-US" dirty="0"/>
              <a:t>A researcher thinks that if knee surgery patients go to </a:t>
            </a:r>
            <a:r>
              <a:rPr lang="en-US" dirty="0">
                <a:solidFill>
                  <a:srgbClr val="FF0000"/>
                </a:solidFill>
              </a:rPr>
              <a:t>physical therapy twice a week</a:t>
            </a:r>
            <a:r>
              <a:rPr lang="en-US" dirty="0"/>
              <a:t> (instead of 3 times), their recovery period will be longer. </a:t>
            </a:r>
            <a:r>
              <a:rPr lang="en-US" dirty="0">
                <a:solidFill>
                  <a:srgbClr val="FF0000"/>
                </a:solidFill>
              </a:rPr>
              <a:t>Average recovery times for knee surgery </a:t>
            </a:r>
            <a:r>
              <a:rPr lang="en-US" dirty="0"/>
              <a:t>patients is 8.2 weeks. </a:t>
            </a:r>
            <a:endParaRPr lang="en-US" dirty="0" smtClean="0"/>
          </a:p>
          <a:p>
            <a:endParaRPr lang="en-US" dirty="0"/>
          </a:p>
          <a:p>
            <a:r>
              <a:rPr lang="en-US" dirty="0" smtClean="0"/>
              <a:t>The </a:t>
            </a:r>
            <a:r>
              <a:rPr lang="en-US" dirty="0"/>
              <a:t>hypothesis statement in this question is that the researcher believes the average recovery time is more than 8.2 weeks. It can be written in mathematical terms as:</a:t>
            </a:r>
            <a:br>
              <a:rPr lang="en-US" dirty="0"/>
            </a:br>
            <a:r>
              <a:rPr lang="en-US" dirty="0"/>
              <a:t>H</a:t>
            </a:r>
            <a:r>
              <a:rPr lang="en-US" baseline="-25000" dirty="0"/>
              <a:t>1</a:t>
            </a:r>
            <a:r>
              <a:rPr lang="en-US" dirty="0"/>
              <a:t>: μ &gt; 8.2</a:t>
            </a:r>
          </a:p>
          <a:p>
            <a:r>
              <a:rPr lang="en-US" dirty="0"/>
              <a:t>Next, you’ll need to </a:t>
            </a:r>
            <a:r>
              <a:rPr lang="en-US" b="1" dirty="0"/>
              <a:t>state the null hypothesis</a:t>
            </a:r>
            <a:r>
              <a:rPr lang="en-US" dirty="0"/>
              <a:t> (See: How to state the null hypothesis). That’s what will happen if the researcher is </a:t>
            </a:r>
            <a:r>
              <a:rPr lang="en-US" i="1" dirty="0"/>
              <a:t>wrong</a:t>
            </a:r>
            <a:r>
              <a:rPr lang="en-US" dirty="0"/>
              <a:t>. In the above example, if the researcher is wrong then the recovery time is less than or equal to 8.2 weeks. In math, that’s:</a:t>
            </a:r>
            <a:br>
              <a:rPr lang="en-US" dirty="0"/>
            </a:br>
            <a:r>
              <a:rPr lang="en-US" dirty="0"/>
              <a:t>H</a:t>
            </a:r>
            <a:r>
              <a:rPr lang="en-US" baseline="-25000" dirty="0"/>
              <a:t>0</a:t>
            </a:r>
            <a:r>
              <a:rPr lang="en-US" dirty="0"/>
              <a:t> μ ≤ 8.2</a:t>
            </a:r>
          </a:p>
          <a:p>
            <a:endParaRPr lang="en-IN" dirty="0"/>
          </a:p>
        </p:txBody>
      </p:sp>
    </p:spTree>
    <p:extLst>
      <p:ext uri="{BB962C8B-B14F-4D97-AF65-F5344CB8AC3E}">
        <p14:creationId xmlns:p14="http://schemas.microsoft.com/office/powerpoint/2010/main" val="253559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243</TotalTime>
  <Words>1324</Words>
  <Application>Microsoft Office PowerPoint</Application>
  <PresentationFormat>Custom</PresentationFormat>
  <Paragraphs>146</Paragraphs>
  <Slides>28</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Office Theme</vt:lpstr>
      <vt:lpstr>Clip</vt:lpstr>
      <vt:lpstr>Testing of Hypothesis</vt:lpstr>
      <vt:lpstr>Hypothesis</vt:lpstr>
      <vt:lpstr>Hypothesis Statement </vt:lpstr>
      <vt:lpstr>Good Hypothesis Statement</vt:lpstr>
      <vt:lpstr>Hypothesis Testing</vt:lpstr>
      <vt:lpstr>Types of Hypothesis</vt:lpstr>
      <vt:lpstr>Types of Hypothesis</vt:lpstr>
      <vt:lpstr>Hypothesis Testing Steps</vt:lpstr>
      <vt:lpstr>Example</vt:lpstr>
      <vt:lpstr>Example</vt:lpstr>
      <vt:lpstr>Types of Errors</vt:lpstr>
      <vt:lpstr>Types of Errors</vt:lpstr>
      <vt:lpstr>Types of Errors</vt:lpstr>
      <vt:lpstr>Jury Trial</vt:lpstr>
      <vt:lpstr>Level of Significance and power of the test</vt:lpstr>
      <vt:lpstr>PowerPoint Presentation</vt:lpstr>
      <vt:lpstr>Error</vt:lpstr>
      <vt:lpstr>Critical Region</vt:lpstr>
      <vt:lpstr>One Tailed or Two Tailed Test</vt:lpstr>
      <vt:lpstr>PowerPoint Presentation</vt:lpstr>
      <vt:lpstr>Procedure of testing of Hypothesis</vt:lpstr>
      <vt:lpstr>Hypothesis Testing Examples (One Sample Z Test)</vt:lpstr>
      <vt:lpstr>Hypothesis testing Example</vt:lpstr>
      <vt:lpstr>Hypothesis testing Example</vt:lpstr>
      <vt:lpstr>Hypothesis testing Example</vt:lpstr>
      <vt:lpstr>Hypothesis testing Example</vt:lpstr>
      <vt:lpstr>Types of test</vt:lpstr>
      <vt:lpstr>Types of Test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devendra agrawal</dc:creator>
  <cp:lastModifiedBy>Windows User</cp:lastModifiedBy>
  <cp:revision>54</cp:revision>
  <dcterms:created xsi:type="dcterms:W3CDTF">2019-11-15T16:27:14Z</dcterms:created>
  <dcterms:modified xsi:type="dcterms:W3CDTF">2020-02-18T03:32:31Z</dcterms:modified>
</cp:coreProperties>
</file>