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  <p:sldMasterId id="2147483768" r:id="rId2"/>
  </p:sldMasterIdLst>
  <p:notesMasterIdLst>
    <p:notesMasterId r:id="rId90"/>
  </p:notesMasterIdLst>
  <p:handoutMasterIdLst>
    <p:handoutMasterId r:id="rId91"/>
  </p:handoutMasterIdLst>
  <p:sldIdLst>
    <p:sldId id="256" r:id="rId3"/>
    <p:sldId id="285" r:id="rId4"/>
    <p:sldId id="351" r:id="rId5"/>
    <p:sldId id="352" r:id="rId6"/>
    <p:sldId id="363" r:id="rId7"/>
    <p:sldId id="304" r:id="rId8"/>
    <p:sldId id="321" r:id="rId9"/>
    <p:sldId id="345" r:id="rId10"/>
    <p:sldId id="322" r:id="rId11"/>
    <p:sldId id="327" r:id="rId12"/>
    <p:sldId id="328" r:id="rId13"/>
    <p:sldId id="334" r:id="rId14"/>
    <p:sldId id="329" r:id="rId15"/>
    <p:sldId id="323" r:id="rId16"/>
    <p:sldId id="350" r:id="rId17"/>
    <p:sldId id="346" r:id="rId18"/>
    <p:sldId id="355" r:id="rId19"/>
    <p:sldId id="324" r:id="rId20"/>
    <p:sldId id="359" r:id="rId21"/>
    <p:sldId id="360" r:id="rId22"/>
    <p:sldId id="356" r:id="rId23"/>
    <p:sldId id="357" r:id="rId24"/>
    <p:sldId id="358" r:id="rId25"/>
    <p:sldId id="335" r:id="rId26"/>
    <p:sldId id="347" r:id="rId27"/>
    <p:sldId id="348" r:id="rId28"/>
    <p:sldId id="349" r:id="rId29"/>
    <p:sldId id="361" r:id="rId30"/>
    <p:sldId id="362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25" r:id="rId41"/>
    <p:sldId id="326" r:id="rId42"/>
    <p:sldId id="330" r:id="rId43"/>
    <p:sldId id="331" r:id="rId44"/>
    <p:sldId id="333" r:id="rId45"/>
    <p:sldId id="257" r:id="rId46"/>
    <p:sldId id="259" r:id="rId47"/>
    <p:sldId id="260" r:id="rId48"/>
    <p:sldId id="258" r:id="rId49"/>
    <p:sldId id="270" r:id="rId50"/>
    <p:sldId id="271" r:id="rId51"/>
    <p:sldId id="272" r:id="rId52"/>
    <p:sldId id="305" r:id="rId53"/>
    <p:sldId id="273" r:id="rId54"/>
    <p:sldId id="284" r:id="rId55"/>
    <p:sldId id="306" r:id="rId56"/>
    <p:sldId id="308" r:id="rId57"/>
    <p:sldId id="274" r:id="rId58"/>
    <p:sldId id="309" r:id="rId59"/>
    <p:sldId id="310" r:id="rId60"/>
    <p:sldId id="317" r:id="rId61"/>
    <p:sldId id="318" r:id="rId62"/>
    <p:sldId id="313" r:id="rId63"/>
    <p:sldId id="314" r:id="rId64"/>
    <p:sldId id="319" r:id="rId65"/>
    <p:sldId id="320" r:id="rId66"/>
    <p:sldId id="315" r:id="rId67"/>
    <p:sldId id="316" r:id="rId68"/>
    <p:sldId id="311" r:id="rId69"/>
    <p:sldId id="312" r:id="rId70"/>
    <p:sldId id="286" r:id="rId71"/>
    <p:sldId id="287" r:id="rId72"/>
    <p:sldId id="288" r:id="rId73"/>
    <p:sldId id="289" r:id="rId74"/>
    <p:sldId id="290" r:id="rId75"/>
    <p:sldId id="291" r:id="rId76"/>
    <p:sldId id="292" r:id="rId77"/>
    <p:sldId id="293" r:id="rId78"/>
    <p:sldId id="294" r:id="rId79"/>
    <p:sldId id="295" r:id="rId80"/>
    <p:sldId id="296" r:id="rId81"/>
    <p:sldId id="297" r:id="rId82"/>
    <p:sldId id="298" r:id="rId83"/>
    <p:sldId id="299" r:id="rId84"/>
    <p:sldId id="300" r:id="rId85"/>
    <p:sldId id="301" r:id="rId86"/>
    <p:sldId id="302" r:id="rId87"/>
    <p:sldId id="303" r:id="rId88"/>
    <p:sldId id="28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>
        <p:scale>
          <a:sx n="53" d="100"/>
          <a:sy n="53" d="100"/>
        </p:scale>
        <p:origin x="-1254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59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CD3CC-916E-4F09-B5AE-7C7E619D2360}" type="slidenum">
              <a:rPr lang="en-US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BB2B6-BD9F-47CB-A8E2-C44BF5469E6E}" type="slidenum">
              <a:rPr lang="en-US">
                <a:solidFill>
                  <a:prstClr val="black"/>
                </a:solidFill>
              </a:rPr>
              <a:pPr/>
              <a:t>78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DDE43-4EB9-4069-A3B9-DBC6497D8DC0}" type="slidenum">
              <a:rPr lang="en-US">
                <a:solidFill>
                  <a:prstClr val="black"/>
                </a:solidFill>
              </a:rPr>
              <a:pPr/>
              <a:t>79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AE16F-9A45-4D68-A3A7-F4096B25F778}" type="slidenum">
              <a:rPr lang="en-US">
                <a:solidFill>
                  <a:prstClr val="black"/>
                </a:solidFill>
              </a:rPr>
              <a:pPr/>
              <a:t>80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E0F4C-EB95-431D-83F2-61F01D59CF92}" type="slidenum">
              <a:rPr lang="en-US">
                <a:solidFill>
                  <a:prstClr val="black"/>
                </a:solidFill>
              </a:rPr>
              <a:pPr/>
              <a:t>81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E99FD-230A-4B3B-886A-E618D5D5B2FE}" type="slidenum">
              <a:rPr lang="en-US">
                <a:solidFill>
                  <a:prstClr val="black"/>
                </a:solidFill>
              </a:rPr>
              <a:pPr/>
              <a:t>82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78DB4-55D9-4C9A-9F81-C80157CB1D6B}" type="slidenum">
              <a:rPr lang="en-US">
                <a:solidFill>
                  <a:prstClr val="black"/>
                </a:solidFill>
              </a:rPr>
              <a:pPr/>
              <a:t>83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B7301-FFDF-4E17-8911-AF6B69467A38}" type="slidenum">
              <a:rPr lang="en-US">
                <a:solidFill>
                  <a:prstClr val="black"/>
                </a:solidFill>
              </a:rPr>
              <a:pPr/>
              <a:t>84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D913E-FA65-400C-9044-310044D58B76}" type="slidenum">
              <a:rPr lang="en-US">
                <a:solidFill>
                  <a:prstClr val="black"/>
                </a:solidFill>
              </a:rPr>
              <a:pPr/>
              <a:t>85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42F09-C110-4D05-B1BB-21607571EE05}" type="slidenum">
              <a:rPr lang="en-US">
                <a:solidFill>
                  <a:prstClr val="black"/>
                </a:solidFill>
              </a:rPr>
              <a:pPr/>
              <a:t>86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6F7B8-D968-429D-AA4B-F2D61120487F}" type="slidenum">
              <a:rPr lang="en-US">
                <a:solidFill>
                  <a:prstClr val="black"/>
                </a:solidFill>
              </a:rPr>
              <a:pPr/>
              <a:t>70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56277-B261-4054-968A-084F1AE92500}" type="slidenum">
              <a:rPr lang="en-US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6C896-4F9B-4CBE-849F-6E4AF9618A4E}" type="slidenum">
              <a:rPr lang="en-US">
                <a:solidFill>
                  <a:prstClr val="black"/>
                </a:solidFill>
              </a:rPr>
              <a:pPr/>
              <a:t>72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C3608-8306-4A9E-B760-91E0AA92AA77}" type="slidenum">
              <a:rPr lang="en-US">
                <a:solidFill>
                  <a:prstClr val="black"/>
                </a:solidFill>
              </a:rPr>
              <a:pPr/>
              <a:t>73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84A5F-BA9B-4BD3-97F3-80C27B661868}" type="slidenum">
              <a:rPr lang="en-US">
                <a:solidFill>
                  <a:prstClr val="black"/>
                </a:solidFill>
              </a:rPr>
              <a:pPr/>
              <a:t>74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45445-B073-41DE-A6FF-107BC4BC577F}" type="slidenum">
              <a:rPr lang="en-US">
                <a:solidFill>
                  <a:prstClr val="black"/>
                </a:solidFill>
              </a:rPr>
              <a:pPr/>
              <a:t>75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2A7AF-3DD7-4398-A9EB-E8F2D16A6E1A}" type="slidenum">
              <a:rPr lang="en-US">
                <a:solidFill>
                  <a:prstClr val="black"/>
                </a:solidFill>
              </a:rPr>
              <a:pPr/>
              <a:t>76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7DD15-A22F-4E88-8C49-E7DE9F7D8FF2}" type="slidenum">
              <a:rPr lang="en-US">
                <a:solidFill>
                  <a:prstClr val="black"/>
                </a:solidFill>
              </a:rPr>
              <a:pPr/>
              <a:t>77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0292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400"/>
              <a:t>Range increases with sample size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9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E156-D42A-4ADE-A673-51A80034F297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A9FF-D359-4A1B-8B71-9223309E58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3506E-8951-45BB-ABF0-EE0A259A93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0EC1F-7B3A-4894-AD83-E381164833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9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0C55F-9A8A-4421-89C5-F08D396F228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91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AD20C-BE9E-436C-9BFD-E09B0993C9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8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64F77-CDDC-417F-92AF-32D73D007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99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DF787-3CE9-4889-9CC2-5CE5E82035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5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53B24-D709-4FB3-8450-580265DFA5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7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418D2-ED92-404C-AC98-378F4740644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45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46C22-0A32-4045-842B-824B1DA903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64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4FFDC-8D4C-4BA6-A0C3-D6AB95D3D67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79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529CE37-1BE8-45BD-87DA-760C73F11E8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73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A129-4B05-4CB6-BF54-CC9BAEAF7763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61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A0F167-ED44-4106-A92C-2C523A34F8CD}" type="datetime1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1A82177-63DD-4129-8366-F8567A7090EC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6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3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7.bin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9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10.bin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0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12.bin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8.wmf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7.w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15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mlDrawing" Target="../drawings/vmlDrawing10.v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Statistics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Summarize, Analyze and Predict Data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Probabilistic </a:t>
            </a:r>
            <a:r>
              <a:rPr lang="en-US" sz="3200" b="1" dirty="0"/>
              <a:t>statements subsume different effects due to: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convenience</a:t>
            </a:r>
            <a:r>
              <a:rPr lang="en-US" sz="3200" b="1" dirty="0">
                <a:solidFill>
                  <a:srgbClr val="FF0000"/>
                </a:solidFill>
              </a:rPr>
              <a:t>: </a:t>
            </a:r>
            <a:r>
              <a:rPr lang="en-US" sz="3200" b="1" dirty="0"/>
              <a:t>declaring all conditions, exceptions, assumptions would be </a:t>
            </a:r>
            <a:r>
              <a:rPr lang="en-US" sz="3200" b="1" dirty="0" smtClean="0"/>
              <a:t>too </a:t>
            </a:r>
            <a:r>
              <a:rPr lang="en-US" sz="3200" b="1" dirty="0"/>
              <a:t>complicated</a:t>
            </a:r>
            <a:r>
              <a:rPr lang="en-US" sz="3200" b="1" dirty="0" smtClean="0"/>
              <a:t>.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Example</a:t>
            </a:r>
            <a:r>
              <a:rPr lang="en-US" sz="3200" b="1" dirty="0">
                <a:solidFill>
                  <a:srgbClr val="FF0000"/>
                </a:solidFill>
              </a:rPr>
              <a:t>: “I will be in lecture if I go to bed early enough the day before and I do not become ill and my car does not have a breakdown and ...”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b="1" dirty="0" smtClean="0"/>
              <a:t>or </a:t>
            </a:r>
            <a:r>
              <a:rPr lang="en-US" sz="3200" b="1" dirty="0"/>
              <a:t>simply: I will be in lecture with probability of 0.87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lack of information:</a:t>
            </a:r>
            <a:r>
              <a:rPr lang="en-US" sz="3200" b="1" dirty="0"/>
              <a:t> relevant information is missing for a precise statement. </a:t>
            </a:r>
            <a:endParaRPr lang="en-US" sz="3200" b="1" dirty="0" smtClean="0"/>
          </a:p>
          <a:p>
            <a:r>
              <a:rPr lang="en-US" sz="3200" b="1" dirty="0" smtClean="0"/>
              <a:t>Example</a:t>
            </a:r>
            <a:r>
              <a:rPr lang="en-US" sz="3200" b="1" dirty="0"/>
              <a:t>: </a:t>
            </a:r>
            <a:r>
              <a:rPr lang="en-US" sz="3200" b="1" dirty="0" smtClean="0"/>
              <a:t>weather forecasting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intrinsic randomness:</a:t>
            </a:r>
            <a:r>
              <a:rPr lang="en-US" sz="3200" b="1" dirty="0"/>
              <a:t> non-deterministic processes. </a:t>
            </a:r>
            <a:endParaRPr lang="en-US" sz="3200" b="1" dirty="0" smtClean="0"/>
          </a:p>
          <a:p>
            <a:r>
              <a:rPr lang="en-US" sz="3200" b="1" dirty="0" smtClean="0"/>
              <a:t>Example</a:t>
            </a:r>
            <a:r>
              <a:rPr lang="en-US" sz="3200" b="1" dirty="0"/>
              <a:t>: </a:t>
            </a:r>
            <a:r>
              <a:rPr lang="en-US" sz="3200" b="1" dirty="0" smtClean="0"/>
              <a:t>appearance </a:t>
            </a:r>
            <a:r>
              <a:rPr lang="en-US" sz="3200" b="1" dirty="0"/>
              <a:t>of photons in a physical </a:t>
            </a:r>
            <a:r>
              <a:rPr lang="en-US" sz="3200" b="1" dirty="0" smtClean="0"/>
              <a:t>process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intuitively, probabilities give the expected </a:t>
            </a:r>
            <a:r>
              <a:rPr lang="en-US" sz="3200" b="1" dirty="0" smtClean="0">
                <a:solidFill>
                  <a:srgbClr val="FF0000"/>
                </a:solidFill>
              </a:rPr>
              <a:t>relative frequency </a:t>
            </a:r>
            <a:r>
              <a:rPr lang="en-US" sz="3200" b="1" dirty="0">
                <a:solidFill>
                  <a:srgbClr val="FF0000"/>
                </a:solidFill>
              </a:rPr>
              <a:t>of an event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Population </a:t>
            </a:r>
            <a:r>
              <a:rPr lang="en-IN" b="1" dirty="0" err="1" smtClean="0"/>
              <a:t>Vs</a:t>
            </a:r>
            <a:r>
              <a:rPr lang="en-IN" b="1" dirty="0" smtClean="0"/>
              <a:t> Sample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385176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A </a:t>
            </a:r>
            <a:r>
              <a:rPr lang="en-US" sz="3200" b="1" dirty="0">
                <a:solidFill>
                  <a:srgbClr val="FF0000"/>
                </a:solidFill>
              </a:rPr>
              <a:t>population data set </a:t>
            </a:r>
            <a:r>
              <a:rPr lang="en-US" sz="3200" b="1" dirty="0"/>
              <a:t>contains all members of a specified group (the entire list of possible data values). </a:t>
            </a:r>
            <a:r>
              <a:rPr lang="en-US" sz="3200" b="1" i="1" dirty="0" smtClean="0">
                <a:solidFill>
                  <a:srgbClr val="FF0000"/>
                </a:solidFill>
              </a:rPr>
              <a:t>Example</a:t>
            </a:r>
            <a:r>
              <a:rPr lang="en-US" sz="3200" b="1" i="1" dirty="0">
                <a:solidFill>
                  <a:srgbClr val="FF0000"/>
                </a:solidFill>
              </a:rPr>
              <a:t>: </a:t>
            </a:r>
            <a:r>
              <a:rPr lang="en-US" sz="3200" b="1" dirty="0">
                <a:solidFill>
                  <a:srgbClr val="FF0000"/>
                </a:solidFill>
              </a:rPr>
              <a:t>The population may be "ALL people living in the </a:t>
            </a:r>
            <a:r>
              <a:rPr lang="en-US" sz="3200" b="1" dirty="0" smtClean="0">
                <a:solidFill>
                  <a:srgbClr val="FF0000"/>
                </a:solidFill>
              </a:rPr>
              <a:t>India.“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A </a:t>
            </a:r>
            <a:r>
              <a:rPr lang="en-US" sz="3200" b="1" dirty="0">
                <a:solidFill>
                  <a:srgbClr val="FF0000"/>
                </a:solidFill>
              </a:rPr>
              <a:t>sample data set </a:t>
            </a:r>
            <a:r>
              <a:rPr lang="en-US" sz="3200" b="1" dirty="0"/>
              <a:t>contains a part, or a subset, of a population. The size of a sample is always less than the size of the population from which it is taken. </a:t>
            </a:r>
            <a:br>
              <a:rPr lang="en-US" sz="3200" b="1" dirty="0"/>
            </a:br>
            <a:r>
              <a:rPr lang="en-US" sz="3200" b="1" i="1" dirty="0">
                <a:solidFill>
                  <a:srgbClr val="FF0000"/>
                </a:solidFill>
              </a:rPr>
              <a:t>Example:</a:t>
            </a:r>
            <a:r>
              <a:rPr lang="en-US" sz="3200" b="1" dirty="0">
                <a:solidFill>
                  <a:srgbClr val="FF0000"/>
                </a:solidFill>
              </a:rPr>
              <a:t> The sample may be "SOME people living in the </a:t>
            </a:r>
            <a:r>
              <a:rPr lang="en-US" sz="3200" b="1" dirty="0" smtClean="0">
                <a:solidFill>
                  <a:srgbClr val="FF0000"/>
                </a:solidFill>
              </a:rPr>
              <a:t>India."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Random Experiment and </a:t>
            </a:r>
            <a:r>
              <a:rPr lang="en-IN" b="1" dirty="0"/>
              <a:t>R</a:t>
            </a:r>
            <a:r>
              <a:rPr lang="en-IN" b="1" dirty="0" smtClean="0"/>
              <a:t>andom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Random </a:t>
            </a:r>
            <a:r>
              <a:rPr lang="en-US" sz="3200" b="1" dirty="0">
                <a:solidFill>
                  <a:srgbClr val="FF0000"/>
                </a:solidFill>
              </a:rPr>
              <a:t>variables </a:t>
            </a:r>
            <a:r>
              <a:rPr lang="en-US" sz="3200" b="1" dirty="0"/>
              <a:t>describe the outcome of a random experiment in terms of a (real) number </a:t>
            </a:r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Random </a:t>
            </a:r>
            <a:r>
              <a:rPr lang="en-US" sz="3200" b="1" dirty="0">
                <a:solidFill>
                  <a:srgbClr val="FF0000"/>
                </a:solidFill>
              </a:rPr>
              <a:t>experiment </a:t>
            </a:r>
            <a:r>
              <a:rPr lang="en-US" sz="3200" b="1" dirty="0"/>
              <a:t>is a experiment that can (in principle) be repeated several times under the same conditions 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sample space Ω is the set of possible outcomes of an experiment. </a:t>
            </a:r>
            <a:endParaRPr lang="en-US" sz="3200" b="1" dirty="0" smtClean="0"/>
          </a:p>
          <a:p>
            <a:r>
              <a:rPr lang="en-US" sz="3200" b="1" dirty="0" smtClean="0"/>
              <a:t>Points </a:t>
            </a:r>
            <a:r>
              <a:rPr lang="en-US" sz="3200" b="1" dirty="0"/>
              <a:t>ω in Ω are called sample </a:t>
            </a:r>
            <a:r>
              <a:rPr lang="en-US" sz="3200" b="1" dirty="0" err="1" smtClean="0"/>
              <a:t>outcomes,realizations</a:t>
            </a:r>
            <a:r>
              <a:rPr lang="en-US" sz="3200" b="1" dirty="0"/>
              <a:t>, or elements. </a:t>
            </a:r>
            <a:endParaRPr lang="en-US" sz="3200" b="1" dirty="0" smtClean="0"/>
          </a:p>
          <a:p>
            <a:r>
              <a:rPr lang="en-US" sz="3200" b="1" dirty="0" smtClean="0"/>
              <a:t>Subsets </a:t>
            </a:r>
            <a:r>
              <a:rPr lang="en-US" sz="3200" b="1" dirty="0"/>
              <a:t>of Ω are called Events</a:t>
            </a:r>
            <a:r>
              <a:rPr lang="en-US" sz="3200" b="1" dirty="0" smtClean="0"/>
              <a:t>.</a:t>
            </a:r>
          </a:p>
          <a:p>
            <a:endParaRPr lang="en-US" sz="3200" b="1" dirty="0" smtClean="0"/>
          </a:p>
          <a:p>
            <a:r>
              <a:rPr lang="en-US" sz="3200" dirty="0"/>
              <a:t>Example. If we toss a coin twice then Ω = {HH,HT, TH, TT}. The event that the first toss is heads is A = {HH,HT}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Probability Calculation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P(Probability </a:t>
            </a:r>
            <a:r>
              <a:rPr lang="en-US" sz="3200" b="1" dirty="0"/>
              <a:t>of an Event) = </a:t>
            </a: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u="sng" dirty="0" smtClean="0"/>
              <a:t>Number</a:t>
            </a:r>
            <a:r>
              <a:rPr lang="en-US" sz="3200" b="1" u="sng" dirty="0"/>
              <a:t> of Favorable Outcomes 		</a:t>
            </a:r>
            <a:r>
              <a:rPr lang="en-US" sz="3200" b="1" dirty="0"/>
              <a:t>			Total Number of Possible Outcomes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Two </a:t>
            </a:r>
            <a:r>
              <a:rPr lang="en-US" sz="2800" b="1" dirty="0"/>
              <a:t>dice are rolled once. Calculate the probability that the sum of the numbers on the two dice is 5.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Possible </a:t>
            </a:r>
            <a:r>
              <a:rPr lang="en-US" b="1" dirty="0"/>
              <a:t>outcomes (Sample Space) = {(1, 1), (1, 2),...............,(1, 6), (2, 1), (2, 2),................,(2, 6), (3, 1), (3, 2),...........,(3, 6), .............,(4, 1), (4, 2),..........,(4, 6), (5, 1), (5,2),...............,(5, 6), (6, 1), (6, 2),......................,(6, 6)}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Total possible outcomes = 36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Number of outcomes of the experiment that are favorable to the event that a sum of two events is 6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=&gt; Favorable outcomes are: (1, 5), (2, 4), (3, 3), (4, 2) and (5, 1)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Number of favorable outcomes = 5</a:t>
            </a:r>
            <a:br>
              <a:rPr lang="en-US" b="1" dirty="0"/>
            </a:br>
            <a:endParaRPr lang="en-US" b="1" dirty="0" smtClean="0"/>
          </a:p>
          <a:p>
            <a:r>
              <a:rPr lang="en-US" b="1" dirty="0" smtClean="0"/>
              <a:t>probability </a:t>
            </a:r>
            <a:r>
              <a:rPr lang="en-US" b="1" dirty="0"/>
              <a:t>formula = Number </a:t>
            </a:r>
            <a:r>
              <a:rPr lang="en-US" b="1" dirty="0" smtClean="0"/>
              <a:t>of favorable</a:t>
            </a:r>
            <a:r>
              <a:rPr lang="en-US" b="1" dirty="0"/>
              <a:t> </a:t>
            </a:r>
            <a:r>
              <a:rPr lang="en-US" b="1" dirty="0" smtClean="0"/>
              <a:t>outcomes/Total</a:t>
            </a:r>
            <a:r>
              <a:rPr lang="en-US" b="1" dirty="0"/>
              <a:t> number of possible </a:t>
            </a:r>
            <a:r>
              <a:rPr lang="en-US" b="1" dirty="0" smtClean="0"/>
              <a:t>outcomes =</a:t>
            </a:r>
            <a:r>
              <a:rPr lang="en-US" b="1" dirty="0"/>
              <a:t> </a:t>
            </a:r>
            <a:r>
              <a:rPr lang="en-US" b="1" dirty="0" smtClean="0"/>
              <a:t>5/36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The probability of a sum of 6 is </a:t>
            </a:r>
            <a:r>
              <a:rPr lang="en-US" b="1" dirty="0" smtClean="0"/>
              <a:t>5/36.</a:t>
            </a:r>
            <a:endParaRPr lang="en-US" b="1" dirty="0"/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Mutually Exclusive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331388" cy="4876800"/>
          </a:xfrm>
        </p:spPr>
        <p:txBody>
          <a:bodyPr>
            <a:normAutofit/>
          </a:bodyPr>
          <a:lstStyle/>
          <a:p>
            <a:r>
              <a:rPr lang="en-US" sz="3200" b="1" dirty="0"/>
              <a:t>Two events are mutually exclusive when two events cannot happen at the same time. 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probability that one of the mutually </a:t>
            </a:r>
            <a:r>
              <a:rPr lang="en-US" sz="3200" b="1" dirty="0" smtClean="0"/>
              <a:t>exclusive events </a:t>
            </a:r>
            <a:r>
              <a:rPr lang="en-US" sz="3200" b="1" dirty="0"/>
              <a:t>occur is the sum of their individual probabilities.</a:t>
            </a:r>
          </a:p>
          <a:p>
            <a:endParaRPr lang="en-US" sz="3200" b="1" i="1" dirty="0" smtClean="0"/>
          </a:p>
          <a:p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X or Y</a:t>
            </a:r>
            <a:r>
              <a:rPr lang="en-US" sz="3200" b="1" dirty="0" smtClean="0"/>
              <a:t>)= 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X</a:t>
            </a:r>
            <a:r>
              <a:rPr lang="en-US" sz="3200" b="1" dirty="0" smtClean="0"/>
              <a:t>) + 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Y</a:t>
            </a:r>
            <a:r>
              <a:rPr lang="en-US" sz="3200" b="1" dirty="0"/>
              <a:t>)</a:t>
            </a:r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Disjoint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We say that events A1 and A2 are disjoint (mutually exclusive) </a:t>
            </a:r>
            <a:r>
              <a:rPr lang="en-US" sz="3200" b="1" dirty="0" smtClean="0"/>
              <a:t>never occur at the same time</a:t>
            </a:r>
          </a:p>
          <a:p>
            <a:endParaRPr lang="en-US" sz="3200" b="1" dirty="0" smtClean="0"/>
          </a:p>
          <a:p>
            <a:pPr algn="ctr"/>
            <a:r>
              <a:rPr lang="en-US" sz="3200" b="1" dirty="0" smtClean="0"/>
              <a:t>if </a:t>
            </a:r>
            <a:r>
              <a:rPr lang="en-US" sz="3200" b="1" dirty="0"/>
              <a:t>Ai ∩ </a:t>
            </a:r>
            <a:r>
              <a:rPr lang="en-US" sz="3200" b="1" dirty="0" err="1"/>
              <a:t>Aj</a:t>
            </a:r>
            <a:r>
              <a:rPr lang="en-US" sz="3200" b="1" dirty="0"/>
              <a:t> = {} </a:t>
            </a:r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dirty="0" smtClean="0"/>
              <a:t>• </a:t>
            </a:r>
            <a:r>
              <a:rPr lang="en-US" sz="3200" b="1" dirty="0"/>
              <a:t>Example: first flip being heads and first flip being tails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Mutually Exclusive VS Non-Mutually Exclusive 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0" y="1757082"/>
            <a:ext cx="10882305" cy="44533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Statistical learning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i="1" dirty="0"/>
              <a:t>Statistical learning </a:t>
            </a:r>
            <a:r>
              <a:rPr lang="en-US" sz="3200" b="1" dirty="0"/>
              <a:t>refers to a vast set of tools for </a:t>
            </a:r>
            <a:r>
              <a:rPr lang="en-US" sz="3200" b="1" i="1" dirty="0"/>
              <a:t>understanding data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pPr lvl="2"/>
            <a:r>
              <a:rPr lang="en-IN" sz="2600" b="1" dirty="0">
                <a:solidFill>
                  <a:schemeClr val="tx2"/>
                </a:solidFill>
              </a:rPr>
              <a:t>Descriptive </a:t>
            </a:r>
            <a:r>
              <a:rPr lang="en-IN" sz="2600" b="1" dirty="0" smtClean="0">
                <a:solidFill>
                  <a:schemeClr val="tx2"/>
                </a:solidFill>
              </a:rPr>
              <a:t>Statistics</a:t>
            </a:r>
            <a:r>
              <a:rPr lang="en-IN" sz="2600" b="1" dirty="0" smtClean="0"/>
              <a:t>: </a:t>
            </a:r>
            <a:r>
              <a:rPr lang="en-US" sz="2800" b="1" dirty="0"/>
              <a:t>uses the data to provide descriptions of the population, either through numerical calculations or graphs or </a:t>
            </a:r>
            <a:r>
              <a:rPr lang="en-US" sz="2800" b="1" dirty="0" smtClean="0"/>
              <a:t>tables</a:t>
            </a:r>
          </a:p>
          <a:p>
            <a:pPr lvl="2"/>
            <a:endParaRPr lang="en-IN" sz="2600" b="1" dirty="0"/>
          </a:p>
          <a:p>
            <a:pPr lvl="2"/>
            <a:r>
              <a:rPr lang="en-IN" sz="2600" b="1" dirty="0" smtClean="0">
                <a:solidFill>
                  <a:schemeClr val="tx2"/>
                </a:solidFill>
              </a:rPr>
              <a:t>Inferential Statistics</a:t>
            </a:r>
            <a:r>
              <a:rPr lang="en-IN" sz="2600" b="1" dirty="0" smtClean="0"/>
              <a:t>: </a:t>
            </a:r>
            <a:r>
              <a:rPr lang="en-US" sz="2800" b="1" dirty="0"/>
              <a:t>makes inferences and predictions about a population based on a sample of data taken from the population in question</a:t>
            </a:r>
            <a:endParaRPr lang="en-IN" sz="2600" b="1" dirty="0"/>
          </a:p>
          <a:p>
            <a:endParaRPr lang="en-US" b="1" dirty="0" smtClean="0"/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Mutually Exclusive VS Non-Mutually Exclusive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1" y="4739880"/>
            <a:ext cx="9410420" cy="19853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7" y="1394568"/>
            <a:ext cx="6884894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Mutually Exclusive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the probability that the wheel stops at red or pink?</a:t>
            </a:r>
          </a:p>
          <a:p>
            <a:r>
              <a:rPr lang="en-US" sz="3200" b="1" dirty="0"/>
              <a:t>P(red or pink)=P(red)+P(pink)</a:t>
            </a:r>
          </a:p>
          <a:p>
            <a:r>
              <a:rPr lang="en-US" sz="3200" b="1" i="1" dirty="0"/>
              <a:t>P</a:t>
            </a:r>
            <a:r>
              <a:rPr lang="en-US" sz="3200" b="1" dirty="0"/>
              <a:t>(</a:t>
            </a:r>
            <a:r>
              <a:rPr lang="en-US" sz="3200" b="1" i="1" dirty="0"/>
              <a:t>red</a:t>
            </a:r>
            <a:r>
              <a:rPr lang="en-US" sz="3200" b="1" dirty="0"/>
              <a:t>)=28=14</a:t>
            </a:r>
          </a:p>
          <a:p>
            <a:r>
              <a:rPr lang="en-US" sz="3200" b="1" i="1" dirty="0"/>
              <a:t>P</a:t>
            </a:r>
            <a:r>
              <a:rPr lang="en-US" sz="3200" b="1" dirty="0"/>
              <a:t>(</a:t>
            </a:r>
            <a:r>
              <a:rPr lang="en-US" sz="3200" b="1" i="1" dirty="0"/>
              <a:t>pink</a:t>
            </a:r>
            <a:r>
              <a:rPr lang="en-US" sz="3200" b="1" dirty="0"/>
              <a:t>)=18</a:t>
            </a:r>
          </a:p>
          <a:p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red or pink</a:t>
            </a:r>
            <a:r>
              <a:rPr lang="en-US" sz="3200" b="1" dirty="0"/>
              <a:t>)=18+28=38</a:t>
            </a:r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48" y="2780000"/>
            <a:ext cx="3205479" cy="29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Inclusive </a:t>
            </a:r>
            <a:r>
              <a:rPr lang="en-US" b="1" dirty="0" smtClean="0"/>
              <a:t>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Inclusive events are events that can happen at the same time. </a:t>
            </a:r>
            <a:endParaRPr lang="en-US" sz="3200" b="1" dirty="0" smtClean="0"/>
          </a:p>
          <a:p>
            <a:r>
              <a:rPr lang="en-US" sz="3200" b="1" dirty="0" smtClean="0"/>
              <a:t>To </a:t>
            </a:r>
            <a:r>
              <a:rPr lang="en-US" sz="3200" b="1" dirty="0"/>
              <a:t>find the probability of an inclusive event we first add the probabilities of the individual events and then subtract the probability of the two events happening at the same time</a:t>
            </a:r>
            <a:r>
              <a:rPr lang="en-US" sz="3200" b="1" dirty="0" smtClean="0"/>
              <a:t>.</a:t>
            </a:r>
          </a:p>
          <a:p>
            <a:endParaRPr lang="en-US" sz="3200" b="1" dirty="0"/>
          </a:p>
          <a:p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X or Y</a:t>
            </a:r>
            <a:r>
              <a:rPr lang="en-US" sz="3200" b="1" dirty="0" smtClean="0"/>
              <a:t>)= 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X</a:t>
            </a:r>
            <a:r>
              <a:rPr lang="en-US" sz="3200" b="1" dirty="0" smtClean="0"/>
              <a:t>) + 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Y</a:t>
            </a:r>
            <a:r>
              <a:rPr lang="en-US" sz="3200" b="1" dirty="0" smtClean="0"/>
              <a:t>) − 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X and Y</a:t>
            </a:r>
            <a:r>
              <a:rPr lang="en-US" sz="3200" b="1" dirty="0"/>
              <a:t>)</a:t>
            </a:r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Inclusive </a:t>
            </a:r>
            <a:r>
              <a:rPr lang="en-US" b="1" dirty="0" smtClean="0"/>
              <a:t>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04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the probability of drawing a black card or a ten in a deck of cards</a:t>
            </a:r>
            <a:r>
              <a:rPr lang="en-US" sz="3200" b="1" dirty="0" smtClean="0"/>
              <a:t>?</a:t>
            </a:r>
          </a:p>
          <a:p>
            <a:endParaRPr lang="en-US" sz="3200" b="1" dirty="0"/>
          </a:p>
          <a:p>
            <a:r>
              <a:rPr lang="en-US" sz="3200" b="1" dirty="0"/>
              <a:t>There are 4 tens in a deck of cards P(10) = 4/52</a:t>
            </a:r>
          </a:p>
          <a:p>
            <a:r>
              <a:rPr lang="en-US" sz="3200" b="1" dirty="0" smtClean="0"/>
              <a:t>There </a:t>
            </a:r>
            <a:r>
              <a:rPr lang="en-US" sz="3200" b="1" dirty="0"/>
              <a:t>are 26 black cards P(black) = 26/52</a:t>
            </a:r>
          </a:p>
          <a:p>
            <a:r>
              <a:rPr lang="en-US" sz="3200" b="1" dirty="0"/>
              <a:t>There are 2 black tens P(black and 10) = 2/52</a:t>
            </a:r>
          </a:p>
          <a:p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black or ten</a:t>
            </a:r>
            <a:r>
              <a:rPr lang="en-US" sz="3200" b="1" dirty="0" smtClean="0"/>
              <a:t>) = 4/52 + 26/52 − 2/52 =30/52</a:t>
            </a:r>
            <a:r>
              <a:rPr lang="en-US" sz="3200" b="1" dirty="0"/>
              <a:t>−</a:t>
            </a:r>
            <a:r>
              <a:rPr lang="en-US" sz="3200" b="1" dirty="0" smtClean="0"/>
              <a:t>2/52</a:t>
            </a:r>
          </a:p>
          <a:p>
            <a:r>
              <a:rPr lang="en-US" sz="3200" b="1" dirty="0" smtClean="0"/>
              <a:t>= 28/52  = 713</a:t>
            </a:r>
            <a:endParaRPr lang="en-US" sz="3200" b="1" dirty="0"/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4" y="24031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Independent Event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1456765"/>
            <a:ext cx="10972800" cy="4876800"/>
          </a:xfrm>
        </p:spPr>
        <p:txBody>
          <a:bodyPr>
            <a:noAutofit/>
          </a:bodyPr>
          <a:lstStyle/>
          <a:p>
            <a:r>
              <a:rPr lang="en-US" sz="3200" b="1" dirty="0"/>
              <a:t>Independent Events A and B are independent if knowing </a:t>
            </a:r>
            <a:r>
              <a:rPr lang="en-US" sz="3200" b="1" dirty="0" smtClean="0"/>
              <a:t>whether A </a:t>
            </a:r>
            <a:r>
              <a:rPr lang="en-US" sz="3200" b="1" dirty="0"/>
              <a:t>occurred gives no information about whether B occurred. </a:t>
            </a:r>
            <a:r>
              <a:rPr lang="en-US" sz="3200" b="1" dirty="0" smtClean="0">
                <a:solidFill>
                  <a:srgbClr val="FF0000"/>
                </a:solidFill>
              </a:rPr>
              <a:t>(not effected by previous or occurrence of event)</a:t>
            </a:r>
          </a:p>
          <a:p>
            <a:r>
              <a:rPr lang="en-US" sz="3200" b="1" dirty="0" smtClean="0"/>
              <a:t>More formally</a:t>
            </a:r>
            <a:r>
              <a:rPr lang="en-US" sz="3200" b="1" dirty="0"/>
              <a:t>, A and B (which have nonzero probability) are independent </a:t>
            </a:r>
            <a:r>
              <a:rPr lang="en-US" sz="3200" b="1" dirty="0" smtClean="0"/>
              <a:t>if and </a:t>
            </a:r>
            <a:r>
              <a:rPr lang="en-US" sz="3200" b="1" dirty="0"/>
              <a:t>only if one of the following equivalent statements holds:</a:t>
            </a:r>
          </a:p>
          <a:p>
            <a:r>
              <a:rPr lang="en-IN" sz="3200" b="1" dirty="0"/>
              <a:t>P(A </a:t>
            </a:r>
            <a:r>
              <a:rPr lang="en-IN" sz="3200" b="1" dirty="0" smtClean="0"/>
              <a:t>| </a:t>
            </a:r>
            <a:r>
              <a:rPr lang="en-IN" sz="3200" b="1" dirty="0"/>
              <a:t>B) = P(A)P(B)</a:t>
            </a:r>
          </a:p>
          <a:p>
            <a:r>
              <a:rPr lang="en-IN" sz="3200" b="1" dirty="0" smtClean="0"/>
              <a:t>P(A|B</a:t>
            </a:r>
            <a:r>
              <a:rPr lang="en-IN" sz="3200" b="1" dirty="0"/>
              <a:t>) = P(A)</a:t>
            </a:r>
          </a:p>
          <a:p>
            <a:r>
              <a:rPr lang="en-IN" sz="3200" b="1" dirty="0" smtClean="0"/>
              <a:t>P(B|A</a:t>
            </a:r>
            <a:r>
              <a:rPr lang="en-IN" sz="3200" b="1" dirty="0"/>
              <a:t>) = P(B)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Independent Event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Example: You toss a coin and it comes up "Heads" three times ... what is the chance that the next toss will also be a "Head"?</a:t>
            </a:r>
          </a:p>
          <a:p>
            <a:r>
              <a:rPr lang="en-US" sz="3200" b="1" dirty="0"/>
              <a:t>The chance is simply ½ (or 0.5) just like ANY toss of the coin.</a:t>
            </a:r>
          </a:p>
          <a:p>
            <a:r>
              <a:rPr lang="en-US" sz="3200" b="1" dirty="0"/>
              <a:t>What it did in the past will not affect the current toss!</a:t>
            </a:r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Independent Event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385176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Example: your boss (to be fair) randomly assigns everyone an extra 2 hours work on weekend evenings between 4 and midnight</a:t>
            </a:r>
            <a:r>
              <a:rPr lang="en-US" sz="2800" b="1" dirty="0" smtClean="0"/>
              <a:t>. </a:t>
            </a:r>
            <a:r>
              <a:rPr lang="en-US" sz="2800" b="1" dirty="0"/>
              <a:t>What are the chances you get Saturday between 4 and 6?</a:t>
            </a:r>
          </a:p>
          <a:p>
            <a:pPr marL="0" indent="0">
              <a:buNone/>
            </a:pPr>
            <a:r>
              <a:rPr lang="en-US" sz="2800" b="1" dirty="0"/>
              <a:t>Day: there are two days on the weekend, so P(Saturday) = 0.5</a:t>
            </a:r>
          </a:p>
          <a:p>
            <a:pPr marL="0" indent="0">
              <a:buNone/>
            </a:pPr>
            <a:r>
              <a:rPr lang="en-US" sz="2800" b="1" dirty="0"/>
              <a:t>Time: you want the 2 hours of "4 to 6", out of the 8 hours of 4 to midnight):</a:t>
            </a:r>
          </a:p>
          <a:p>
            <a:pPr marL="0" indent="0">
              <a:buNone/>
            </a:pPr>
            <a:r>
              <a:rPr lang="en-US" sz="2800" b="1" dirty="0"/>
              <a:t>P("4 to 6") = 2/8 = </a:t>
            </a:r>
            <a:r>
              <a:rPr lang="en-US" sz="2800" b="1" dirty="0" smtClean="0"/>
              <a:t>0.25  And </a:t>
            </a:r>
          </a:p>
          <a:p>
            <a:pPr marL="0" indent="0">
              <a:buNone/>
            </a:pPr>
            <a:r>
              <a:rPr lang="en-US" sz="2800" b="1" dirty="0"/>
              <a:t>P(Saturday and "4 to 6</a:t>
            </a:r>
            <a:r>
              <a:rPr lang="en-US" sz="2800" b="1" dirty="0" smtClean="0"/>
              <a:t>")</a:t>
            </a:r>
            <a:r>
              <a:rPr lang="en-US" sz="2800" b="1" dirty="0"/>
              <a:t> = P(Saturday) × P("4 to 6</a:t>
            </a:r>
            <a:r>
              <a:rPr lang="en-US" sz="2800" b="1" dirty="0" smtClean="0"/>
              <a:t>")</a:t>
            </a:r>
          </a:p>
          <a:p>
            <a:pPr marL="0" indent="0">
              <a:buNone/>
            </a:pPr>
            <a:r>
              <a:rPr lang="en-IN" sz="2800" b="1" dirty="0" smtClean="0"/>
              <a:t>				= </a:t>
            </a:r>
            <a:r>
              <a:rPr lang="en-IN" sz="2800" b="1" dirty="0"/>
              <a:t>0.5 × </a:t>
            </a:r>
            <a:r>
              <a:rPr lang="en-IN" sz="2800" b="1" dirty="0" smtClean="0"/>
              <a:t>0.25 =</a:t>
            </a:r>
            <a:r>
              <a:rPr lang="en-IN" sz="2800" b="1" dirty="0"/>
              <a:t> </a:t>
            </a:r>
            <a:r>
              <a:rPr lang="en-IN" sz="2800" b="1" dirty="0" smtClean="0"/>
              <a:t>0.125 </a:t>
            </a:r>
          </a:p>
          <a:p>
            <a:pPr marL="0" indent="0">
              <a:buNone/>
            </a:pPr>
            <a:r>
              <a:rPr lang="en-IN" sz="2800" b="1" dirty="0"/>
              <a:t>	</a:t>
            </a:r>
            <a:r>
              <a:rPr lang="en-IN" sz="2800" b="1" dirty="0" smtClean="0"/>
              <a:t>			Or </a:t>
            </a:r>
            <a:r>
              <a:rPr lang="en-IN" sz="2800" b="1" dirty="0"/>
              <a:t>a 12.5% Chance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4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1385176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r>
              <a:rPr lang="en-US" dirty="0"/>
              <a:t>: the chance of a flight being delayed is 0.2 (=20%), what are the chances of no delays on a round trip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The </a:t>
            </a:r>
            <a:r>
              <a:rPr lang="en-US" sz="3200" b="1" dirty="0"/>
              <a:t>chance of a flight not having a delay is 1 − 0.2 = 0.8, so these are all the possible outcomes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IN" sz="3200" b="1" dirty="0"/>
              <a:t>0.8 × </a:t>
            </a:r>
            <a:r>
              <a:rPr lang="en-IN" sz="3200" b="1" dirty="0" smtClean="0"/>
              <a:t>0.8= </a:t>
            </a:r>
            <a:r>
              <a:rPr lang="en-US" sz="3200" b="1" dirty="0"/>
              <a:t>0.64 chance of no </a:t>
            </a:r>
            <a:r>
              <a:rPr lang="en-US" sz="3200" b="1" dirty="0" smtClean="0"/>
              <a:t>delays</a:t>
            </a:r>
          </a:p>
          <a:p>
            <a:pPr marL="0" indent="0">
              <a:buNone/>
            </a:pPr>
            <a:r>
              <a:rPr lang="en-IN" sz="3200" b="1" dirty="0"/>
              <a:t>0.2 × </a:t>
            </a:r>
            <a:r>
              <a:rPr lang="en-IN" sz="3200" b="1" dirty="0" smtClean="0"/>
              <a:t>0.8</a:t>
            </a:r>
            <a:r>
              <a:rPr lang="en-IN" sz="3200" b="1" dirty="0"/>
              <a:t> </a:t>
            </a:r>
            <a:r>
              <a:rPr lang="en-IN" sz="3200" b="1" dirty="0" smtClean="0"/>
              <a:t>=</a:t>
            </a:r>
            <a:r>
              <a:rPr lang="en-US" sz="3200" b="1" dirty="0"/>
              <a:t> 0.16 chance of 1st flight </a:t>
            </a:r>
            <a:r>
              <a:rPr lang="en-US" sz="3200" b="1" dirty="0" smtClean="0"/>
              <a:t>delayed</a:t>
            </a:r>
          </a:p>
          <a:p>
            <a:pPr marL="0" indent="0">
              <a:buNone/>
            </a:pPr>
            <a:r>
              <a:rPr lang="en-IN" sz="3200" b="1" dirty="0"/>
              <a:t>0.8 × </a:t>
            </a:r>
            <a:r>
              <a:rPr lang="en-IN" sz="3200" b="1" dirty="0" smtClean="0"/>
              <a:t>0.2</a:t>
            </a:r>
            <a:r>
              <a:rPr lang="en-IN" sz="3200" b="1" dirty="0"/>
              <a:t> =</a:t>
            </a:r>
            <a:r>
              <a:rPr lang="en-US" sz="3200" b="1" dirty="0"/>
              <a:t> 0.16 chance of return flight </a:t>
            </a:r>
            <a:r>
              <a:rPr lang="en-US" sz="3200" b="1" dirty="0" smtClean="0"/>
              <a:t>delayed</a:t>
            </a:r>
          </a:p>
          <a:p>
            <a:pPr marL="0" indent="0">
              <a:buNone/>
            </a:pPr>
            <a:r>
              <a:rPr lang="en-IN" sz="3200" b="1" dirty="0"/>
              <a:t>0.2 × </a:t>
            </a:r>
            <a:r>
              <a:rPr lang="en-IN" sz="3200" b="1" dirty="0" smtClean="0"/>
              <a:t>0.2 =</a:t>
            </a:r>
            <a:r>
              <a:rPr lang="en-US" sz="3200" b="1" dirty="0"/>
              <a:t> 0.04 chance of both flights </a:t>
            </a:r>
            <a:r>
              <a:rPr lang="en-US" sz="3200" b="1" dirty="0" smtClean="0"/>
              <a:t>delayed</a:t>
            </a:r>
          </a:p>
          <a:p>
            <a:pPr marL="0" indent="0">
              <a:buNone/>
            </a:pPr>
            <a:r>
              <a:rPr lang="en-IN" sz="3200" b="1" dirty="0" smtClean="0"/>
              <a:t>(Adding all 0.64 </a:t>
            </a:r>
            <a:r>
              <a:rPr lang="en-IN" sz="3200" b="1" dirty="0"/>
              <a:t>+ 0.16 + 0.16 + </a:t>
            </a:r>
            <a:r>
              <a:rPr lang="en-IN" sz="3200" b="1" dirty="0" smtClean="0"/>
              <a:t>0.04=</a:t>
            </a:r>
            <a:r>
              <a:rPr lang="en-IN" sz="3200" b="1" dirty="0"/>
              <a:t> </a:t>
            </a:r>
            <a:r>
              <a:rPr lang="en-IN" sz="3200" b="1" dirty="0" smtClean="0"/>
              <a:t>1.0 for checking)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0.64</a:t>
            </a:r>
            <a:r>
              <a:rPr lang="en-US" sz="3200" b="1" dirty="0"/>
              <a:t>, or a 64% chance of no delays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Dependent Event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Two </a:t>
            </a:r>
            <a:r>
              <a:rPr lang="en-US" sz="3200" b="1" dirty="0"/>
              <a:t>events are dependent when the outcome of the first event influences the outcome of the second event. </a:t>
            </a:r>
            <a:endParaRPr lang="en-US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/>
              <a:t>probability of two dependent events is the product of the probability of X and the probability of Y AFTER X occurs</a:t>
            </a:r>
            <a:r>
              <a:rPr lang="en-US" sz="3200" b="1" dirty="0" smtClean="0"/>
              <a:t>.</a:t>
            </a:r>
          </a:p>
          <a:p>
            <a:endParaRPr lang="en-IN" sz="3200" b="1" i="1" dirty="0" smtClean="0"/>
          </a:p>
          <a:p>
            <a:r>
              <a:rPr lang="en-IN" sz="3200" b="1" i="1" dirty="0" smtClean="0">
                <a:solidFill>
                  <a:srgbClr val="FF0000"/>
                </a:solidFill>
              </a:rPr>
              <a:t>P</a:t>
            </a:r>
            <a:r>
              <a:rPr lang="en-IN" sz="3200" b="1" dirty="0" smtClean="0">
                <a:solidFill>
                  <a:srgbClr val="FF0000"/>
                </a:solidFill>
              </a:rPr>
              <a:t>(</a:t>
            </a:r>
            <a:r>
              <a:rPr lang="en-IN" sz="3200" b="1" i="1" dirty="0" smtClean="0">
                <a:solidFill>
                  <a:srgbClr val="FF0000"/>
                </a:solidFill>
              </a:rPr>
              <a:t>X and Y</a:t>
            </a:r>
            <a:r>
              <a:rPr lang="en-IN" sz="3200" b="1" dirty="0">
                <a:solidFill>
                  <a:srgbClr val="FF0000"/>
                </a:solidFill>
              </a:rPr>
              <a:t>)=</a:t>
            </a:r>
            <a:r>
              <a:rPr lang="en-IN" sz="3200" b="1" i="1" dirty="0">
                <a:solidFill>
                  <a:srgbClr val="FF0000"/>
                </a:solidFill>
              </a:rPr>
              <a:t>P</a:t>
            </a:r>
            <a:r>
              <a:rPr lang="en-IN" sz="3200" b="1" dirty="0">
                <a:solidFill>
                  <a:srgbClr val="FF0000"/>
                </a:solidFill>
              </a:rPr>
              <a:t>(</a:t>
            </a:r>
            <a:r>
              <a:rPr lang="en-IN" sz="3200" b="1" i="1" dirty="0">
                <a:solidFill>
                  <a:srgbClr val="FF0000"/>
                </a:solidFill>
              </a:rPr>
              <a:t>X</a:t>
            </a:r>
            <a:r>
              <a:rPr lang="en-IN" sz="3200" b="1" dirty="0">
                <a:solidFill>
                  <a:srgbClr val="FF0000"/>
                </a:solidFill>
              </a:rPr>
              <a:t>)⋅</a:t>
            </a:r>
            <a:r>
              <a:rPr lang="en-IN" sz="3200" b="1" i="1" dirty="0" smtClean="0">
                <a:solidFill>
                  <a:srgbClr val="FF0000"/>
                </a:solidFill>
              </a:rPr>
              <a:t>P</a:t>
            </a:r>
            <a:r>
              <a:rPr lang="en-IN" sz="3200" b="1" dirty="0" smtClean="0">
                <a:solidFill>
                  <a:srgbClr val="FF0000"/>
                </a:solidFill>
              </a:rPr>
              <a:t>(</a:t>
            </a:r>
            <a:r>
              <a:rPr lang="en-IN" sz="3200" b="1" i="1" dirty="0" smtClean="0">
                <a:solidFill>
                  <a:srgbClr val="FF0000"/>
                </a:solidFill>
              </a:rPr>
              <a:t>Y after X</a:t>
            </a:r>
            <a:r>
              <a:rPr lang="en-IN" sz="3200" b="1" dirty="0" smtClean="0">
                <a:solidFill>
                  <a:srgbClr val="FF0000"/>
                </a:solidFill>
              </a:rPr>
              <a:t>)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Dependent Example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12" y="1474695"/>
            <a:ext cx="10972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What is the probability for you to choose two red cards in a deck of cards?</a:t>
            </a:r>
          </a:p>
          <a:p>
            <a:pPr marL="0" indent="0">
              <a:buNone/>
            </a:pPr>
            <a:r>
              <a:rPr lang="en-US" sz="3200" b="1" dirty="0"/>
              <a:t>A deck of cards has 26 black and 26 red cards. The probability of choosing a red card randomly is:</a:t>
            </a:r>
          </a:p>
          <a:p>
            <a:pPr marL="0" indent="0">
              <a:buNone/>
            </a:pPr>
            <a:r>
              <a:rPr lang="en-US" sz="3200" b="1" i="1" dirty="0"/>
              <a:t>P</a:t>
            </a:r>
            <a:r>
              <a:rPr lang="en-US" sz="3200" b="1" dirty="0"/>
              <a:t>(</a:t>
            </a:r>
            <a:r>
              <a:rPr lang="en-US" sz="3200" b="1" i="1" dirty="0"/>
              <a:t>red</a:t>
            </a:r>
            <a:r>
              <a:rPr lang="en-US" sz="3200" b="1" dirty="0"/>
              <a:t>)=</a:t>
            </a:r>
            <a:r>
              <a:rPr lang="en-US" sz="3200" b="1" dirty="0" smtClean="0"/>
              <a:t>26/52=12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The probability of choosing a second red card from the deck is now</a:t>
            </a:r>
            <a:r>
              <a:rPr lang="en-US" sz="3200" b="1" dirty="0" smtClean="0"/>
              <a:t>: 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red</a:t>
            </a:r>
            <a:r>
              <a:rPr lang="en-US" sz="3200" b="1" dirty="0"/>
              <a:t>)=</a:t>
            </a:r>
            <a:r>
              <a:rPr lang="en-US" sz="3200" b="1" dirty="0" smtClean="0"/>
              <a:t>25/51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The probability</a:t>
            </a:r>
            <a:r>
              <a:rPr lang="en-US" sz="3200" b="1" dirty="0" smtClean="0"/>
              <a:t>: 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(2</a:t>
            </a:r>
            <a:r>
              <a:rPr lang="en-US" sz="3200" b="1" i="1" dirty="0" smtClean="0"/>
              <a:t>red</a:t>
            </a:r>
            <a:r>
              <a:rPr lang="en-US" sz="3200" b="1" dirty="0"/>
              <a:t>)=12⋅</a:t>
            </a:r>
            <a:r>
              <a:rPr lang="en-US" sz="3200" b="1" dirty="0" smtClean="0"/>
              <a:t>25/51=25/102</a:t>
            </a:r>
            <a:endParaRPr lang="en-US" sz="3200" b="1" dirty="0"/>
          </a:p>
          <a:p>
            <a:pPr marL="0" indent="0">
              <a:buNone/>
            </a:pP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 Descriptive Statistics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" y="2083182"/>
            <a:ext cx="10685930" cy="43714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9904" y="1330823"/>
            <a:ext cx="10470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 survey to 35 people about their favorite ice cream flavors.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308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Joint </a:t>
            </a:r>
            <a:r>
              <a:rPr lang="en-IN" b="1" dirty="0"/>
              <a:t>Probability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516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the likelihood of two events occurring together and at the same point in </a:t>
            </a:r>
            <a:r>
              <a:rPr lang="en-US" sz="3200" b="1" dirty="0" smtClean="0"/>
              <a:t>time </a:t>
            </a:r>
            <a:r>
              <a:rPr lang="en-US" sz="3200" i="1" dirty="0" smtClean="0"/>
              <a:t>P</a:t>
            </a:r>
            <a:r>
              <a:rPr lang="en-US" sz="3200" dirty="0"/>
              <a:t> (</a:t>
            </a:r>
            <a:r>
              <a:rPr lang="en-US" sz="3200" i="1" dirty="0"/>
              <a:t>X</a:t>
            </a:r>
            <a:r>
              <a:rPr lang="en-US" sz="3200" dirty="0"/>
              <a:t>⋂</a:t>
            </a:r>
            <a:r>
              <a:rPr lang="en-US" sz="3200" i="1" dirty="0"/>
              <a:t>Y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where: </a:t>
            </a:r>
            <a:r>
              <a:rPr lang="en-US" sz="3200" b="1" i="1" dirty="0" smtClean="0"/>
              <a:t>X</a:t>
            </a:r>
            <a:r>
              <a:rPr lang="en-US" sz="3200" b="1" dirty="0" smtClean="0"/>
              <a:t>,</a:t>
            </a:r>
            <a:r>
              <a:rPr lang="en-US" sz="3200" b="1" i="1" dirty="0" smtClean="0"/>
              <a:t>Y </a:t>
            </a:r>
            <a:r>
              <a:rPr lang="en-US" sz="3200" b="1" dirty="0" smtClean="0"/>
              <a:t>= Two</a:t>
            </a:r>
            <a:r>
              <a:rPr lang="en-US" sz="3200" b="1" dirty="0"/>
              <a:t> different events that </a:t>
            </a:r>
            <a:r>
              <a:rPr lang="en-US" sz="3200" b="1" dirty="0" smtClean="0"/>
              <a:t>intersect</a:t>
            </a:r>
          </a:p>
          <a:p>
            <a:pPr marL="0" indent="0">
              <a:buNone/>
            </a:pPr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X</a:t>
            </a:r>
            <a:r>
              <a:rPr lang="en-US" sz="3200" b="1" dirty="0"/>
              <a:t> and </a:t>
            </a:r>
            <a:r>
              <a:rPr lang="en-US" sz="3200" b="1" i="1" dirty="0"/>
              <a:t>Y</a:t>
            </a:r>
            <a:r>
              <a:rPr lang="en-US" sz="3200" b="1" dirty="0" smtClean="0"/>
              <a:t>), </a:t>
            </a:r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X,Y</a:t>
            </a:r>
            <a:r>
              <a:rPr lang="en-US" sz="3200" b="1" dirty="0"/>
              <a:t>)=The joint probability of X and </a:t>
            </a:r>
            <a:r>
              <a:rPr lang="en-US" sz="3200" b="1" dirty="0" smtClean="0"/>
              <a:t>Y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The </a:t>
            </a:r>
            <a:r>
              <a:rPr lang="en-US" sz="3200" b="1" dirty="0"/>
              <a:t>joint probability of picking up a card that is both red and </a:t>
            </a:r>
            <a:r>
              <a:rPr lang="en-US" sz="3200" b="1" dirty="0" smtClean="0"/>
              <a:t>6 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s-ES" sz="2800" b="1" i="1" dirty="0" smtClean="0"/>
              <a:t>P</a:t>
            </a:r>
            <a:r>
              <a:rPr lang="es-ES" sz="2800" b="1" dirty="0" smtClean="0"/>
              <a:t>(X∩ Y)= </a:t>
            </a:r>
            <a:r>
              <a:rPr lang="es-ES" sz="2800" b="1" i="1" dirty="0" smtClean="0"/>
              <a:t>P</a:t>
            </a:r>
            <a:r>
              <a:rPr lang="es-ES" sz="2800" b="1" dirty="0" smtClean="0"/>
              <a:t>(X) × </a:t>
            </a:r>
            <a:r>
              <a:rPr lang="es-ES" sz="2800" b="1" i="1" dirty="0" smtClean="0"/>
              <a:t>P</a:t>
            </a:r>
            <a:r>
              <a:rPr lang="es-ES" sz="2800" b="1" dirty="0" smtClean="0"/>
              <a:t>(Y) = 4 / 52 × 26 / 52 = 1 / 26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​</a:t>
            </a:r>
          </a:p>
          <a:p>
            <a:pPr marL="0" indent="0">
              <a:buNone/>
            </a:pP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Joint Probability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2" y="1456764"/>
            <a:ext cx="10972800" cy="4876800"/>
          </a:xfrm>
        </p:spPr>
        <p:txBody>
          <a:bodyPr>
            <a:noAutofit/>
          </a:bodyPr>
          <a:lstStyle/>
          <a:p>
            <a:r>
              <a:rPr lang="en-US" sz="2800" b="1" dirty="0"/>
              <a:t>For example, the probability of drawing a red card from a deck of cards is 1/2 = 0.5. This means that there is an equal chance of drawing a red and drawing a </a:t>
            </a:r>
            <a:r>
              <a:rPr lang="en-US" sz="2800" b="1" dirty="0" smtClean="0"/>
              <a:t>black(</a:t>
            </a:r>
            <a:r>
              <a:rPr lang="en-US" sz="2800" b="1" dirty="0" smtClean="0">
                <a:solidFill>
                  <a:srgbClr val="FF0000"/>
                </a:solidFill>
              </a:rPr>
              <a:t>both are disjoint</a:t>
            </a:r>
            <a:r>
              <a:rPr lang="en-US" sz="2800" b="1" dirty="0" smtClean="0"/>
              <a:t>);</a:t>
            </a:r>
            <a:r>
              <a:rPr lang="en-US" sz="2800" b="1" dirty="0"/>
              <a:t> since there are 52 cards in a deck, of which 26 are red and 26 are black, there is a 50-50 probability of drawing a red card versus a black card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from </a:t>
            </a:r>
            <a:r>
              <a:rPr lang="en-US" sz="2800" b="1" dirty="0"/>
              <a:t>a deck of 52 cards, the joint probability of picking up a card that is both red and 6 is P(6 ∩ red) = 2/52 = 1/26, since a deck of cards has two red sixes—the six of hearts and the six of diamonds. You can also use the following formula to calculate the joint probability</a:t>
            </a:r>
            <a:r>
              <a:rPr lang="en-US" sz="2800" b="1" dirty="0" smtClean="0"/>
              <a:t>:</a:t>
            </a:r>
          </a:p>
          <a:p>
            <a:r>
              <a:rPr lang="es-ES" sz="2800" b="1" i="1" dirty="0" smtClean="0">
                <a:solidFill>
                  <a:srgbClr val="FF0000"/>
                </a:solidFill>
              </a:rPr>
              <a:t>P</a:t>
            </a:r>
            <a:r>
              <a:rPr lang="es-ES" sz="2800" b="1" dirty="0" smtClean="0">
                <a:solidFill>
                  <a:srgbClr val="FF0000"/>
                </a:solidFill>
              </a:rPr>
              <a:t>(6 ∩ </a:t>
            </a:r>
            <a:r>
              <a:rPr lang="es-ES" sz="2800" b="1" i="1" dirty="0" smtClean="0">
                <a:solidFill>
                  <a:srgbClr val="FF0000"/>
                </a:solidFill>
              </a:rPr>
              <a:t>red</a:t>
            </a:r>
            <a:r>
              <a:rPr lang="es-ES" sz="2800" b="1" dirty="0" smtClean="0">
                <a:solidFill>
                  <a:srgbClr val="FF0000"/>
                </a:solidFill>
              </a:rPr>
              <a:t>) = </a:t>
            </a:r>
            <a:r>
              <a:rPr lang="es-ES" sz="2800" b="1" i="1" dirty="0" smtClean="0">
                <a:solidFill>
                  <a:srgbClr val="FF0000"/>
                </a:solidFill>
              </a:rPr>
              <a:t>P</a:t>
            </a:r>
            <a:r>
              <a:rPr lang="es-ES" sz="2800" b="1" dirty="0" smtClean="0">
                <a:solidFill>
                  <a:srgbClr val="FF0000"/>
                </a:solidFill>
              </a:rPr>
              <a:t>(6) × </a:t>
            </a:r>
            <a:r>
              <a:rPr lang="es-ES" sz="2800" b="1" i="1" dirty="0" smtClean="0">
                <a:solidFill>
                  <a:srgbClr val="FF0000"/>
                </a:solidFill>
              </a:rPr>
              <a:t>P</a:t>
            </a:r>
            <a:r>
              <a:rPr lang="es-ES" sz="2800" b="1" dirty="0" smtClean="0">
                <a:solidFill>
                  <a:srgbClr val="FF0000"/>
                </a:solidFill>
              </a:rPr>
              <a:t>(</a:t>
            </a:r>
            <a:r>
              <a:rPr lang="es-ES" sz="2800" b="1" i="1" dirty="0" smtClean="0">
                <a:solidFill>
                  <a:srgbClr val="FF0000"/>
                </a:solidFill>
              </a:rPr>
              <a:t>red</a:t>
            </a:r>
            <a:r>
              <a:rPr lang="es-ES" sz="2800" b="1" dirty="0" smtClean="0">
                <a:solidFill>
                  <a:srgbClr val="FF0000"/>
                </a:solidFill>
              </a:rPr>
              <a:t>) = 4 / 52 × 26 / 52= 1 / 26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Conditional Probability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</a:t>
            </a:r>
            <a:r>
              <a:rPr lang="en-US" sz="3200" b="1" dirty="0" smtClean="0"/>
              <a:t>robability </a:t>
            </a:r>
            <a:r>
              <a:rPr lang="en-US" sz="3200" b="1" dirty="0"/>
              <a:t>that one event will happen </a:t>
            </a:r>
            <a:r>
              <a:rPr lang="en-US" sz="3200" b="1" i="1" dirty="0"/>
              <a:t>given that</a:t>
            </a:r>
            <a:r>
              <a:rPr lang="en-US" sz="3200" b="1" dirty="0"/>
              <a:t> another action or event happens. The conditional probability formula is as follows:</a:t>
            </a:r>
          </a:p>
          <a:p>
            <a:r>
              <a:rPr lang="en-US" sz="3200" b="1" dirty="0" smtClean="0"/>
              <a:t>P(X, given Y)  P(X | Y) </a:t>
            </a:r>
            <a:r>
              <a:rPr lang="en-IN" sz="3200" b="1" dirty="0" smtClean="0"/>
              <a:t> </a:t>
            </a:r>
            <a:r>
              <a:rPr lang="en-IN" sz="3200" b="1" dirty="0"/>
              <a:t>= </a:t>
            </a:r>
            <a:r>
              <a:rPr lang="en-IN" sz="3200" b="1" dirty="0" smtClean="0"/>
              <a:t>P(X</a:t>
            </a:r>
            <a:r>
              <a:rPr lang="es-ES" sz="3200" b="1" dirty="0"/>
              <a:t> ∩</a:t>
            </a:r>
            <a:r>
              <a:rPr lang="en-IN" sz="3200" b="1" dirty="0" smtClean="0"/>
              <a:t> Y) / P(Y)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/>
              <a:t>from a deck of cards, the probability that you get a six, given that you drew a red card is P(6│red) = 2/26 = 1/13, since there are two sixes out of 26 red cards.</a:t>
            </a:r>
          </a:p>
          <a:p>
            <a:endParaRPr lang="en-US" sz="3200" b="1" dirty="0" smtClean="0"/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Conditional Probability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conditionals</a:t>
            </a:r>
            <a:r>
              <a:rPr lang="en-IN" sz="3200" b="1" dirty="0"/>
              <a:t>:</a:t>
            </a:r>
          </a:p>
          <a:p>
            <a:r>
              <a:rPr lang="en-US" sz="3200" b="1" dirty="0"/>
              <a:t>Example: if someone is taking a shower, he gets wet (</a:t>
            </a:r>
            <a:r>
              <a:rPr lang="en-US" sz="3200" b="1" dirty="0">
                <a:solidFill>
                  <a:srgbClr val="FF0000"/>
                </a:solidFill>
              </a:rPr>
              <a:t>by causality</a:t>
            </a:r>
            <a:r>
              <a:rPr lang="en-US" sz="3200" b="1" dirty="0"/>
              <a:t>)</a:t>
            </a:r>
          </a:p>
          <a:p>
            <a:r>
              <a:rPr lang="en-US" sz="3200" b="1" dirty="0"/>
              <a:t>P(“</a:t>
            </a:r>
            <a:r>
              <a:rPr lang="en-US" sz="3200" b="1" dirty="0" err="1"/>
              <a:t>wet”|“taking</a:t>
            </a:r>
            <a:r>
              <a:rPr lang="en-US" sz="3200" b="1" dirty="0"/>
              <a:t> a shower”) = 1</a:t>
            </a:r>
          </a:p>
          <a:p>
            <a:r>
              <a:rPr lang="en-IN" sz="3200" b="1" dirty="0"/>
              <a:t>while:</a:t>
            </a:r>
          </a:p>
          <a:p>
            <a:r>
              <a:rPr lang="en-US" sz="3200" b="1" dirty="0"/>
              <a:t>P(“taking a </a:t>
            </a:r>
            <a:r>
              <a:rPr lang="en-US" sz="3200" b="1" dirty="0" err="1"/>
              <a:t>shower”|“wet</a:t>
            </a:r>
            <a:r>
              <a:rPr lang="en-US" sz="3200" b="1" dirty="0"/>
              <a:t>”) = 0.4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because a person also gets wet if it is raining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Conditional Probability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Can </a:t>
            </a:r>
            <a:r>
              <a:rPr lang="en-US" sz="3200" b="1" dirty="0"/>
              <a:t>also be used to calculate joint probability</a:t>
            </a:r>
          </a:p>
          <a:p>
            <a:r>
              <a:rPr lang="es-ES" sz="3200" b="1" i="1" dirty="0"/>
              <a:t>P</a:t>
            </a:r>
            <a:r>
              <a:rPr lang="es-ES" sz="3200" b="1" dirty="0"/>
              <a:t>(</a:t>
            </a:r>
            <a:r>
              <a:rPr lang="es-ES" sz="3200" b="1" i="1" dirty="0"/>
              <a:t>X</a:t>
            </a:r>
            <a:r>
              <a:rPr lang="es-ES" sz="3200" b="1" dirty="0"/>
              <a:t>∩</a:t>
            </a:r>
            <a:r>
              <a:rPr lang="es-ES" sz="3200" b="1" i="1" dirty="0"/>
              <a:t>Y</a:t>
            </a:r>
            <a:r>
              <a:rPr lang="es-ES" sz="3200" b="1" dirty="0"/>
              <a:t>)=</a:t>
            </a:r>
            <a:r>
              <a:rPr lang="es-ES" sz="3200" b="1" i="1" dirty="0"/>
              <a:t>P</a:t>
            </a:r>
            <a:r>
              <a:rPr lang="es-ES" sz="3200" b="1" dirty="0"/>
              <a:t>(</a:t>
            </a:r>
            <a:r>
              <a:rPr lang="es-ES" sz="3200" b="1" i="1" dirty="0"/>
              <a:t>X</a:t>
            </a:r>
            <a:r>
              <a:rPr lang="es-ES" sz="3200" b="1" dirty="0"/>
              <a:t>∣</a:t>
            </a:r>
            <a:r>
              <a:rPr lang="es-ES" sz="3200" b="1" i="1" dirty="0"/>
              <a:t>Y</a:t>
            </a:r>
            <a:r>
              <a:rPr lang="es-ES" sz="3200" b="1" dirty="0"/>
              <a:t>)×</a:t>
            </a:r>
            <a:r>
              <a:rPr lang="es-ES" sz="3200" b="1" i="1" dirty="0"/>
              <a:t>P</a:t>
            </a:r>
            <a:r>
              <a:rPr lang="es-ES" sz="3200" b="1" dirty="0"/>
              <a:t>(</a:t>
            </a:r>
            <a:r>
              <a:rPr lang="es-ES" sz="3200" b="1" i="1" dirty="0"/>
              <a:t>Y</a:t>
            </a:r>
            <a:r>
              <a:rPr lang="es-ES" sz="3200" b="1" dirty="0"/>
              <a:t>)</a:t>
            </a:r>
          </a:p>
          <a:p>
            <a:endParaRPr lang="es-ES" sz="3200" b="1" dirty="0"/>
          </a:p>
          <a:p>
            <a:r>
              <a:rPr lang="es-ES" sz="3200" b="1" i="1" dirty="0"/>
              <a:t>P</a:t>
            </a:r>
            <a:r>
              <a:rPr lang="es-ES" sz="3200" b="1" dirty="0"/>
              <a:t>(6∩</a:t>
            </a:r>
            <a:r>
              <a:rPr lang="es-ES" sz="3200" b="1" i="1" dirty="0"/>
              <a:t>red</a:t>
            </a:r>
            <a:r>
              <a:rPr lang="es-ES" sz="3200" b="1" dirty="0"/>
              <a:t>)=</a:t>
            </a:r>
            <a:r>
              <a:rPr lang="es-ES" sz="3200" b="1" i="1" dirty="0"/>
              <a:t>P</a:t>
            </a:r>
            <a:r>
              <a:rPr lang="es-ES" sz="3200" b="1" dirty="0"/>
              <a:t>(6∣</a:t>
            </a:r>
            <a:r>
              <a:rPr lang="es-ES" sz="3200" b="1" i="1" dirty="0"/>
              <a:t>red</a:t>
            </a:r>
            <a:r>
              <a:rPr lang="es-ES" sz="3200" b="1" dirty="0"/>
              <a:t>)×</a:t>
            </a:r>
            <a:r>
              <a:rPr lang="es-ES" sz="3200" b="1" i="1" dirty="0"/>
              <a:t>P</a:t>
            </a:r>
            <a:r>
              <a:rPr lang="es-ES" sz="3200" b="1" dirty="0"/>
              <a:t>(</a:t>
            </a:r>
            <a:r>
              <a:rPr lang="es-ES" sz="3200" b="1" i="1" dirty="0"/>
              <a:t>red</a:t>
            </a:r>
            <a:r>
              <a:rPr lang="es-ES" sz="3200" b="1" dirty="0"/>
              <a:t>)=1/13×26/52=1/13×1/2=1/26​</a:t>
            </a:r>
            <a:br>
              <a:rPr lang="es-ES" sz="3200" b="1" dirty="0"/>
            </a:br>
            <a:endParaRPr lang="en-US" sz="3200" b="1" dirty="0"/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Bayes Theorem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 smtClean="0"/>
              <a:t>P(A | B</a:t>
            </a:r>
            <a:r>
              <a:rPr lang="en-IN" sz="3200" b="1" dirty="0"/>
              <a:t>) </a:t>
            </a:r>
            <a:r>
              <a:rPr lang="en-IN" sz="3200" b="1" dirty="0" smtClean="0"/>
              <a:t>= P(B |A) P(A) / P(B)</a:t>
            </a:r>
          </a:p>
          <a:p>
            <a:r>
              <a:rPr lang="en-IN" sz="3200" b="1" dirty="0" smtClean="0"/>
              <a:t>P(A|B,C</a:t>
            </a:r>
            <a:r>
              <a:rPr lang="en-IN" sz="3200" b="1" dirty="0"/>
              <a:t>) </a:t>
            </a:r>
            <a:r>
              <a:rPr lang="en-IN" sz="3200" b="1" dirty="0" smtClean="0"/>
              <a:t>= P(B|A,C)P(A|C)/ P(B|C)</a:t>
            </a:r>
          </a:p>
          <a:p>
            <a:pPr marL="0" indent="0">
              <a:buNone/>
            </a:pPr>
            <a:endParaRPr lang="en-IN" sz="3200" b="1" dirty="0" smtClean="0"/>
          </a:p>
          <a:p>
            <a:r>
              <a:rPr lang="en-US" sz="3200" b="1" i="1" dirty="0"/>
              <a:t>P</a:t>
            </a:r>
            <a:r>
              <a:rPr lang="en-US" sz="3200" b="1" dirty="0"/>
              <a:t>(</a:t>
            </a:r>
            <a:r>
              <a:rPr lang="en-US" sz="3200" b="1" i="1" dirty="0"/>
              <a:t>A</a:t>
            </a:r>
            <a:r>
              <a:rPr lang="en-US" sz="3200" b="1" dirty="0"/>
              <a:t>)= The probability of A </a:t>
            </a:r>
            <a:r>
              <a:rPr lang="en-US" sz="3200" b="1" dirty="0" smtClean="0"/>
              <a:t>occurring</a:t>
            </a:r>
          </a:p>
          <a:p>
            <a:r>
              <a:rPr lang="en-US" sz="3200" b="1" i="1" dirty="0" smtClean="0"/>
              <a:t>P</a:t>
            </a:r>
            <a:r>
              <a:rPr lang="en-US" sz="3200" b="1" dirty="0" smtClean="0"/>
              <a:t>(</a:t>
            </a:r>
            <a:r>
              <a:rPr lang="en-US" sz="3200" b="1" i="1" dirty="0"/>
              <a:t>B</a:t>
            </a:r>
            <a:r>
              <a:rPr lang="en-US" sz="3200" b="1" dirty="0" smtClean="0"/>
              <a:t>)=</a:t>
            </a:r>
            <a:r>
              <a:rPr lang="en-US" sz="3200" b="1" dirty="0"/>
              <a:t> The probability of </a:t>
            </a:r>
            <a:r>
              <a:rPr lang="en-US" sz="3200" b="1" dirty="0" smtClean="0"/>
              <a:t>B</a:t>
            </a:r>
            <a:r>
              <a:rPr lang="en-US" sz="3200" b="1" dirty="0"/>
              <a:t> </a:t>
            </a:r>
            <a:r>
              <a:rPr lang="en-US" sz="3200" b="1" dirty="0" smtClean="0"/>
              <a:t>occurring</a:t>
            </a:r>
          </a:p>
          <a:p>
            <a:r>
              <a:rPr lang="en-IN" sz="3200" b="1" dirty="0"/>
              <a:t>P(A | B) </a:t>
            </a:r>
            <a:r>
              <a:rPr lang="en-IN" sz="3200" b="1" dirty="0" smtClean="0"/>
              <a:t>=</a:t>
            </a:r>
            <a:r>
              <a:rPr lang="en-US" sz="3200" b="1" dirty="0" smtClean="0"/>
              <a:t>The</a:t>
            </a:r>
            <a:r>
              <a:rPr lang="en-US" sz="3200" b="1" dirty="0"/>
              <a:t> probability of A </a:t>
            </a:r>
            <a:r>
              <a:rPr lang="en-US" sz="3200" b="1" dirty="0" smtClean="0"/>
              <a:t>given B</a:t>
            </a:r>
          </a:p>
          <a:p>
            <a:r>
              <a:rPr lang="en-IN" sz="3200" b="1" dirty="0"/>
              <a:t>P(B |A) </a:t>
            </a:r>
            <a:r>
              <a:rPr lang="en-IN" sz="3200" b="1" dirty="0" smtClean="0"/>
              <a:t>=</a:t>
            </a:r>
            <a:r>
              <a:rPr lang="en-US" sz="3200" b="1" dirty="0" smtClean="0"/>
              <a:t>The</a:t>
            </a:r>
            <a:r>
              <a:rPr lang="en-US" sz="3200" b="1" dirty="0"/>
              <a:t> probability of </a:t>
            </a:r>
            <a:r>
              <a:rPr lang="en-US" sz="3200" b="1" dirty="0" smtClean="0"/>
              <a:t>B</a:t>
            </a:r>
            <a:r>
              <a:rPr lang="en-US" sz="3200" b="1" dirty="0"/>
              <a:t> given </a:t>
            </a:r>
            <a:r>
              <a:rPr lang="en-US" sz="3200" b="1" dirty="0" smtClean="0"/>
              <a:t>A</a:t>
            </a:r>
          </a:p>
          <a:p>
            <a:endParaRPr lang="en-US" sz="3200" b="1" dirty="0"/>
          </a:p>
          <a:p>
            <a:r>
              <a:rPr lang="en-US" sz="3200" dirty="0">
                <a:solidFill>
                  <a:srgbClr val="FF0000"/>
                </a:solidFill>
              </a:rPr>
              <a:t>is known as Bayes rule</a:t>
            </a:r>
            <a:r>
              <a:rPr lang="en-US" sz="3200" dirty="0"/>
              <a:t>.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Bayes Theorem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Bayes' theorem can be used to determine the accuracy of medical test results by taking into consideration how likely any given person is to have a disease and the general accuracy of the test. 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Bayes</a:t>
            </a:r>
            <a:r>
              <a:rPr lang="en-US" sz="3200" b="1" dirty="0"/>
              <a:t>' theorem relies on </a:t>
            </a:r>
            <a:r>
              <a:rPr lang="en-US" sz="3200" b="1" dirty="0">
                <a:solidFill>
                  <a:srgbClr val="FF0000"/>
                </a:solidFill>
              </a:rPr>
              <a:t>incorporating</a:t>
            </a:r>
            <a:r>
              <a:rPr lang="en-US" sz="3200" b="1" dirty="0"/>
              <a:t> </a:t>
            </a:r>
            <a:r>
              <a:rPr lang="en-US" sz="3200" b="1" u="sng" dirty="0">
                <a:solidFill>
                  <a:srgbClr val="FF0000"/>
                </a:solidFill>
              </a:rPr>
              <a:t>prior probability</a:t>
            </a:r>
            <a:r>
              <a:rPr lang="en-US" sz="3200" b="1" dirty="0"/>
              <a:t> distributions in order to </a:t>
            </a:r>
            <a:r>
              <a:rPr lang="en-US" sz="3200" b="1" dirty="0">
                <a:solidFill>
                  <a:srgbClr val="FF0000"/>
                </a:solidFill>
              </a:rPr>
              <a:t>generate </a:t>
            </a:r>
            <a:r>
              <a:rPr lang="en-US" sz="3200" b="1" u="sng" dirty="0">
                <a:solidFill>
                  <a:srgbClr val="FF0000"/>
                </a:solidFill>
              </a:rPr>
              <a:t>posterior probabilities</a:t>
            </a:r>
            <a:r>
              <a:rPr lang="en-US" sz="3200" b="1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Prior and Posterior Probability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Prior probability</a:t>
            </a:r>
            <a:r>
              <a:rPr lang="en-US" sz="3200" b="1" dirty="0"/>
              <a:t>, in Bayesian statistical inference, is the probability of an event before new data is collected.</a:t>
            </a:r>
            <a:endParaRPr lang="en-IN" sz="3200" b="1" dirty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Posterior </a:t>
            </a:r>
            <a:r>
              <a:rPr lang="en-US" sz="3200" b="1" dirty="0">
                <a:solidFill>
                  <a:srgbClr val="FF0000"/>
                </a:solidFill>
              </a:rPr>
              <a:t>probability </a:t>
            </a:r>
            <a:r>
              <a:rPr lang="en-US" sz="3200" b="1" dirty="0"/>
              <a:t>is the revised probability of an event occurring after taking into consideration new information. Posterior probability is calculated by updating the prior probability by using </a:t>
            </a:r>
            <a:r>
              <a:rPr lang="en-US" sz="3200" b="1" dirty="0">
                <a:solidFill>
                  <a:srgbClr val="FF0000"/>
                </a:solidFill>
              </a:rPr>
              <a:t>Bayes' theorem</a:t>
            </a:r>
            <a:r>
              <a:rPr lang="en-US" sz="3200" b="1" dirty="0"/>
              <a:t>. 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In </a:t>
            </a:r>
            <a:r>
              <a:rPr lang="en-US" sz="3200" b="1" dirty="0">
                <a:solidFill>
                  <a:srgbClr val="FF0000"/>
                </a:solidFill>
              </a:rPr>
              <a:t>statistical terms, the posterior probability is </a:t>
            </a:r>
            <a:r>
              <a:rPr lang="en-US" sz="3200" b="1" dirty="0" smtClean="0">
                <a:solidFill>
                  <a:srgbClr val="FF0000"/>
                </a:solidFill>
              </a:rPr>
              <a:t>the probability </a:t>
            </a:r>
            <a:r>
              <a:rPr lang="en-US" sz="3200" b="1" dirty="0">
                <a:solidFill>
                  <a:srgbClr val="FF0000"/>
                </a:solidFill>
              </a:rPr>
              <a:t>of event A occurring given that event B has occurred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681318"/>
            <a:ext cx="10936941" cy="579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Often </a:t>
            </a:r>
            <a:r>
              <a:rPr lang="en-US" b="1" dirty="0"/>
              <a:t>this is useful in diagnosis situations, </a:t>
            </a:r>
            <a:r>
              <a:rPr lang="en-US" b="1" dirty="0">
                <a:solidFill>
                  <a:srgbClr val="FF0000"/>
                </a:solidFill>
              </a:rPr>
              <a:t>since P(</a:t>
            </a:r>
            <a:r>
              <a:rPr lang="en-US" b="1" dirty="0" err="1">
                <a:solidFill>
                  <a:srgbClr val="FF0000"/>
                </a:solidFill>
              </a:rPr>
              <a:t>observation|reason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IN" b="1" dirty="0"/>
              <a:t>might be easily determined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if patient has meningitis, then very often a stiff neck is observed</a:t>
            </a:r>
          </a:p>
          <a:p>
            <a:pPr marL="0" indent="0">
              <a:buNone/>
            </a:pPr>
            <a:r>
              <a:rPr lang="en-US" b="1" dirty="0"/>
              <a:t>P(S|M) = 0.8 (can be easily determined by counting)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observation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’I have a stiff neck! Do I have meningitis?’ (</a:t>
            </a:r>
            <a:r>
              <a:rPr lang="en-US" b="1" dirty="0">
                <a:solidFill>
                  <a:srgbClr val="FF0000"/>
                </a:solidFill>
              </a:rPr>
              <a:t>is it reasonable to </a:t>
            </a:r>
            <a:r>
              <a:rPr lang="en-US" b="1" dirty="0" smtClean="0">
                <a:solidFill>
                  <a:srgbClr val="FF0000"/>
                </a:solidFill>
              </a:rPr>
              <a:t>be </a:t>
            </a:r>
            <a:r>
              <a:rPr lang="en-IN" b="1" dirty="0" smtClean="0">
                <a:solidFill>
                  <a:srgbClr val="FF0000"/>
                </a:solidFill>
              </a:rPr>
              <a:t>afraid</a:t>
            </a:r>
            <a:r>
              <a:rPr lang="en-IN" b="1" dirty="0">
                <a:solidFill>
                  <a:srgbClr val="FF0000"/>
                </a:solidFill>
              </a:rPr>
              <a:t>?)</a:t>
            </a:r>
          </a:p>
          <a:p>
            <a:pPr marL="0" indent="0">
              <a:buNone/>
            </a:pPr>
            <a:r>
              <a:rPr lang="en-IN" b="1" dirty="0"/>
              <a:t>P(M|S) =?</a:t>
            </a:r>
          </a:p>
          <a:p>
            <a:pPr marL="0" indent="0">
              <a:buNone/>
            </a:pPr>
            <a:r>
              <a:rPr lang="en-US" b="1" dirty="0" smtClean="0"/>
              <a:t>we </a:t>
            </a:r>
            <a:r>
              <a:rPr lang="en-US" b="1" dirty="0"/>
              <a:t>need to now: P(M) = 0.0001 (one of 10000 people has meningitis)</a:t>
            </a:r>
          </a:p>
          <a:p>
            <a:pPr marL="0" indent="0">
              <a:buNone/>
            </a:pPr>
            <a:r>
              <a:rPr lang="en-US" b="1" dirty="0"/>
              <a:t>and P(S) = 0.1 (one out of 10 people has a stiff neck).</a:t>
            </a:r>
          </a:p>
          <a:p>
            <a:pPr marL="0" indent="0">
              <a:buNone/>
            </a:pPr>
            <a:r>
              <a:rPr lang="en-IN" b="1" dirty="0" smtClean="0"/>
              <a:t>then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P(M|S) </a:t>
            </a:r>
            <a:r>
              <a:rPr lang="en-IN" b="1" dirty="0" smtClean="0"/>
              <a:t>= P(S|M)P(M)/ P(S) = 0.8 </a:t>
            </a:r>
            <a:r>
              <a:rPr lang="en-IN" b="1" dirty="0"/>
              <a:t>× </a:t>
            </a:r>
            <a:r>
              <a:rPr lang="en-IN" b="1" dirty="0" smtClean="0"/>
              <a:t>0.0001/ 0.1 = 0.0008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/>
              <a:t>Keep cool. Not very likely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How do we link sample spaces and events to data? </a:t>
            </a:r>
            <a:endParaRPr lang="en-US" sz="3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A random variable is a mapping that assigns a real number X(ω) to each outcome ω </a:t>
            </a:r>
            <a:endParaRPr lang="en-US" sz="3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Example: Flip a coin ten times. </a:t>
            </a:r>
            <a:endParaRPr lang="en-US" sz="3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/>
              <a:t>Let </a:t>
            </a:r>
            <a:r>
              <a:rPr lang="en-US" sz="3200" b="1" dirty="0"/>
              <a:t>X(ω) be the number of heads in the sequence ω</a:t>
            </a:r>
            <a:r>
              <a:rPr lang="en-US" sz="32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/>
              <a:t> </a:t>
            </a:r>
            <a:r>
              <a:rPr lang="en-US" sz="3200" b="1" dirty="0"/>
              <a:t>If ω = HHTHHTHHTT, then X(ω) = 6.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r>
              <a:rPr lang="en-IN" dirty="0" smtClean="0"/>
              <a:t> </a:t>
            </a:r>
            <a:r>
              <a:rPr lang="en-IN" b="1" dirty="0"/>
              <a:t>Inferential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Let’s say that 37% of people in our sample said that vanilla is their favorite flavor.  </a:t>
            </a:r>
            <a:endParaRPr lang="en-US" sz="3200" dirty="0" smtClean="0"/>
          </a:p>
          <a:p>
            <a:pPr algn="just"/>
            <a:r>
              <a:rPr lang="en-US" sz="3200" dirty="0" smtClean="0"/>
              <a:t>Can </a:t>
            </a:r>
            <a:r>
              <a:rPr lang="en-US" sz="3200" dirty="0"/>
              <a:t>we safely extrapolate that 37% of all people in the world also think that vanilla is the best?  </a:t>
            </a:r>
            <a:endParaRPr lang="en-US" sz="3200" dirty="0" smtClean="0"/>
          </a:p>
          <a:p>
            <a:pPr algn="just"/>
            <a:r>
              <a:rPr lang="en-US" sz="3200" dirty="0" smtClean="0"/>
              <a:t>Is </a:t>
            </a:r>
            <a:r>
              <a:rPr lang="en-US" sz="3200" dirty="0"/>
              <a:t>that the true value of the world?  Well, we can’t say with 100% confidence, </a:t>
            </a:r>
            <a:endParaRPr lang="en-US" sz="3200" dirty="0" smtClean="0"/>
          </a:p>
          <a:p>
            <a:pPr algn="just"/>
            <a:r>
              <a:rPr lang="en-US" sz="3200" dirty="0" smtClean="0"/>
              <a:t>but–using </a:t>
            </a:r>
            <a:r>
              <a:rPr lang="en-US" sz="3200" dirty="0"/>
              <a:t>inferential statistical techniques such as the “confidence interval”–I can provide a range of people that prefer vanilla with some level of confidence.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Discrete </a:t>
            </a:r>
            <a:r>
              <a:rPr lang="en-IN" b="1" dirty="0" err="1"/>
              <a:t>vs</a:t>
            </a:r>
            <a:r>
              <a:rPr lang="en-IN" b="1" dirty="0"/>
              <a:t> Continuous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FF0000"/>
                </a:solidFill>
              </a:rPr>
              <a:t>Discrete: </a:t>
            </a:r>
            <a:r>
              <a:rPr lang="en-US" sz="3200" b="1" dirty="0"/>
              <a:t>can only take a countable number of values </a:t>
            </a:r>
            <a:endParaRPr lang="en-US" sz="3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Example: number of </a:t>
            </a:r>
            <a:r>
              <a:rPr lang="en-US" sz="3200" b="1" dirty="0" smtClean="0"/>
              <a:t>heads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Continuous</a:t>
            </a:r>
            <a:r>
              <a:rPr lang="en-US" sz="3200" b="1" dirty="0">
                <a:solidFill>
                  <a:srgbClr val="FF0000"/>
                </a:solidFill>
              </a:rPr>
              <a:t>: </a:t>
            </a:r>
            <a:r>
              <a:rPr lang="en-US" sz="3200" b="1" dirty="0"/>
              <a:t>can take infinitely many values (real numbers) </a:t>
            </a:r>
            <a:endParaRPr lang="en-US" sz="3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Example: time taken to accomplish task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33400"/>
            <a:ext cx="11367247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Probability Distribution of Discrete Random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Probability </a:t>
            </a:r>
            <a:r>
              <a:rPr lang="en-US" sz="3200" b="1" dirty="0"/>
              <a:t>distributions for discrete random variables can be represented in tables: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Example</a:t>
            </a:r>
            <a:r>
              <a:rPr lang="en-US" sz="3200" b="1" dirty="0"/>
              <a:t>: random variable X (rolling a dice):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X 		1 	2 	3 	4 	5 	6 </a:t>
            </a:r>
          </a:p>
          <a:p>
            <a:pPr marL="0" indent="0">
              <a:buNone/>
            </a:pPr>
            <a:r>
              <a:rPr lang="en-US" sz="3200" b="1" dirty="0" smtClean="0"/>
              <a:t>P(X</a:t>
            </a:r>
            <a:r>
              <a:rPr lang="en-US" sz="3200" b="1" dirty="0"/>
              <a:t>) </a:t>
            </a:r>
            <a:r>
              <a:rPr lang="en-US" sz="3200" b="1" dirty="0" smtClean="0"/>
              <a:t>		1/6 	1/6 	1/6 	1/6 	1/6 	1/6 </a:t>
            </a:r>
          </a:p>
          <a:p>
            <a:pPr marL="0" indent="0">
              <a:buNone/>
            </a:pPr>
            <a:r>
              <a:rPr lang="en-US" sz="3200" b="1" dirty="0" smtClean="0"/>
              <a:t> </a:t>
            </a:r>
            <a:r>
              <a:rPr lang="en-US" sz="3200" b="1" dirty="0"/>
              <a:t>probability distributions for continuous random variables need another form of </a:t>
            </a:r>
            <a:r>
              <a:rPr lang="en-US" sz="3200" b="1" dirty="0" smtClean="0"/>
              <a:t>representation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gives values for all possible assignments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Continues Random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problem: infinitely many outcomes </a:t>
            </a:r>
          </a:p>
          <a:p>
            <a:r>
              <a:rPr lang="en-US" sz="3200" b="1" dirty="0"/>
              <a:t>considering intervals instead of single real numbers: P (a &lt; X ≤ b )</a:t>
            </a:r>
            <a:endParaRPr lang="en-IN" sz="3200" b="1" dirty="0" smtClean="0"/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Continues Random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4876800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Cumulative Distribution Functions </a:t>
            </a:r>
            <a:r>
              <a:rPr lang="en-US" sz="2600" b="1" dirty="0"/>
              <a:t>(</a:t>
            </a:r>
            <a:r>
              <a:rPr lang="en-US" sz="2600" b="1" dirty="0" err="1"/>
              <a:t>cdf</a:t>
            </a:r>
            <a:r>
              <a:rPr lang="en-US" sz="2600" b="1" dirty="0"/>
              <a:t>): </a:t>
            </a:r>
            <a:endParaRPr lang="en-US" sz="2600" b="1" dirty="0" smtClean="0"/>
          </a:p>
          <a:p>
            <a:r>
              <a:rPr lang="en-US" sz="2600" b="1" dirty="0" smtClean="0"/>
              <a:t>A </a:t>
            </a:r>
            <a:r>
              <a:rPr lang="en-US" sz="2600" b="1" dirty="0"/>
              <a:t>function F : R → [0, 1] is called cumulative distribution function of a random variable X if for all c ∈ R hold</a:t>
            </a:r>
            <a:r>
              <a:rPr lang="en-US" sz="2600" b="1" dirty="0" smtClean="0"/>
              <a:t>:</a:t>
            </a:r>
          </a:p>
          <a:p>
            <a:r>
              <a:rPr lang="en-US" sz="2600" b="1" dirty="0" smtClean="0"/>
              <a:t>P </a:t>
            </a:r>
            <a:r>
              <a:rPr lang="en-US" sz="2600" b="1" dirty="0"/>
              <a:t>( X ≤ c) = F ( c ) </a:t>
            </a:r>
            <a:endParaRPr lang="en-US" sz="2600" b="1" dirty="0" smtClean="0"/>
          </a:p>
          <a:p>
            <a:r>
              <a:rPr lang="en-US" sz="2600" b="1" dirty="0" smtClean="0"/>
              <a:t>Knowing </a:t>
            </a:r>
            <a:r>
              <a:rPr lang="en-US" sz="2600" b="1" dirty="0"/>
              <a:t>F, we can calculate P (a &lt; X ≤ b ) for all intervals from a to b </a:t>
            </a:r>
            <a:endParaRPr lang="en-US" sz="2600" b="1" dirty="0" smtClean="0"/>
          </a:p>
          <a:p>
            <a:r>
              <a:rPr lang="en-US" sz="2600" b="1" dirty="0" smtClean="0"/>
              <a:t>F </a:t>
            </a:r>
            <a:r>
              <a:rPr lang="en-US" sz="2600" b="1" dirty="0"/>
              <a:t>is monotonically increasing, </a:t>
            </a:r>
            <a:r>
              <a:rPr lang="en-US" sz="2600" b="1" dirty="0" err="1"/>
              <a:t>lim</a:t>
            </a:r>
            <a:r>
              <a:rPr lang="en-US" sz="2600" b="1" dirty="0"/>
              <a:t> x→−∞ F ( x) = 0, </a:t>
            </a:r>
            <a:r>
              <a:rPr lang="en-US" sz="2600" b="1" dirty="0" err="1"/>
              <a:t>lim</a:t>
            </a:r>
            <a:r>
              <a:rPr lang="en-US" sz="2600" b="1" dirty="0"/>
              <a:t> x→∞ F ( x) = 1 </a:t>
            </a:r>
            <a:endParaRPr lang="en-US" sz="2600" b="1" dirty="0" smtClean="0"/>
          </a:p>
          <a:p>
            <a:r>
              <a:rPr lang="en-US" sz="2600" b="1" dirty="0" smtClean="0"/>
              <a:t>if </a:t>
            </a:r>
            <a:r>
              <a:rPr lang="en-US" sz="2600" b="1" dirty="0"/>
              <a:t>exists, the derivative of F is called a </a:t>
            </a:r>
            <a:r>
              <a:rPr lang="en-US" sz="2600" b="1" dirty="0">
                <a:solidFill>
                  <a:srgbClr val="FF0000"/>
                </a:solidFill>
              </a:rPr>
              <a:t>probability density function</a:t>
            </a:r>
            <a:r>
              <a:rPr lang="en-US" sz="2600" b="1" dirty="0"/>
              <a:t> (</a:t>
            </a:r>
            <a:r>
              <a:rPr lang="en-US" sz="2600" b="1" dirty="0" err="1"/>
              <a:t>pdf</a:t>
            </a:r>
            <a:r>
              <a:rPr lang="en-US" sz="2600" b="1" dirty="0"/>
              <a:t>). It yields large values in the areas of large probability and small values in the areas with small probability. But: the value of a </a:t>
            </a:r>
            <a:r>
              <a:rPr lang="en-US" sz="2600" b="1" dirty="0" err="1"/>
              <a:t>pdf</a:t>
            </a:r>
            <a:r>
              <a:rPr lang="en-US" sz="2600" b="1" dirty="0"/>
              <a:t> cannot be interpreted as a probability!</a:t>
            </a:r>
            <a:endParaRPr lang="en-IN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Other type of Data?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/>
              <a:t>1</a:t>
            </a:r>
          </a:p>
          <a:p>
            <a:r>
              <a:rPr lang="en-IN" sz="2800" b="1" dirty="0" smtClean="0"/>
              <a:t>100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1.1</a:t>
            </a:r>
          </a:p>
          <a:p>
            <a:r>
              <a:rPr lang="en-IN" sz="2800" b="1" dirty="0" smtClean="0"/>
              <a:t>5.4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‘red’</a:t>
            </a:r>
          </a:p>
          <a:p>
            <a:r>
              <a:rPr lang="en-IN" sz="2800" b="1" dirty="0" smtClean="0"/>
              <a:t>‘cat’</a:t>
            </a:r>
          </a:p>
          <a:p>
            <a:r>
              <a:rPr lang="en-IN" sz="2800" b="1" dirty="0" smtClean="0"/>
              <a:t>‘first’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79059" y="1990165"/>
            <a:ext cx="4140000" cy="0"/>
          </a:xfrm>
          <a:prstGeom prst="straightConnector1">
            <a:avLst/>
          </a:prstGeom>
          <a:ln w="698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79059" y="3612748"/>
            <a:ext cx="4204447" cy="0"/>
          </a:xfrm>
          <a:prstGeom prst="straightConnector1">
            <a:avLst/>
          </a:prstGeom>
          <a:ln w="698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79058" y="5351867"/>
            <a:ext cx="4140000" cy="0"/>
          </a:xfrm>
          <a:prstGeom prst="straightConnector1">
            <a:avLst/>
          </a:prstGeom>
          <a:ln w="698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75365" y="1703296"/>
            <a:ext cx="241604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Discrete</a:t>
            </a:r>
          </a:p>
          <a:p>
            <a:endParaRPr lang="en-IN" sz="3200" b="1" dirty="0"/>
          </a:p>
          <a:p>
            <a:endParaRPr lang="en-IN" sz="3200" b="1" dirty="0" smtClean="0"/>
          </a:p>
          <a:p>
            <a:r>
              <a:rPr lang="en-IN" sz="3200" b="1" dirty="0" smtClean="0"/>
              <a:t>Continues</a:t>
            </a:r>
          </a:p>
          <a:p>
            <a:endParaRPr lang="en-IN" sz="3200" b="1" dirty="0" smtClean="0"/>
          </a:p>
          <a:p>
            <a:endParaRPr lang="en-IN" sz="3200" b="1" dirty="0" smtClean="0"/>
          </a:p>
          <a:p>
            <a:endParaRPr lang="en-IN" sz="3200" b="1" dirty="0"/>
          </a:p>
          <a:p>
            <a:r>
              <a:rPr lang="en-IN" sz="3200" b="1" dirty="0" smtClean="0"/>
              <a:t>Categorical</a:t>
            </a:r>
            <a:endParaRPr lang="en-IN" sz="3200" b="1" dirty="0"/>
          </a:p>
        </p:txBody>
      </p:sp>
      <p:sp>
        <p:nvSpPr>
          <p:cNvPr id="12" name="Right Brace 11"/>
          <p:cNvSpPr/>
          <p:nvPr/>
        </p:nvSpPr>
        <p:spPr>
          <a:xfrm>
            <a:off x="9036423" y="1990165"/>
            <a:ext cx="479669" cy="1165411"/>
          </a:xfrm>
          <a:prstGeom prst="rightBrace">
            <a:avLst/>
          </a:prstGeom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9775954" y="2294967"/>
            <a:ext cx="24160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Numerical</a:t>
            </a:r>
          </a:p>
          <a:p>
            <a:endParaRPr lang="en-IN" sz="3200" b="1" dirty="0"/>
          </a:p>
          <a:p>
            <a:endParaRPr lang="en-IN" sz="3200" b="1" dirty="0" smtClean="0"/>
          </a:p>
          <a:p>
            <a:endParaRPr lang="en-IN" sz="3200" b="1" dirty="0" smtClean="0"/>
          </a:p>
          <a:p>
            <a:endParaRPr lang="en-IN" sz="3200" b="1" dirty="0" smtClean="0"/>
          </a:p>
          <a:p>
            <a:endParaRPr lang="en-IN" sz="3200" b="1" dirty="0" smtClean="0"/>
          </a:p>
          <a:p>
            <a:r>
              <a:rPr lang="en-IN" sz="3200" b="1" dirty="0" smtClean="0"/>
              <a:t>Categorical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986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Level of Measurement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560424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IN" sz="3200" b="1" dirty="0" smtClean="0"/>
              <a:t>Nominal</a:t>
            </a:r>
          </a:p>
          <a:p>
            <a:pPr lvl="6" algn="r">
              <a:lnSpc>
                <a:spcPct val="200000"/>
              </a:lnSpc>
            </a:pPr>
            <a:r>
              <a:rPr lang="en-IN" sz="3200" b="1" dirty="0"/>
              <a:t>Categorical</a:t>
            </a:r>
          </a:p>
          <a:p>
            <a:pPr>
              <a:lnSpc>
                <a:spcPct val="200000"/>
              </a:lnSpc>
            </a:pPr>
            <a:r>
              <a:rPr lang="en-IN" sz="3200" b="1" dirty="0" smtClean="0"/>
              <a:t>Ordinal</a:t>
            </a:r>
          </a:p>
          <a:p>
            <a:pPr>
              <a:lnSpc>
                <a:spcPct val="200000"/>
              </a:lnSpc>
            </a:pPr>
            <a:r>
              <a:rPr lang="en-IN" sz="3200" b="1" dirty="0" smtClean="0"/>
              <a:t>Interval</a:t>
            </a:r>
          </a:p>
          <a:p>
            <a:pPr algn="r">
              <a:lnSpc>
                <a:spcPct val="200000"/>
              </a:lnSpc>
            </a:pPr>
            <a:r>
              <a:rPr lang="en-IN" sz="3200" b="1" dirty="0" smtClean="0"/>
              <a:t>Numerical</a:t>
            </a:r>
          </a:p>
          <a:p>
            <a:pPr>
              <a:lnSpc>
                <a:spcPct val="200000"/>
              </a:lnSpc>
            </a:pPr>
            <a:r>
              <a:rPr lang="en-IN" sz="3200" b="1" dirty="0" smtClean="0"/>
              <a:t>Ratio</a:t>
            </a:r>
          </a:p>
          <a:p>
            <a:pPr>
              <a:lnSpc>
                <a:spcPct val="200000"/>
              </a:lnSpc>
            </a:pP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245224" y="1990165"/>
            <a:ext cx="2940423" cy="2187388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/>
          <p:cNvSpPr/>
          <p:nvPr/>
        </p:nvSpPr>
        <p:spPr>
          <a:xfrm>
            <a:off x="3119717" y="4177553"/>
            <a:ext cx="3065929" cy="2115671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Nominal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sz="3200" b="1" dirty="0" smtClean="0"/>
              <a:t>Nominal sounds like name</a:t>
            </a:r>
          </a:p>
          <a:p>
            <a:pPr lvl="0" fontAlgn="base"/>
            <a:r>
              <a:rPr lang="en-IN" sz="3200" b="1" dirty="0" smtClean="0"/>
              <a:t>dichotomous or categorical</a:t>
            </a:r>
          </a:p>
          <a:p>
            <a:pPr lvl="0" fontAlgn="base"/>
            <a:r>
              <a:rPr lang="en-IN" sz="3200" b="1" dirty="0" smtClean="0"/>
              <a:t>Lowest level of measurement</a:t>
            </a:r>
          </a:p>
          <a:p>
            <a:pPr lvl="0" fontAlgn="base"/>
            <a:r>
              <a:rPr lang="en-IN" sz="3200" b="1" dirty="0" smtClean="0"/>
              <a:t>Discrete categories </a:t>
            </a:r>
          </a:p>
          <a:p>
            <a:pPr lvl="0" fontAlgn="base"/>
            <a:r>
              <a:rPr lang="en-IN" sz="3200" b="1" dirty="0" smtClean="0"/>
              <a:t>No natural order</a:t>
            </a:r>
          </a:p>
          <a:p>
            <a:pPr lvl="0" fontAlgn="base"/>
            <a:r>
              <a:rPr lang="en-IN" sz="3200" b="1" dirty="0" smtClean="0"/>
              <a:t>May be referred to qualitative or categorical data</a:t>
            </a:r>
          </a:p>
          <a:p>
            <a:pPr lvl="0" fontAlgn="base"/>
            <a:endParaRPr lang="en-IN" sz="3200" b="1" dirty="0" smtClean="0"/>
          </a:p>
          <a:p>
            <a:pPr lvl="0" fontAlgn="base"/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Nominal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sz="3200" b="1" dirty="0">
                <a:solidFill>
                  <a:schemeClr val="tx2"/>
                </a:solidFill>
              </a:rPr>
              <a:t>Gender</a:t>
            </a:r>
            <a:r>
              <a:rPr lang="en-IN" sz="3200" b="1" dirty="0"/>
              <a:t> </a:t>
            </a:r>
          </a:p>
          <a:p>
            <a:pPr lvl="0" fontAlgn="base"/>
            <a:r>
              <a:rPr lang="en-IN" sz="3200" b="1" dirty="0"/>
              <a:t>0-Female </a:t>
            </a:r>
          </a:p>
          <a:p>
            <a:pPr lvl="0" fontAlgn="base"/>
            <a:r>
              <a:rPr lang="en-IN" sz="3200" b="1" dirty="0"/>
              <a:t>1-Male</a:t>
            </a:r>
          </a:p>
          <a:p>
            <a:pPr lvl="0" fontAlgn="base"/>
            <a:r>
              <a:rPr lang="en-IN" sz="3200" b="1" dirty="0">
                <a:solidFill>
                  <a:schemeClr val="tx2"/>
                </a:solidFill>
              </a:rPr>
              <a:t>Group </a:t>
            </a:r>
            <a:r>
              <a:rPr lang="en-IN" sz="3200" b="1" dirty="0" smtClean="0">
                <a:solidFill>
                  <a:schemeClr val="tx2"/>
                </a:solidFill>
              </a:rPr>
              <a:t>Membership</a:t>
            </a:r>
          </a:p>
          <a:p>
            <a:pPr lvl="0" fontAlgn="base"/>
            <a:r>
              <a:rPr lang="en-IN" sz="3200" b="1" dirty="0" smtClean="0"/>
              <a:t>1- Experimental</a:t>
            </a:r>
          </a:p>
          <a:p>
            <a:pPr lvl="0" fontAlgn="base"/>
            <a:r>
              <a:rPr lang="en-IN" sz="3200" b="1" dirty="0" smtClean="0"/>
              <a:t>2-Placebo</a:t>
            </a:r>
          </a:p>
          <a:p>
            <a:pPr lvl="0" fontAlgn="base"/>
            <a:r>
              <a:rPr lang="en-IN" sz="3200" b="1" dirty="0" smtClean="0"/>
              <a:t>3-Routine</a:t>
            </a:r>
          </a:p>
          <a:p>
            <a:pPr lvl="0" fontAlgn="base"/>
            <a:r>
              <a:rPr lang="en-IN" sz="3200" b="1" dirty="0" err="1" smtClean="0">
                <a:solidFill>
                  <a:schemeClr val="tx2"/>
                </a:solidFill>
              </a:rPr>
              <a:t>Color</a:t>
            </a:r>
            <a:r>
              <a:rPr lang="en-IN" sz="3200" b="1" dirty="0" smtClean="0">
                <a:solidFill>
                  <a:schemeClr val="tx2"/>
                </a:solidFill>
              </a:rPr>
              <a:t>, Religion, Type of car</a:t>
            </a: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ORDINAL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522259" cy="4876800"/>
          </a:xfrm>
        </p:spPr>
        <p:txBody>
          <a:bodyPr/>
          <a:lstStyle/>
          <a:p>
            <a:r>
              <a:rPr lang="en-IN" sz="2800" b="1" dirty="0" smtClean="0"/>
              <a:t>Notes :</a:t>
            </a:r>
            <a:r>
              <a:rPr lang="en-IN" sz="2800" dirty="0" smtClean="0"/>
              <a:t>  </a:t>
            </a:r>
          </a:p>
          <a:p>
            <a:pPr lvl="1"/>
            <a:r>
              <a:rPr lang="en-IN" sz="2800" dirty="0" smtClean="0"/>
              <a:t>Ordered Categories</a:t>
            </a:r>
          </a:p>
          <a:p>
            <a:pPr marL="274320" lvl="1" indent="0">
              <a:buNone/>
            </a:pPr>
            <a:endParaRPr lang="en-IN" sz="2800" dirty="0" smtClean="0"/>
          </a:p>
          <a:p>
            <a:pPr lvl="1"/>
            <a:r>
              <a:rPr lang="en-IN" sz="2800" dirty="0" smtClean="0"/>
              <a:t>Relative Rankings</a:t>
            </a:r>
          </a:p>
          <a:p>
            <a:pPr lvl="1"/>
            <a:endParaRPr lang="en-IN" sz="2800" dirty="0" smtClean="0"/>
          </a:p>
          <a:p>
            <a:pPr lvl="1"/>
            <a:r>
              <a:rPr lang="en-IN" sz="2800" dirty="0" smtClean="0"/>
              <a:t>Unknown Distance Between Ranking</a:t>
            </a:r>
          </a:p>
          <a:p>
            <a:pPr marL="274320" lvl="1" indent="0">
              <a:buNone/>
            </a:pPr>
            <a:endParaRPr lang="en-IN" sz="2800" dirty="0" smtClean="0"/>
          </a:p>
          <a:p>
            <a:pPr lvl="1"/>
            <a:r>
              <a:rPr lang="en-IN" sz="2800" dirty="0" smtClean="0"/>
              <a:t>Zero is arbitrary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4137" y="1645026"/>
            <a:ext cx="57285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/>
              <a:t>Examples:</a:t>
            </a:r>
            <a:r>
              <a:rPr lang="en-IN" sz="2800" dirty="0" smtClean="0"/>
              <a:t>  </a:t>
            </a:r>
          </a:p>
          <a:p>
            <a:pPr lvl="1"/>
            <a:r>
              <a:rPr lang="en-IN" sz="2800" dirty="0" err="1" smtClean="0">
                <a:solidFill>
                  <a:schemeClr val="tx2"/>
                </a:solidFill>
              </a:rPr>
              <a:t>Likert</a:t>
            </a:r>
            <a:r>
              <a:rPr lang="en-IN" sz="2800" dirty="0" smtClean="0">
                <a:solidFill>
                  <a:schemeClr val="tx2"/>
                </a:solidFill>
              </a:rPr>
              <a:t> Scales</a:t>
            </a:r>
          </a:p>
          <a:p>
            <a:pPr marL="274320" lvl="1" indent="0">
              <a:buNone/>
            </a:pPr>
            <a:r>
              <a:rPr lang="en-IN" sz="2800" dirty="0" smtClean="0"/>
              <a:t>1=strongly agree, 2=agree</a:t>
            </a:r>
          </a:p>
          <a:p>
            <a:pPr lvl="1"/>
            <a:r>
              <a:rPr lang="en-IN" sz="2800" dirty="0" smtClean="0">
                <a:solidFill>
                  <a:schemeClr val="tx2"/>
                </a:solidFill>
              </a:rPr>
              <a:t>Socioeconomic status</a:t>
            </a:r>
          </a:p>
          <a:p>
            <a:pPr marL="274320" lvl="1" indent="0">
              <a:buNone/>
            </a:pPr>
            <a:r>
              <a:rPr lang="en-IN" sz="2800" dirty="0" smtClean="0"/>
              <a:t>1=Low, 2=Middle, 3=High </a:t>
            </a:r>
          </a:p>
          <a:p>
            <a:pPr lvl="1"/>
            <a:r>
              <a:rPr lang="en-IN" sz="2800" dirty="0" smtClean="0">
                <a:solidFill>
                  <a:schemeClr val="tx2"/>
                </a:solidFill>
              </a:rPr>
              <a:t>Size</a:t>
            </a:r>
          </a:p>
          <a:p>
            <a:pPr marL="274320" lvl="1" indent="0">
              <a:buFont typeface="Arial" pitchFamily="34" charset="0"/>
              <a:buNone/>
            </a:pPr>
            <a:r>
              <a:rPr lang="en-IN" sz="2800" dirty="0" smtClean="0"/>
              <a:t>  1=Small, 2=Medium, 3=Large</a:t>
            </a:r>
          </a:p>
          <a:p>
            <a:pPr marL="274320" lvl="1" indent="0">
              <a:buNone/>
            </a:pPr>
            <a:endParaRPr lang="en-IN" sz="2800" dirty="0" smtClean="0"/>
          </a:p>
          <a:p>
            <a:pPr lvl="1"/>
            <a:r>
              <a:rPr lang="en-IN" sz="2800" dirty="0" smtClean="0">
                <a:solidFill>
                  <a:schemeClr val="tx2"/>
                </a:solidFill>
              </a:rPr>
              <a:t>Size, ranking of favourite sports,</a:t>
            </a:r>
          </a:p>
          <a:p>
            <a:pPr marL="274320" lvl="1" indent="0">
              <a:buNone/>
            </a:pPr>
            <a:r>
              <a:rPr lang="en-IN" sz="2800" dirty="0">
                <a:solidFill>
                  <a:schemeClr val="tx2"/>
                </a:solidFill>
              </a:rPr>
              <a:t> </a:t>
            </a:r>
            <a:r>
              <a:rPr lang="en-IN" sz="2800" dirty="0" smtClean="0">
                <a:solidFill>
                  <a:schemeClr val="tx2"/>
                </a:solidFill>
              </a:rPr>
              <a:t> Class rankings, Wellness rankings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8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ORDINAL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378824" cy="4876800"/>
          </a:xfrm>
        </p:spPr>
        <p:txBody>
          <a:bodyPr/>
          <a:lstStyle/>
          <a:p>
            <a:r>
              <a:rPr lang="en-IN" sz="2800" dirty="0" smtClean="0">
                <a:solidFill>
                  <a:schemeClr val="tx2"/>
                </a:solidFill>
              </a:rPr>
              <a:t>Customer Satisfaction</a:t>
            </a:r>
          </a:p>
          <a:p>
            <a:endParaRPr lang="en-IN" sz="2800" dirty="0"/>
          </a:p>
          <a:p>
            <a:r>
              <a:rPr lang="en-IN" sz="2800" dirty="0" smtClean="0"/>
              <a:t>Are you “very satisfied,”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”Satisfied,”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“neither satisfied nor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dissatisfied,”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“dissatisfied,” or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“Very  Satisfied</a:t>
            </a:r>
            <a:r>
              <a:rPr lang="en-IN" dirty="0" smtClean="0"/>
              <a:t>.”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2416" y="1627097"/>
            <a:ext cx="537882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/>
              <a:t>Movie Ratings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69741" y="2814926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7413797" y="2788036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5-Point Star 7"/>
          <p:cNvSpPr/>
          <p:nvPr/>
        </p:nvSpPr>
        <p:spPr>
          <a:xfrm>
            <a:off x="8166817" y="2770107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5-Point Star 8"/>
          <p:cNvSpPr/>
          <p:nvPr/>
        </p:nvSpPr>
        <p:spPr>
          <a:xfrm>
            <a:off x="8919833" y="2752178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5-Point Star 9"/>
          <p:cNvSpPr/>
          <p:nvPr/>
        </p:nvSpPr>
        <p:spPr>
          <a:xfrm>
            <a:off x="9654925" y="2752178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5-Point Star 10"/>
          <p:cNvSpPr/>
          <p:nvPr/>
        </p:nvSpPr>
        <p:spPr>
          <a:xfrm>
            <a:off x="6678709" y="3415543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5-Point Star 11"/>
          <p:cNvSpPr/>
          <p:nvPr/>
        </p:nvSpPr>
        <p:spPr>
          <a:xfrm>
            <a:off x="7422765" y="3388653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5-Point Star 12"/>
          <p:cNvSpPr/>
          <p:nvPr/>
        </p:nvSpPr>
        <p:spPr>
          <a:xfrm>
            <a:off x="8175785" y="3370725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5-Point Star 13"/>
          <p:cNvSpPr/>
          <p:nvPr/>
        </p:nvSpPr>
        <p:spPr>
          <a:xfrm>
            <a:off x="8928801" y="3352797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5-Point Star 14"/>
          <p:cNvSpPr/>
          <p:nvPr/>
        </p:nvSpPr>
        <p:spPr>
          <a:xfrm>
            <a:off x="9663893" y="3352797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5-Point Star 15"/>
          <p:cNvSpPr/>
          <p:nvPr/>
        </p:nvSpPr>
        <p:spPr>
          <a:xfrm>
            <a:off x="6696637" y="4060995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5-Point Star 16"/>
          <p:cNvSpPr/>
          <p:nvPr/>
        </p:nvSpPr>
        <p:spPr>
          <a:xfrm>
            <a:off x="7440697" y="4034105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5-Point Star 17"/>
          <p:cNvSpPr/>
          <p:nvPr/>
        </p:nvSpPr>
        <p:spPr>
          <a:xfrm>
            <a:off x="8193713" y="4016176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5-Point Star 18"/>
          <p:cNvSpPr/>
          <p:nvPr/>
        </p:nvSpPr>
        <p:spPr>
          <a:xfrm>
            <a:off x="8946733" y="3998247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5-Point Star 19"/>
          <p:cNvSpPr/>
          <p:nvPr/>
        </p:nvSpPr>
        <p:spPr>
          <a:xfrm>
            <a:off x="9681821" y="3998247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5-Point Star 20"/>
          <p:cNvSpPr/>
          <p:nvPr/>
        </p:nvSpPr>
        <p:spPr>
          <a:xfrm>
            <a:off x="6696637" y="4706439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5-Point Star 21"/>
          <p:cNvSpPr/>
          <p:nvPr/>
        </p:nvSpPr>
        <p:spPr>
          <a:xfrm>
            <a:off x="7440697" y="4679549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5-Point Star 22"/>
          <p:cNvSpPr/>
          <p:nvPr/>
        </p:nvSpPr>
        <p:spPr>
          <a:xfrm>
            <a:off x="8193713" y="4661620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5-Point Star 23"/>
          <p:cNvSpPr/>
          <p:nvPr/>
        </p:nvSpPr>
        <p:spPr>
          <a:xfrm>
            <a:off x="8946733" y="4643691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5-Point Star 24"/>
          <p:cNvSpPr/>
          <p:nvPr/>
        </p:nvSpPr>
        <p:spPr>
          <a:xfrm>
            <a:off x="9681821" y="4643691"/>
            <a:ext cx="627531" cy="519953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5-Point Star 25"/>
          <p:cNvSpPr/>
          <p:nvPr/>
        </p:nvSpPr>
        <p:spPr>
          <a:xfrm>
            <a:off x="6696637" y="5369812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5-Point Star 26"/>
          <p:cNvSpPr/>
          <p:nvPr/>
        </p:nvSpPr>
        <p:spPr>
          <a:xfrm>
            <a:off x="7440697" y="5342922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5-Point Star 27"/>
          <p:cNvSpPr/>
          <p:nvPr/>
        </p:nvSpPr>
        <p:spPr>
          <a:xfrm>
            <a:off x="8193713" y="5324993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5-Point Star 28"/>
          <p:cNvSpPr/>
          <p:nvPr/>
        </p:nvSpPr>
        <p:spPr>
          <a:xfrm>
            <a:off x="8946733" y="5307064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5-Point Star 29"/>
          <p:cNvSpPr/>
          <p:nvPr/>
        </p:nvSpPr>
        <p:spPr>
          <a:xfrm>
            <a:off x="9681821" y="5307064"/>
            <a:ext cx="627531" cy="5199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5-Point Star 30"/>
          <p:cNvSpPr/>
          <p:nvPr/>
        </p:nvSpPr>
        <p:spPr>
          <a:xfrm>
            <a:off x="6642853" y="2232237"/>
            <a:ext cx="627531" cy="519953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5-Point Star 31"/>
          <p:cNvSpPr/>
          <p:nvPr/>
        </p:nvSpPr>
        <p:spPr>
          <a:xfrm>
            <a:off x="7386909" y="2205347"/>
            <a:ext cx="627531" cy="519953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5-Point Star 32"/>
          <p:cNvSpPr/>
          <p:nvPr/>
        </p:nvSpPr>
        <p:spPr>
          <a:xfrm>
            <a:off x="8139925" y="2187418"/>
            <a:ext cx="627531" cy="519953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5-Point Star 33"/>
          <p:cNvSpPr/>
          <p:nvPr/>
        </p:nvSpPr>
        <p:spPr>
          <a:xfrm>
            <a:off x="8892945" y="2169489"/>
            <a:ext cx="627531" cy="519953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5-Point Star 34"/>
          <p:cNvSpPr/>
          <p:nvPr/>
        </p:nvSpPr>
        <p:spPr>
          <a:xfrm>
            <a:off x="9628033" y="2169489"/>
            <a:ext cx="627531" cy="519953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r>
              <a:rPr lang="en-IN" dirty="0"/>
              <a:t> </a:t>
            </a:r>
            <a:r>
              <a:rPr lang="en-IN" b="1" dirty="0"/>
              <a:t>Inferential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(in thousands of units) for a particular product as a function of advertising budgets (in thousands of dollars) for TV, radio, and newspaper media. Suppose that in our role as statistical consultants we are asked to suggest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1</a:t>
            </a:r>
            <a:r>
              <a:rPr lang="en-US" b="1" dirty="0"/>
              <a:t>). </a:t>
            </a:r>
            <a:r>
              <a:rPr lang="en-US" dirty="0"/>
              <a:t>We want to find a function that given input budgets for TV, radio and newspaper predicts the output sales</a:t>
            </a:r>
            <a:r>
              <a:rPr lang="en-US" dirty="0" smtClean="0"/>
              <a:t>.</a:t>
            </a:r>
          </a:p>
          <a:p>
            <a:r>
              <a:rPr lang="en-US" b="1" dirty="0"/>
              <a:t>(2). </a:t>
            </a:r>
            <a:r>
              <a:rPr lang="en-US" dirty="0"/>
              <a:t>Which media contribute to sales</a:t>
            </a:r>
            <a:r>
              <a:rPr lang="en-US" dirty="0" smtClean="0"/>
              <a:t>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4" y="3717267"/>
            <a:ext cx="3926542" cy="29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ORDINAL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450541" cy="52578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Notes : </a:t>
            </a:r>
          </a:p>
          <a:p>
            <a:pPr marL="274320" lvl="1" indent="0">
              <a:buNone/>
            </a:pPr>
            <a:r>
              <a:rPr lang="en-IN" sz="2800" b="1" dirty="0" smtClean="0"/>
              <a:t>Order Matters</a:t>
            </a:r>
          </a:p>
          <a:p>
            <a:pPr lvl="2"/>
            <a:r>
              <a:rPr lang="en-IN" sz="2600" dirty="0" smtClean="0"/>
              <a:t>But not the Difference between </a:t>
            </a:r>
            <a:r>
              <a:rPr lang="en-IN" sz="2600" dirty="0"/>
              <a:t>values</a:t>
            </a:r>
            <a:endParaRPr lang="en-IN" sz="2600" dirty="0" smtClean="0"/>
          </a:p>
          <a:p>
            <a:pPr lvl="2"/>
            <a:r>
              <a:rPr lang="en-IN" sz="2600" dirty="0" smtClean="0"/>
              <a:t>Unknown distance between  rankings</a:t>
            </a:r>
          </a:p>
          <a:p>
            <a:pPr marL="358775" lvl="2" indent="0">
              <a:buNone/>
            </a:pPr>
            <a:r>
              <a:rPr lang="en-IN" sz="2600" b="1" dirty="0" smtClean="0"/>
              <a:t>Relative Rankings</a:t>
            </a:r>
          </a:p>
          <a:p>
            <a:pPr lvl="2"/>
            <a:r>
              <a:rPr lang="en-IN" sz="2600" dirty="0"/>
              <a:t> </a:t>
            </a:r>
            <a:r>
              <a:rPr lang="en-IN" sz="2600" dirty="0" err="1" smtClean="0"/>
              <a:t>Likert</a:t>
            </a:r>
            <a:r>
              <a:rPr lang="en-IN" sz="2600" dirty="0" smtClean="0"/>
              <a:t> </a:t>
            </a:r>
            <a:r>
              <a:rPr lang="en-IN" sz="2600" dirty="0"/>
              <a:t>scales</a:t>
            </a:r>
          </a:p>
          <a:p>
            <a:pPr lvl="2"/>
            <a:r>
              <a:rPr lang="en-IN" sz="2600" dirty="0"/>
              <a:t> </a:t>
            </a:r>
            <a:r>
              <a:rPr lang="en-IN" sz="2600" dirty="0" smtClean="0"/>
              <a:t>Socioeconomic </a:t>
            </a:r>
            <a:r>
              <a:rPr lang="en-IN" sz="2600" dirty="0"/>
              <a:t>status</a:t>
            </a:r>
          </a:p>
          <a:p>
            <a:pPr lvl="2"/>
            <a:r>
              <a:rPr lang="en-IN" sz="2600" dirty="0"/>
              <a:t> </a:t>
            </a:r>
            <a:r>
              <a:rPr lang="en-IN" sz="2600" dirty="0" smtClean="0"/>
              <a:t>Pain </a:t>
            </a:r>
            <a:r>
              <a:rPr lang="en-IN" sz="2600" dirty="0"/>
              <a:t>intensity   </a:t>
            </a:r>
          </a:p>
          <a:p>
            <a:pPr lvl="2"/>
            <a:r>
              <a:rPr lang="en-IN" sz="2600" dirty="0"/>
              <a:t> </a:t>
            </a:r>
            <a:r>
              <a:rPr lang="en-IN" sz="2600" dirty="0" smtClean="0"/>
              <a:t>Non- Numeric</a:t>
            </a:r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3424" y="1609168"/>
            <a:ext cx="545054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/>
              <a:t>Possible Measures: </a:t>
            </a:r>
          </a:p>
          <a:p>
            <a:pPr lvl="1"/>
            <a:r>
              <a:rPr lang="en-IN" sz="2800" b="1" dirty="0" smtClean="0"/>
              <a:t>All Nominal level tests</a:t>
            </a:r>
          </a:p>
          <a:p>
            <a:pPr lvl="1"/>
            <a:r>
              <a:rPr lang="en-IN" sz="2800" b="1" dirty="0" smtClean="0"/>
              <a:t>Median</a:t>
            </a:r>
          </a:p>
          <a:p>
            <a:pPr lvl="1"/>
            <a:r>
              <a:rPr lang="en-IN" sz="2800" b="1" dirty="0" smtClean="0"/>
              <a:t>Percentile</a:t>
            </a:r>
          </a:p>
          <a:p>
            <a:pPr lvl="1"/>
            <a:r>
              <a:rPr lang="en-IN" sz="2800" b="1" dirty="0" smtClean="0"/>
              <a:t>Semi-quartile range</a:t>
            </a:r>
          </a:p>
          <a:p>
            <a:pPr lvl="1"/>
            <a:r>
              <a:rPr lang="en-IN" sz="2800" b="1" dirty="0" smtClean="0"/>
              <a:t>Rank order Coefficients</a:t>
            </a:r>
          </a:p>
          <a:p>
            <a:pPr marL="274320" lvl="1" indent="0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23736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Interval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611906" cy="4876800"/>
          </a:xfrm>
        </p:spPr>
        <p:txBody>
          <a:bodyPr/>
          <a:lstStyle/>
          <a:p>
            <a:r>
              <a:rPr lang="en-IN" sz="3200" b="1" dirty="0" smtClean="0"/>
              <a:t>Ordered Categories</a:t>
            </a:r>
          </a:p>
          <a:p>
            <a:r>
              <a:rPr lang="en-IN" sz="3200" b="1" dirty="0" smtClean="0"/>
              <a:t>Equal Distance</a:t>
            </a:r>
            <a:r>
              <a:rPr lang="en-IN" sz="3200" b="1" dirty="0"/>
              <a:t> </a:t>
            </a:r>
            <a:r>
              <a:rPr lang="en-IN" sz="3200" b="1" dirty="0" smtClean="0"/>
              <a:t>between values</a:t>
            </a:r>
          </a:p>
          <a:p>
            <a:pPr lvl="1"/>
            <a:r>
              <a:rPr lang="en-IN" sz="3200" b="1" dirty="0" smtClean="0"/>
              <a:t>Can measure distance</a:t>
            </a:r>
          </a:p>
          <a:p>
            <a:r>
              <a:rPr lang="en-IN" sz="3200" b="1" dirty="0" smtClean="0"/>
              <a:t>An accepted unit of measurement</a:t>
            </a:r>
          </a:p>
          <a:p>
            <a:r>
              <a:rPr lang="en-IN" sz="3200" b="1" dirty="0" smtClean="0"/>
              <a:t>Zero is arbitrary </a:t>
            </a:r>
          </a:p>
          <a:p>
            <a:endParaRPr lang="en-IN" b="1" dirty="0" smtClean="0"/>
          </a:p>
          <a:p>
            <a:endParaRPr lang="en-I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3234" y="1573305"/>
            <a:ext cx="561190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 smtClean="0"/>
              <a:t>All ordinal Tests</a:t>
            </a:r>
          </a:p>
          <a:p>
            <a:r>
              <a:rPr lang="en-IN" sz="3200" b="1" dirty="0" smtClean="0"/>
              <a:t>Mean</a:t>
            </a:r>
          </a:p>
          <a:p>
            <a:r>
              <a:rPr lang="en-IN" sz="3200" b="1" dirty="0" smtClean="0"/>
              <a:t>Standard deviation</a:t>
            </a:r>
          </a:p>
          <a:p>
            <a:r>
              <a:rPr lang="en-IN" sz="3200" b="1" dirty="0" smtClean="0"/>
              <a:t>Addition and subtraction</a:t>
            </a:r>
          </a:p>
          <a:p>
            <a:r>
              <a:rPr lang="en-IN" sz="3200" b="1" dirty="0" smtClean="0"/>
              <a:t>Cannot multiply or divide</a:t>
            </a:r>
          </a:p>
          <a:p>
            <a:r>
              <a:rPr lang="en-IN" sz="3200" b="1" dirty="0" smtClean="0">
                <a:solidFill>
                  <a:schemeClr val="tx2"/>
                </a:solidFill>
              </a:rPr>
              <a:t>Temperature in Degree Celsius, Fahrenheit</a:t>
            </a:r>
            <a:endParaRPr lang="en-IN" sz="3200" b="1" dirty="0" smtClean="0">
              <a:solidFill>
                <a:schemeClr val="tx2"/>
              </a:solidFill>
            </a:endParaRPr>
          </a:p>
          <a:p>
            <a:endParaRPr lang="en-I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274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5476" y="329543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RATIO	</a:t>
            </a:r>
            <a:endParaRPr lang="en-IN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5476" y="1396343"/>
            <a:ext cx="545054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/>
              <a:t>Notes : </a:t>
            </a:r>
          </a:p>
          <a:p>
            <a:pPr lvl="1"/>
            <a:r>
              <a:rPr lang="en-IN" sz="2800" b="1" dirty="0" smtClean="0"/>
              <a:t>Most Precise</a:t>
            </a:r>
          </a:p>
          <a:p>
            <a:pPr lvl="1"/>
            <a:r>
              <a:rPr lang="en-IN" sz="2800" b="1" dirty="0" smtClean="0"/>
              <a:t>Ordered</a:t>
            </a:r>
          </a:p>
          <a:p>
            <a:pPr lvl="1"/>
            <a:r>
              <a:rPr lang="en-IN" sz="2800" b="1" dirty="0" smtClean="0"/>
              <a:t>Exact Values</a:t>
            </a:r>
          </a:p>
          <a:p>
            <a:pPr lvl="1"/>
            <a:r>
              <a:rPr lang="en-IN" sz="2800" b="1" dirty="0" smtClean="0"/>
              <a:t>Equal Intervals</a:t>
            </a:r>
          </a:p>
          <a:p>
            <a:pPr lvl="1"/>
            <a:r>
              <a:rPr lang="en-IN" sz="2800" b="1" dirty="0" smtClean="0"/>
              <a:t>Natural Zero</a:t>
            </a:r>
          </a:p>
          <a:p>
            <a:pPr lvl="2"/>
            <a:r>
              <a:rPr lang="en-IN" sz="2800" b="1" dirty="0" smtClean="0"/>
              <a:t>When the Variable Equals O</a:t>
            </a:r>
          </a:p>
          <a:p>
            <a:pPr marL="548640" lvl="2" indent="0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it Means there is none of  </a:t>
            </a:r>
          </a:p>
          <a:p>
            <a:pPr marL="548640" lvl="2" indent="0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that variable</a:t>
            </a:r>
          </a:p>
          <a:p>
            <a:pPr lvl="2"/>
            <a:r>
              <a:rPr lang="en-IN" sz="2800" b="1" dirty="0" smtClean="0"/>
              <a:t>Not arbitrary</a:t>
            </a:r>
          </a:p>
          <a:p>
            <a:pPr marL="274320" lvl="1" indent="0">
              <a:buFont typeface="Arial" pitchFamily="34" charset="0"/>
              <a:buNone/>
            </a:pPr>
            <a:r>
              <a:rPr lang="en-IN" sz="2800" dirty="0" smtClean="0"/>
              <a:t>	</a:t>
            </a:r>
            <a:endParaRPr lang="en-IN" sz="26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930965" y="-167640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9300" y="1405311"/>
            <a:ext cx="545054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/>
              <a:t>Possible Measures: </a:t>
            </a:r>
          </a:p>
          <a:p>
            <a:pPr lvl="1"/>
            <a:r>
              <a:rPr lang="en-IN" sz="2800" b="1" dirty="0" smtClean="0">
                <a:solidFill>
                  <a:schemeClr val="tx2"/>
                </a:solidFill>
              </a:rPr>
              <a:t>Weight</a:t>
            </a:r>
          </a:p>
          <a:p>
            <a:pPr lvl="1"/>
            <a:r>
              <a:rPr lang="en-IN" sz="2800" b="1" dirty="0" smtClean="0">
                <a:solidFill>
                  <a:schemeClr val="tx2"/>
                </a:solidFill>
              </a:rPr>
              <a:t>Height</a:t>
            </a:r>
          </a:p>
          <a:p>
            <a:pPr lvl="1"/>
            <a:r>
              <a:rPr lang="en-IN" sz="2800" b="1" dirty="0" smtClean="0">
                <a:solidFill>
                  <a:schemeClr val="tx2"/>
                </a:solidFill>
              </a:rPr>
              <a:t>Pulse</a:t>
            </a:r>
          </a:p>
          <a:p>
            <a:pPr lvl="1"/>
            <a:r>
              <a:rPr lang="en-IN" sz="2800" b="1" dirty="0" smtClean="0">
                <a:solidFill>
                  <a:schemeClr val="tx2"/>
                </a:solidFill>
              </a:rPr>
              <a:t>Blood Pressure</a:t>
            </a:r>
          </a:p>
          <a:p>
            <a:pPr lvl="1"/>
            <a:r>
              <a:rPr lang="en-IN" sz="2800" b="1" dirty="0" smtClean="0">
                <a:solidFill>
                  <a:schemeClr val="tx2"/>
                </a:solidFill>
              </a:rPr>
              <a:t>Time</a:t>
            </a:r>
          </a:p>
          <a:p>
            <a:pPr lvl="1"/>
            <a:r>
              <a:rPr lang="en-IN" sz="2800" b="1" dirty="0" smtClean="0">
                <a:solidFill>
                  <a:schemeClr val="tx2"/>
                </a:solidFill>
              </a:rPr>
              <a:t>Temperature Degrees </a:t>
            </a:r>
            <a:r>
              <a:rPr lang="en-IN" sz="2800" b="1" dirty="0" smtClean="0">
                <a:solidFill>
                  <a:schemeClr val="tx2"/>
                </a:solidFill>
              </a:rPr>
              <a:t>Kelvin</a:t>
            </a:r>
          </a:p>
        </p:txBody>
      </p:sp>
    </p:spTree>
    <p:extLst>
      <p:ext uri="{BB962C8B-B14F-4D97-AF65-F5344CB8AC3E}">
        <p14:creationId xmlns:p14="http://schemas.microsoft.com/office/powerpoint/2010/main" val="23522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5476" y="329543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RATIO	</a:t>
            </a:r>
            <a:endParaRPr lang="en-IN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5476" y="1396343"/>
            <a:ext cx="545054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/>
              <a:t>Notes : </a:t>
            </a:r>
          </a:p>
          <a:p>
            <a:pPr lvl="1"/>
            <a:r>
              <a:rPr lang="en-IN" sz="2800" b="1" dirty="0" smtClean="0"/>
              <a:t>Precise, Ordered, Exact </a:t>
            </a:r>
          </a:p>
          <a:p>
            <a:pPr lvl="1"/>
            <a:r>
              <a:rPr lang="en-IN" sz="2800" b="1" dirty="0" smtClean="0"/>
              <a:t>Equal Intervals</a:t>
            </a:r>
          </a:p>
          <a:p>
            <a:pPr lvl="1"/>
            <a:r>
              <a:rPr lang="en-IN" sz="2800" b="1" dirty="0" smtClean="0"/>
              <a:t>Natural Zero</a:t>
            </a:r>
          </a:p>
          <a:p>
            <a:pPr lvl="2"/>
            <a:r>
              <a:rPr lang="en-IN" sz="2600" b="1" dirty="0" smtClean="0"/>
              <a:t>Weight</a:t>
            </a:r>
          </a:p>
          <a:p>
            <a:pPr lvl="2"/>
            <a:r>
              <a:rPr lang="en-IN" sz="2600" b="1" dirty="0" smtClean="0"/>
              <a:t>Time</a:t>
            </a:r>
          </a:p>
          <a:p>
            <a:pPr lvl="2"/>
            <a:r>
              <a:rPr lang="en-IN" sz="2600" b="1" dirty="0" smtClean="0"/>
              <a:t>Degrees Kelvin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930965" y="-167640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9300" y="1405311"/>
            <a:ext cx="545054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/>
              <a:t>Possible Measures: </a:t>
            </a:r>
          </a:p>
          <a:p>
            <a:pPr lvl="1"/>
            <a:r>
              <a:rPr lang="en-IN" sz="2800" b="1" dirty="0" smtClean="0"/>
              <a:t>All Operations are possible</a:t>
            </a:r>
          </a:p>
          <a:p>
            <a:pPr lvl="2"/>
            <a:r>
              <a:rPr lang="en-IN" sz="2600" b="1" dirty="0" smtClean="0"/>
              <a:t>Descriptive and inferential</a:t>
            </a:r>
          </a:p>
          <a:p>
            <a:pPr marL="548640" lvl="2" indent="0">
              <a:buNone/>
            </a:pPr>
            <a:r>
              <a:rPr lang="en-IN" sz="2600" b="1" dirty="0" smtClean="0"/>
              <a:t>  statistics</a:t>
            </a:r>
            <a:endParaRPr lang="en-IN" sz="2600" b="1" dirty="0"/>
          </a:p>
          <a:p>
            <a:pPr marL="548640" lvl="2" indent="0">
              <a:buNone/>
            </a:pPr>
            <a:endParaRPr lang="en-IN" sz="2600" b="1" dirty="0" smtClean="0"/>
          </a:p>
          <a:p>
            <a:pPr marL="548640" lvl="2" indent="0">
              <a:buNone/>
            </a:pPr>
            <a:r>
              <a:rPr lang="en-IN" sz="2600" b="1" dirty="0" smtClean="0"/>
              <a:t>Can Make comparisons</a:t>
            </a:r>
          </a:p>
          <a:p>
            <a:pPr marL="548640" lvl="2" indent="0">
              <a:buNone/>
            </a:pPr>
            <a:r>
              <a:rPr lang="en-IN" sz="2600" b="1" dirty="0"/>
              <a:t>	</a:t>
            </a:r>
            <a:r>
              <a:rPr lang="en-IN" sz="2600" b="1" dirty="0" smtClean="0"/>
              <a:t>An 8 Kg baby is twice as</a:t>
            </a:r>
          </a:p>
          <a:p>
            <a:pPr marL="548640" lvl="2" indent="0">
              <a:buNone/>
            </a:pPr>
            <a:r>
              <a:rPr lang="en-IN" sz="2600" b="1" dirty="0"/>
              <a:t> </a:t>
            </a:r>
            <a:r>
              <a:rPr lang="en-IN" sz="2600" b="1" dirty="0" smtClean="0"/>
              <a:t>   Heavy as  a 4 Kg baby</a:t>
            </a:r>
          </a:p>
          <a:p>
            <a:pPr marL="548640" lvl="2" indent="0">
              <a:buNone/>
            </a:pPr>
            <a:r>
              <a:rPr lang="en-IN" sz="2600" b="1" dirty="0" smtClean="0"/>
              <a:t>Can add, Subtract, multiply,</a:t>
            </a:r>
          </a:p>
          <a:p>
            <a:pPr marL="548640" lvl="2" indent="0">
              <a:buNone/>
            </a:pPr>
            <a:r>
              <a:rPr lang="en-IN" sz="2600" b="1" dirty="0" smtClean="0"/>
              <a:t>Divide (ratios)</a:t>
            </a:r>
          </a:p>
        </p:txBody>
      </p:sp>
    </p:spTree>
    <p:extLst>
      <p:ext uri="{BB962C8B-B14F-4D97-AF65-F5344CB8AC3E}">
        <p14:creationId xmlns:p14="http://schemas.microsoft.com/office/powerpoint/2010/main" val="35063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83" y="619476"/>
            <a:ext cx="8964706" cy="59695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860612"/>
            <a:ext cx="10847294" cy="56836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STATISTICAL TESTS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9" y="1613649"/>
            <a:ext cx="11185847" cy="48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If the grading of diabetes is classified as mild, moderate and severe the scale of measurement used is </a:t>
            </a:r>
            <a:r>
              <a:rPr lang="en-US" sz="3200" b="1" dirty="0" smtClean="0"/>
              <a:t>:</a:t>
            </a:r>
          </a:p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A. Interval</a:t>
            </a:r>
            <a:br>
              <a:rPr lang="en-US" sz="3200" b="1" dirty="0"/>
            </a:br>
            <a:r>
              <a:rPr lang="en-US" sz="3200" b="1" dirty="0"/>
              <a:t>B. Nominal</a:t>
            </a:r>
            <a:br>
              <a:rPr lang="en-US" sz="3200" b="1" dirty="0"/>
            </a:br>
            <a:r>
              <a:rPr lang="en-US" sz="3200" b="1" dirty="0"/>
              <a:t>C. Ordinal</a:t>
            </a:r>
            <a:br>
              <a:rPr lang="en-US" sz="3200" b="1" dirty="0"/>
            </a:br>
            <a:r>
              <a:rPr lang="en-US" sz="3200" b="1" dirty="0"/>
              <a:t>D. Ratio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200" b="1" dirty="0" smtClean="0"/>
          </a:p>
          <a:p>
            <a:endParaRPr lang="en-IN" sz="3200" b="1" dirty="0" smtClean="0"/>
          </a:p>
          <a:p>
            <a:endParaRPr lang="en-IN" sz="3200" b="1" dirty="0"/>
          </a:p>
          <a:p>
            <a:pPr algn="ctr"/>
            <a:r>
              <a:rPr lang="en-IN" sz="3200" b="1" dirty="0" smtClean="0"/>
              <a:t>C</a:t>
            </a:r>
            <a:r>
              <a:rPr lang="en-IN" sz="3200" b="1" dirty="0"/>
              <a:t>. </a:t>
            </a:r>
            <a:r>
              <a:rPr lang="en-IN" sz="3200" b="1" dirty="0" smtClean="0"/>
              <a:t>Ordinal</a:t>
            </a:r>
          </a:p>
          <a:p>
            <a:pPr algn="ctr"/>
            <a:endParaRPr lang="en-IN" sz="3200" b="1" dirty="0"/>
          </a:p>
          <a:p>
            <a:pPr algn="ctr"/>
            <a:endParaRPr lang="en-IN" sz="3200" b="1" dirty="0" smtClean="0"/>
          </a:p>
          <a:p>
            <a:pPr algn="ctr"/>
            <a:r>
              <a:rPr lang="en-US" sz="3200" dirty="0"/>
              <a:t>Here data can be arranged in a useful order. But there is no info regarding the size of each interval.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do you stock items at present</a:t>
            </a:r>
            <a:r>
              <a:rPr lang="en-US" sz="3200" b="1" dirty="0" smtClean="0"/>
              <a:t>?</a:t>
            </a:r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[  ] By product category</a:t>
            </a:r>
            <a:br>
              <a:rPr lang="en-US" sz="3200" b="1" dirty="0"/>
            </a:br>
            <a:r>
              <a:rPr lang="en-US" sz="3200" b="1" dirty="0"/>
              <a:t>[  ] At a centralized store</a:t>
            </a:r>
            <a:br>
              <a:rPr lang="en-US" sz="3200" b="1" dirty="0"/>
            </a:br>
            <a:r>
              <a:rPr lang="en-US" sz="3200" b="1" dirty="0"/>
              <a:t>[  ] Department wise</a:t>
            </a:r>
            <a:br>
              <a:rPr lang="en-US" sz="3200" b="1" dirty="0"/>
            </a:br>
            <a:r>
              <a:rPr lang="en-US" sz="3200" b="1" dirty="0"/>
              <a:t>[  ] Single warehouse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Statistics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" y="1559859"/>
            <a:ext cx="11837931" cy="48409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3200" b="1" dirty="0" smtClean="0"/>
          </a:p>
          <a:p>
            <a:pPr algn="ctr"/>
            <a:endParaRPr lang="en-IN" sz="3200" b="1" dirty="0"/>
          </a:p>
          <a:p>
            <a:pPr algn="ctr"/>
            <a:endParaRPr lang="en-IN" sz="3200" b="1" dirty="0" smtClean="0"/>
          </a:p>
          <a:p>
            <a:pPr algn="ctr"/>
            <a:r>
              <a:rPr lang="en-IN" sz="3200" b="1" dirty="0" smtClean="0"/>
              <a:t>Nominal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3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/>
              <a:t>Which of the following statistics is </a:t>
            </a:r>
            <a:r>
              <a:rPr lang="en-US" sz="3200" b="1" u="sng" dirty="0"/>
              <a:t>not</a:t>
            </a:r>
            <a:r>
              <a:rPr lang="en-US" sz="3200" b="1" dirty="0"/>
              <a:t> permissible with nominally scaled data</a:t>
            </a:r>
            <a:r>
              <a:rPr lang="en-US" sz="3200" b="1" dirty="0" smtClean="0"/>
              <a:t>?</a:t>
            </a:r>
          </a:p>
          <a:p>
            <a:pPr lvl="0"/>
            <a:endParaRPr lang="en-IN" sz="3200" b="1" dirty="0"/>
          </a:p>
          <a:p>
            <a:pPr marL="514350" lvl="0" indent="-514350">
              <a:buClrTx/>
              <a:buFont typeface="+mj-lt"/>
              <a:buAutoNum type="alphaUcPeriod"/>
            </a:pPr>
            <a:r>
              <a:rPr lang="en-US" sz="3200" b="1" dirty="0"/>
              <a:t>chi-square</a:t>
            </a:r>
            <a:endParaRPr lang="en-IN" sz="3200" b="1" dirty="0"/>
          </a:p>
          <a:p>
            <a:pPr marL="514350" lvl="0" indent="-514350">
              <a:buClrTx/>
              <a:buFont typeface="+mj-lt"/>
              <a:buAutoNum type="alphaUcPeriod"/>
            </a:pPr>
            <a:r>
              <a:rPr lang="en-US" sz="3200" b="1" dirty="0"/>
              <a:t>median</a:t>
            </a:r>
            <a:endParaRPr lang="en-IN" sz="3200" b="1" dirty="0"/>
          </a:p>
          <a:p>
            <a:pPr marL="514350" lvl="0" indent="-514350">
              <a:buClrTx/>
              <a:buFont typeface="+mj-lt"/>
              <a:buAutoNum type="alphaUcPeriod"/>
            </a:pPr>
            <a:r>
              <a:rPr lang="en-US" sz="3200" b="1" dirty="0"/>
              <a:t>range</a:t>
            </a:r>
            <a:endParaRPr lang="en-IN" sz="3200" b="1" dirty="0"/>
          </a:p>
          <a:p>
            <a:pPr marL="514350" lvl="0" indent="-514350">
              <a:buClrTx/>
              <a:buFont typeface="+mj-lt"/>
              <a:buAutoNum type="alphaUcPeriod"/>
            </a:pPr>
            <a:r>
              <a:rPr lang="en-US" sz="3200" b="1" dirty="0"/>
              <a:t>both b and c are not permissible</a:t>
            </a:r>
            <a:endParaRPr lang="en-IN" sz="3200" b="1" dirty="0"/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3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3200" dirty="0" smtClean="0"/>
          </a:p>
          <a:p>
            <a:pPr algn="ctr"/>
            <a:endParaRPr lang="en-IN" sz="3200" dirty="0"/>
          </a:p>
          <a:p>
            <a:pPr algn="ctr"/>
            <a:endParaRPr lang="en-IN" sz="3200" dirty="0" smtClean="0"/>
          </a:p>
          <a:p>
            <a:pPr algn="ctr"/>
            <a:endParaRPr lang="en-IN" sz="3200" dirty="0"/>
          </a:p>
          <a:p>
            <a:pPr algn="ctr"/>
            <a:r>
              <a:rPr lang="en-IN" sz="3200" b="1" dirty="0" smtClean="0"/>
              <a:t>D.</a:t>
            </a:r>
            <a:r>
              <a:rPr lang="en-US" sz="3200" b="1" dirty="0" smtClean="0"/>
              <a:t> Both </a:t>
            </a:r>
            <a:r>
              <a:rPr lang="en-US" sz="3200" b="1" dirty="0"/>
              <a:t>b and c are not permissible</a:t>
            </a:r>
            <a:r>
              <a:rPr lang="en-IN" sz="3200" dirty="0" smtClean="0"/>
              <a:t>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4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 Rank the following attributes (1 - 5), on their importance in a microwave oven</a:t>
            </a:r>
            <a:r>
              <a:rPr lang="en-US" sz="3200" b="1" dirty="0" smtClean="0"/>
              <a:t>.</a:t>
            </a:r>
          </a:p>
          <a:p>
            <a:endParaRPr lang="en-US" sz="3200" b="1" dirty="0"/>
          </a:p>
          <a:p>
            <a:r>
              <a:rPr lang="en-US" sz="3200" b="1" dirty="0"/>
              <a:t>Company Name</a:t>
            </a:r>
          </a:p>
          <a:p>
            <a:r>
              <a:rPr lang="en-US" sz="3200" b="1" dirty="0"/>
              <a:t>Functions</a:t>
            </a:r>
          </a:p>
          <a:p>
            <a:r>
              <a:rPr lang="en-US" sz="3200" b="1" dirty="0"/>
              <a:t>Price</a:t>
            </a:r>
          </a:p>
          <a:p>
            <a:r>
              <a:rPr lang="en-US" sz="3200" b="1" dirty="0"/>
              <a:t>Comfort</a:t>
            </a:r>
          </a:p>
          <a:p>
            <a:r>
              <a:rPr lang="en-US" sz="3200" b="1" dirty="0"/>
              <a:t>Design</a:t>
            </a:r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4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3200" b="1" dirty="0" smtClean="0"/>
          </a:p>
          <a:p>
            <a:pPr algn="ctr"/>
            <a:endParaRPr lang="en-IN" sz="3200" b="1" dirty="0"/>
          </a:p>
          <a:p>
            <a:pPr algn="ctr"/>
            <a:endParaRPr lang="en-IN" sz="3200" b="1" dirty="0" smtClean="0"/>
          </a:p>
          <a:p>
            <a:pPr algn="ctr"/>
            <a:endParaRPr lang="en-IN" sz="3200" b="1" dirty="0" smtClean="0"/>
          </a:p>
          <a:p>
            <a:pPr algn="ctr"/>
            <a:r>
              <a:rPr lang="en-IN" sz="3200" b="1" dirty="0" smtClean="0"/>
              <a:t>Ordinal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5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/>
              <a:t>In business research, attitudinal data obtained from rating scales are often treated as _____ data</a:t>
            </a:r>
            <a:r>
              <a:rPr lang="en-US" sz="3200" b="1" dirty="0" smtClean="0"/>
              <a:t>.</a:t>
            </a:r>
          </a:p>
          <a:p>
            <a:pPr lvl="0"/>
            <a:endParaRPr lang="en-IN" sz="3200" b="1" dirty="0"/>
          </a:p>
          <a:p>
            <a:pPr lvl="0"/>
            <a:r>
              <a:rPr lang="en-US" sz="3200" b="1" dirty="0"/>
              <a:t>nominal</a:t>
            </a:r>
            <a:endParaRPr lang="en-IN" sz="3200" b="1" dirty="0"/>
          </a:p>
          <a:p>
            <a:pPr lvl="0"/>
            <a:r>
              <a:rPr lang="en-US" sz="3200" b="1" dirty="0"/>
              <a:t>ordinal</a:t>
            </a:r>
            <a:endParaRPr lang="en-IN" sz="3200" b="1" dirty="0"/>
          </a:p>
          <a:p>
            <a:pPr lvl="0"/>
            <a:r>
              <a:rPr lang="en-US" sz="3200" b="1" dirty="0"/>
              <a:t>interval </a:t>
            </a:r>
            <a:endParaRPr lang="en-IN" sz="3200" b="1" dirty="0"/>
          </a:p>
          <a:p>
            <a:pPr lvl="0"/>
            <a:r>
              <a:rPr lang="en-US" sz="3200" b="1" dirty="0"/>
              <a:t>ratio</a:t>
            </a:r>
            <a:endParaRPr lang="en-IN" sz="3200" b="1" dirty="0"/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Quiz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3200" b="1" dirty="0" smtClean="0"/>
          </a:p>
          <a:p>
            <a:pPr algn="ctr"/>
            <a:endParaRPr lang="en-IN" sz="3200" b="1" dirty="0"/>
          </a:p>
          <a:p>
            <a:pPr algn="ctr"/>
            <a:endParaRPr lang="en-IN" sz="3200" b="1" dirty="0" smtClean="0"/>
          </a:p>
          <a:p>
            <a:pPr algn="ctr"/>
            <a:r>
              <a:rPr lang="en-IN" sz="3200" b="1" dirty="0" smtClean="0"/>
              <a:t>C</a:t>
            </a:r>
            <a:r>
              <a:rPr lang="en-IN" sz="3200" b="1" dirty="0"/>
              <a:t>. </a:t>
            </a:r>
            <a:r>
              <a:rPr lang="en-IN" sz="3200" b="1" dirty="0" smtClean="0"/>
              <a:t>Interval</a:t>
            </a:r>
            <a:endParaRPr lang="en-IN" sz="3200" b="1" dirty="0"/>
          </a:p>
          <a:p>
            <a:pPr algn="ctr"/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6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/>
              <a:t>In business, sales, cost, market share, and number of customers are variables measured on a _____ scale</a:t>
            </a:r>
            <a:r>
              <a:rPr lang="en-US" sz="3200" b="1" dirty="0" smtClean="0"/>
              <a:t>.</a:t>
            </a:r>
          </a:p>
          <a:p>
            <a:pPr lvl="0"/>
            <a:endParaRPr lang="en-IN" sz="3200" b="1" dirty="0"/>
          </a:p>
          <a:p>
            <a:pPr marL="514350" lvl="0" indent="-514350">
              <a:buClrTx/>
              <a:buFont typeface="+mj-lt"/>
              <a:buAutoNum type="alphaUcPeriod"/>
            </a:pPr>
            <a:r>
              <a:rPr lang="en-US" sz="3200" b="1" dirty="0"/>
              <a:t>nominal </a:t>
            </a:r>
            <a:endParaRPr lang="en-IN" sz="3200" b="1" dirty="0"/>
          </a:p>
          <a:p>
            <a:pPr marL="514350" lvl="0" indent="-514350">
              <a:buClrTx/>
              <a:buFont typeface="+mj-lt"/>
              <a:buAutoNum type="alphaUcPeriod"/>
            </a:pPr>
            <a:r>
              <a:rPr lang="en-US" sz="3200" b="1" dirty="0"/>
              <a:t>ordinal</a:t>
            </a:r>
            <a:endParaRPr lang="en-IN" sz="3200" b="1" dirty="0"/>
          </a:p>
          <a:p>
            <a:pPr marL="514350" lvl="0" indent="-514350">
              <a:buClrTx/>
              <a:buFont typeface="+mj-lt"/>
              <a:buAutoNum type="alphaUcPeriod"/>
            </a:pPr>
            <a:r>
              <a:rPr lang="en-US" sz="3200" b="1" dirty="0"/>
              <a:t>interval</a:t>
            </a:r>
            <a:endParaRPr lang="en-IN" sz="3200" b="1" dirty="0"/>
          </a:p>
          <a:p>
            <a:pPr marL="514350" lvl="0" indent="-514350">
              <a:buClrTx/>
              <a:buFont typeface="+mj-lt"/>
              <a:buAutoNum type="alphaUcPeriod"/>
            </a:pPr>
            <a:r>
              <a:rPr lang="en-US" sz="3200" b="1" dirty="0"/>
              <a:t>ratio</a:t>
            </a:r>
            <a:endParaRPr lang="en-IN" sz="3200" b="1" dirty="0"/>
          </a:p>
          <a:p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Quiz 6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3200" b="1" dirty="0" smtClean="0"/>
          </a:p>
          <a:p>
            <a:pPr algn="ctr"/>
            <a:endParaRPr lang="en-IN" sz="3200" b="1" dirty="0"/>
          </a:p>
          <a:p>
            <a:pPr algn="ctr"/>
            <a:endParaRPr lang="en-IN" sz="3200" b="1" dirty="0" smtClean="0"/>
          </a:p>
          <a:p>
            <a:pPr algn="ctr">
              <a:buClrTx/>
            </a:pPr>
            <a:r>
              <a:rPr lang="en-IN" sz="3200" b="1" dirty="0" smtClean="0"/>
              <a:t>D. Ratio 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11785600" y="3843338"/>
            <a:ext cx="0" cy="1698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1727200" y="3614738"/>
            <a:ext cx="0" cy="2460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5994400" y="2243138"/>
            <a:ext cx="0" cy="3222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689600" y="3654428"/>
            <a:ext cx="0" cy="2371725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7112000" y="2663828"/>
            <a:ext cx="0" cy="511175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66186" y="503241"/>
            <a:ext cx="11459633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4800" b="1" smtClean="0">
                <a:solidFill>
                  <a:srgbClr val="FFFFFF"/>
                </a:solidFill>
              </a:rPr>
              <a:t>Summary Measures 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627719" y="3049591"/>
            <a:ext cx="4161367" cy="528637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Central Tendency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2076452" y="2590800"/>
            <a:ext cx="7846483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10119" y="3811588"/>
            <a:ext cx="13165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Mean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1932519" y="4116391"/>
            <a:ext cx="17229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Median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3659719" y="3811588"/>
            <a:ext cx="13165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Mode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3354919" y="4954591"/>
            <a:ext cx="20277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Midrange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5994400" y="3124200"/>
            <a:ext cx="2336800" cy="528638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Quartile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165602" y="6096003"/>
            <a:ext cx="21293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Midhinge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032000" y="2624138"/>
            <a:ext cx="0" cy="3984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5283200" y="3538538"/>
            <a:ext cx="0" cy="14652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178052" y="4876800"/>
            <a:ext cx="1445683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2133600" y="4724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3149600" y="4724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3454400" y="4724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2438400" y="4724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2641600" y="4572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5" name="Oval 25"/>
          <p:cNvSpPr>
            <a:spLocks noChangeArrowheads="1"/>
          </p:cNvSpPr>
          <p:nvPr/>
        </p:nvSpPr>
        <p:spPr bwMode="auto">
          <a:xfrm>
            <a:off x="3454400" y="4572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6" name="Oval 26"/>
          <p:cNvSpPr>
            <a:spLocks noChangeArrowheads="1"/>
          </p:cNvSpPr>
          <p:nvPr/>
        </p:nvSpPr>
        <p:spPr bwMode="auto">
          <a:xfrm>
            <a:off x="2641600" y="4724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 rot="16200000">
            <a:off x="2590800" y="4927600"/>
            <a:ext cx="304800" cy="203200"/>
          </a:xfrm>
          <a:prstGeom prst="rightArrow">
            <a:avLst>
              <a:gd name="adj1" fmla="val 50000"/>
              <a:gd name="adj2" fmla="val 5035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3761319" y="1754191"/>
            <a:ext cx="4466167" cy="528637"/>
          </a:xfrm>
          <a:prstGeom prst="rect">
            <a:avLst/>
          </a:prstGeom>
          <a:solidFill>
            <a:srgbClr val="F8F8F8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Summary Measures</a:t>
            </a:r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2844800" y="3538538"/>
            <a:ext cx="0" cy="6270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4368800" y="3614738"/>
            <a:ext cx="0" cy="1698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9956800" y="2624138"/>
            <a:ext cx="0" cy="44291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8824384" y="3036891"/>
            <a:ext cx="2368549" cy="5159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Variation</a:t>
            </a: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8940800" y="3843338"/>
            <a:ext cx="0" cy="189071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54" name="Rectangle 34"/>
          <p:cNvSpPr>
            <a:spLocks noChangeArrowheads="1"/>
          </p:cNvSpPr>
          <p:nvPr/>
        </p:nvSpPr>
        <p:spPr bwMode="auto">
          <a:xfrm>
            <a:off x="6504519" y="4802191"/>
            <a:ext cx="2230967" cy="528637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Variance</a:t>
            </a:r>
          </a:p>
        </p:txBody>
      </p:sp>
      <p:sp>
        <p:nvSpPr>
          <p:cNvPr id="5155" name="Rectangle 35"/>
          <p:cNvSpPr>
            <a:spLocks noChangeArrowheads="1"/>
          </p:cNvSpPr>
          <p:nvPr/>
        </p:nvSpPr>
        <p:spPr bwMode="auto">
          <a:xfrm>
            <a:off x="7416802" y="5791200"/>
            <a:ext cx="4262967" cy="528638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Standard Deviation</a:t>
            </a:r>
          </a:p>
        </p:txBody>
      </p:sp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9146119" y="4040191"/>
            <a:ext cx="3043767" cy="955675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Coefficient of Variation</a:t>
            </a: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7054852" y="3810000"/>
            <a:ext cx="4696883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>
            <a:off x="9956800" y="3670300"/>
            <a:ext cx="0" cy="8255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>
            <a:off x="8331200" y="3843338"/>
            <a:ext cx="0" cy="9318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7010400" y="3843338"/>
            <a:ext cx="0" cy="322262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5161" name="Rectangle 41"/>
          <p:cNvSpPr>
            <a:spLocks noChangeArrowheads="1"/>
          </p:cNvSpPr>
          <p:nvPr/>
        </p:nvSpPr>
        <p:spPr bwMode="auto">
          <a:xfrm>
            <a:off x="6199719" y="4116391"/>
            <a:ext cx="1621367" cy="528637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257346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Probability Motivation-Inferential Statistics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Uncertainty arises through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en-US" sz="3200" b="1" dirty="0" smtClean="0"/>
              <a:t> </a:t>
            </a:r>
            <a:r>
              <a:rPr lang="en-US" sz="3200" b="1" dirty="0"/>
              <a:t>• Noisy measurements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Finite size of data sets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Ambiguity: The word bank can mean (1) a financial institution, (2) the side of a river, or (3) tilting an airplane. Which meaning was intended, based on the words that appear nearby</a:t>
            </a:r>
            <a:r>
              <a:rPr lang="en-US" sz="3200" b="1" dirty="0" smtClean="0"/>
              <a:t>?</a:t>
            </a:r>
          </a:p>
          <a:p>
            <a:pPr marL="0" indent="0">
              <a:buNone/>
            </a:pPr>
            <a:r>
              <a:rPr lang="en-US" sz="3200" b="1" dirty="0" smtClean="0"/>
              <a:t> </a:t>
            </a:r>
            <a:r>
              <a:rPr lang="en-US" sz="3200" b="1" dirty="0"/>
              <a:t>• Limited Model </a:t>
            </a:r>
            <a:r>
              <a:rPr lang="en-US" sz="3200" b="1" dirty="0" smtClean="0"/>
              <a:t>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74651" y="509591"/>
            <a:ext cx="1144270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4800" b="1" smtClean="0">
                <a:solidFill>
                  <a:srgbClr val="FFFFFF"/>
                </a:solidFill>
              </a:rPr>
              <a:t>Measures of Central Tendency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12800" y="1828800"/>
            <a:ext cx="1069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759202" y="1828800"/>
            <a:ext cx="4061884" cy="528638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66"/>
                </a:solidFill>
              </a:rPr>
              <a:t>Central Tendency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722969" y="2971800"/>
            <a:ext cx="8564033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119719" y="3430591"/>
            <a:ext cx="13165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Mean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948519" y="3430591"/>
            <a:ext cx="17229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Median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183719" y="3430591"/>
            <a:ext cx="13165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Mode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416802" y="4267203"/>
            <a:ext cx="20277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Midrange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9146119" y="5792791"/>
            <a:ext cx="2129367" cy="466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66"/>
                </a:solidFill>
              </a:rPr>
              <a:t>Midhinge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791200" y="3060700"/>
            <a:ext cx="0" cy="29845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727200" y="3005138"/>
            <a:ext cx="0" cy="39370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759200" y="3060700"/>
            <a:ext cx="0" cy="29845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8432800" y="3060700"/>
            <a:ext cx="0" cy="113665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10363200" y="3060700"/>
            <a:ext cx="0" cy="267970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889252" y="4343400"/>
            <a:ext cx="1953683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2946400" y="4191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3962400" y="4191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4267200" y="4191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3251200" y="4191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90" name="Oval 22"/>
          <p:cNvSpPr>
            <a:spLocks noChangeArrowheads="1"/>
          </p:cNvSpPr>
          <p:nvPr/>
        </p:nvSpPr>
        <p:spPr bwMode="auto">
          <a:xfrm>
            <a:off x="3251200" y="40386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4470400" y="4191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92" name="Oval 24"/>
          <p:cNvSpPr>
            <a:spLocks noChangeArrowheads="1"/>
          </p:cNvSpPr>
          <p:nvPr/>
        </p:nvSpPr>
        <p:spPr bwMode="auto">
          <a:xfrm>
            <a:off x="3454400" y="4191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93" name="AutoShape 25"/>
          <p:cNvSpPr>
            <a:spLocks noChangeArrowheads="1"/>
          </p:cNvSpPr>
          <p:nvPr/>
        </p:nvSpPr>
        <p:spPr bwMode="auto">
          <a:xfrm rot="16200000">
            <a:off x="3441700" y="4432300"/>
            <a:ext cx="228600" cy="203200"/>
          </a:xfrm>
          <a:prstGeom prst="rightArrow">
            <a:avLst>
              <a:gd name="adj1" fmla="val 50000"/>
              <a:gd name="adj2" fmla="val 37764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5791200" y="2451100"/>
            <a:ext cx="0" cy="45085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graphicFrame>
        <p:nvGraphicFramePr>
          <p:cNvPr id="7195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17600" y="3962400"/>
          <a:ext cx="138853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5" imgW="1039680" imgH="1116000" progId="Equation.3">
                  <p:embed/>
                </p:oleObj>
              </mc:Choice>
              <mc:Fallback>
                <p:oleObj name="Equation" r:id="rId5" imgW="1039680" imgH="1116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962400"/>
                        <a:ext cx="138853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317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ChangeArrowheads="1"/>
          </p:cNvSpPr>
          <p:nvPr/>
        </p:nvSpPr>
        <p:spPr bwMode="auto">
          <a:xfrm rot="16200000">
            <a:off x="8280400" y="5791200"/>
            <a:ext cx="609600" cy="304800"/>
          </a:xfrm>
          <a:prstGeom prst="rightArrow">
            <a:avLst>
              <a:gd name="adj1" fmla="val 50000"/>
              <a:gd name="adj2" fmla="val 67136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89519" y="439741"/>
            <a:ext cx="10816167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5400" b="1" smtClean="0">
                <a:solidFill>
                  <a:srgbClr val="FFFFFF"/>
                </a:solidFill>
              </a:rPr>
              <a:t>The Mean </a:t>
            </a:r>
            <a:r>
              <a:rPr lang="en-US" sz="3600" b="1" smtClean="0">
                <a:solidFill>
                  <a:srgbClr val="FFFFFF"/>
                </a:solidFill>
              </a:rPr>
              <a:t>(Arithmetic Average)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03251" y="1824041"/>
            <a:ext cx="115951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It is the</a:t>
            </a:r>
            <a:r>
              <a:rPr lang="en-US" sz="2800" b="1" smtClean="0">
                <a:solidFill>
                  <a:srgbClr val="000066"/>
                </a:solidFill>
              </a:rPr>
              <a:t> </a:t>
            </a:r>
            <a:r>
              <a:rPr lang="en-US" sz="2800" b="1" smtClean="0">
                <a:solidFill>
                  <a:srgbClr val="FFFFFF"/>
                </a:solidFill>
              </a:rPr>
              <a:t>Arithmetic Average</a:t>
            </a:r>
            <a:r>
              <a:rPr lang="en-US" sz="2800" b="1" smtClean="0">
                <a:solidFill>
                  <a:srgbClr val="000066"/>
                </a:solidFill>
              </a:rPr>
              <a:t> </a:t>
            </a:r>
            <a:r>
              <a:rPr lang="en-US" sz="2800" b="1" smtClean="0">
                <a:solidFill>
                  <a:srgbClr val="FFFFFF"/>
                </a:solidFill>
              </a:rPr>
              <a:t>of data values: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800" b="1" smtClean="0">
              <a:solidFill>
                <a:srgbClr val="FFFFFF"/>
              </a:solidFill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800" b="1" smtClean="0">
              <a:solidFill>
                <a:srgbClr val="FEEBBC"/>
              </a:solidFill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The </a:t>
            </a:r>
            <a:r>
              <a:rPr lang="en-US" sz="2800" b="1" smtClean="0">
                <a:solidFill>
                  <a:srgbClr val="99FF66"/>
                </a:solidFill>
              </a:rPr>
              <a:t>Most Common Measure of Central Tendency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Affected by Extreme Values</a:t>
            </a:r>
            <a:r>
              <a:rPr lang="en-US" sz="2800" b="1" smtClean="0">
                <a:solidFill>
                  <a:srgbClr val="000048"/>
                </a:solidFill>
              </a:rPr>
              <a:t> </a:t>
            </a:r>
            <a:r>
              <a:rPr lang="en-US" sz="2800" b="1" smtClean="0">
                <a:solidFill>
                  <a:srgbClr val="FFFFFF"/>
                </a:solidFill>
              </a:rPr>
              <a:t>(Outliers)</a:t>
            </a:r>
          </a:p>
        </p:txBody>
      </p:sp>
      <p:graphicFrame>
        <p:nvGraphicFramePr>
          <p:cNvPr id="92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56000" y="2438403"/>
          <a:ext cx="209973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5" imgW="1573200" imgH="1442880" progId="Equation.3">
                  <p:embed/>
                </p:oleObj>
              </mc:Choice>
              <mc:Fallback>
                <p:oleObj name="Equation" r:id="rId5" imgW="1573200" imgH="1442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438403"/>
                        <a:ext cx="2099733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83200" y="2438400"/>
          <a:ext cx="585893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7" imgW="4392360" imgH="1403280" progId="Equation.3">
                  <p:embed/>
                </p:oleObj>
              </mc:Choice>
              <mc:Fallback>
                <p:oleObj name="Equation" r:id="rId7" imgW="4392360" imgH="140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438400"/>
                        <a:ext cx="5858933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028702" y="5410200"/>
            <a:ext cx="44915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311902" y="5410200"/>
            <a:ext cx="5135033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06451" y="5329241"/>
            <a:ext cx="5295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CC"/>
                </a:solidFill>
              </a:rPr>
              <a:t>0   1   2   3   4   5   6   7   8   9   10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089651" y="5329241"/>
            <a:ext cx="57023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CC"/>
                </a:solidFill>
              </a:rPr>
              <a:t>0   1   2   3   4   5   6   7   8   9   10   12   14      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914400" y="5181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1219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20320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743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5560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4267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024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72136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80264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87376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110744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 rot="16200000">
            <a:off x="2590800" y="5791200"/>
            <a:ext cx="609600" cy="304800"/>
          </a:xfrm>
          <a:prstGeom prst="rightArrow">
            <a:avLst>
              <a:gd name="adj1" fmla="val 50000"/>
              <a:gd name="adj2" fmla="val 67136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3244851" y="5938839"/>
            <a:ext cx="2247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0000"/>
                </a:solidFill>
              </a:rPr>
              <a:t>Mean = 5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8934451" y="5938839"/>
            <a:ext cx="20447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0000"/>
                </a:solidFill>
              </a:rPr>
              <a:t>Mean = 6</a:t>
            </a:r>
          </a:p>
        </p:txBody>
      </p:sp>
      <p:graphicFrame>
        <p:nvGraphicFramePr>
          <p:cNvPr id="9242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25600" y="2667003"/>
          <a:ext cx="149013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9" imgW="1116000" imgH="745920" progId="Equation.3">
                  <p:embed/>
                </p:oleObj>
              </mc:Choice>
              <mc:Fallback>
                <p:oleObj name="Equation" r:id="rId9" imgW="1116000" imgH="745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667003"/>
                        <a:ext cx="149013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9855200" y="2514600"/>
            <a:ext cx="154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914402" y="3048000"/>
            <a:ext cx="224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CCECFF"/>
                </a:solidFill>
              </a:rPr>
              <a:t>Sample Mean</a:t>
            </a:r>
          </a:p>
        </p:txBody>
      </p:sp>
    </p:spTree>
    <p:extLst>
      <p:ext uri="{BB962C8B-B14F-4D97-AF65-F5344CB8AC3E}">
        <p14:creationId xmlns:p14="http://schemas.microsoft.com/office/powerpoint/2010/main" val="2373974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 rot="16200000">
            <a:off x="7924800" y="5664200"/>
            <a:ext cx="533400" cy="406400"/>
          </a:xfrm>
          <a:prstGeom prst="rightArrow">
            <a:avLst>
              <a:gd name="adj1" fmla="val 50000"/>
              <a:gd name="adj2" fmla="val 4405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89519" y="439741"/>
            <a:ext cx="10816167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5400" b="1" smtClean="0">
                <a:solidFill>
                  <a:srgbClr val="FFFFFF"/>
                </a:solidFill>
              </a:rPr>
              <a:t>The Median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028702" y="5410200"/>
            <a:ext cx="44915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6311902" y="5410200"/>
            <a:ext cx="51011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12802" y="5334000"/>
            <a:ext cx="52959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CC"/>
                </a:solidFill>
              </a:rPr>
              <a:t>0   1   2   3   4   5   6   7   8   9   10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096002" y="5334000"/>
            <a:ext cx="57023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CC"/>
                </a:solidFill>
              </a:rPr>
              <a:t>0   1   2   3   4   5   6   7   8   9   10   12   14      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914400" y="5181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1219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0320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2743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35560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4267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65024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72136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80264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87376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110744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 rot="16200000">
            <a:off x="2679700" y="5626100"/>
            <a:ext cx="533400" cy="406400"/>
          </a:xfrm>
          <a:prstGeom prst="rightArrow">
            <a:avLst>
              <a:gd name="adj1" fmla="val 50000"/>
              <a:gd name="adj2" fmla="val 4405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346451" y="5938839"/>
            <a:ext cx="2247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0000"/>
                </a:solidFill>
              </a:rPr>
              <a:t>Median = 5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8731251" y="5862639"/>
            <a:ext cx="24511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0000"/>
                </a:solidFill>
              </a:rPr>
              <a:t>Median = 5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908051" y="1519238"/>
            <a:ext cx="108839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200" b="1" smtClean="0">
                <a:solidFill>
                  <a:srgbClr val="FFFFFF"/>
                </a:solidFill>
              </a:rPr>
              <a:t>Important Measure of Central Tendency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200" b="1" smtClean="0">
                <a:solidFill>
                  <a:srgbClr val="FFFFFF"/>
                </a:solidFill>
              </a:rPr>
              <a:t>In an ordered array, the median is the </a:t>
            </a:r>
          </a:p>
          <a:p>
            <a:pPr defTabSz="914400" eaLnBrk="0" fontAlgn="base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FFFFFF"/>
                </a:solidFill>
              </a:rPr>
              <a:t>	“middle” number.</a:t>
            </a:r>
          </a:p>
          <a:p>
            <a:pPr lvl="1"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If n is</a:t>
            </a:r>
            <a:r>
              <a:rPr lang="en-US" sz="2800" b="1" smtClean="0">
                <a:solidFill>
                  <a:srgbClr val="99FF66"/>
                </a:solidFill>
              </a:rPr>
              <a:t> odd</a:t>
            </a:r>
            <a:r>
              <a:rPr lang="en-US" sz="2800" b="1" smtClean="0">
                <a:solidFill>
                  <a:srgbClr val="FFFFFF"/>
                </a:solidFill>
              </a:rPr>
              <a:t>, the median is the </a:t>
            </a:r>
            <a:r>
              <a:rPr lang="en-US" sz="2800" b="1" smtClean="0">
                <a:solidFill>
                  <a:srgbClr val="99FF66"/>
                </a:solidFill>
              </a:rPr>
              <a:t>middle number</a:t>
            </a:r>
            <a:r>
              <a:rPr lang="en-US" sz="2800" b="1" smtClean="0">
                <a:solidFill>
                  <a:srgbClr val="FFFFFF"/>
                </a:solidFill>
              </a:rPr>
              <a:t>.</a:t>
            </a:r>
          </a:p>
          <a:p>
            <a:pPr lvl="1"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If n is</a:t>
            </a:r>
            <a:r>
              <a:rPr lang="en-US" sz="2800" b="1" smtClean="0">
                <a:solidFill>
                  <a:srgbClr val="99FF66"/>
                </a:solidFill>
              </a:rPr>
              <a:t> even</a:t>
            </a:r>
            <a:r>
              <a:rPr lang="en-US" sz="2800" b="1" smtClean="0">
                <a:solidFill>
                  <a:srgbClr val="FFFFFF"/>
                </a:solidFill>
              </a:rPr>
              <a:t>, the median is the </a:t>
            </a:r>
            <a:r>
              <a:rPr lang="en-US" sz="2800" b="1" smtClean="0">
                <a:solidFill>
                  <a:srgbClr val="99FF66"/>
                </a:solidFill>
              </a:rPr>
              <a:t>average of the 2 </a:t>
            </a:r>
          </a:p>
          <a:p>
            <a:pPr lvl="1" defTabSz="914400" eaLnBrk="0" fontAlgn="base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99FF66"/>
                </a:solidFill>
              </a:rPr>
              <a:t>	</a:t>
            </a:r>
            <a:r>
              <a:rPr lang="en-US" sz="2800" b="1" smtClean="0">
                <a:solidFill>
                  <a:srgbClr val="99FF66"/>
                </a:solidFill>
              </a:rPr>
              <a:t>middle numbers.</a:t>
            </a:r>
          </a:p>
          <a:p>
            <a:pPr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200" b="1" smtClean="0">
                <a:solidFill>
                  <a:srgbClr val="FFFFFF"/>
                </a:solidFill>
              </a:rPr>
              <a:t>Not Affected by Extreme Values	</a:t>
            </a:r>
          </a:p>
        </p:txBody>
      </p:sp>
    </p:spTree>
    <p:extLst>
      <p:ext uri="{BB962C8B-B14F-4D97-AF65-F5344CB8AC3E}">
        <p14:creationId xmlns:p14="http://schemas.microsoft.com/office/powerpoint/2010/main" val="311684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89519" y="439741"/>
            <a:ext cx="10816167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5400" b="1" smtClean="0">
                <a:solidFill>
                  <a:srgbClr val="FFFFFF"/>
                </a:solidFill>
              </a:rPr>
              <a:t>The Mode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06400" y="1752600"/>
            <a:ext cx="1178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028702" y="5410200"/>
            <a:ext cx="44915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812802" y="5410200"/>
            <a:ext cx="73279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CC"/>
                </a:solidFill>
              </a:rPr>
              <a:t>0   1   2   3   4   5   6   7   8   9   10   11   12   13   14   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219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0320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2743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5560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743200" y="4953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267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4267200" y="4953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4267200" y="4724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4667251" y="6015039"/>
            <a:ext cx="2247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0000"/>
                </a:solidFill>
              </a:rPr>
              <a:t>Mode = 9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308102" y="1752603"/>
            <a:ext cx="10883900" cy="26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A Measure of Central Tendency</a:t>
            </a:r>
          </a:p>
          <a:p>
            <a:pPr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99FF66"/>
                </a:solidFill>
              </a:rPr>
              <a:t>Value that Occurs Most Often</a:t>
            </a:r>
            <a:r>
              <a:rPr lang="en-US" sz="2800" b="1" smtClean="0">
                <a:solidFill>
                  <a:srgbClr val="000066"/>
                </a:solidFill>
              </a:rPr>
              <a:t>	</a:t>
            </a:r>
            <a:endParaRPr lang="en-US" sz="2800" b="1" smtClean="0">
              <a:solidFill>
                <a:srgbClr val="FFFFFF"/>
              </a:solidFill>
            </a:endParaRPr>
          </a:p>
          <a:p>
            <a:pPr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Not Affected by Extreme Values</a:t>
            </a:r>
          </a:p>
          <a:p>
            <a:pPr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There May Not be a Mode</a:t>
            </a:r>
          </a:p>
          <a:p>
            <a:pPr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There May be Several Modes</a:t>
            </a:r>
          </a:p>
          <a:p>
            <a:pPr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2800" b="1" smtClean="0">
                <a:solidFill>
                  <a:srgbClr val="FFFFFF"/>
                </a:solidFill>
              </a:rPr>
              <a:t>Used for Either Numerical or Categorical Data</a:t>
            </a: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4775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 rot="16200000">
            <a:off x="4083051" y="5619751"/>
            <a:ext cx="609600" cy="647700"/>
          </a:xfrm>
          <a:prstGeom prst="rightArrow">
            <a:avLst>
              <a:gd name="adj1" fmla="val 50000"/>
              <a:gd name="adj2" fmla="val 3159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5295902" y="5410200"/>
            <a:ext cx="17483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57912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5791200" y="4953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64008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9088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9055102" y="5334000"/>
            <a:ext cx="24595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8832851" y="5253041"/>
            <a:ext cx="33655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CC"/>
                </a:solidFill>
              </a:rPr>
              <a:t>0   1   2   3   4   5   6</a:t>
            </a:r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8839200" y="5105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9245600" y="5105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9652000" y="5105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>
            <a:off x="9956800" y="5105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10363200" y="5105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>
            <a:off x="10769600" y="5105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11176000" y="5105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9340851" y="5862639"/>
            <a:ext cx="21463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0000"/>
                </a:solidFill>
              </a:rPr>
              <a:t>No Mode</a:t>
            </a:r>
          </a:p>
        </p:txBody>
      </p:sp>
    </p:spTree>
    <p:extLst>
      <p:ext uri="{BB962C8B-B14F-4D97-AF65-F5344CB8AC3E}">
        <p14:creationId xmlns:p14="http://schemas.microsoft.com/office/powerpoint/2010/main" val="44297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9519" y="439741"/>
            <a:ext cx="10816167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5400" b="1" smtClean="0">
                <a:solidFill>
                  <a:srgbClr val="FFFFFF"/>
                </a:solidFill>
              </a:rPr>
              <a:t>Midrange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06400" y="1752600"/>
            <a:ext cx="1178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06451" y="1824038"/>
            <a:ext cx="1088390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200" b="1" smtClean="0">
                <a:solidFill>
                  <a:srgbClr val="FFFFFF"/>
                </a:solidFill>
              </a:rPr>
              <a:t>A Measure of Central Tendency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200" b="1" smtClean="0">
                <a:solidFill>
                  <a:srgbClr val="FFFF66"/>
                </a:solidFill>
              </a:rPr>
              <a:t>Average of Smallest and Largest</a:t>
            </a:r>
            <a:r>
              <a:rPr lang="en-US" sz="3200" b="1" smtClean="0">
                <a:solidFill>
                  <a:srgbClr val="FFFFCC"/>
                </a:solidFill>
              </a:rPr>
              <a:t>  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FFFFCC"/>
                </a:solidFill>
              </a:rPr>
              <a:t>     </a:t>
            </a:r>
            <a:r>
              <a:rPr lang="en-US" sz="3200" b="1" smtClean="0">
                <a:solidFill>
                  <a:srgbClr val="FFFFFF"/>
                </a:solidFill>
              </a:rPr>
              <a:t>Observation: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3200" b="1" smtClean="0">
              <a:solidFill>
                <a:srgbClr val="FFFFFF"/>
              </a:solidFill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200" b="1" smtClean="0">
                <a:solidFill>
                  <a:srgbClr val="FFFFFF"/>
                </a:solidFill>
              </a:rPr>
              <a:t>Affected by Extreme Value</a:t>
            </a:r>
          </a:p>
        </p:txBody>
      </p:sp>
      <p:graphicFrame>
        <p:nvGraphicFramePr>
          <p:cNvPr id="1536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84800" y="3657603"/>
          <a:ext cx="443653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5" imgW="3325680" imgH="1342800" progId="Equation.3">
                  <p:embed/>
                </p:oleObj>
              </mc:Choice>
              <mc:Fallback>
                <p:oleObj name="Equation" r:id="rId5" imgW="3325680" imgH="1342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657603"/>
                        <a:ext cx="4436533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838451" y="3957641"/>
            <a:ext cx="24511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FFFF66"/>
                </a:solidFill>
              </a:rPr>
              <a:t>Midrange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958853" y="5943600"/>
            <a:ext cx="42883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6921502" y="5943600"/>
            <a:ext cx="43899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914402" y="5867400"/>
            <a:ext cx="4381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CC"/>
                </a:solidFill>
              </a:rPr>
              <a:t>0   1   2   3   4   5   6   7   8   9   10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800851" y="5862641"/>
            <a:ext cx="44831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mtClean="0">
                <a:solidFill>
                  <a:srgbClr val="FFFFCC"/>
                </a:solidFill>
              </a:rPr>
              <a:t>0   1   2   3   4   5   6   7   8   9   10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2133600" y="5715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016000" y="5715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4876800" y="5715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1727200" y="5715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807200" y="5715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10769600" y="5715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9855200" y="5715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10261600" y="5715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1822451" y="6167439"/>
            <a:ext cx="26543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0000"/>
                </a:solidFill>
              </a:rPr>
              <a:t>Midrange = 5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7410451" y="6167439"/>
            <a:ext cx="37719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0000"/>
                </a:solidFill>
              </a:rPr>
              <a:t>Midrange  = 5</a:t>
            </a:r>
          </a:p>
        </p:txBody>
      </p:sp>
    </p:spTree>
    <p:extLst>
      <p:ext uri="{BB962C8B-B14F-4D97-AF65-F5344CB8AC3E}">
        <p14:creationId xmlns:p14="http://schemas.microsoft.com/office/powerpoint/2010/main" val="130778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304800"/>
            <a:ext cx="10363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>
              <a:lnSpc>
                <a:spcPct val="95000"/>
              </a:lnSpc>
            </a:pPr>
            <a:r>
              <a:rPr lang="en-US" sz="5400">
                <a:solidFill>
                  <a:srgbClr val="FFFFFF"/>
                </a:solidFill>
              </a:rPr>
              <a:t>Quartiles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10363200" cy="3276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</a:rPr>
              <a:t>    Not a Measure of Central Tendency</a:t>
            </a:r>
          </a:p>
          <a:p>
            <a:pPr marL="0" indent="0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</a:rPr>
              <a:t>    Split Ordered Data into 4 Quarters</a:t>
            </a:r>
          </a:p>
          <a:p>
            <a:pPr marL="0" indent="0">
              <a:lnSpc>
                <a:spcPct val="80000"/>
              </a:lnSpc>
              <a:spcBef>
                <a:spcPct val="350000"/>
              </a:spcBef>
            </a:pPr>
            <a:r>
              <a:rPr lang="en-US" b="1">
                <a:solidFill>
                  <a:srgbClr val="B6FAFC"/>
                </a:solidFill>
              </a:rPr>
              <a:t>    Position of i-th Quartile:  </a:t>
            </a:r>
            <a:r>
              <a:rPr lang="en-US" sz="2000" b="1">
                <a:solidFill>
                  <a:srgbClr val="B6FAFC"/>
                </a:solidFill>
              </a:rPr>
              <a:t>position of point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032002" y="3048003"/>
            <a:ext cx="1835151" cy="841375"/>
          </a:xfrm>
          <a:prstGeom prst="rect">
            <a:avLst/>
          </a:prstGeom>
          <a:solidFill>
            <a:srgbClr val="FF99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860802" y="3048003"/>
            <a:ext cx="1833033" cy="841375"/>
          </a:xfrm>
          <a:prstGeom prst="rect">
            <a:avLst/>
          </a:prstGeom>
          <a:solidFill>
            <a:srgbClr val="F95AB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689602" y="3048003"/>
            <a:ext cx="1835151" cy="841375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518402" y="3048003"/>
            <a:ext cx="1833033" cy="841375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429935" y="3194050"/>
            <a:ext cx="12319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Arial" charset="0"/>
              </a:rPr>
              <a:t>25%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055535" y="3194050"/>
            <a:ext cx="12319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Arial" charset="0"/>
              </a:rPr>
              <a:t>25%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985935" y="3194050"/>
            <a:ext cx="12319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Arial" charset="0"/>
              </a:rPr>
              <a:t>25%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814735" y="3194050"/>
            <a:ext cx="12319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Arial" charset="0"/>
              </a:rPr>
              <a:t>25%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445935" y="3803650"/>
            <a:ext cx="1130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sz="28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5173135" y="3803650"/>
            <a:ext cx="1130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sz="2800" b="1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001935" y="3803650"/>
            <a:ext cx="11303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sz="2800" b="1" baseline="-25000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0905069" y="4724400"/>
            <a:ext cx="579967" cy="0"/>
          </a:xfrm>
          <a:prstGeom prst="line">
            <a:avLst/>
          </a:prstGeom>
          <a:noFill/>
          <a:ln w="25400">
            <a:solidFill>
              <a:srgbClr val="B6FAF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470653" y="5483228"/>
            <a:ext cx="29655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808080"/>
                </a:solidFill>
                <a:latin typeface="Arial" charset="0"/>
              </a:rPr>
              <a:t> 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9347200" y="4343403"/>
            <a:ext cx="82973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i="1" smtClean="0">
                <a:solidFill>
                  <a:srgbClr val="B6FAFC"/>
                </a:solidFill>
                <a:latin typeface="Arial" charset="0"/>
              </a:rPr>
              <a:t>Q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10464802" y="4267201"/>
            <a:ext cx="13102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smtClean="0">
                <a:solidFill>
                  <a:srgbClr val="B6FAFC"/>
                </a:solidFill>
                <a:latin typeface="Arial" charset="0"/>
              </a:rPr>
              <a:t>i(n+1)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753601" y="4495801"/>
            <a:ext cx="24526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i="1" smtClean="0">
                <a:solidFill>
                  <a:srgbClr val="B6FAFC"/>
                </a:solidFill>
                <a:latin typeface="Arial" charset="0"/>
              </a:rPr>
              <a:t>i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9956802" y="4343403"/>
            <a:ext cx="40876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B6FAFC"/>
                </a:solidFill>
                <a:latin typeface="Symbol" pitchFamily="18" charset="2"/>
              </a:rPr>
              <a:t>=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0972802" y="464820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B6FAFC"/>
                </a:solidFill>
                <a:latin typeface="Arial" charset="0"/>
              </a:rPr>
              <a:t>4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603252" y="5100639"/>
            <a:ext cx="1077594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Data in Ordered Array:  11   12   13   16   16   17   18   21   22  </a:t>
            </a:r>
          </a:p>
        </p:txBody>
      </p:sp>
      <p:sp>
        <p:nvSpPr>
          <p:cNvPr id="17431" name="AutoShape 23"/>
          <p:cNvSpPr>
            <a:spLocks noChangeArrowheads="1"/>
          </p:cNvSpPr>
          <p:nvPr/>
        </p:nvSpPr>
        <p:spPr bwMode="auto">
          <a:xfrm rot="16200000">
            <a:off x="6197600" y="5334000"/>
            <a:ext cx="304800" cy="304800"/>
          </a:xfrm>
          <a:prstGeom prst="rightArrow">
            <a:avLst>
              <a:gd name="adj1" fmla="val 50000"/>
              <a:gd name="adj2" fmla="val 3356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117602" y="5791201"/>
            <a:ext cx="35687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Position of Q</a:t>
            </a:r>
            <a:r>
              <a:rPr lang="en-US" sz="2400" b="1" baseline="-25000" smtClean="0">
                <a:solidFill>
                  <a:srgbClr val="FFFFFF"/>
                </a:solidFill>
              </a:rPr>
              <a:t>1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112000" y="5791201"/>
            <a:ext cx="2133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= 2.50 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8534400" y="5791201"/>
            <a:ext cx="93133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US" sz="2400" b="1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9245602" y="5791201"/>
            <a:ext cx="24511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=12.5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4218519" y="5773741"/>
            <a:ext cx="70696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=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4980519" y="5716589"/>
            <a:ext cx="192616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1•(9 + 1)</a:t>
            </a:r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5065185" y="6096000"/>
            <a:ext cx="147108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5590119" y="6021389"/>
            <a:ext cx="70696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515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>
              <a:lnSpc>
                <a:spcPct val="95000"/>
              </a:lnSpc>
            </a:pPr>
            <a:r>
              <a:rPr lang="en-US" sz="5400">
                <a:solidFill>
                  <a:srgbClr val="FFFFFF"/>
                </a:solidFill>
              </a:rPr>
              <a:t>Midhinge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/>
            <a:r>
              <a:rPr lang="en-US" b="1">
                <a:solidFill>
                  <a:srgbClr val="FFFFCC"/>
                </a:solidFill>
              </a:rPr>
              <a:t>  </a:t>
            </a:r>
            <a:r>
              <a:rPr lang="en-US" b="1">
                <a:solidFill>
                  <a:srgbClr val="FFFFFF"/>
                </a:solidFill>
              </a:rPr>
              <a:t>A Measure of Central Tendency</a:t>
            </a:r>
          </a:p>
          <a:p>
            <a:pPr marL="0" indent="0"/>
            <a:r>
              <a:rPr lang="en-US" b="1">
                <a:solidFill>
                  <a:srgbClr val="FFFFFF"/>
                </a:solidFill>
              </a:rPr>
              <a:t>  </a:t>
            </a:r>
            <a:r>
              <a:rPr lang="en-US" b="1">
                <a:solidFill>
                  <a:srgbClr val="FFFF66"/>
                </a:solidFill>
              </a:rPr>
              <a:t>The Middle point of 1st and 3rd Quarters</a:t>
            </a:r>
          </a:p>
          <a:p>
            <a:pPr marL="0" indent="0"/>
            <a:endParaRPr lang="en-US" b="1">
              <a:solidFill>
                <a:srgbClr val="FFFFFF"/>
              </a:solidFill>
            </a:endParaRPr>
          </a:p>
          <a:p>
            <a:pPr marL="0" indent="0"/>
            <a:endParaRPr lang="en-US" b="1">
              <a:solidFill>
                <a:srgbClr val="FFFFFF"/>
              </a:solidFill>
            </a:endParaRPr>
          </a:p>
          <a:p>
            <a:pPr marL="0" indent="0">
              <a:lnSpc>
                <a:spcPct val="140000"/>
              </a:lnSpc>
            </a:pPr>
            <a:r>
              <a:rPr lang="en-US" b="1">
                <a:solidFill>
                  <a:srgbClr val="FFFFFF"/>
                </a:solidFill>
              </a:rPr>
              <a:t>  Not Affected by Extreme Values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127251" y="3500440"/>
            <a:ext cx="753110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FFFF66"/>
                </a:solidFill>
              </a:rPr>
              <a:t>Midhinge = </a:t>
            </a:r>
          </a:p>
        </p:txBody>
      </p:sp>
      <p:graphicFrame>
        <p:nvGraphicFramePr>
          <p:cNvPr id="194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86400" y="3352800"/>
          <a:ext cx="240453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Equation" r:id="rId5" imgW="1801800" imgH="1039680" progId="Equation.3">
                  <p:embed/>
                </p:oleObj>
              </mc:Choice>
              <mc:Fallback>
                <p:oleObj name="Equation" r:id="rId5" imgW="1801800" imgH="1039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240453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14400" y="5105401"/>
            <a:ext cx="107696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Data in Ordered Array:  11   12   13   16   16   17   18   21   22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336802" y="5791201"/>
            <a:ext cx="25527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66"/>
                </a:solidFill>
              </a:rPr>
              <a:t>Midhinge = </a:t>
            </a:r>
          </a:p>
        </p:txBody>
      </p:sp>
      <p:graphicFrame>
        <p:nvGraphicFramePr>
          <p:cNvPr id="194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78400" y="5715000"/>
          <a:ext cx="474133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7" imgW="3554280" imgH="887400" progId="Equation.3">
                  <p:embed/>
                </p:oleObj>
              </mc:Choice>
              <mc:Fallback>
                <p:oleObj name="Equation" r:id="rId7" imgW="3554280" imgH="8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715000"/>
                        <a:ext cx="474133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86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89519" y="439738"/>
            <a:ext cx="10816167" cy="216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5400" b="1" smtClean="0">
              <a:solidFill>
                <a:srgbClr val="000066"/>
              </a:solidFill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sz="5400" b="1" smtClean="0">
              <a:solidFill>
                <a:srgbClr val="000066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66702" y="1898650"/>
            <a:ext cx="11933767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smtClean="0">
                <a:solidFill>
                  <a:srgbClr val="FFFFFF"/>
                </a:solidFill>
              </a:rPr>
              <a:t>   Measure of Variation</a:t>
            </a:r>
          </a:p>
          <a:p>
            <a:pPr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smtClean="0">
                <a:solidFill>
                  <a:srgbClr val="FFFFFF"/>
                </a:solidFill>
              </a:rPr>
              <a:t>   </a:t>
            </a:r>
            <a:r>
              <a:rPr lang="en-US" sz="3600" b="1" smtClean="0">
                <a:solidFill>
                  <a:srgbClr val="FFFF66"/>
                </a:solidFill>
              </a:rPr>
              <a:t>Difference Between Largest &amp; Smallest</a:t>
            </a:r>
            <a:r>
              <a:rPr lang="en-US" sz="3600" b="1" smtClean="0">
                <a:solidFill>
                  <a:srgbClr val="FF99CC"/>
                </a:solidFill>
              </a:rPr>
              <a:t> </a:t>
            </a:r>
          </a:p>
          <a:p>
            <a:pPr defTabSz="914400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FFFFFF"/>
                </a:solidFill>
              </a:rPr>
              <a:t>	Observations:</a:t>
            </a:r>
          </a:p>
          <a:p>
            <a:pPr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3600" b="1" smtClean="0">
                <a:solidFill>
                  <a:srgbClr val="FFFFFF"/>
                </a:solidFill>
              </a:rPr>
              <a:t>     		</a:t>
            </a:r>
            <a:r>
              <a:rPr lang="en-US" sz="3200" b="1" smtClean="0">
                <a:solidFill>
                  <a:srgbClr val="FFFF66"/>
                </a:solidFill>
              </a:rPr>
              <a:t>Range   =</a:t>
            </a:r>
            <a:r>
              <a:rPr lang="en-US" sz="3600" b="1" smtClean="0">
                <a:solidFill>
                  <a:srgbClr val="FF99CC"/>
                </a:solidFill>
              </a:rPr>
              <a:t> 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smtClean="0">
                <a:solidFill>
                  <a:srgbClr val="FFFFFF"/>
                </a:solidFill>
              </a:rPr>
              <a:t>   Ignores How Data Are Distributed: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48051" y="300038"/>
            <a:ext cx="52959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b="1" smtClean="0">
                <a:solidFill>
                  <a:srgbClr val="FFFFFF"/>
                </a:solidFill>
              </a:rPr>
              <a:t>The Range</a:t>
            </a:r>
          </a:p>
        </p:txBody>
      </p:sp>
      <p:graphicFrame>
        <p:nvGraphicFramePr>
          <p:cNvPr id="256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88000" y="3733800"/>
          <a:ext cx="453813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5" imgW="3402000" imgH="734760" progId="Equation.3">
                  <p:embed/>
                </p:oleObj>
              </mc:Choice>
              <mc:Fallback>
                <p:oleObj name="Equation" r:id="rId5" imgW="3402000" imgH="734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3733800"/>
                        <a:ext cx="453813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927102" y="6019800"/>
            <a:ext cx="40851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10160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23368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5720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30480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8608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17272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914402" y="6019800"/>
            <a:ext cx="4076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CC"/>
                </a:solidFill>
              </a:rPr>
              <a:t>7      8      9     10     11     12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16002" y="5181601"/>
            <a:ext cx="36703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66"/>
                </a:solidFill>
              </a:rPr>
              <a:t>Range = 12 - 7 = 5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7023102" y="6019800"/>
            <a:ext cx="40851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004051" y="6015038"/>
            <a:ext cx="4076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CC"/>
                </a:solidFill>
              </a:rPr>
              <a:t>7      8      9     10     11     12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71120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91440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106680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9956800" y="58674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10668000" y="57150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0668000" y="5562600"/>
            <a:ext cx="2032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7213600" y="50292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7207251" y="5176839"/>
            <a:ext cx="36703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66"/>
                </a:solidFill>
              </a:rPr>
              <a:t>Range = 12 - 7 = 5</a:t>
            </a:r>
          </a:p>
        </p:txBody>
      </p:sp>
    </p:spTree>
    <p:extLst>
      <p:ext uri="{BB962C8B-B14F-4D97-AF65-F5344CB8AC3E}">
        <p14:creationId xmlns:p14="http://schemas.microsoft.com/office/powerpoint/2010/main" val="1641490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89519" y="439738"/>
            <a:ext cx="10816167" cy="216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5400" b="1" smtClean="0">
              <a:solidFill>
                <a:srgbClr val="000066"/>
              </a:solidFill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sz="5400" b="1" smtClean="0">
              <a:solidFill>
                <a:srgbClr val="000066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66702" y="1943869"/>
            <a:ext cx="11933767" cy="434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dirty="0" smtClean="0">
                <a:solidFill>
                  <a:srgbClr val="FFFFFF"/>
                </a:solidFill>
              </a:rPr>
              <a:t>   Measure of Variation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dirty="0" smtClean="0">
                <a:solidFill>
                  <a:srgbClr val="FEEBBC"/>
                </a:solidFill>
              </a:rPr>
              <a:t>   </a:t>
            </a:r>
            <a:r>
              <a:rPr lang="en-US" sz="3600" b="1" dirty="0" smtClean="0">
                <a:solidFill>
                  <a:srgbClr val="FFFFFF"/>
                </a:solidFill>
              </a:rPr>
              <a:t>Also Known as</a:t>
            </a:r>
            <a:r>
              <a:rPr lang="en-US" sz="3600" b="1" dirty="0" smtClean="0">
                <a:solidFill>
                  <a:srgbClr val="000066"/>
                </a:solidFill>
              </a:rPr>
              <a:t> </a:t>
            </a:r>
            <a:r>
              <a:rPr lang="en-US" sz="3600" b="1" dirty="0" err="1" smtClean="0">
                <a:solidFill>
                  <a:srgbClr val="FF6600"/>
                </a:solidFill>
              </a:rPr>
              <a:t>Midspread</a:t>
            </a:r>
            <a:r>
              <a:rPr lang="en-US" sz="3600" b="1" dirty="0" smtClean="0">
                <a:solidFill>
                  <a:srgbClr val="FF6600"/>
                </a:solidFill>
              </a:rPr>
              <a:t>:</a:t>
            </a:r>
            <a:r>
              <a:rPr lang="en-US" sz="3600" b="1" dirty="0" smtClean="0">
                <a:solidFill>
                  <a:srgbClr val="FEEBBC"/>
                </a:solidFill>
              </a:rPr>
              <a:t> </a:t>
            </a:r>
          </a:p>
          <a:p>
            <a:pPr defTabSz="914400" eaLnBrk="0" fontAlgn="base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EEBBC"/>
                </a:solidFill>
              </a:rPr>
              <a:t>			</a:t>
            </a:r>
            <a:r>
              <a:rPr lang="en-US" sz="2400" b="1" dirty="0" smtClean="0">
                <a:solidFill>
                  <a:srgbClr val="FFFFFF"/>
                </a:solidFill>
              </a:rPr>
              <a:t>Spread in the Middle 50%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dirty="0" smtClean="0">
                <a:solidFill>
                  <a:srgbClr val="CCFFCC"/>
                </a:solidFill>
              </a:rPr>
              <a:t>   Difference Between Third &amp; First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CCFFCC"/>
                </a:solidFill>
              </a:rPr>
              <a:t>	Quartiles:</a:t>
            </a:r>
            <a:r>
              <a:rPr lang="en-US" sz="3600" b="1" dirty="0" smtClean="0">
                <a:solidFill>
                  <a:srgbClr val="000066"/>
                </a:solidFill>
              </a:rPr>
              <a:t> </a:t>
            </a:r>
            <a:r>
              <a:rPr lang="en-US" sz="3200" b="1" dirty="0" smtClean="0">
                <a:solidFill>
                  <a:srgbClr val="FFFFFF"/>
                </a:solidFill>
              </a:rPr>
              <a:t>Interquartile Range =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endParaRPr lang="en-US" sz="3600" b="1" dirty="0" smtClean="0">
              <a:solidFill>
                <a:srgbClr val="000066"/>
              </a:solidFill>
            </a:endParaRPr>
          </a:p>
          <a:p>
            <a:pPr defTabSz="914400" eaLnBrk="0" fontAlgn="base" hangingPunct="0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dirty="0" smtClean="0">
                <a:solidFill>
                  <a:srgbClr val="CCFFCC"/>
                </a:solidFill>
              </a:rPr>
              <a:t>   Not Affected by Extreme Values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11251" y="300038"/>
            <a:ext cx="100711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b="1" smtClean="0">
                <a:solidFill>
                  <a:srgbClr val="FFFFFF"/>
                </a:solidFill>
              </a:rPr>
              <a:t> Interquartile Range</a:t>
            </a:r>
          </a:p>
        </p:txBody>
      </p:sp>
      <p:graphicFrame>
        <p:nvGraphicFramePr>
          <p:cNvPr id="2765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724062"/>
              </p:ext>
            </p:extLst>
          </p:nvPr>
        </p:nvGraphicFramePr>
        <p:xfrm>
          <a:off x="7342105" y="4445704"/>
          <a:ext cx="230293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5" imgW="1725480" imgH="904680" progId="Equation.3">
                  <p:embed/>
                </p:oleObj>
              </mc:Choice>
              <mc:Fallback>
                <p:oleObj name="Equation" r:id="rId5" imgW="1725480" imgH="90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05" y="4445704"/>
                        <a:ext cx="230293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009652" y="5024439"/>
            <a:ext cx="1118234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CCFFCC"/>
                </a:solidFill>
              </a:rPr>
              <a:t>Data in Ordered Array:  11   12   13   16   16   17    17   18   21</a:t>
            </a:r>
          </a:p>
        </p:txBody>
      </p:sp>
      <p:graphicFrame>
        <p:nvGraphicFramePr>
          <p:cNvPr id="27656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46401" y="5486400"/>
          <a:ext cx="252306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7" imgW="1890360" imgH="963360" progId="Equation.3">
                  <p:embed/>
                </p:oleObj>
              </mc:Choice>
              <mc:Fallback>
                <p:oleObj name="Equation" r:id="rId7" imgW="1890360" imgH="963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5486400"/>
                        <a:ext cx="252306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175251" y="5481641"/>
            <a:ext cx="51943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FF9E3D"/>
                </a:solidFill>
              </a:rPr>
              <a:t>= 17.5 - 12.5 = 5</a:t>
            </a:r>
          </a:p>
        </p:txBody>
      </p:sp>
    </p:spTree>
    <p:extLst>
      <p:ext uri="{BB962C8B-B14F-4D97-AF65-F5344CB8AC3E}">
        <p14:creationId xmlns:p14="http://schemas.microsoft.com/office/powerpoint/2010/main" val="1177172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89519" y="439738"/>
            <a:ext cx="10816167" cy="216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5400" b="1" smtClean="0">
              <a:solidFill>
                <a:srgbClr val="000066"/>
              </a:solidFill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en-US" sz="5400" b="1" smtClean="0">
              <a:solidFill>
                <a:srgbClr val="000066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8235" y="1828803"/>
            <a:ext cx="11933767" cy="35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dirty="0" smtClean="0">
                <a:solidFill>
                  <a:srgbClr val="FFFFFF"/>
                </a:solidFill>
              </a:rPr>
              <a:t>Important Measure of Variation </a:t>
            </a:r>
          </a:p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dirty="0" smtClean="0">
                <a:solidFill>
                  <a:srgbClr val="FFFFFF"/>
                </a:solidFill>
              </a:rPr>
              <a:t>Shows Variation/Deviation About the Mean: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dirty="0" smtClean="0">
                <a:solidFill>
                  <a:srgbClr val="FFFFFF"/>
                </a:solidFill>
              </a:rPr>
              <a:t>For the Population: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sz="3600" b="1" dirty="0" smtClean="0">
                <a:solidFill>
                  <a:srgbClr val="FFFFFF"/>
                </a:solidFill>
              </a:rPr>
              <a:t>For the Sample: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11251" y="300038"/>
            <a:ext cx="100711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b="1" smtClean="0">
                <a:solidFill>
                  <a:srgbClr val="FFFFFF"/>
                </a:solidFill>
              </a:rPr>
              <a:t> Variance</a:t>
            </a:r>
          </a:p>
        </p:txBody>
      </p:sp>
      <p:graphicFrame>
        <p:nvGraphicFramePr>
          <p:cNvPr id="2970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97600" y="3048000"/>
          <a:ext cx="3606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5" imgW="2703240" imgH="1331640" progId="Equation.3">
                  <p:embed/>
                </p:oleObj>
              </mc:Choice>
              <mc:Fallback>
                <p:oleObj name="Equation" r:id="rId5" imgW="2703240" imgH="13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048000"/>
                        <a:ext cx="36068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92801" y="4343400"/>
          <a:ext cx="379306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7" imgW="2842920" imgH="1242720" progId="Equation.3">
                  <p:embed/>
                </p:oleObj>
              </mc:Choice>
              <mc:Fallback>
                <p:oleObj name="Equation" r:id="rId7" imgW="2842920" imgH="12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1" y="4343400"/>
                        <a:ext cx="379306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10119" y="5716588"/>
            <a:ext cx="6294967" cy="459100"/>
          </a:xfrm>
          <a:prstGeom prst="rect">
            <a:avLst/>
          </a:prstGeom>
          <a:noFill/>
          <a:ln w="1270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For the </a:t>
            </a:r>
            <a:r>
              <a:rPr lang="en-US" sz="2400" b="1" smtClean="0">
                <a:solidFill>
                  <a:srgbClr val="FFFF66"/>
                </a:solidFill>
              </a:rPr>
              <a:t>Population</a:t>
            </a:r>
            <a:r>
              <a:rPr lang="en-US" sz="2400" b="1" smtClean="0">
                <a:solidFill>
                  <a:srgbClr val="FFFFFF"/>
                </a:solidFill>
              </a:rPr>
              <a:t>: use  </a:t>
            </a:r>
            <a:r>
              <a:rPr lang="en-US" sz="2400" b="1" smtClean="0">
                <a:solidFill>
                  <a:srgbClr val="FFFF66"/>
                </a:solidFill>
              </a:rPr>
              <a:t>N </a:t>
            </a:r>
            <a:r>
              <a:rPr lang="en-US" sz="2400" b="1" smtClean="0">
                <a:solidFill>
                  <a:srgbClr val="FFFFFF"/>
                </a:solidFill>
              </a:rPr>
              <a:t> in the denominator.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910919" y="5716588"/>
            <a:ext cx="5278967" cy="8318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FF"/>
                </a:solidFill>
              </a:rPr>
              <a:t>For the </a:t>
            </a:r>
            <a:r>
              <a:rPr lang="en-US" sz="2400" b="1" smtClean="0">
                <a:solidFill>
                  <a:srgbClr val="99FF66"/>
                </a:solidFill>
              </a:rPr>
              <a:t>Sample</a:t>
            </a:r>
            <a:r>
              <a:rPr lang="en-US" sz="2400" b="1" smtClean="0">
                <a:solidFill>
                  <a:srgbClr val="FFFFFF"/>
                </a:solidFill>
              </a:rPr>
              <a:t> : use   </a:t>
            </a:r>
            <a:r>
              <a:rPr lang="en-US" sz="2400" b="1" smtClean="0">
                <a:solidFill>
                  <a:srgbClr val="99FF66"/>
                </a:solidFill>
              </a:rPr>
              <a:t>n - 1</a:t>
            </a:r>
            <a:r>
              <a:rPr lang="en-US" sz="2400" b="1" smtClean="0">
                <a:solidFill>
                  <a:srgbClr val="FFFFFF"/>
                </a:solidFill>
              </a:rPr>
              <a:t>  in the denominator.</a:t>
            </a:r>
          </a:p>
        </p:txBody>
      </p:sp>
    </p:spTree>
    <p:extLst>
      <p:ext uri="{BB962C8B-B14F-4D97-AF65-F5344CB8AC3E}">
        <p14:creationId xmlns:p14="http://schemas.microsoft.com/office/powerpoint/2010/main" val="1735126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Probability in </a:t>
            </a:r>
            <a:r>
              <a:rPr lang="en-IN" b="1" dirty="0"/>
              <a:t>M</a:t>
            </a:r>
            <a:r>
              <a:rPr lang="en-IN" b="1" dirty="0" smtClean="0"/>
              <a:t>achine Learning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81" y="1600200"/>
            <a:ext cx="12012706" cy="4876800"/>
          </a:xfrm>
        </p:spPr>
        <p:txBody>
          <a:bodyPr>
            <a:noAutofit/>
          </a:bodyPr>
          <a:lstStyle/>
          <a:p>
            <a:pPr fontAlgn="base">
              <a:buClrTx/>
              <a:buFont typeface="Wingdings" pitchFamily="2" charset="2"/>
              <a:buChar char="Ø"/>
            </a:pPr>
            <a:r>
              <a:rPr lang="en-IN" b="1" dirty="0"/>
              <a:t>Classification models must predict a probability of class membership.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b="1" dirty="0"/>
              <a:t>Algorithms are designed using probability (e.g. Naive Bayes).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b="1" dirty="0"/>
              <a:t>Learning algorithms will make decisions using probability (e.g. information gain).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b="1" dirty="0"/>
              <a:t>Sub-fields of study are built on probability (e.g. Bayesian networks).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b="1" dirty="0"/>
              <a:t>Algorithms are trained under probability frameworks (e.g. maximum likelihood).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b="1" dirty="0"/>
              <a:t>Models are fit using probabilistic loss functions (e.g. log loss and cross entropy).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b="1" dirty="0"/>
              <a:t>Model </a:t>
            </a:r>
            <a:r>
              <a:rPr lang="en-IN" b="1" dirty="0" err="1"/>
              <a:t>hyperparameters</a:t>
            </a:r>
            <a:r>
              <a:rPr lang="en-IN" b="1" dirty="0"/>
              <a:t> are configured with probability (e.g. Bayesian optimization).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b="1" dirty="0"/>
              <a:t>Probabilistic measures are used to evaluate model skill (e.g. brier score, ROC).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1335" y="3308350"/>
          <a:ext cx="539751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name="Equation" r:id="rId5" imgW="403200" imgH="517320" progId="Equation.3">
                  <p:embed/>
                </p:oleObj>
              </mc:Choice>
              <mc:Fallback>
                <p:oleObj name="Equation" r:id="rId5" imgW="403200" imgH="51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335" y="3308350"/>
                        <a:ext cx="539751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-6351" y="300038"/>
            <a:ext cx="12204701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b="1" smtClean="0">
                <a:solidFill>
                  <a:srgbClr val="FFFFFF"/>
                </a:solidFill>
              </a:rPr>
              <a:t> </a:t>
            </a:r>
            <a:r>
              <a:rPr lang="en-US" sz="4800" b="1" smtClean="0">
                <a:solidFill>
                  <a:srgbClr val="FFFFFF"/>
                </a:solidFill>
              </a:rPr>
              <a:t>Comparing Standard Deviations</a:t>
            </a:r>
          </a:p>
        </p:txBody>
      </p:sp>
      <p:graphicFrame>
        <p:nvGraphicFramePr>
          <p:cNvPr id="3584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64000" y="2895600"/>
          <a:ext cx="326813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Equation" r:id="rId7" imgW="2449440" imgH="1382400" progId="Equation.3">
                  <p:embed/>
                </p:oleObj>
              </mc:Choice>
              <mc:Fallback>
                <p:oleObj name="Equation" r:id="rId7" imgW="2449440" imgH="13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895600"/>
                        <a:ext cx="326813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946402" y="3200400"/>
            <a:ext cx="12319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99FF66"/>
                </a:solidFill>
              </a:rPr>
              <a:t>s  =          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721600" y="3276601"/>
            <a:ext cx="233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99FF66"/>
                </a:solidFill>
              </a:rPr>
              <a:t>=    4.2426</a:t>
            </a:r>
          </a:p>
        </p:txBody>
      </p:sp>
      <p:graphicFrame>
        <p:nvGraphicFramePr>
          <p:cNvPr id="3584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46400" y="4114800"/>
          <a:ext cx="4826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Equation" r:id="rId9" imgW="3617640" imgH="1331640" progId="Equation.3">
                  <p:embed/>
                </p:oleObj>
              </mc:Choice>
              <mc:Fallback>
                <p:oleObj name="Equation" r:id="rId9" imgW="3617640" imgH="13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114800"/>
                        <a:ext cx="4826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7721600" y="4572001"/>
            <a:ext cx="2235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66"/>
                </a:solidFill>
              </a:rPr>
              <a:t>=    3.9686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508002" y="5638800"/>
            <a:ext cx="1127336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CC"/>
                </a:solidFill>
              </a:rPr>
              <a:t>Value for the Standard Deviation is</a:t>
            </a:r>
            <a:r>
              <a:rPr lang="en-US" sz="2000" b="1" smtClean="0">
                <a:solidFill>
                  <a:srgbClr val="66FFFF"/>
                </a:solidFill>
              </a:rPr>
              <a:t> </a:t>
            </a:r>
            <a:r>
              <a:rPr lang="en-US" sz="2000" b="1" smtClean="0">
                <a:solidFill>
                  <a:srgbClr val="99FF66"/>
                </a:solidFill>
              </a:rPr>
              <a:t>larger</a:t>
            </a:r>
            <a:r>
              <a:rPr lang="en-US" sz="2000" b="1" smtClean="0">
                <a:solidFill>
                  <a:srgbClr val="0066FF"/>
                </a:solidFill>
              </a:rPr>
              <a:t> </a:t>
            </a:r>
            <a:r>
              <a:rPr lang="en-US" sz="2000" b="1" smtClean="0">
                <a:solidFill>
                  <a:srgbClr val="FFFFCC"/>
                </a:solidFill>
              </a:rPr>
              <a:t>for data considered as a</a:t>
            </a:r>
            <a:r>
              <a:rPr lang="en-US" sz="2000" b="1" smtClean="0">
                <a:solidFill>
                  <a:srgbClr val="000000"/>
                </a:solidFill>
              </a:rPr>
              <a:t> </a:t>
            </a:r>
            <a:r>
              <a:rPr lang="en-US" sz="2000" b="1" smtClean="0">
                <a:solidFill>
                  <a:srgbClr val="99FF66"/>
                </a:solidFill>
              </a:rPr>
              <a:t>Sample</a:t>
            </a:r>
            <a:r>
              <a:rPr lang="en-US" sz="2000" b="1" smtClean="0">
                <a:solidFill>
                  <a:srgbClr val="66FFFF"/>
                </a:solidFill>
              </a:rPr>
              <a:t>.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075749" y="1676401"/>
            <a:ext cx="85471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EEBBC"/>
                </a:solidFill>
              </a:rPr>
              <a:t>Data :</a:t>
            </a:r>
            <a:r>
              <a:rPr lang="en-US" sz="2000" b="1" dirty="0" smtClean="0">
                <a:solidFill>
                  <a:srgbClr val="000000"/>
                </a:solidFill>
              </a:rPr>
              <a:t>                     </a:t>
            </a:r>
            <a:r>
              <a:rPr lang="en-US" sz="2000" b="1" dirty="0" smtClean="0">
                <a:solidFill>
                  <a:srgbClr val="FF6600"/>
                </a:solidFill>
              </a:rPr>
              <a:t>10     12     14     15    17    18    18    24</a:t>
            </a:r>
          </a:p>
        </p:txBody>
      </p:sp>
      <p:graphicFrame>
        <p:nvGraphicFramePr>
          <p:cNvPr id="35852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36800" y="1752600"/>
          <a:ext cx="98213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1" name="Equation" r:id="rId11" imgW="734760" imgH="506160" progId="Equation.3">
                  <p:embed/>
                </p:oleObj>
              </mc:Choice>
              <mc:Fallback>
                <p:oleObj name="Equation" r:id="rId11" imgW="734760" imgH="506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752600"/>
                        <a:ext cx="98213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048000" y="2362200"/>
            <a:ext cx="4572000" cy="3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1EFE4"/>
                </a:solidFill>
              </a:rPr>
              <a:t>N= 8            </a:t>
            </a:r>
            <a:r>
              <a:rPr lang="en-US" sz="2400" b="1" smtClean="0">
                <a:solidFill>
                  <a:srgbClr val="CCFFCC"/>
                </a:solidFill>
              </a:rPr>
              <a:t>Mean =16</a:t>
            </a:r>
          </a:p>
        </p:txBody>
      </p:sp>
    </p:spTree>
    <p:extLst>
      <p:ext uri="{BB962C8B-B14F-4D97-AF65-F5344CB8AC3E}">
        <p14:creationId xmlns:p14="http://schemas.microsoft.com/office/powerpoint/2010/main" val="2710643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1335" y="3308350"/>
          <a:ext cx="539751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5" imgW="403200" imgH="517320" progId="Equation.3">
                  <p:embed/>
                </p:oleObj>
              </mc:Choice>
              <mc:Fallback>
                <p:oleObj name="Equation" r:id="rId5" imgW="403200" imgH="51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335" y="3308350"/>
                        <a:ext cx="539751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09600" y="533400"/>
            <a:ext cx="1099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-6351" y="300038"/>
            <a:ext cx="12204701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b="1" smtClean="0">
                <a:solidFill>
                  <a:srgbClr val="FFFFFF"/>
                </a:solidFill>
              </a:rPr>
              <a:t> </a:t>
            </a:r>
            <a:r>
              <a:rPr lang="en-US" sz="4800" b="1" smtClean="0">
                <a:solidFill>
                  <a:srgbClr val="FFFFFF"/>
                </a:solidFill>
              </a:rPr>
              <a:t>Comparing Standard Deviations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442451" y="2205041"/>
            <a:ext cx="27559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CCCCFF"/>
                </a:solidFill>
              </a:rPr>
              <a:t>Mean = 15.5</a:t>
            </a:r>
          </a:p>
          <a:p>
            <a:pPr defTabSz="914400" eaLnBrk="0" fontAlgn="base" hangingPunct="0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</a:rPr>
              <a:t>  </a:t>
            </a:r>
            <a:r>
              <a:rPr lang="en-US" sz="2800" b="1" smtClean="0">
                <a:solidFill>
                  <a:srgbClr val="FF6699"/>
                </a:solidFill>
              </a:rPr>
              <a:t>s  = </a:t>
            </a:r>
            <a:r>
              <a:rPr lang="en-US" sz="2400" b="1" smtClean="0">
                <a:solidFill>
                  <a:srgbClr val="FF6699"/>
                </a:solidFill>
              </a:rPr>
              <a:t>3.338</a:t>
            </a:r>
            <a:r>
              <a:rPr lang="en-US" sz="2800" b="1" smtClean="0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568453" y="2667000"/>
            <a:ext cx="69299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314451" y="2586038"/>
            <a:ext cx="74295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CC"/>
                </a:solidFill>
              </a:rPr>
              <a:t>11    12    13    14    15    16    17    18    19    20   21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422400" y="2438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133600" y="2438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2844800" y="2438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4876800" y="2438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876800" y="22098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5486400" y="2438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6197600" y="2438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8128000" y="24384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314451" y="4033838"/>
            <a:ext cx="7327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CC"/>
                </a:solidFill>
              </a:rPr>
              <a:t>11    12    13    14    15    16    17    18    19    20   21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1424519" y="3354390"/>
            <a:ext cx="1722967" cy="466725"/>
          </a:xfrm>
          <a:prstGeom prst="rect">
            <a:avLst/>
          </a:prstGeom>
          <a:noFill/>
          <a:ln w="12700">
            <a:solidFill>
              <a:srgbClr val="FEEBB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EEBBC"/>
                </a:solidFill>
              </a:rPr>
              <a:t>Data</a:t>
            </a:r>
            <a:r>
              <a:rPr lang="en-US" sz="2400" b="1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424519" y="1830389"/>
            <a:ext cx="1722967" cy="466725"/>
          </a:xfrm>
          <a:prstGeom prst="rect">
            <a:avLst/>
          </a:prstGeom>
          <a:noFill/>
          <a:ln w="12700">
            <a:solidFill>
              <a:srgbClr val="FEEBB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EEBBC"/>
                </a:solidFill>
              </a:rPr>
              <a:t>Data </a:t>
            </a:r>
            <a:r>
              <a:rPr lang="en-US" sz="2400" b="1" smtClean="0">
                <a:solidFill>
                  <a:srgbClr val="FF6699"/>
                </a:solidFill>
              </a:rPr>
              <a:t>A</a:t>
            </a: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1536702" y="4114800"/>
            <a:ext cx="69299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165600" y="38862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4876800" y="38862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4165600" y="3657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4876800" y="3657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4165600" y="3429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4876800" y="3429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3556000" y="38862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5486400" y="38862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9448802" y="3657600"/>
            <a:ext cx="24511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CCCCFF"/>
                </a:solidFill>
              </a:rPr>
              <a:t>Mean = 15.5</a:t>
            </a:r>
          </a:p>
          <a:p>
            <a:pPr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</a:rPr>
              <a:t>  </a:t>
            </a:r>
            <a:r>
              <a:rPr lang="en-US" sz="2800" b="1" smtClean="0">
                <a:solidFill>
                  <a:srgbClr val="FFFF00"/>
                </a:solidFill>
              </a:rPr>
              <a:t>s =</a:t>
            </a:r>
            <a:r>
              <a:rPr lang="en-US" sz="2800" b="1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FFFF00"/>
                </a:solidFill>
              </a:rPr>
              <a:t>.9258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1314451" y="5557838"/>
            <a:ext cx="7632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FFCC"/>
                </a:solidFill>
              </a:rPr>
              <a:t>11    12    13    14    15    16    17    18    19    20   21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1536702" y="5638800"/>
            <a:ext cx="692996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1422400" y="54102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20" name="Oval 32"/>
          <p:cNvSpPr>
            <a:spLocks noChangeArrowheads="1"/>
          </p:cNvSpPr>
          <p:nvPr/>
        </p:nvSpPr>
        <p:spPr bwMode="auto">
          <a:xfrm>
            <a:off x="14224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21" name="Oval 33"/>
          <p:cNvSpPr>
            <a:spLocks noChangeArrowheads="1"/>
          </p:cNvSpPr>
          <p:nvPr/>
        </p:nvSpPr>
        <p:spPr bwMode="auto">
          <a:xfrm>
            <a:off x="1422400" y="4953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7518400" y="54102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7518400" y="51816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24" name="Oval 36"/>
          <p:cNvSpPr>
            <a:spLocks noChangeArrowheads="1"/>
          </p:cNvSpPr>
          <p:nvPr/>
        </p:nvSpPr>
        <p:spPr bwMode="auto">
          <a:xfrm>
            <a:off x="7518400" y="49530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25" name="Oval 37"/>
          <p:cNvSpPr>
            <a:spLocks noChangeArrowheads="1"/>
          </p:cNvSpPr>
          <p:nvPr/>
        </p:nvSpPr>
        <p:spPr bwMode="auto">
          <a:xfrm>
            <a:off x="2133600" y="54102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6908800" y="5410200"/>
            <a:ext cx="3048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9448800" y="5181603"/>
            <a:ext cx="2743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CCCCFF"/>
                </a:solidFill>
              </a:rPr>
              <a:t>Mean = 15.5</a:t>
            </a:r>
          </a:p>
          <a:p>
            <a:pPr defTabSz="9144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</a:rPr>
              <a:t>  </a:t>
            </a:r>
            <a:r>
              <a:rPr lang="en-US" sz="2800" b="1" smtClean="0">
                <a:solidFill>
                  <a:srgbClr val="01EFE4"/>
                </a:solidFill>
              </a:rPr>
              <a:t>s =</a:t>
            </a:r>
            <a:r>
              <a:rPr lang="en-US" sz="2800" b="1" smtClean="0">
                <a:solidFill>
                  <a:srgbClr val="000000"/>
                </a:solidFill>
              </a:rPr>
              <a:t> </a:t>
            </a:r>
            <a:r>
              <a:rPr lang="en-US" sz="2400" b="1" smtClean="0">
                <a:solidFill>
                  <a:srgbClr val="00CCFF"/>
                </a:solidFill>
              </a:rPr>
              <a:t>4.57</a:t>
            </a:r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2034119" y="4802191"/>
            <a:ext cx="1722967" cy="466725"/>
          </a:xfrm>
          <a:prstGeom prst="rect">
            <a:avLst/>
          </a:prstGeom>
          <a:noFill/>
          <a:ln w="12700">
            <a:solidFill>
              <a:srgbClr val="FEEBB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EEBBC"/>
                </a:solidFill>
              </a:rPr>
              <a:t>Data </a:t>
            </a:r>
            <a:r>
              <a:rPr lang="en-US" sz="2400" b="1" smtClean="0">
                <a:solidFill>
                  <a:srgbClr val="00CC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1013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>
              <a:lnSpc>
                <a:spcPct val="95000"/>
              </a:lnSpc>
            </a:pPr>
            <a:r>
              <a:rPr lang="en-US" sz="4800">
                <a:solidFill>
                  <a:srgbClr val="FFFFFF"/>
                </a:solidFill>
              </a:rPr>
              <a:t>Coefficient of Variation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1913" indent="-61913"/>
            <a:r>
              <a:rPr lang="en-US" b="1">
                <a:solidFill>
                  <a:srgbClr val="FFFFFF"/>
                </a:solidFill>
              </a:rPr>
              <a:t>Measure of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FF9933"/>
                </a:solidFill>
              </a:rPr>
              <a:t>Relative Variation</a:t>
            </a:r>
            <a:endParaRPr lang="en-US" b="1">
              <a:solidFill>
                <a:schemeClr val="accent2"/>
              </a:solidFill>
            </a:endParaRPr>
          </a:p>
          <a:p>
            <a:pPr marL="61913" indent="-61913">
              <a:spcBef>
                <a:spcPct val="33000"/>
              </a:spcBef>
            </a:pPr>
            <a:r>
              <a:rPr lang="en-US" b="1">
                <a:solidFill>
                  <a:srgbClr val="FFFFFF"/>
                </a:solidFill>
              </a:rPr>
              <a:t>Always a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FF9933"/>
                </a:solidFill>
              </a:rPr>
              <a:t>%</a:t>
            </a:r>
            <a:endParaRPr lang="en-US" b="1">
              <a:solidFill>
                <a:srgbClr val="990000"/>
              </a:solidFill>
            </a:endParaRPr>
          </a:p>
          <a:p>
            <a:pPr marL="61913" indent="-61913">
              <a:spcBef>
                <a:spcPct val="33000"/>
              </a:spcBef>
            </a:pPr>
            <a:r>
              <a:rPr lang="en-US" b="1">
                <a:solidFill>
                  <a:srgbClr val="FFFFFF"/>
                </a:solidFill>
              </a:rPr>
              <a:t>Shows Variation Relative to Mean</a:t>
            </a:r>
          </a:p>
          <a:p>
            <a:pPr marL="61913" indent="-61913">
              <a:spcBef>
                <a:spcPct val="33000"/>
              </a:spcBef>
            </a:pPr>
            <a:r>
              <a:rPr lang="en-US" b="1">
                <a:solidFill>
                  <a:srgbClr val="FFFFFF"/>
                </a:solidFill>
              </a:rPr>
              <a:t>Used to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FF9933"/>
                </a:solidFill>
              </a:rPr>
              <a:t>Compare 2 or More Groups</a:t>
            </a:r>
          </a:p>
          <a:p>
            <a:pPr marL="61913" indent="-61913">
              <a:spcBef>
                <a:spcPct val="33000"/>
              </a:spcBef>
            </a:pPr>
            <a:r>
              <a:rPr lang="en-US" b="1">
                <a:solidFill>
                  <a:srgbClr val="B2F54F"/>
                </a:solidFill>
              </a:rPr>
              <a:t>Formula ( for Sample):	</a:t>
            </a:r>
          </a:p>
        </p:txBody>
      </p:sp>
      <p:graphicFrame>
        <p:nvGraphicFramePr>
          <p:cNvPr id="3994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88835" y="5181603"/>
          <a:ext cx="4747684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5" imgW="3558960" imgH="1508040" progId="Equation.3">
                  <p:embed/>
                </p:oleObj>
              </mc:Choice>
              <mc:Fallback>
                <p:oleObj name="Equation" r:id="rId5" imgW="3558960" imgH="1508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835" y="5181603"/>
                        <a:ext cx="4747684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75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117856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>
              <a:lnSpc>
                <a:spcPct val="95000"/>
              </a:lnSpc>
            </a:pPr>
            <a:r>
              <a:rPr lang="en-US">
                <a:solidFill>
                  <a:srgbClr val="FFFFFF"/>
                </a:solidFill>
              </a:rPr>
              <a:t>Comparing Coefficient of Variation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121920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1913" indent="-61913"/>
            <a:r>
              <a:rPr lang="en-US" b="1">
                <a:solidFill>
                  <a:srgbClr val="990099"/>
                </a:solidFill>
              </a:rPr>
              <a:t> </a:t>
            </a:r>
            <a:r>
              <a:rPr lang="en-US" b="1">
                <a:solidFill>
                  <a:srgbClr val="FF9999"/>
                </a:solidFill>
              </a:rPr>
              <a:t>Stock A:</a:t>
            </a:r>
            <a:r>
              <a:rPr lang="en-US" b="1">
                <a:solidFill>
                  <a:schemeClr val="accent2"/>
                </a:solidFill>
              </a:rPr>
              <a:t>   </a:t>
            </a:r>
            <a:r>
              <a:rPr lang="en-US" b="1">
                <a:solidFill>
                  <a:srgbClr val="FEEBBC"/>
                </a:solidFill>
              </a:rPr>
              <a:t>Average Price last year  =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FF9999"/>
                </a:solidFill>
              </a:rPr>
              <a:t>$50</a:t>
            </a:r>
            <a:endParaRPr lang="en-US" b="1">
              <a:solidFill>
                <a:srgbClr val="FF6699"/>
              </a:solidFill>
            </a:endParaRPr>
          </a:p>
          <a:p>
            <a:pPr marL="61913" indent="-61913"/>
            <a:r>
              <a:rPr lang="en-US" b="1">
                <a:solidFill>
                  <a:srgbClr val="FEEBBC"/>
                </a:solidFill>
              </a:rPr>
              <a:t>			  Standard Deviation</a:t>
            </a:r>
            <a:r>
              <a:rPr lang="en-US" b="1">
                <a:solidFill>
                  <a:srgbClr val="000066"/>
                </a:solidFill>
              </a:rPr>
              <a:t> </a:t>
            </a:r>
            <a:r>
              <a:rPr lang="en-US" b="1">
                <a:solidFill>
                  <a:srgbClr val="FEEBBC"/>
                </a:solidFill>
              </a:rPr>
              <a:t>= </a:t>
            </a:r>
            <a:r>
              <a:rPr lang="en-US" b="1">
                <a:solidFill>
                  <a:srgbClr val="FF6699"/>
                </a:solidFill>
              </a:rPr>
              <a:t>$5</a:t>
            </a:r>
          </a:p>
          <a:p>
            <a:pPr marL="61913" indent="-61913"/>
            <a:r>
              <a:rPr lang="en-US" b="1">
                <a:solidFill>
                  <a:srgbClr val="FF0066"/>
                </a:solidFill>
              </a:rPr>
              <a:t> </a:t>
            </a:r>
            <a:r>
              <a:rPr lang="en-US" b="1">
                <a:solidFill>
                  <a:srgbClr val="66FFCC"/>
                </a:solidFill>
              </a:rPr>
              <a:t>Stock B:</a:t>
            </a:r>
            <a:r>
              <a:rPr lang="en-US" b="1">
                <a:solidFill>
                  <a:srgbClr val="FF0066"/>
                </a:solidFill>
              </a:rPr>
              <a:t>   </a:t>
            </a:r>
            <a:r>
              <a:rPr lang="en-US" b="1">
                <a:solidFill>
                  <a:srgbClr val="FEEBBC"/>
                </a:solidFill>
              </a:rPr>
              <a:t>Average Price last year</a:t>
            </a:r>
            <a:r>
              <a:rPr lang="en-US" b="1">
                <a:solidFill>
                  <a:srgbClr val="0E0E36"/>
                </a:solidFill>
              </a:rPr>
              <a:t> </a:t>
            </a:r>
            <a:r>
              <a:rPr lang="en-US" b="1">
                <a:solidFill>
                  <a:srgbClr val="FEEBBC"/>
                </a:solidFill>
              </a:rPr>
              <a:t>= </a:t>
            </a:r>
            <a:r>
              <a:rPr lang="en-US" b="1">
                <a:solidFill>
                  <a:srgbClr val="66FFCC"/>
                </a:solidFill>
              </a:rPr>
              <a:t>$100</a:t>
            </a:r>
          </a:p>
          <a:p>
            <a:pPr marL="61913" indent="-61913"/>
            <a:r>
              <a:rPr lang="en-US" b="1">
                <a:solidFill>
                  <a:schemeClr val="accent2"/>
                </a:solidFill>
              </a:rPr>
              <a:t>		</a:t>
            </a:r>
            <a:r>
              <a:rPr lang="en-US" b="1">
                <a:solidFill>
                  <a:srgbClr val="FEEBBC"/>
                </a:solidFill>
              </a:rPr>
              <a:t>	  Standard Deviation =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66FFCC"/>
                </a:solidFill>
              </a:rPr>
              <a:t>$5</a:t>
            </a:r>
          </a:p>
        </p:txBody>
      </p:sp>
      <p:graphicFrame>
        <p:nvGraphicFramePr>
          <p:cNvPr id="419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6402" y="4800603"/>
          <a:ext cx="4747684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5" imgW="3558960" imgH="1508040" progId="Equation.3">
                  <p:embed/>
                </p:oleObj>
              </mc:Choice>
              <mc:Fallback>
                <p:oleObj name="Equation" r:id="rId5" imgW="3558960" imgH="1508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2" y="4800603"/>
                        <a:ext cx="4747684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384802" y="4495800"/>
            <a:ext cx="62103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B2F54F"/>
                </a:solidFill>
              </a:rPr>
              <a:t>Coefficient of Variation:</a:t>
            </a:r>
          </a:p>
          <a:p>
            <a:pPr algn="ctr"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FF9999"/>
                </a:solidFill>
              </a:rPr>
              <a:t>Stock A:</a:t>
            </a:r>
            <a:r>
              <a:rPr lang="en-US" sz="3200" b="1" smtClean="0">
                <a:solidFill>
                  <a:srgbClr val="990099"/>
                </a:solidFill>
              </a:rPr>
              <a:t> </a:t>
            </a:r>
            <a:r>
              <a:rPr lang="en-US" sz="3200" b="1" smtClean="0">
                <a:solidFill>
                  <a:srgbClr val="2CC313"/>
                </a:solidFill>
              </a:rPr>
              <a:t> </a:t>
            </a:r>
            <a:r>
              <a:rPr lang="en-US" sz="3200" b="1" smtClean="0">
                <a:solidFill>
                  <a:srgbClr val="B2F54F"/>
                </a:solidFill>
              </a:rPr>
              <a:t>CV</a:t>
            </a:r>
            <a:r>
              <a:rPr lang="en-US" sz="3200" b="1" smtClean="0">
                <a:solidFill>
                  <a:srgbClr val="000000"/>
                </a:solidFill>
              </a:rPr>
              <a:t> </a:t>
            </a:r>
            <a:r>
              <a:rPr lang="en-US" sz="3200" b="1" smtClean="0">
                <a:solidFill>
                  <a:srgbClr val="B2F54F"/>
                </a:solidFill>
              </a:rPr>
              <a:t>= 10%</a:t>
            </a:r>
            <a:endParaRPr lang="en-US" sz="3200" b="1" smtClean="0">
              <a:solidFill>
                <a:srgbClr val="990099"/>
              </a:solidFill>
            </a:endParaRPr>
          </a:p>
          <a:p>
            <a:pPr algn="ctr" defTabSz="9144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66FFCC"/>
                </a:solidFill>
              </a:rPr>
              <a:t>Stock B:</a:t>
            </a:r>
            <a:r>
              <a:rPr lang="en-US" sz="3200" b="1" smtClean="0">
                <a:solidFill>
                  <a:srgbClr val="FF0066"/>
                </a:solidFill>
              </a:rPr>
              <a:t> </a:t>
            </a:r>
            <a:r>
              <a:rPr lang="en-US" sz="3200" b="1" smtClean="0">
                <a:solidFill>
                  <a:srgbClr val="000000"/>
                </a:solidFill>
              </a:rPr>
              <a:t> </a:t>
            </a:r>
            <a:r>
              <a:rPr lang="en-US" sz="3200" b="1" smtClean="0">
                <a:solidFill>
                  <a:srgbClr val="B2F54F"/>
                </a:solidFill>
              </a:rPr>
              <a:t>CV</a:t>
            </a:r>
            <a:r>
              <a:rPr lang="en-US" sz="3200" b="1" smtClean="0">
                <a:solidFill>
                  <a:srgbClr val="000000"/>
                </a:solidFill>
              </a:rPr>
              <a:t> </a:t>
            </a:r>
            <a:r>
              <a:rPr lang="en-US" sz="3200" b="1" smtClean="0">
                <a:solidFill>
                  <a:srgbClr val="B2F54F"/>
                </a:solidFill>
              </a:rPr>
              <a:t>=  5%</a:t>
            </a:r>
          </a:p>
        </p:txBody>
      </p:sp>
    </p:spTree>
    <p:extLst>
      <p:ext uri="{BB962C8B-B14F-4D97-AF65-F5344CB8AC3E}">
        <p14:creationId xmlns:p14="http://schemas.microsoft.com/office/powerpoint/2010/main" val="2389670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10363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>
              <a:lnSpc>
                <a:spcPct val="95000"/>
              </a:lnSpc>
            </a:pPr>
            <a:r>
              <a:rPr lang="en-US" sz="5400">
                <a:solidFill>
                  <a:srgbClr val="FFFFFF"/>
                </a:solidFill>
              </a:rPr>
              <a:t>Shape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981200"/>
            <a:ext cx="11785600" cy="1981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</a:pPr>
            <a:r>
              <a:rPr lang="en-US" sz="3600" b="1">
                <a:solidFill>
                  <a:srgbClr val="FEEBBC"/>
                </a:solidFill>
              </a:rPr>
              <a:t>     </a:t>
            </a:r>
            <a:r>
              <a:rPr lang="en-US" sz="3600" b="1">
                <a:solidFill>
                  <a:srgbClr val="FFFFFF"/>
                </a:solidFill>
              </a:rPr>
              <a:t>Describes How Data Are Distributed</a:t>
            </a:r>
          </a:p>
          <a:p>
            <a:pPr marL="0" indent="0">
              <a:lnSpc>
                <a:spcPct val="90000"/>
              </a:lnSpc>
              <a:spcBef>
                <a:spcPct val="33000"/>
              </a:spcBef>
            </a:pPr>
            <a:r>
              <a:rPr lang="en-US" sz="3600" b="1">
                <a:solidFill>
                  <a:srgbClr val="FF99FF"/>
                </a:solidFill>
              </a:rPr>
              <a:t>     Measures of Shape: </a:t>
            </a:r>
          </a:p>
          <a:p>
            <a:pPr marL="0" indent="0">
              <a:lnSpc>
                <a:spcPct val="80000"/>
              </a:lnSpc>
              <a:spcBef>
                <a:spcPct val="33000"/>
              </a:spcBef>
            </a:pPr>
            <a:r>
              <a:rPr lang="en-US" sz="3600" b="1">
                <a:solidFill>
                  <a:srgbClr val="000066"/>
                </a:solidFill>
              </a:rPr>
              <a:t>		</a:t>
            </a:r>
            <a:r>
              <a:rPr lang="en-US" b="1">
                <a:solidFill>
                  <a:srgbClr val="B2F54F"/>
                </a:solidFill>
              </a:rPr>
              <a:t>Symmetric or skewed</a:t>
            </a:r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>
            <a:off x="2887133" y="5133978"/>
            <a:ext cx="603251" cy="1071563"/>
          </a:xfrm>
          <a:custGeom>
            <a:avLst/>
            <a:gdLst>
              <a:gd name="T0" fmla="*/ 284 w 285"/>
              <a:gd name="T1" fmla="*/ 674 h 675"/>
              <a:gd name="T2" fmla="*/ 254 w 285"/>
              <a:gd name="T3" fmla="*/ 667 h 675"/>
              <a:gd name="T4" fmla="*/ 239 w 285"/>
              <a:gd name="T5" fmla="*/ 659 h 675"/>
              <a:gd name="T6" fmla="*/ 225 w 285"/>
              <a:gd name="T7" fmla="*/ 648 h 675"/>
              <a:gd name="T8" fmla="*/ 210 w 285"/>
              <a:gd name="T9" fmla="*/ 633 h 675"/>
              <a:gd name="T10" fmla="*/ 195 w 285"/>
              <a:gd name="T11" fmla="*/ 612 h 675"/>
              <a:gd name="T12" fmla="*/ 180 w 285"/>
              <a:gd name="T13" fmla="*/ 583 h 675"/>
              <a:gd name="T14" fmla="*/ 150 w 285"/>
              <a:gd name="T15" fmla="*/ 506 h 675"/>
              <a:gd name="T16" fmla="*/ 119 w 285"/>
              <a:gd name="T17" fmla="*/ 396 h 675"/>
              <a:gd name="T18" fmla="*/ 91 w 285"/>
              <a:gd name="T19" fmla="*/ 263 h 675"/>
              <a:gd name="T20" fmla="*/ 76 w 285"/>
              <a:gd name="T21" fmla="*/ 197 h 675"/>
              <a:gd name="T22" fmla="*/ 61 w 285"/>
              <a:gd name="T23" fmla="*/ 133 h 675"/>
              <a:gd name="T24" fmla="*/ 45 w 285"/>
              <a:gd name="T25" fmla="*/ 78 h 675"/>
              <a:gd name="T26" fmla="*/ 30 w 285"/>
              <a:gd name="T27" fmla="*/ 36 h 675"/>
              <a:gd name="T28" fmla="*/ 15 w 285"/>
              <a:gd name="T29" fmla="*/ 10 h 675"/>
              <a:gd name="T30" fmla="*/ 0 w 285"/>
              <a:gd name="T31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5" h="675">
                <a:moveTo>
                  <a:pt x="284" y="674"/>
                </a:moveTo>
                <a:lnTo>
                  <a:pt x="254" y="667"/>
                </a:lnTo>
                <a:lnTo>
                  <a:pt x="239" y="659"/>
                </a:lnTo>
                <a:lnTo>
                  <a:pt x="225" y="648"/>
                </a:lnTo>
                <a:lnTo>
                  <a:pt x="210" y="633"/>
                </a:lnTo>
                <a:lnTo>
                  <a:pt x="195" y="612"/>
                </a:lnTo>
                <a:lnTo>
                  <a:pt x="180" y="583"/>
                </a:lnTo>
                <a:lnTo>
                  <a:pt x="150" y="506"/>
                </a:lnTo>
                <a:lnTo>
                  <a:pt x="119" y="396"/>
                </a:lnTo>
                <a:lnTo>
                  <a:pt x="91" y="263"/>
                </a:lnTo>
                <a:lnTo>
                  <a:pt x="76" y="197"/>
                </a:lnTo>
                <a:lnTo>
                  <a:pt x="61" y="133"/>
                </a:lnTo>
                <a:lnTo>
                  <a:pt x="45" y="78"/>
                </a:lnTo>
                <a:lnTo>
                  <a:pt x="30" y="36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37" name="Freeform 5"/>
          <p:cNvSpPr>
            <a:spLocks/>
          </p:cNvSpPr>
          <p:nvPr/>
        </p:nvSpPr>
        <p:spPr bwMode="auto">
          <a:xfrm>
            <a:off x="1083735" y="5133978"/>
            <a:ext cx="1805517" cy="1071563"/>
          </a:xfrm>
          <a:custGeom>
            <a:avLst/>
            <a:gdLst>
              <a:gd name="T0" fmla="*/ 0 w 853"/>
              <a:gd name="T1" fmla="*/ 674 h 675"/>
              <a:gd name="T2" fmla="*/ 90 w 853"/>
              <a:gd name="T3" fmla="*/ 667 h 675"/>
              <a:gd name="T4" fmla="*/ 134 w 853"/>
              <a:gd name="T5" fmla="*/ 659 h 675"/>
              <a:gd name="T6" fmla="*/ 179 w 853"/>
              <a:gd name="T7" fmla="*/ 648 h 675"/>
              <a:gd name="T8" fmla="*/ 225 w 853"/>
              <a:gd name="T9" fmla="*/ 633 h 675"/>
              <a:gd name="T10" fmla="*/ 269 w 853"/>
              <a:gd name="T11" fmla="*/ 612 h 675"/>
              <a:gd name="T12" fmla="*/ 314 w 853"/>
              <a:gd name="T13" fmla="*/ 583 h 675"/>
              <a:gd name="T14" fmla="*/ 403 w 853"/>
              <a:gd name="T15" fmla="*/ 506 h 675"/>
              <a:gd name="T16" fmla="*/ 494 w 853"/>
              <a:gd name="T17" fmla="*/ 396 h 675"/>
              <a:gd name="T18" fmla="*/ 583 w 853"/>
              <a:gd name="T19" fmla="*/ 263 h 675"/>
              <a:gd name="T20" fmla="*/ 628 w 853"/>
              <a:gd name="T21" fmla="*/ 197 h 675"/>
              <a:gd name="T22" fmla="*/ 674 w 853"/>
              <a:gd name="T23" fmla="*/ 133 h 675"/>
              <a:gd name="T24" fmla="*/ 717 w 853"/>
              <a:gd name="T25" fmla="*/ 78 h 675"/>
              <a:gd name="T26" fmla="*/ 763 w 853"/>
              <a:gd name="T27" fmla="*/ 36 h 675"/>
              <a:gd name="T28" fmla="*/ 808 w 853"/>
              <a:gd name="T29" fmla="*/ 10 h 675"/>
              <a:gd name="T30" fmla="*/ 852 w 853"/>
              <a:gd name="T31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675">
                <a:moveTo>
                  <a:pt x="0" y="674"/>
                </a:moveTo>
                <a:lnTo>
                  <a:pt x="90" y="667"/>
                </a:lnTo>
                <a:lnTo>
                  <a:pt x="134" y="659"/>
                </a:lnTo>
                <a:lnTo>
                  <a:pt x="179" y="648"/>
                </a:lnTo>
                <a:lnTo>
                  <a:pt x="225" y="633"/>
                </a:lnTo>
                <a:lnTo>
                  <a:pt x="269" y="612"/>
                </a:lnTo>
                <a:lnTo>
                  <a:pt x="314" y="583"/>
                </a:lnTo>
                <a:lnTo>
                  <a:pt x="403" y="506"/>
                </a:lnTo>
                <a:lnTo>
                  <a:pt x="494" y="396"/>
                </a:lnTo>
                <a:lnTo>
                  <a:pt x="583" y="263"/>
                </a:lnTo>
                <a:lnTo>
                  <a:pt x="628" y="197"/>
                </a:lnTo>
                <a:lnTo>
                  <a:pt x="674" y="133"/>
                </a:lnTo>
                <a:lnTo>
                  <a:pt x="717" y="78"/>
                </a:lnTo>
                <a:lnTo>
                  <a:pt x="763" y="36"/>
                </a:lnTo>
                <a:lnTo>
                  <a:pt x="808" y="10"/>
                </a:lnTo>
                <a:lnTo>
                  <a:pt x="852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38" name="Freeform 6"/>
          <p:cNvSpPr>
            <a:spLocks/>
          </p:cNvSpPr>
          <p:nvPr/>
        </p:nvSpPr>
        <p:spPr bwMode="auto">
          <a:xfrm>
            <a:off x="6045202" y="5133978"/>
            <a:ext cx="1206500" cy="1071563"/>
          </a:xfrm>
          <a:custGeom>
            <a:avLst/>
            <a:gdLst>
              <a:gd name="T0" fmla="*/ 569 w 570"/>
              <a:gd name="T1" fmla="*/ 674 h 675"/>
              <a:gd name="T2" fmla="*/ 508 w 570"/>
              <a:gd name="T3" fmla="*/ 667 h 675"/>
              <a:gd name="T4" fmla="*/ 478 w 570"/>
              <a:gd name="T5" fmla="*/ 659 h 675"/>
              <a:gd name="T6" fmla="*/ 449 w 570"/>
              <a:gd name="T7" fmla="*/ 648 h 675"/>
              <a:gd name="T8" fmla="*/ 419 w 570"/>
              <a:gd name="T9" fmla="*/ 633 h 675"/>
              <a:gd name="T10" fmla="*/ 389 w 570"/>
              <a:gd name="T11" fmla="*/ 612 h 675"/>
              <a:gd name="T12" fmla="*/ 358 w 570"/>
              <a:gd name="T13" fmla="*/ 583 h 675"/>
              <a:gd name="T14" fmla="*/ 300 w 570"/>
              <a:gd name="T15" fmla="*/ 506 h 675"/>
              <a:gd name="T16" fmla="*/ 239 w 570"/>
              <a:gd name="T17" fmla="*/ 396 h 675"/>
              <a:gd name="T18" fmla="*/ 178 w 570"/>
              <a:gd name="T19" fmla="*/ 263 h 675"/>
              <a:gd name="T20" fmla="*/ 150 w 570"/>
              <a:gd name="T21" fmla="*/ 197 h 675"/>
              <a:gd name="T22" fmla="*/ 120 w 570"/>
              <a:gd name="T23" fmla="*/ 133 h 675"/>
              <a:gd name="T24" fmla="*/ 89 w 570"/>
              <a:gd name="T25" fmla="*/ 78 h 675"/>
              <a:gd name="T26" fmla="*/ 59 w 570"/>
              <a:gd name="T27" fmla="*/ 36 h 675"/>
              <a:gd name="T28" fmla="*/ 29 w 570"/>
              <a:gd name="T29" fmla="*/ 10 h 675"/>
              <a:gd name="T30" fmla="*/ 0 w 570"/>
              <a:gd name="T31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0" h="675">
                <a:moveTo>
                  <a:pt x="569" y="674"/>
                </a:moveTo>
                <a:lnTo>
                  <a:pt x="508" y="667"/>
                </a:lnTo>
                <a:lnTo>
                  <a:pt x="478" y="659"/>
                </a:lnTo>
                <a:lnTo>
                  <a:pt x="449" y="648"/>
                </a:lnTo>
                <a:lnTo>
                  <a:pt x="419" y="633"/>
                </a:lnTo>
                <a:lnTo>
                  <a:pt x="389" y="612"/>
                </a:lnTo>
                <a:lnTo>
                  <a:pt x="358" y="583"/>
                </a:lnTo>
                <a:lnTo>
                  <a:pt x="300" y="506"/>
                </a:lnTo>
                <a:lnTo>
                  <a:pt x="239" y="396"/>
                </a:lnTo>
                <a:lnTo>
                  <a:pt x="178" y="263"/>
                </a:lnTo>
                <a:lnTo>
                  <a:pt x="150" y="197"/>
                </a:lnTo>
                <a:lnTo>
                  <a:pt x="120" y="133"/>
                </a:lnTo>
                <a:lnTo>
                  <a:pt x="89" y="78"/>
                </a:lnTo>
                <a:lnTo>
                  <a:pt x="59" y="36"/>
                </a:lnTo>
                <a:lnTo>
                  <a:pt x="29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39" name="Freeform 7"/>
          <p:cNvSpPr>
            <a:spLocks/>
          </p:cNvSpPr>
          <p:nvPr/>
        </p:nvSpPr>
        <p:spPr bwMode="auto">
          <a:xfrm>
            <a:off x="4842933" y="5133978"/>
            <a:ext cx="1204384" cy="1071563"/>
          </a:xfrm>
          <a:custGeom>
            <a:avLst/>
            <a:gdLst>
              <a:gd name="T0" fmla="*/ 0 w 569"/>
              <a:gd name="T1" fmla="*/ 674 h 675"/>
              <a:gd name="T2" fmla="*/ 59 w 569"/>
              <a:gd name="T3" fmla="*/ 667 h 675"/>
              <a:gd name="T4" fmla="*/ 89 w 569"/>
              <a:gd name="T5" fmla="*/ 659 h 675"/>
              <a:gd name="T6" fmla="*/ 120 w 569"/>
              <a:gd name="T7" fmla="*/ 648 h 675"/>
              <a:gd name="T8" fmla="*/ 150 w 569"/>
              <a:gd name="T9" fmla="*/ 633 h 675"/>
              <a:gd name="T10" fmla="*/ 178 w 569"/>
              <a:gd name="T11" fmla="*/ 612 h 675"/>
              <a:gd name="T12" fmla="*/ 209 w 569"/>
              <a:gd name="T13" fmla="*/ 583 h 675"/>
              <a:gd name="T14" fmla="*/ 269 w 569"/>
              <a:gd name="T15" fmla="*/ 506 h 675"/>
              <a:gd name="T16" fmla="*/ 328 w 569"/>
              <a:gd name="T17" fmla="*/ 396 h 675"/>
              <a:gd name="T18" fmla="*/ 389 w 569"/>
              <a:gd name="T19" fmla="*/ 263 h 675"/>
              <a:gd name="T20" fmla="*/ 419 w 569"/>
              <a:gd name="T21" fmla="*/ 197 h 675"/>
              <a:gd name="T22" fmla="*/ 449 w 569"/>
              <a:gd name="T23" fmla="*/ 133 h 675"/>
              <a:gd name="T24" fmla="*/ 478 w 569"/>
              <a:gd name="T25" fmla="*/ 78 h 675"/>
              <a:gd name="T26" fmla="*/ 508 w 569"/>
              <a:gd name="T27" fmla="*/ 36 h 675"/>
              <a:gd name="T28" fmla="*/ 538 w 569"/>
              <a:gd name="T29" fmla="*/ 10 h 675"/>
              <a:gd name="T30" fmla="*/ 568 w 569"/>
              <a:gd name="T31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9" h="675">
                <a:moveTo>
                  <a:pt x="0" y="674"/>
                </a:moveTo>
                <a:lnTo>
                  <a:pt x="59" y="667"/>
                </a:lnTo>
                <a:lnTo>
                  <a:pt x="89" y="659"/>
                </a:lnTo>
                <a:lnTo>
                  <a:pt x="120" y="648"/>
                </a:lnTo>
                <a:lnTo>
                  <a:pt x="150" y="633"/>
                </a:lnTo>
                <a:lnTo>
                  <a:pt x="178" y="612"/>
                </a:lnTo>
                <a:lnTo>
                  <a:pt x="209" y="583"/>
                </a:lnTo>
                <a:lnTo>
                  <a:pt x="269" y="506"/>
                </a:lnTo>
                <a:lnTo>
                  <a:pt x="328" y="396"/>
                </a:lnTo>
                <a:lnTo>
                  <a:pt x="389" y="263"/>
                </a:lnTo>
                <a:lnTo>
                  <a:pt x="419" y="197"/>
                </a:lnTo>
                <a:lnTo>
                  <a:pt x="449" y="133"/>
                </a:lnTo>
                <a:lnTo>
                  <a:pt x="478" y="78"/>
                </a:lnTo>
                <a:lnTo>
                  <a:pt x="508" y="36"/>
                </a:lnTo>
                <a:lnTo>
                  <a:pt x="538" y="10"/>
                </a:lnTo>
                <a:lnTo>
                  <a:pt x="568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40" name="Freeform 8"/>
          <p:cNvSpPr>
            <a:spLocks/>
          </p:cNvSpPr>
          <p:nvPr/>
        </p:nvSpPr>
        <p:spPr bwMode="auto">
          <a:xfrm>
            <a:off x="9052986" y="5133978"/>
            <a:ext cx="1805516" cy="1071563"/>
          </a:xfrm>
          <a:custGeom>
            <a:avLst/>
            <a:gdLst>
              <a:gd name="T0" fmla="*/ 852 w 853"/>
              <a:gd name="T1" fmla="*/ 674 h 675"/>
              <a:gd name="T2" fmla="*/ 761 w 853"/>
              <a:gd name="T3" fmla="*/ 667 h 675"/>
              <a:gd name="T4" fmla="*/ 718 w 853"/>
              <a:gd name="T5" fmla="*/ 659 h 675"/>
              <a:gd name="T6" fmla="*/ 672 w 853"/>
              <a:gd name="T7" fmla="*/ 648 h 675"/>
              <a:gd name="T8" fmla="*/ 627 w 853"/>
              <a:gd name="T9" fmla="*/ 633 h 675"/>
              <a:gd name="T10" fmla="*/ 583 w 853"/>
              <a:gd name="T11" fmla="*/ 612 h 675"/>
              <a:gd name="T12" fmla="*/ 538 w 853"/>
              <a:gd name="T13" fmla="*/ 583 h 675"/>
              <a:gd name="T14" fmla="*/ 447 w 853"/>
              <a:gd name="T15" fmla="*/ 506 h 675"/>
              <a:gd name="T16" fmla="*/ 358 w 853"/>
              <a:gd name="T17" fmla="*/ 396 h 675"/>
              <a:gd name="T18" fmla="*/ 269 w 853"/>
              <a:gd name="T19" fmla="*/ 263 h 675"/>
              <a:gd name="T20" fmla="*/ 224 w 853"/>
              <a:gd name="T21" fmla="*/ 197 h 675"/>
              <a:gd name="T22" fmla="*/ 178 w 853"/>
              <a:gd name="T23" fmla="*/ 133 h 675"/>
              <a:gd name="T24" fmla="*/ 135 w 853"/>
              <a:gd name="T25" fmla="*/ 78 h 675"/>
              <a:gd name="T26" fmla="*/ 89 w 853"/>
              <a:gd name="T27" fmla="*/ 36 h 675"/>
              <a:gd name="T28" fmla="*/ 44 w 853"/>
              <a:gd name="T29" fmla="*/ 10 h 675"/>
              <a:gd name="T30" fmla="*/ 0 w 853"/>
              <a:gd name="T31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675">
                <a:moveTo>
                  <a:pt x="852" y="674"/>
                </a:moveTo>
                <a:lnTo>
                  <a:pt x="761" y="667"/>
                </a:lnTo>
                <a:lnTo>
                  <a:pt x="718" y="659"/>
                </a:lnTo>
                <a:lnTo>
                  <a:pt x="672" y="648"/>
                </a:lnTo>
                <a:lnTo>
                  <a:pt x="627" y="633"/>
                </a:lnTo>
                <a:lnTo>
                  <a:pt x="583" y="612"/>
                </a:lnTo>
                <a:lnTo>
                  <a:pt x="538" y="583"/>
                </a:lnTo>
                <a:lnTo>
                  <a:pt x="447" y="506"/>
                </a:lnTo>
                <a:lnTo>
                  <a:pt x="358" y="396"/>
                </a:lnTo>
                <a:lnTo>
                  <a:pt x="269" y="263"/>
                </a:lnTo>
                <a:lnTo>
                  <a:pt x="224" y="197"/>
                </a:lnTo>
                <a:lnTo>
                  <a:pt x="178" y="133"/>
                </a:lnTo>
                <a:lnTo>
                  <a:pt x="135" y="78"/>
                </a:lnTo>
                <a:lnTo>
                  <a:pt x="89" y="36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8451853" y="5133978"/>
            <a:ext cx="603249" cy="1071563"/>
          </a:xfrm>
          <a:custGeom>
            <a:avLst/>
            <a:gdLst>
              <a:gd name="T0" fmla="*/ 0 w 285"/>
              <a:gd name="T1" fmla="*/ 674 h 675"/>
              <a:gd name="T2" fmla="*/ 28 w 285"/>
              <a:gd name="T3" fmla="*/ 667 h 675"/>
              <a:gd name="T4" fmla="*/ 43 w 285"/>
              <a:gd name="T5" fmla="*/ 659 h 675"/>
              <a:gd name="T6" fmla="*/ 59 w 285"/>
              <a:gd name="T7" fmla="*/ 648 h 675"/>
              <a:gd name="T8" fmla="*/ 74 w 285"/>
              <a:gd name="T9" fmla="*/ 633 h 675"/>
              <a:gd name="T10" fmla="*/ 89 w 285"/>
              <a:gd name="T11" fmla="*/ 612 h 675"/>
              <a:gd name="T12" fmla="*/ 104 w 285"/>
              <a:gd name="T13" fmla="*/ 583 h 675"/>
              <a:gd name="T14" fmla="*/ 134 w 285"/>
              <a:gd name="T15" fmla="*/ 506 h 675"/>
              <a:gd name="T16" fmla="*/ 165 w 285"/>
              <a:gd name="T17" fmla="*/ 396 h 675"/>
              <a:gd name="T18" fmla="*/ 193 w 285"/>
              <a:gd name="T19" fmla="*/ 263 h 675"/>
              <a:gd name="T20" fmla="*/ 208 w 285"/>
              <a:gd name="T21" fmla="*/ 197 h 675"/>
              <a:gd name="T22" fmla="*/ 223 w 285"/>
              <a:gd name="T23" fmla="*/ 133 h 675"/>
              <a:gd name="T24" fmla="*/ 239 w 285"/>
              <a:gd name="T25" fmla="*/ 78 h 675"/>
              <a:gd name="T26" fmla="*/ 254 w 285"/>
              <a:gd name="T27" fmla="*/ 36 h 675"/>
              <a:gd name="T28" fmla="*/ 269 w 285"/>
              <a:gd name="T29" fmla="*/ 10 h 675"/>
              <a:gd name="T30" fmla="*/ 284 w 285"/>
              <a:gd name="T31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5" h="675">
                <a:moveTo>
                  <a:pt x="0" y="674"/>
                </a:moveTo>
                <a:lnTo>
                  <a:pt x="28" y="667"/>
                </a:lnTo>
                <a:lnTo>
                  <a:pt x="43" y="659"/>
                </a:lnTo>
                <a:lnTo>
                  <a:pt x="59" y="648"/>
                </a:lnTo>
                <a:lnTo>
                  <a:pt x="74" y="633"/>
                </a:lnTo>
                <a:lnTo>
                  <a:pt x="89" y="612"/>
                </a:lnTo>
                <a:lnTo>
                  <a:pt x="104" y="583"/>
                </a:lnTo>
                <a:lnTo>
                  <a:pt x="134" y="506"/>
                </a:lnTo>
                <a:lnTo>
                  <a:pt x="165" y="396"/>
                </a:lnTo>
                <a:lnTo>
                  <a:pt x="193" y="263"/>
                </a:lnTo>
                <a:lnTo>
                  <a:pt x="208" y="197"/>
                </a:lnTo>
                <a:lnTo>
                  <a:pt x="223" y="133"/>
                </a:lnTo>
                <a:lnTo>
                  <a:pt x="239" y="78"/>
                </a:lnTo>
                <a:lnTo>
                  <a:pt x="254" y="36"/>
                </a:lnTo>
                <a:lnTo>
                  <a:pt x="269" y="10"/>
                </a:lnTo>
                <a:lnTo>
                  <a:pt x="284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8221135" y="4260851"/>
            <a:ext cx="2216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FFFF"/>
                </a:solidFill>
                <a:latin typeface="Arial" charset="0"/>
              </a:rPr>
              <a:t>Right-Skewed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969433" y="4273551"/>
            <a:ext cx="199574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FFFF"/>
                </a:solidFill>
                <a:latin typeface="Arial" charset="0"/>
              </a:rPr>
              <a:t>Left-Skewed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4893734" y="4273551"/>
            <a:ext cx="17584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FFFF"/>
                </a:solidFill>
                <a:latin typeface="Arial" charset="0"/>
              </a:rPr>
              <a:t>Symmetric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4212168" y="4775202"/>
            <a:ext cx="7726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FF00"/>
                </a:solidFill>
                <a:latin typeface="Arial" charset="0"/>
              </a:rPr>
              <a:t>Mean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986869" y="4775202"/>
            <a:ext cx="2468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FF00"/>
                </a:solidFill>
                <a:latin typeface="Arial" charset="0"/>
              </a:rPr>
              <a:t> 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5071535" y="4775202"/>
            <a:ext cx="38151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DCDCD"/>
                </a:solidFill>
                <a:latin typeface="Arial" charset="0"/>
              </a:rPr>
              <a:t>= 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5331886" y="4775202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00"/>
                </a:solidFill>
                <a:latin typeface="Arial" charset="0"/>
              </a:rPr>
              <a:t>Median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6373286" y="4775202"/>
            <a:ext cx="2468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00"/>
                </a:solidFill>
                <a:latin typeface="Arial" charset="0"/>
              </a:rPr>
              <a:t> 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6457951" y="4775202"/>
            <a:ext cx="38151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DCDCD"/>
                </a:solidFill>
                <a:latin typeface="Arial" charset="0"/>
              </a:rPr>
              <a:t>= 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6718301" y="4775202"/>
            <a:ext cx="7854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FF"/>
                </a:solidFill>
                <a:latin typeface="Arial" charset="0"/>
              </a:rPr>
              <a:t>Mode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7514168" y="4986341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838202" y="4768852"/>
            <a:ext cx="7726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FF00"/>
                </a:solidFill>
                <a:latin typeface="Arial" charset="0"/>
              </a:rPr>
              <a:t>Mean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1610786" y="4768852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FF00"/>
                </a:solidFill>
                <a:latin typeface="Arial" charset="0"/>
              </a:rPr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1780120" y="4768852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00"/>
                </a:solidFill>
                <a:latin typeface="Arial" charset="0"/>
              </a:rPr>
              <a:t>Median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2821519" y="4768852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00"/>
                </a:solidFill>
                <a:latin typeface="Arial" charset="0"/>
              </a:rPr>
              <a:t> 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3786719" y="4979991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901519" y="4775202"/>
            <a:ext cx="78547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FF"/>
                </a:solidFill>
                <a:latin typeface="Arial" charset="0"/>
              </a:rPr>
              <a:t>Mode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8691035" y="4775202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FF"/>
                </a:solidFill>
                <a:latin typeface="Arial" charset="0"/>
              </a:rPr>
              <a:t>  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8860369" y="4775202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00"/>
                </a:solidFill>
                <a:latin typeface="Arial" charset="0"/>
              </a:rPr>
              <a:t>Median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9901768" y="4775202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00"/>
                </a:solidFill>
                <a:latin typeface="Arial" charset="0"/>
              </a:rPr>
              <a:t>  </a:t>
            </a: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10071102" y="4775202"/>
            <a:ext cx="77264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FF00"/>
                </a:solidFill>
                <a:latin typeface="Arial" charset="0"/>
              </a:rPr>
              <a:t>Mean</a:t>
            </a:r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10850035" y="4986341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9042400" y="5349878"/>
            <a:ext cx="0" cy="7334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9347200" y="5426078"/>
            <a:ext cx="0" cy="6572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9652000" y="5730878"/>
            <a:ext cx="0" cy="3524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2844800" y="5273678"/>
            <a:ext cx="0" cy="8858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2438400" y="5502278"/>
            <a:ext cx="0" cy="6572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2133600" y="5807078"/>
            <a:ext cx="0" cy="4286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>
            <a:off x="6062133" y="5207003"/>
            <a:ext cx="8467" cy="9255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9800169" y="5178428"/>
            <a:ext cx="842433" cy="250825"/>
          </a:xfrm>
          <a:prstGeom prst="line">
            <a:avLst/>
          </a:prstGeom>
          <a:noFill/>
          <a:ln w="12700">
            <a:solidFill>
              <a:srgbClr val="B2F5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2" name="Freeform 40"/>
          <p:cNvSpPr>
            <a:spLocks/>
          </p:cNvSpPr>
          <p:nvPr/>
        </p:nvSpPr>
        <p:spPr bwMode="auto">
          <a:xfrm>
            <a:off x="9753602" y="5410203"/>
            <a:ext cx="201084" cy="150813"/>
          </a:xfrm>
          <a:custGeom>
            <a:avLst/>
            <a:gdLst>
              <a:gd name="T0" fmla="*/ 94 w 95"/>
              <a:gd name="T1" fmla="*/ 50 h 95"/>
              <a:gd name="T2" fmla="*/ 0 w 95"/>
              <a:gd name="T3" fmla="*/ 94 h 95"/>
              <a:gd name="T4" fmla="*/ 17 w 95"/>
              <a:gd name="T5" fmla="*/ 0 h 95"/>
              <a:gd name="T6" fmla="*/ 20 w 95"/>
              <a:gd name="T7" fmla="*/ 7 h 95"/>
              <a:gd name="T8" fmla="*/ 22 w 95"/>
              <a:gd name="T9" fmla="*/ 10 h 95"/>
              <a:gd name="T10" fmla="*/ 28 w 95"/>
              <a:gd name="T11" fmla="*/ 16 h 95"/>
              <a:gd name="T12" fmla="*/ 35 w 95"/>
              <a:gd name="T13" fmla="*/ 23 h 95"/>
              <a:gd name="T14" fmla="*/ 39 w 95"/>
              <a:gd name="T15" fmla="*/ 28 h 95"/>
              <a:gd name="T16" fmla="*/ 44 w 95"/>
              <a:gd name="T17" fmla="*/ 31 h 95"/>
              <a:gd name="T18" fmla="*/ 50 w 95"/>
              <a:gd name="T19" fmla="*/ 36 h 95"/>
              <a:gd name="T20" fmla="*/ 55 w 95"/>
              <a:gd name="T21" fmla="*/ 39 h 95"/>
              <a:gd name="T22" fmla="*/ 66 w 95"/>
              <a:gd name="T23" fmla="*/ 41 h 95"/>
              <a:gd name="T24" fmla="*/ 72 w 95"/>
              <a:gd name="T25" fmla="*/ 44 h 95"/>
              <a:gd name="T26" fmla="*/ 79 w 95"/>
              <a:gd name="T27" fmla="*/ 47 h 95"/>
              <a:gd name="T28" fmla="*/ 87 w 95"/>
              <a:gd name="T29" fmla="*/ 47 h 95"/>
              <a:gd name="T30" fmla="*/ 94 w 95"/>
              <a:gd name="T31" fmla="*/ 5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95">
                <a:moveTo>
                  <a:pt x="94" y="50"/>
                </a:moveTo>
                <a:lnTo>
                  <a:pt x="0" y="94"/>
                </a:lnTo>
                <a:lnTo>
                  <a:pt x="17" y="0"/>
                </a:lnTo>
                <a:lnTo>
                  <a:pt x="20" y="7"/>
                </a:lnTo>
                <a:lnTo>
                  <a:pt x="22" y="10"/>
                </a:lnTo>
                <a:lnTo>
                  <a:pt x="28" y="16"/>
                </a:lnTo>
                <a:lnTo>
                  <a:pt x="35" y="23"/>
                </a:lnTo>
                <a:lnTo>
                  <a:pt x="39" y="28"/>
                </a:lnTo>
                <a:lnTo>
                  <a:pt x="44" y="31"/>
                </a:lnTo>
                <a:lnTo>
                  <a:pt x="50" y="36"/>
                </a:lnTo>
                <a:lnTo>
                  <a:pt x="55" y="39"/>
                </a:lnTo>
                <a:lnTo>
                  <a:pt x="66" y="41"/>
                </a:lnTo>
                <a:lnTo>
                  <a:pt x="72" y="44"/>
                </a:lnTo>
                <a:lnTo>
                  <a:pt x="79" y="47"/>
                </a:lnTo>
                <a:lnTo>
                  <a:pt x="87" y="47"/>
                </a:lnTo>
                <a:lnTo>
                  <a:pt x="94" y="50"/>
                </a:lnTo>
              </a:path>
            </a:pathLst>
          </a:custGeom>
          <a:solidFill>
            <a:srgbClr val="B2F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 flipH="1">
            <a:off x="9393769" y="5178428"/>
            <a:ext cx="436033" cy="22225"/>
          </a:xfrm>
          <a:prstGeom prst="line">
            <a:avLst/>
          </a:prstGeom>
          <a:noFill/>
          <a:ln w="12700">
            <a:solidFill>
              <a:srgbClr val="D427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4" name="Freeform 42"/>
          <p:cNvSpPr>
            <a:spLocks/>
          </p:cNvSpPr>
          <p:nvPr/>
        </p:nvSpPr>
        <p:spPr bwMode="auto">
          <a:xfrm>
            <a:off x="9448800" y="5181603"/>
            <a:ext cx="101600" cy="150813"/>
          </a:xfrm>
          <a:custGeom>
            <a:avLst/>
            <a:gdLst>
              <a:gd name="T0" fmla="*/ 47 w 48"/>
              <a:gd name="T1" fmla="*/ 41 h 95"/>
              <a:gd name="T2" fmla="*/ 0 w 48"/>
              <a:gd name="T3" fmla="*/ 94 h 95"/>
              <a:gd name="T4" fmla="*/ 1 w 48"/>
              <a:gd name="T5" fmla="*/ 0 h 95"/>
              <a:gd name="T6" fmla="*/ 3 w 48"/>
              <a:gd name="T7" fmla="*/ 7 h 95"/>
              <a:gd name="T8" fmla="*/ 6 w 48"/>
              <a:gd name="T9" fmla="*/ 10 h 95"/>
              <a:gd name="T10" fmla="*/ 10 w 48"/>
              <a:gd name="T11" fmla="*/ 13 h 95"/>
              <a:gd name="T12" fmla="*/ 12 w 48"/>
              <a:gd name="T13" fmla="*/ 20 h 95"/>
              <a:gd name="T14" fmla="*/ 15 w 48"/>
              <a:gd name="T15" fmla="*/ 23 h 95"/>
              <a:gd name="T16" fmla="*/ 20 w 48"/>
              <a:gd name="T17" fmla="*/ 28 h 95"/>
              <a:gd name="T18" fmla="*/ 23 w 48"/>
              <a:gd name="T19" fmla="*/ 31 h 95"/>
              <a:gd name="T20" fmla="*/ 27 w 48"/>
              <a:gd name="T21" fmla="*/ 33 h 95"/>
              <a:gd name="T22" fmla="*/ 30 w 48"/>
              <a:gd name="T23" fmla="*/ 36 h 95"/>
              <a:gd name="T24" fmla="*/ 35 w 48"/>
              <a:gd name="T25" fmla="*/ 39 h 95"/>
              <a:gd name="T26" fmla="*/ 38 w 48"/>
              <a:gd name="T27" fmla="*/ 39 h 95"/>
              <a:gd name="T28" fmla="*/ 43 w 48"/>
              <a:gd name="T29" fmla="*/ 39 h 95"/>
              <a:gd name="T30" fmla="*/ 47 w 48"/>
              <a:gd name="T31" fmla="*/ 4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" h="95">
                <a:moveTo>
                  <a:pt x="47" y="41"/>
                </a:moveTo>
                <a:lnTo>
                  <a:pt x="0" y="94"/>
                </a:lnTo>
                <a:lnTo>
                  <a:pt x="1" y="0"/>
                </a:lnTo>
                <a:lnTo>
                  <a:pt x="3" y="7"/>
                </a:lnTo>
                <a:lnTo>
                  <a:pt x="6" y="10"/>
                </a:lnTo>
                <a:lnTo>
                  <a:pt x="10" y="13"/>
                </a:lnTo>
                <a:lnTo>
                  <a:pt x="12" y="20"/>
                </a:lnTo>
                <a:lnTo>
                  <a:pt x="15" y="23"/>
                </a:lnTo>
                <a:lnTo>
                  <a:pt x="20" y="28"/>
                </a:lnTo>
                <a:lnTo>
                  <a:pt x="23" y="31"/>
                </a:lnTo>
                <a:lnTo>
                  <a:pt x="27" y="33"/>
                </a:lnTo>
                <a:lnTo>
                  <a:pt x="30" y="36"/>
                </a:lnTo>
                <a:lnTo>
                  <a:pt x="35" y="39"/>
                </a:lnTo>
                <a:lnTo>
                  <a:pt x="38" y="39"/>
                </a:lnTo>
                <a:lnTo>
                  <a:pt x="43" y="39"/>
                </a:lnTo>
                <a:lnTo>
                  <a:pt x="47" y="41"/>
                </a:lnTo>
              </a:path>
            </a:pathLst>
          </a:custGeom>
          <a:solidFill>
            <a:srgbClr val="D427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2292351" y="5178428"/>
            <a:ext cx="2116" cy="98425"/>
          </a:xfrm>
          <a:prstGeom prst="line">
            <a:avLst/>
          </a:prstGeom>
          <a:noFill/>
          <a:ln w="12700">
            <a:solidFill>
              <a:srgbClr val="D4270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6" name="Freeform 44"/>
          <p:cNvSpPr>
            <a:spLocks/>
          </p:cNvSpPr>
          <p:nvPr/>
        </p:nvSpPr>
        <p:spPr bwMode="auto">
          <a:xfrm>
            <a:off x="2288117" y="5257803"/>
            <a:ext cx="150283" cy="227013"/>
          </a:xfrm>
          <a:custGeom>
            <a:avLst/>
            <a:gdLst>
              <a:gd name="T0" fmla="*/ 58 w 71"/>
              <a:gd name="T1" fmla="*/ 0 h 143"/>
              <a:gd name="T2" fmla="*/ 70 w 71"/>
              <a:gd name="T3" fmla="*/ 142 h 143"/>
              <a:gd name="T4" fmla="*/ 0 w 71"/>
              <a:gd name="T5" fmla="*/ 74 h 143"/>
              <a:gd name="T6" fmla="*/ 7 w 71"/>
              <a:gd name="T7" fmla="*/ 70 h 143"/>
              <a:gd name="T8" fmla="*/ 12 w 71"/>
              <a:gd name="T9" fmla="*/ 70 h 143"/>
              <a:gd name="T10" fmla="*/ 16 w 71"/>
              <a:gd name="T11" fmla="*/ 67 h 143"/>
              <a:gd name="T12" fmla="*/ 22 w 71"/>
              <a:gd name="T13" fmla="*/ 62 h 143"/>
              <a:gd name="T14" fmla="*/ 28 w 71"/>
              <a:gd name="T15" fmla="*/ 60 h 143"/>
              <a:gd name="T16" fmla="*/ 32 w 71"/>
              <a:gd name="T17" fmla="*/ 50 h 143"/>
              <a:gd name="T18" fmla="*/ 35 w 71"/>
              <a:gd name="T19" fmla="*/ 46 h 143"/>
              <a:gd name="T20" fmla="*/ 41 w 71"/>
              <a:gd name="T21" fmla="*/ 36 h 143"/>
              <a:gd name="T22" fmla="*/ 45 w 71"/>
              <a:gd name="T23" fmla="*/ 34 h 143"/>
              <a:gd name="T24" fmla="*/ 47 w 71"/>
              <a:gd name="T25" fmla="*/ 26 h 143"/>
              <a:gd name="T26" fmla="*/ 53 w 71"/>
              <a:gd name="T27" fmla="*/ 17 h 143"/>
              <a:gd name="T28" fmla="*/ 53 w 71"/>
              <a:gd name="T29" fmla="*/ 10 h 143"/>
              <a:gd name="T30" fmla="*/ 58 w 71"/>
              <a:gd name="T3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" h="143">
                <a:moveTo>
                  <a:pt x="58" y="0"/>
                </a:moveTo>
                <a:lnTo>
                  <a:pt x="70" y="142"/>
                </a:lnTo>
                <a:lnTo>
                  <a:pt x="0" y="74"/>
                </a:lnTo>
                <a:lnTo>
                  <a:pt x="7" y="70"/>
                </a:lnTo>
                <a:lnTo>
                  <a:pt x="12" y="70"/>
                </a:lnTo>
                <a:lnTo>
                  <a:pt x="16" y="67"/>
                </a:lnTo>
                <a:lnTo>
                  <a:pt x="22" y="62"/>
                </a:lnTo>
                <a:lnTo>
                  <a:pt x="28" y="60"/>
                </a:lnTo>
                <a:lnTo>
                  <a:pt x="32" y="50"/>
                </a:lnTo>
                <a:lnTo>
                  <a:pt x="35" y="46"/>
                </a:lnTo>
                <a:lnTo>
                  <a:pt x="41" y="36"/>
                </a:lnTo>
                <a:lnTo>
                  <a:pt x="45" y="34"/>
                </a:lnTo>
                <a:lnTo>
                  <a:pt x="47" y="26"/>
                </a:lnTo>
                <a:lnTo>
                  <a:pt x="53" y="17"/>
                </a:lnTo>
                <a:lnTo>
                  <a:pt x="53" y="10"/>
                </a:lnTo>
                <a:lnTo>
                  <a:pt x="58" y="0"/>
                </a:lnTo>
              </a:path>
            </a:pathLst>
          </a:custGeom>
          <a:solidFill>
            <a:srgbClr val="D427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1619252" y="5253038"/>
            <a:ext cx="336549" cy="404812"/>
          </a:xfrm>
          <a:prstGeom prst="line">
            <a:avLst/>
          </a:prstGeom>
          <a:noFill/>
          <a:ln w="12700">
            <a:solidFill>
              <a:srgbClr val="B2F54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8" name="Freeform 46"/>
          <p:cNvSpPr>
            <a:spLocks/>
          </p:cNvSpPr>
          <p:nvPr/>
        </p:nvSpPr>
        <p:spPr bwMode="auto">
          <a:xfrm>
            <a:off x="1930400" y="5654675"/>
            <a:ext cx="194733" cy="134938"/>
          </a:xfrm>
          <a:custGeom>
            <a:avLst/>
            <a:gdLst>
              <a:gd name="T0" fmla="*/ 68 w 92"/>
              <a:gd name="T1" fmla="*/ 0 h 85"/>
              <a:gd name="T2" fmla="*/ 91 w 92"/>
              <a:gd name="T3" fmla="*/ 84 h 85"/>
              <a:gd name="T4" fmla="*/ 0 w 92"/>
              <a:gd name="T5" fmla="*/ 50 h 85"/>
              <a:gd name="T6" fmla="*/ 7 w 92"/>
              <a:gd name="T7" fmla="*/ 50 h 85"/>
              <a:gd name="T8" fmla="*/ 15 w 92"/>
              <a:gd name="T9" fmla="*/ 47 h 85"/>
              <a:gd name="T10" fmla="*/ 20 w 92"/>
              <a:gd name="T11" fmla="*/ 44 h 85"/>
              <a:gd name="T12" fmla="*/ 25 w 92"/>
              <a:gd name="T13" fmla="*/ 41 h 85"/>
              <a:gd name="T14" fmla="*/ 32 w 92"/>
              <a:gd name="T15" fmla="*/ 38 h 85"/>
              <a:gd name="T16" fmla="*/ 38 w 92"/>
              <a:gd name="T17" fmla="*/ 33 h 85"/>
              <a:gd name="T18" fmla="*/ 43 w 92"/>
              <a:gd name="T19" fmla="*/ 30 h 85"/>
              <a:gd name="T20" fmla="*/ 48 w 92"/>
              <a:gd name="T21" fmla="*/ 26 h 85"/>
              <a:gd name="T22" fmla="*/ 53 w 92"/>
              <a:gd name="T23" fmla="*/ 21 h 85"/>
              <a:gd name="T24" fmla="*/ 56 w 92"/>
              <a:gd name="T25" fmla="*/ 15 h 85"/>
              <a:gd name="T26" fmla="*/ 60 w 92"/>
              <a:gd name="T27" fmla="*/ 9 h 85"/>
              <a:gd name="T28" fmla="*/ 66 w 92"/>
              <a:gd name="T29" fmla="*/ 5 h 85"/>
              <a:gd name="T30" fmla="*/ 68 w 92"/>
              <a:gd name="T3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85">
                <a:moveTo>
                  <a:pt x="68" y="0"/>
                </a:moveTo>
                <a:lnTo>
                  <a:pt x="91" y="84"/>
                </a:lnTo>
                <a:lnTo>
                  <a:pt x="0" y="50"/>
                </a:lnTo>
                <a:lnTo>
                  <a:pt x="7" y="50"/>
                </a:lnTo>
                <a:lnTo>
                  <a:pt x="15" y="47"/>
                </a:lnTo>
                <a:lnTo>
                  <a:pt x="20" y="44"/>
                </a:lnTo>
                <a:lnTo>
                  <a:pt x="25" y="41"/>
                </a:lnTo>
                <a:lnTo>
                  <a:pt x="32" y="38"/>
                </a:lnTo>
                <a:lnTo>
                  <a:pt x="38" y="33"/>
                </a:lnTo>
                <a:lnTo>
                  <a:pt x="43" y="30"/>
                </a:lnTo>
                <a:lnTo>
                  <a:pt x="48" y="26"/>
                </a:lnTo>
                <a:lnTo>
                  <a:pt x="53" y="21"/>
                </a:lnTo>
                <a:lnTo>
                  <a:pt x="56" y="15"/>
                </a:lnTo>
                <a:lnTo>
                  <a:pt x="60" y="9"/>
                </a:lnTo>
                <a:lnTo>
                  <a:pt x="66" y="5"/>
                </a:lnTo>
                <a:lnTo>
                  <a:pt x="68" y="0"/>
                </a:lnTo>
              </a:path>
            </a:pathLst>
          </a:custGeom>
          <a:solidFill>
            <a:srgbClr val="B2F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8530169" y="5178428"/>
            <a:ext cx="131233" cy="98425"/>
          </a:xfrm>
          <a:prstGeom prst="line">
            <a:avLst/>
          </a:prstGeom>
          <a:noFill/>
          <a:ln w="12700">
            <a:solidFill>
              <a:srgbClr val="F57F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0" name="Freeform 48"/>
          <p:cNvSpPr>
            <a:spLocks/>
          </p:cNvSpPr>
          <p:nvPr/>
        </p:nvSpPr>
        <p:spPr bwMode="auto">
          <a:xfrm>
            <a:off x="8737602" y="5257800"/>
            <a:ext cx="175684" cy="146050"/>
          </a:xfrm>
          <a:custGeom>
            <a:avLst/>
            <a:gdLst>
              <a:gd name="T0" fmla="*/ 24 w 83"/>
              <a:gd name="T1" fmla="*/ 0 h 92"/>
              <a:gd name="T2" fmla="*/ 82 w 83"/>
              <a:gd name="T3" fmla="*/ 78 h 92"/>
              <a:gd name="T4" fmla="*/ 0 w 83"/>
              <a:gd name="T5" fmla="*/ 91 h 92"/>
              <a:gd name="T6" fmla="*/ 4 w 83"/>
              <a:gd name="T7" fmla="*/ 84 h 92"/>
              <a:gd name="T8" fmla="*/ 7 w 83"/>
              <a:gd name="T9" fmla="*/ 78 h 92"/>
              <a:gd name="T10" fmla="*/ 11 w 83"/>
              <a:gd name="T11" fmla="*/ 71 h 92"/>
              <a:gd name="T12" fmla="*/ 14 w 83"/>
              <a:gd name="T13" fmla="*/ 67 h 92"/>
              <a:gd name="T14" fmla="*/ 17 w 83"/>
              <a:gd name="T15" fmla="*/ 60 h 92"/>
              <a:gd name="T16" fmla="*/ 20 w 83"/>
              <a:gd name="T17" fmla="*/ 54 h 92"/>
              <a:gd name="T18" fmla="*/ 21 w 83"/>
              <a:gd name="T19" fmla="*/ 43 h 92"/>
              <a:gd name="T20" fmla="*/ 21 w 83"/>
              <a:gd name="T21" fmla="*/ 37 h 92"/>
              <a:gd name="T22" fmla="*/ 24 w 83"/>
              <a:gd name="T23" fmla="*/ 32 h 92"/>
              <a:gd name="T24" fmla="*/ 24 w 83"/>
              <a:gd name="T25" fmla="*/ 22 h 92"/>
              <a:gd name="T26" fmla="*/ 24 w 83"/>
              <a:gd name="T27" fmla="*/ 15 h 92"/>
              <a:gd name="T28" fmla="*/ 24 w 83"/>
              <a:gd name="T29" fmla="*/ 7 h 92"/>
              <a:gd name="T30" fmla="*/ 24 w 83"/>
              <a:gd name="T3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3" h="92">
                <a:moveTo>
                  <a:pt x="24" y="0"/>
                </a:moveTo>
                <a:lnTo>
                  <a:pt x="82" y="78"/>
                </a:lnTo>
                <a:lnTo>
                  <a:pt x="0" y="91"/>
                </a:lnTo>
                <a:lnTo>
                  <a:pt x="4" y="84"/>
                </a:lnTo>
                <a:lnTo>
                  <a:pt x="7" y="78"/>
                </a:lnTo>
                <a:lnTo>
                  <a:pt x="11" y="71"/>
                </a:lnTo>
                <a:lnTo>
                  <a:pt x="14" y="67"/>
                </a:lnTo>
                <a:lnTo>
                  <a:pt x="17" y="60"/>
                </a:lnTo>
                <a:lnTo>
                  <a:pt x="20" y="54"/>
                </a:lnTo>
                <a:lnTo>
                  <a:pt x="21" y="43"/>
                </a:lnTo>
                <a:lnTo>
                  <a:pt x="21" y="37"/>
                </a:lnTo>
                <a:lnTo>
                  <a:pt x="24" y="32"/>
                </a:lnTo>
                <a:lnTo>
                  <a:pt x="24" y="22"/>
                </a:lnTo>
                <a:lnTo>
                  <a:pt x="24" y="15"/>
                </a:lnTo>
                <a:lnTo>
                  <a:pt x="24" y="7"/>
                </a:lnTo>
                <a:lnTo>
                  <a:pt x="24" y="0"/>
                </a:lnTo>
              </a:path>
            </a:pathLst>
          </a:custGeom>
          <a:solidFill>
            <a:srgbClr val="F57F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 flipH="1">
            <a:off x="2992969" y="5178428"/>
            <a:ext cx="537633" cy="98425"/>
          </a:xfrm>
          <a:prstGeom prst="line">
            <a:avLst/>
          </a:prstGeom>
          <a:noFill/>
          <a:ln w="12700">
            <a:solidFill>
              <a:srgbClr val="F57F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2" name="Freeform 50"/>
          <p:cNvSpPr>
            <a:spLocks/>
          </p:cNvSpPr>
          <p:nvPr/>
        </p:nvSpPr>
        <p:spPr bwMode="auto">
          <a:xfrm>
            <a:off x="2946402" y="5257803"/>
            <a:ext cx="184151" cy="150813"/>
          </a:xfrm>
          <a:custGeom>
            <a:avLst/>
            <a:gdLst>
              <a:gd name="T0" fmla="*/ 86 w 87"/>
              <a:gd name="T1" fmla="*/ 94 h 95"/>
              <a:gd name="T2" fmla="*/ 0 w 87"/>
              <a:gd name="T3" fmla="*/ 66 h 95"/>
              <a:gd name="T4" fmla="*/ 71 w 87"/>
              <a:gd name="T5" fmla="*/ 0 h 95"/>
              <a:gd name="T6" fmla="*/ 71 w 87"/>
              <a:gd name="T7" fmla="*/ 6 h 95"/>
              <a:gd name="T8" fmla="*/ 68 w 87"/>
              <a:gd name="T9" fmla="*/ 11 h 95"/>
              <a:gd name="T10" fmla="*/ 68 w 87"/>
              <a:gd name="T11" fmla="*/ 23 h 95"/>
              <a:gd name="T12" fmla="*/ 68 w 87"/>
              <a:gd name="T13" fmla="*/ 28 h 95"/>
              <a:gd name="T14" fmla="*/ 68 w 87"/>
              <a:gd name="T15" fmla="*/ 38 h 95"/>
              <a:gd name="T16" fmla="*/ 71 w 87"/>
              <a:gd name="T17" fmla="*/ 43 h 95"/>
              <a:gd name="T18" fmla="*/ 71 w 87"/>
              <a:gd name="T19" fmla="*/ 55 h 95"/>
              <a:gd name="T20" fmla="*/ 74 w 87"/>
              <a:gd name="T21" fmla="*/ 58 h 95"/>
              <a:gd name="T22" fmla="*/ 74 w 87"/>
              <a:gd name="T23" fmla="*/ 66 h 95"/>
              <a:gd name="T24" fmla="*/ 77 w 87"/>
              <a:gd name="T25" fmla="*/ 75 h 95"/>
              <a:gd name="T26" fmla="*/ 82 w 87"/>
              <a:gd name="T27" fmla="*/ 83 h 95"/>
              <a:gd name="T28" fmla="*/ 83 w 87"/>
              <a:gd name="T29" fmla="*/ 88 h 95"/>
              <a:gd name="T30" fmla="*/ 86 w 87"/>
              <a:gd name="T3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" h="95">
                <a:moveTo>
                  <a:pt x="86" y="94"/>
                </a:moveTo>
                <a:lnTo>
                  <a:pt x="0" y="66"/>
                </a:lnTo>
                <a:lnTo>
                  <a:pt x="71" y="0"/>
                </a:lnTo>
                <a:lnTo>
                  <a:pt x="71" y="6"/>
                </a:lnTo>
                <a:lnTo>
                  <a:pt x="68" y="11"/>
                </a:lnTo>
                <a:lnTo>
                  <a:pt x="68" y="23"/>
                </a:lnTo>
                <a:lnTo>
                  <a:pt x="68" y="28"/>
                </a:lnTo>
                <a:lnTo>
                  <a:pt x="68" y="38"/>
                </a:lnTo>
                <a:lnTo>
                  <a:pt x="71" y="43"/>
                </a:lnTo>
                <a:lnTo>
                  <a:pt x="71" y="55"/>
                </a:lnTo>
                <a:lnTo>
                  <a:pt x="74" y="58"/>
                </a:lnTo>
                <a:lnTo>
                  <a:pt x="74" y="66"/>
                </a:lnTo>
                <a:lnTo>
                  <a:pt x="77" y="75"/>
                </a:lnTo>
                <a:lnTo>
                  <a:pt x="82" y="83"/>
                </a:lnTo>
                <a:lnTo>
                  <a:pt x="83" y="88"/>
                </a:lnTo>
                <a:lnTo>
                  <a:pt x="86" y="94"/>
                </a:lnTo>
              </a:path>
            </a:pathLst>
          </a:custGeom>
          <a:solidFill>
            <a:srgbClr val="F57F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3" name="Line 51"/>
          <p:cNvSpPr>
            <a:spLocks noChangeShapeType="1"/>
          </p:cNvSpPr>
          <p:nvPr/>
        </p:nvSpPr>
        <p:spPr bwMode="auto">
          <a:xfrm>
            <a:off x="5985933" y="5243513"/>
            <a:ext cx="0" cy="79851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>
            <a:off x="6121400" y="5283203"/>
            <a:ext cx="0" cy="8096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5" name="Line 53"/>
          <p:cNvSpPr>
            <a:spLocks noChangeShapeType="1"/>
          </p:cNvSpPr>
          <p:nvPr/>
        </p:nvSpPr>
        <p:spPr bwMode="auto">
          <a:xfrm>
            <a:off x="5077886" y="6203950"/>
            <a:ext cx="2161116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6" name="Freeform 54"/>
          <p:cNvSpPr>
            <a:spLocks/>
          </p:cNvSpPr>
          <p:nvPr/>
        </p:nvSpPr>
        <p:spPr bwMode="auto">
          <a:xfrm>
            <a:off x="7315202" y="6096000"/>
            <a:ext cx="201084" cy="222250"/>
          </a:xfrm>
          <a:custGeom>
            <a:avLst/>
            <a:gdLst>
              <a:gd name="T0" fmla="*/ 0 w 95"/>
              <a:gd name="T1" fmla="*/ 0 h 140"/>
              <a:gd name="T2" fmla="*/ 94 w 95"/>
              <a:gd name="T3" fmla="*/ 66 h 140"/>
              <a:gd name="T4" fmla="*/ 0 w 95"/>
              <a:gd name="T5" fmla="*/ 139 h 140"/>
              <a:gd name="T6" fmla="*/ 0 w 95"/>
              <a:gd name="T7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40">
                <a:moveTo>
                  <a:pt x="0" y="0"/>
                </a:moveTo>
                <a:lnTo>
                  <a:pt x="94" y="66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5922435" y="6318253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8" name="Line 56"/>
          <p:cNvSpPr>
            <a:spLocks noChangeShapeType="1"/>
          </p:cNvSpPr>
          <p:nvPr/>
        </p:nvSpPr>
        <p:spPr bwMode="auto">
          <a:xfrm>
            <a:off x="8686800" y="6203950"/>
            <a:ext cx="216111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89" name="Freeform 57"/>
          <p:cNvSpPr>
            <a:spLocks/>
          </p:cNvSpPr>
          <p:nvPr/>
        </p:nvSpPr>
        <p:spPr bwMode="auto">
          <a:xfrm>
            <a:off x="10972801" y="6096003"/>
            <a:ext cx="171451" cy="225425"/>
          </a:xfrm>
          <a:custGeom>
            <a:avLst/>
            <a:gdLst>
              <a:gd name="T0" fmla="*/ 0 w 81"/>
              <a:gd name="T1" fmla="*/ 0 h 142"/>
              <a:gd name="T2" fmla="*/ 80 w 81"/>
              <a:gd name="T3" fmla="*/ 67 h 142"/>
              <a:gd name="T4" fmla="*/ 0 w 81"/>
              <a:gd name="T5" fmla="*/ 141 h 142"/>
              <a:gd name="T6" fmla="*/ 0 w 81"/>
              <a:gd name="T7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42">
                <a:moveTo>
                  <a:pt x="0" y="0"/>
                </a:moveTo>
                <a:lnTo>
                  <a:pt x="80" y="67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9531352" y="6318253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91" name="Line 59"/>
          <p:cNvSpPr>
            <a:spLocks noChangeShapeType="1"/>
          </p:cNvSpPr>
          <p:nvPr/>
        </p:nvSpPr>
        <p:spPr bwMode="auto">
          <a:xfrm>
            <a:off x="1318684" y="6203950"/>
            <a:ext cx="2159000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92" name="Freeform 60"/>
          <p:cNvSpPr>
            <a:spLocks/>
          </p:cNvSpPr>
          <p:nvPr/>
        </p:nvSpPr>
        <p:spPr bwMode="auto">
          <a:xfrm>
            <a:off x="3556002" y="6096000"/>
            <a:ext cx="201084" cy="222250"/>
          </a:xfrm>
          <a:custGeom>
            <a:avLst/>
            <a:gdLst>
              <a:gd name="T0" fmla="*/ 0 w 95"/>
              <a:gd name="T1" fmla="*/ 0 h 140"/>
              <a:gd name="T2" fmla="*/ 94 w 95"/>
              <a:gd name="T3" fmla="*/ 66 h 140"/>
              <a:gd name="T4" fmla="*/ 0 w 95"/>
              <a:gd name="T5" fmla="*/ 139 h 140"/>
              <a:gd name="T6" fmla="*/ 0 w 95"/>
              <a:gd name="T7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40">
                <a:moveTo>
                  <a:pt x="0" y="0"/>
                </a:moveTo>
                <a:lnTo>
                  <a:pt x="94" y="66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2163235" y="6318253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3022602" y="4768850"/>
            <a:ext cx="103716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00FF"/>
                </a:solidFill>
                <a:latin typeface="Arial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70739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381000"/>
            <a:ext cx="10363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>
              <a:lnSpc>
                <a:spcPct val="95000"/>
              </a:lnSpc>
            </a:pPr>
            <a:r>
              <a:rPr lang="en-US" sz="4800">
                <a:solidFill>
                  <a:srgbClr val="FFFFFF"/>
                </a:solidFill>
              </a:rPr>
              <a:t>Box-and-Whisker Plot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905000"/>
            <a:ext cx="97536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/>
            <a:r>
              <a:rPr lang="en-US"/>
              <a:t> </a:t>
            </a:r>
            <a:r>
              <a:rPr lang="en-US">
                <a:solidFill>
                  <a:srgbClr val="FEEBBC"/>
                </a:solidFill>
              </a:rPr>
              <a:t>     </a:t>
            </a:r>
            <a:r>
              <a:rPr lang="en-US" b="1">
                <a:solidFill>
                  <a:srgbClr val="FFFFFF"/>
                </a:solidFill>
              </a:rPr>
              <a:t>Graphical Display of Data Using</a:t>
            </a:r>
            <a:br>
              <a:rPr lang="en-US" b="1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		5-Number Summary</a:t>
            </a:r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3947586" y="4213228"/>
            <a:ext cx="3354916" cy="504825"/>
          </a:xfrm>
          <a:custGeom>
            <a:avLst/>
            <a:gdLst>
              <a:gd name="T0" fmla="*/ 0 w 1585"/>
              <a:gd name="T1" fmla="*/ 317 h 318"/>
              <a:gd name="T2" fmla="*/ 1584 w 1585"/>
              <a:gd name="T3" fmla="*/ 317 h 318"/>
              <a:gd name="T4" fmla="*/ 1584 w 1585"/>
              <a:gd name="T5" fmla="*/ 0 h 318"/>
              <a:gd name="T6" fmla="*/ 0 w 1585"/>
              <a:gd name="T7" fmla="*/ 0 h 318"/>
              <a:gd name="T8" fmla="*/ 0 w 1585"/>
              <a:gd name="T9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5" h="318">
                <a:moveTo>
                  <a:pt x="0" y="317"/>
                </a:moveTo>
                <a:lnTo>
                  <a:pt x="1584" y="317"/>
                </a:lnTo>
                <a:lnTo>
                  <a:pt x="1584" y="0"/>
                </a:lnTo>
                <a:lnTo>
                  <a:pt x="0" y="0"/>
                </a:lnTo>
                <a:lnTo>
                  <a:pt x="0" y="317"/>
                </a:lnTo>
              </a:path>
            </a:pathLst>
          </a:custGeom>
          <a:noFill/>
          <a:ln w="254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V="1">
            <a:off x="5623984" y="3951291"/>
            <a:ext cx="0" cy="10255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2417233" y="5257800"/>
            <a:ext cx="6908800" cy="0"/>
          </a:xfrm>
          <a:prstGeom prst="line">
            <a:avLst/>
          </a:prstGeom>
          <a:noFill/>
          <a:ln w="25400">
            <a:solidFill>
              <a:srgbClr val="13FF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574120" y="3468690"/>
            <a:ext cx="1572547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smtClean="0">
                <a:solidFill>
                  <a:srgbClr val="FFFF66"/>
                </a:solidFill>
                <a:latin typeface="Arial" charset="0"/>
              </a:rPr>
              <a:t>Median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7700435" y="4495800"/>
            <a:ext cx="8001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2396067" y="4495800"/>
            <a:ext cx="1244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1881719" y="5292727"/>
            <a:ext cx="418385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smtClean="0">
                <a:solidFill>
                  <a:srgbClr val="00CCFF"/>
                </a:solidFill>
                <a:latin typeface="Arial" charset="0"/>
              </a:rPr>
              <a:t>4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3397251" y="5292727"/>
            <a:ext cx="53540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smtClean="0">
                <a:solidFill>
                  <a:srgbClr val="00CCFF"/>
                </a:solidFill>
                <a:latin typeface="Arial" charset="0"/>
              </a:rPr>
              <a:t> 6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073651" y="5292727"/>
            <a:ext cx="535404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smtClean="0">
                <a:solidFill>
                  <a:srgbClr val="00CCFF"/>
                </a:solidFill>
                <a:latin typeface="Arial" charset="0"/>
              </a:rPr>
              <a:t> 8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6593417" y="5292727"/>
            <a:ext cx="771046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smtClean="0">
                <a:solidFill>
                  <a:srgbClr val="00CCFF"/>
                </a:solidFill>
                <a:latin typeface="Arial" charset="0"/>
              </a:rPr>
              <a:t> 10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8534400" y="5257802"/>
            <a:ext cx="654026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smtClean="0">
                <a:solidFill>
                  <a:srgbClr val="00CCFF"/>
                </a:solidFill>
                <a:latin typeface="Arial" charset="0"/>
              </a:rPr>
              <a:t>12</a:t>
            </a: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8839200" y="3954466"/>
            <a:ext cx="0" cy="10001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V="1">
            <a:off x="2032000" y="3954466"/>
            <a:ext cx="0" cy="10001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6849535" y="3468690"/>
            <a:ext cx="511359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i="1" smtClean="0">
                <a:solidFill>
                  <a:srgbClr val="FF0000"/>
                </a:solidFill>
                <a:latin typeface="Arial" charset="0"/>
              </a:rPr>
              <a:t>Q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7283451" y="3736976"/>
            <a:ext cx="33983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smtClean="0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7495119" y="3992566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496735" y="3468690"/>
            <a:ext cx="511359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i="1" smtClean="0">
                <a:solidFill>
                  <a:srgbClr val="FF0000"/>
                </a:solidFill>
                <a:latin typeface="Arial" charset="0"/>
              </a:rPr>
              <a:t>Q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930651" y="3736976"/>
            <a:ext cx="33983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smtClean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142319" y="3992566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8441268" y="3468690"/>
            <a:ext cx="464872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i="1" smtClean="0">
                <a:solidFill>
                  <a:srgbClr val="FFFF66"/>
                </a:solidFill>
                <a:latin typeface="Arial" charset="0"/>
              </a:rPr>
              <a:t>X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8811684" y="3736976"/>
            <a:ext cx="1030732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smtClean="0">
                <a:solidFill>
                  <a:srgbClr val="FFFF66"/>
                </a:solidFill>
                <a:latin typeface="Arial" charset="0"/>
              </a:rPr>
              <a:t>largest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9931400" y="3992566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1604435" y="3468690"/>
            <a:ext cx="464872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300" i="1" smtClean="0">
                <a:solidFill>
                  <a:srgbClr val="FFFF66"/>
                </a:solidFill>
                <a:latin typeface="Arial" charset="0"/>
              </a:rPr>
              <a:t>X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2023534" y="3727451"/>
            <a:ext cx="121828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smtClean="0">
                <a:solidFill>
                  <a:srgbClr val="FFFF66"/>
                </a:solidFill>
                <a:latin typeface="Arial" charset="0"/>
              </a:rPr>
              <a:t>smallest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3350684" y="3992566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3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9804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>
              <a:lnSpc>
                <a:spcPct val="95000"/>
              </a:lnSpc>
            </a:pPr>
            <a:r>
              <a:rPr lang="en-US">
                <a:solidFill>
                  <a:srgbClr val="FFFFFF"/>
                </a:solidFill>
              </a:rPr>
              <a:t>Distribution Shape &amp;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Box-and-Whisker Plots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250769" y="2354264"/>
            <a:ext cx="221695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66"/>
                </a:solidFill>
                <a:latin typeface="Arial" charset="0"/>
              </a:rPr>
              <a:t>Right-Skewed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872067" y="2354264"/>
            <a:ext cx="199574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66"/>
                </a:solidFill>
                <a:latin typeface="Arial" charset="0"/>
              </a:rPr>
              <a:t>Left-Skewed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881034" y="2354264"/>
            <a:ext cx="17584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FFFF66"/>
                </a:solidFill>
                <a:latin typeface="Arial" charset="0"/>
              </a:rPr>
              <a:t>Symmetric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627035" y="2865441"/>
            <a:ext cx="36228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C3F777"/>
                </a:solidFill>
                <a:latin typeface="Arial" charset="0"/>
              </a:rPr>
              <a:t>Q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864102" y="3013076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C3F777"/>
                </a:solidFill>
                <a:latin typeface="Arial" charset="0"/>
              </a:rPr>
              <a:t>1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978402" y="2865441"/>
            <a:ext cx="2468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08080"/>
                </a:solidFill>
                <a:latin typeface="Arial" charset="0"/>
              </a:rPr>
              <a:t> 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065185" y="2865441"/>
            <a:ext cx="4392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08080"/>
                </a:solidFill>
                <a:latin typeface="Arial" charset="0"/>
              </a:rPr>
              <a:t>    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5408086" y="286544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6600"/>
                </a:solidFill>
                <a:latin typeface="Arial" charset="0"/>
              </a:rPr>
              <a:t>Median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472769" y="2865441"/>
            <a:ext cx="2468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08080"/>
                </a:solidFill>
                <a:latin typeface="Arial" charset="0"/>
              </a:rPr>
              <a:t> 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6559553" y="2865441"/>
            <a:ext cx="2468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08080"/>
                </a:solidFill>
                <a:latin typeface="Arial" charset="0"/>
              </a:rPr>
              <a:t> 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644219" y="2865441"/>
            <a:ext cx="36228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66FFCC"/>
                </a:solidFill>
                <a:latin typeface="Arial" charset="0"/>
              </a:rPr>
              <a:t>Q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6883402" y="3013076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66FFCC"/>
                </a:solidFill>
                <a:latin typeface="Arial" charset="0"/>
              </a:rPr>
              <a:t>3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1183219" y="2860677"/>
            <a:ext cx="36228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C3F777"/>
                </a:solidFill>
                <a:latin typeface="Arial" charset="0"/>
              </a:rPr>
              <a:t>Q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1420286" y="3006726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C3F777"/>
                </a:solidFill>
                <a:latin typeface="Arial" charset="0"/>
              </a:rPr>
              <a:t>1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1534585" y="2860677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3F777"/>
                </a:solidFill>
                <a:latin typeface="Arial" charset="0"/>
              </a:rPr>
              <a:t>  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708153" y="2860677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6600"/>
                </a:solidFill>
                <a:latin typeface="Arial" charset="0"/>
              </a:rPr>
              <a:t>Median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2772835" y="2860677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08080"/>
                </a:solidFill>
                <a:latin typeface="Arial" charset="0"/>
              </a:rPr>
              <a:t>  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2944285" y="2860677"/>
            <a:ext cx="36228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66FFCC"/>
                </a:solidFill>
                <a:latin typeface="Arial" charset="0"/>
              </a:rPr>
              <a:t>Q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3181353" y="3006726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66FFCC"/>
                </a:solidFill>
                <a:latin typeface="Arial" charset="0"/>
              </a:rPr>
              <a:t>3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3302000" y="3148016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8396819" y="2865441"/>
            <a:ext cx="36228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C3F777"/>
                </a:solidFill>
                <a:latin typeface="Arial" charset="0"/>
              </a:rPr>
              <a:t>Q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8627536" y="3041651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C3F777"/>
                </a:solidFill>
                <a:latin typeface="Arial" charset="0"/>
              </a:rPr>
              <a:t>1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8834969" y="2865441"/>
            <a:ext cx="2468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08080"/>
                </a:solidFill>
                <a:latin typeface="Arial" charset="0"/>
              </a:rPr>
              <a:t> 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8921753" y="2865441"/>
            <a:ext cx="97783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FF6600"/>
                </a:solidFill>
                <a:latin typeface="Arial" charset="0"/>
              </a:rPr>
              <a:t>Median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9986435" y="2865441"/>
            <a:ext cx="3109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08080"/>
                </a:solidFill>
                <a:latin typeface="Arial" charset="0"/>
              </a:rPr>
              <a:t>  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10157885" y="2865441"/>
            <a:ext cx="36228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66FFCC"/>
                </a:solidFill>
                <a:latin typeface="Arial" charset="0"/>
              </a:rPr>
              <a:t>Q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10394953" y="3013076"/>
            <a:ext cx="26770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66FFCC"/>
                </a:solidFill>
                <a:latin typeface="Arial" charset="0"/>
              </a:rPr>
              <a:t>3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10515600" y="3154366"/>
            <a:ext cx="24553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8940800" y="3840164"/>
            <a:ext cx="0" cy="414337"/>
          </a:xfrm>
          <a:prstGeom prst="line">
            <a:avLst/>
          </a:prstGeom>
          <a:noFill/>
          <a:ln w="25400">
            <a:solidFill>
              <a:srgbClr val="C3F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9448800" y="3444875"/>
            <a:ext cx="0" cy="8096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10198100" y="4238625"/>
            <a:ext cx="0" cy="1588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2946400" y="3763964"/>
            <a:ext cx="0" cy="5667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2438400" y="3597278"/>
            <a:ext cx="0" cy="7334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1727200" y="4144966"/>
            <a:ext cx="0" cy="173037"/>
          </a:xfrm>
          <a:prstGeom prst="line">
            <a:avLst/>
          </a:prstGeom>
          <a:noFill/>
          <a:ln w="25400">
            <a:solidFill>
              <a:srgbClr val="C3F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6043086" y="3298828"/>
            <a:ext cx="2116" cy="94932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 flipH="1">
            <a:off x="10104969" y="3273425"/>
            <a:ext cx="436033" cy="4730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7" name="Freeform 39"/>
          <p:cNvSpPr>
            <a:spLocks/>
          </p:cNvSpPr>
          <p:nvPr/>
        </p:nvSpPr>
        <p:spPr bwMode="auto">
          <a:xfrm>
            <a:off x="10058402" y="3810003"/>
            <a:ext cx="201084" cy="150813"/>
          </a:xfrm>
          <a:custGeom>
            <a:avLst/>
            <a:gdLst>
              <a:gd name="T0" fmla="*/ 94 w 95"/>
              <a:gd name="T1" fmla="*/ 11 h 95"/>
              <a:gd name="T2" fmla="*/ 35 w 95"/>
              <a:gd name="T3" fmla="*/ 94 h 95"/>
              <a:gd name="T4" fmla="*/ 0 w 95"/>
              <a:gd name="T5" fmla="*/ 0 h 95"/>
              <a:gd name="T6" fmla="*/ 7 w 95"/>
              <a:gd name="T7" fmla="*/ 3 h 95"/>
              <a:gd name="T8" fmla="*/ 16 w 95"/>
              <a:gd name="T9" fmla="*/ 7 h 95"/>
              <a:gd name="T10" fmla="*/ 23 w 95"/>
              <a:gd name="T11" fmla="*/ 8 h 95"/>
              <a:gd name="T12" fmla="*/ 28 w 95"/>
              <a:gd name="T13" fmla="*/ 11 h 95"/>
              <a:gd name="T14" fmla="*/ 35 w 95"/>
              <a:gd name="T15" fmla="*/ 15 h 95"/>
              <a:gd name="T16" fmla="*/ 42 w 95"/>
              <a:gd name="T17" fmla="*/ 15 h 95"/>
              <a:gd name="T18" fmla="*/ 49 w 95"/>
              <a:gd name="T19" fmla="*/ 18 h 95"/>
              <a:gd name="T20" fmla="*/ 58 w 95"/>
              <a:gd name="T21" fmla="*/ 18 h 95"/>
              <a:gd name="T22" fmla="*/ 65 w 95"/>
              <a:gd name="T23" fmla="*/ 18 h 95"/>
              <a:gd name="T24" fmla="*/ 73 w 95"/>
              <a:gd name="T25" fmla="*/ 18 h 95"/>
              <a:gd name="T26" fmla="*/ 80 w 95"/>
              <a:gd name="T27" fmla="*/ 15 h 95"/>
              <a:gd name="T28" fmla="*/ 87 w 95"/>
              <a:gd name="T29" fmla="*/ 15 h 95"/>
              <a:gd name="T30" fmla="*/ 94 w 95"/>
              <a:gd name="T31" fmla="*/ 1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95">
                <a:moveTo>
                  <a:pt x="94" y="11"/>
                </a:moveTo>
                <a:lnTo>
                  <a:pt x="35" y="94"/>
                </a:lnTo>
                <a:lnTo>
                  <a:pt x="0" y="0"/>
                </a:lnTo>
                <a:lnTo>
                  <a:pt x="7" y="3"/>
                </a:lnTo>
                <a:lnTo>
                  <a:pt x="16" y="7"/>
                </a:lnTo>
                <a:lnTo>
                  <a:pt x="23" y="8"/>
                </a:lnTo>
                <a:lnTo>
                  <a:pt x="28" y="11"/>
                </a:lnTo>
                <a:lnTo>
                  <a:pt x="35" y="15"/>
                </a:lnTo>
                <a:lnTo>
                  <a:pt x="42" y="15"/>
                </a:lnTo>
                <a:lnTo>
                  <a:pt x="49" y="18"/>
                </a:lnTo>
                <a:lnTo>
                  <a:pt x="58" y="18"/>
                </a:lnTo>
                <a:lnTo>
                  <a:pt x="65" y="18"/>
                </a:lnTo>
                <a:lnTo>
                  <a:pt x="73" y="18"/>
                </a:lnTo>
                <a:lnTo>
                  <a:pt x="80" y="15"/>
                </a:lnTo>
                <a:lnTo>
                  <a:pt x="87" y="15"/>
                </a:lnTo>
                <a:lnTo>
                  <a:pt x="94" y="11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>
            <a:off x="9596969" y="3197228"/>
            <a:ext cx="436033" cy="984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69" name="Freeform 41"/>
          <p:cNvSpPr>
            <a:spLocks/>
          </p:cNvSpPr>
          <p:nvPr/>
        </p:nvSpPr>
        <p:spPr bwMode="auto">
          <a:xfrm>
            <a:off x="9550402" y="3276603"/>
            <a:ext cx="201084" cy="150813"/>
          </a:xfrm>
          <a:custGeom>
            <a:avLst/>
            <a:gdLst>
              <a:gd name="T0" fmla="*/ 94 w 95"/>
              <a:gd name="T1" fmla="*/ 41 h 95"/>
              <a:gd name="T2" fmla="*/ 0 w 95"/>
              <a:gd name="T3" fmla="*/ 94 h 95"/>
              <a:gd name="T4" fmla="*/ 4 w 95"/>
              <a:gd name="T5" fmla="*/ 0 h 95"/>
              <a:gd name="T6" fmla="*/ 8 w 95"/>
              <a:gd name="T7" fmla="*/ 6 h 95"/>
              <a:gd name="T8" fmla="*/ 12 w 95"/>
              <a:gd name="T9" fmla="*/ 11 h 95"/>
              <a:gd name="T10" fmla="*/ 20 w 95"/>
              <a:gd name="T11" fmla="*/ 14 h 95"/>
              <a:gd name="T12" fmla="*/ 24 w 95"/>
              <a:gd name="T13" fmla="*/ 20 h 95"/>
              <a:gd name="T14" fmla="*/ 29 w 95"/>
              <a:gd name="T15" fmla="*/ 24 h 95"/>
              <a:gd name="T16" fmla="*/ 39 w 95"/>
              <a:gd name="T17" fmla="*/ 28 h 95"/>
              <a:gd name="T18" fmla="*/ 47 w 95"/>
              <a:gd name="T19" fmla="*/ 30 h 95"/>
              <a:gd name="T20" fmla="*/ 55 w 95"/>
              <a:gd name="T21" fmla="*/ 33 h 95"/>
              <a:gd name="T22" fmla="*/ 59 w 95"/>
              <a:gd name="T23" fmla="*/ 36 h 95"/>
              <a:gd name="T24" fmla="*/ 71 w 95"/>
              <a:gd name="T25" fmla="*/ 39 h 95"/>
              <a:gd name="T26" fmla="*/ 76 w 95"/>
              <a:gd name="T27" fmla="*/ 39 h 95"/>
              <a:gd name="T28" fmla="*/ 86 w 95"/>
              <a:gd name="T29" fmla="*/ 39 h 95"/>
              <a:gd name="T30" fmla="*/ 94 w 95"/>
              <a:gd name="T31" fmla="*/ 4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95">
                <a:moveTo>
                  <a:pt x="94" y="41"/>
                </a:moveTo>
                <a:lnTo>
                  <a:pt x="0" y="94"/>
                </a:lnTo>
                <a:lnTo>
                  <a:pt x="4" y="0"/>
                </a:lnTo>
                <a:lnTo>
                  <a:pt x="8" y="6"/>
                </a:lnTo>
                <a:lnTo>
                  <a:pt x="12" y="11"/>
                </a:lnTo>
                <a:lnTo>
                  <a:pt x="20" y="14"/>
                </a:lnTo>
                <a:lnTo>
                  <a:pt x="24" y="20"/>
                </a:lnTo>
                <a:lnTo>
                  <a:pt x="29" y="24"/>
                </a:lnTo>
                <a:lnTo>
                  <a:pt x="39" y="28"/>
                </a:lnTo>
                <a:lnTo>
                  <a:pt x="47" y="30"/>
                </a:lnTo>
                <a:lnTo>
                  <a:pt x="55" y="33"/>
                </a:lnTo>
                <a:lnTo>
                  <a:pt x="59" y="36"/>
                </a:lnTo>
                <a:lnTo>
                  <a:pt x="71" y="39"/>
                </a:lnTo>
                <a:lnTo>
                  <a:pt x="76" y="39"/>
                </a:lnTo>
                <a:lnTo>
                  <a:pt x="86" y="39"/>
                </a:lnTo>
                <a:lnTo>
                  <a:pt x="94" y="41"/>
                </a:lnTo>
              </a:path>
            </a:pathLst>
          </a:cu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0" name="Line 42"/>
          <p:cNvSpPr>
            <a:spLocks noChangeShapeType="1"/>
          </p:cNvSpPr>
          <p:nvPr/>
        </p:nvSpPr>
        <p:spPr bwMode="auto">
          <a:xfrm flipH="1">
            <a:off x="2226733" y="3273428"/>
            <a:ext cx="186267" cy="952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1" name="Freeform 43"/>
          <p:cNvSpPr>
            <a:spLocks/>
          </p:cNvSpPr>
          <p:nvPr/>
        </p:nvSpPr>
        <p:spPr bwMode="auto">
          <a:xfrm>
            <a:off x="2133602" y="3352803"/>
            <a:ext cx="201084" cy="150813"/>
          </a:xfrm>
          <a:custGeom>
            <a:avLst/>
            <a:gdLst>
              <a:gd name="T0" fmla="*/ 94 w 95"/>
              <a:gd name="T1" fmla="*/ 0 h 95"/>
              <a:gd name="T2" fmla="*/ 81 w 95"/>
              <a:gd name="T3" fmla="*/ 94 h 95"/>
              <a:gd name="T4" fmla="*/ 0 w 95"/>
              <a:gd name="T5" fmla="*/ 28 h 95"/>
              <a:gd name="T6" fmla="*/ 8 w 95"/>
              <a:gd name="T7" fmla="*/ 28 h 95"/>
              <a:gd name="T8" fmla="*/ 15 w 95"/>
              <a:gd name="T9" fmla="*/ 28 h 95"/>
              <a:gd name="T10" fmla="*/ 23 w 95"/>
              <a:gd name="T11" fmla="*/ 28 h 95"/>
              <a:gd name="T12" fmla="*/ 32 w 95"/>
              <a:gd name="T13" fmla="*/ 28 h 95"/>
              <a:gd name="T14" fmla="*/ 40 w 95"/>
              <a:gd name="T15" fmla="*/ 25 h 95"/>
              <a:gd name="T16" fmla="*/ 49 w 95"/>
              <a:gd name="T17" fmla="*/ 25 h 95"/>
              <a:gd name="T18" fmla="*/ 55 w 95"/>
              <a:gd name="T19" fmla="*/ 24 h 95"/>
              <a:gd name="T20" fmla="*/ 60 w 95"/>
              <a:gd name="T21" fmla="*/ 20 h 95"/>
              <a:gd name="T22" fmla="*/ 72 w 95"/>
              <a:gd name="T23" fmla="*/ 17 h 95"/>
              <a:gd name="T24" fmla="*/ 77 w 95"/>
              <a:gd name="T25" fmla="*/ 14 h 95"/>
              <a:gd name="T26" fmla="*/ 85 w 95"/>
              <a:gd name="T27" fmla="*/ 8 h 95"/>
              <a:gd name="T28" fmla="*/ 90 w 95"/>
              <a:gd name="T29" fmla="*/ 6 h 95"/>
              <a:gd name="T30" fmla="*/ 94 w 95"/>
              <a:gd name="T3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95">
                <a:moveTo>
                  <a:pt x="94" y="0"/>
                </a:moveTo>
                <a:lnTo>
                  <a:pt x="81" y="94"/>
                </a:lnTo>
                <a:lnTo>
                  <a:pt x="0" y="28"/>
                </a:lnTo>
                <a:lnTo>
                  <a:pt x="8" y="28"/>
                </a:lnTo>
                <a:lnTo>
                  <a:pt x="15" y="28"/>
                </a:lnTo>
                <a:lnTo>
                  <a:pt x="23" y="28"/>
                </a:lnTo>
                <a:lnTo>
                  <a:pt x="32" y="28"/>
                </a:lnTo>
                <a:lnTo>
                  <a:pt x="40" y="25"/>
                </a:lnTo>
                <a:lnTo>
                  <a:pt x="49" y="25"/>
                </a:lnTo>
                <a:lnTo>
                  <a:pt x="55" y="24"/>
                </a:lnTo>
                <a:lnTo>
                  <a:pt x="60" y="20"/>
                </a:lnTo>
                <a:lnTo>
                  <a:pt x="72" y="17"/>
                </a:lnTo>
                <a:lnTo>
                  <a:pt x="77" y="14"/>
                </a:lnTo>
                <a:lnTo>
                  <a:pt x="85" y="8"/>
                </a:lnTo>
                <a:lnTo>
                  <a:pt x="90" y="6"/>
                </a:lnTo>
                <a:lnTo>
                  <a:pt x="94" y="0"/>
                </a:lnTo>
              </a:path>
            </a:pathLst>
          </a:cu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1466852" y="3340100"/>
            <a:ext cx="135467" cy="565150"/>
          </a:xfrm>
          <a:prstGeom prst="line">
            <a:avLst/>
          </a:prstGeom>
          <a:noFill/>
          <a:ln w="12700">
            <a:solidFill>
              <a:srgbClr val="C3F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3" name="Freeform 45"/>
          <p:cNvSpPr>
            <a:spLocks/>
          </p:cNvSpPr>
          <p:nvPr/>
        </p:nvSpPr>
        <p:spPr bwMode="auto">
          <a:xfrm>
            <a:off x="1422400" y="3962402"/>
            <a:ext cx="213784" cy="117475"/>
          </a:xfrm>
          <a:custGeom>
            <a:avLst/>
            <a:gdLst>
              <a:gd name="T0" fmla="*/ 100 w 101"/>
              <a:gd name="T1" fmla="*/ 0 h 74"/>
              <a:gd name="T2" fmla="*/ 59 w 101"/>
              <a:gd name="T3" fmla="*/ 73 h 74"/>
              <a:gd name="T4" fmla="*/ 0 w 101"/>
              <a:gd name="T5" fmla="*/ 9 h 74"/>
              <a:gd name="T6" fmla="*/ 7 w 101"/>
              <a:gd name="T7" fmla="*/ 11 h 74"/>
              <a:gd name="T8" fmla="*/ 15 w 101"/>
              <a:gd name="T9" fmla="*/ 14 h 74"/>
              <a:gd name="T10" fmla="*/ 22 w 101"/>
              <a:gd name="T11" fmla="*/ 14 h 74"/>
              <a:gd name="T12" fmla="*/ 32 w 101"/>
              <a:gd name="T13" fmla="*/ 14 h 74"/>
              <a:gd name="T14" fmla="*/ 39 w 101"/>
              <a:gd name="T15" fmla="*/ 14 h 74"/>
              <a:gd name="T16" fmla="*/ 48 w 101"/>
              <a:gd name="T17" fmla="*/ 14 h 74"/>
              <a:gd name="T18" fmla="*/ 56 w 101"/>
              <a:gd name="T19" fmla="*/ 14 h 74"/>
              <a:gd name="T20" fmla="*/ 59 w 101"/>
              <a:gd name="T21" fmla="*/ 11 h 74"/>
              <a:gd name="T22" fmla="*/ 70 w 101"/>
              <a:gd name="T23" fmla="*/ 11 h 74"/>
              <a:gd name="T24" fmla="*/ 76 w 101"/>
              <a:gd name="T25" fmla="*/ 9 h 74"/>
              <a:gd name="T26" fmla="*/ 83 w 101"/>
              <a:gd name="T27" fmla="*/ 6 h 74"/>
              <a:gd name="T28" fmla="*/ 93 w 101"/>
              <a:gd name="T29" fmla="*/ 5 h 74"/>
              <a:gd name="T30" fmla="*/ 100 w 101"/>
              <a:gd name="T3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74">
                <a:moveTo>
                  <a:pt x="100" y="0"/>
                </a:moveTo>
                <a:lnTo>
                  <a:pt x="59" y="73"/>
                </a:lnTo>
                <a:lnTo>
                  <a:pt x="0" y="9"/>
                </a:lnTo>
                <a:lnTo>
                  <a:pt x="7" y="11"/>
                </a:lnTo>
                <a:lnTo>
                  <a:pt x="15" y="14"/>
                </a:lnTo>
                <a:lnTo>
                  <a:pt x="22" y="14"/>
                </a:lnTo>
                <a:lnTo>
                  <a:pt x="32" y="14"/>
                </a:lnTo>
                <a:lnTo>
                  <a:pt x="39" y="14"/>
                </a:lnTo>
                <a:lnTo>
                  <a:pt x="48" y="14"/>
                </a:lnTo>
                <a:lnTo>
                  <a:pt x="56" y="14"/>
                </a:lnTo>
                <a:lnTo>
                  <a:pt x="59" y="11"/>
                </a:lnTo>
                <a:lnTo>
                  <a:pt x="70" y="11"/>
                </a:lnTo>
                <a:lnTo>
                  <a:pt x="76" y="9"/>
                </a:lnTo>
                <a:lnTo>
                  <a:pt x="83" y="6"/>
                </a:lnTo>
                <a:lnTo>
                  <a:pt x="93" y="5"/>
                </a:lnTo>
                <a:lnTo>
                  <a:pt x="100" y="0"/>
                </a:lnTo>
              </a:path>
            </a:pathLst>
          </a:custGeom>
          <a:solidFill>
            <a:srgbClr val="B2F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8661400" y="3340103"/>
            <a:ext cx="0" cy="352425"/>
          </a:xfrm>
          <a:prstGeom prst="line">
            <a:avLst/>
          </a:prstGeom>
          <a:noFill/>
          <a:ln w="12700">
            <a:solidFill>
              <a:srgbClr val="C3F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5" name="Freeform 47"/>
          <p:cNvSpPr>
            <a:spLocks/>
          </p:cNvSpPr>
          <p:nvPr/>
        </p:nvSpPr>
        <p:spPr bwMode="auto">
          <a:xfrm>
            <a:off x="8534402" y="3733800"/>
            <a:ext cx="201084" cy="96838"/>
          </a:xfrm>
          <a:custGeom>
            <a:avLst/>
            <a:gdLst>
              <a:gd name="T0" fmla="*/ 94 w 95"/>
              <a:gd name="T1" fmla="*/ 0 h 61"/>
              <a:gd name="T2" fmla="*/ 45 w 95"/>
              <a:gd name="T3" fmla="*/ 60 h 61"/>
              <a:gd name="T4" fmla="*/ 0 w 95"/>
              <a:gd name="T5" fmla="*/ 0 h 61"/>
              <a:gd name="T6" fmla="*/ 7 w 95"/>
              <a:gd name="T7" fmla="*/ 2 h 61"/>
              <a:gd name="T8" fmla="*/ 12 w 95"/>
              <a:gd name="T9" fmla="*/ 4 h 61"/>
              <a:gd name="T10" fmla="*/ 23 w 95"/>
              <a:gd name="T11" fmla="*/ 4 h 61"/>
              <a:gd name="T12" fmla="*/ 28 w 95"/>
              <a:gd name="T13" fmla="*/ 6 h 61"/>
              <a:gd name="T14" fmla="*/ 33 w 95"/>
              <a:gd name="T15" fmla="*/ 6 h 61"/>
              <a:gd name="T16" fmla="*/ 42 w 95"/>
              <a:gd name="T17" fmla="*/ 8 h 61"/>
              <a:gd name="T18" fmla="*/ 49 w 95"/>
              <a:gd name="T19" fmla="*/ 8 h 61"/>
              <a:gd name="T20" fmla="*/ 58 w 95"/>
              <a:gd name="T21" fmla="*/ 6 h 61"/>
              <a:gd name="T22" fmla="*/ 65 w 95"/>
              <a:gd name="T23" fmla="*/ 6 h 61"/>
              <a:gd name="T24" fmla="*/ 73 w 95"/>
              <a:gd name="T25" fmla="*/ 4 h 61"/>
              <a:gd name="T26" fmla="*/ 79 w 95"/>
              <a:gd name="T27" fmla="*/ 4 h 61"/>
              <a:gd name="T28" fmla="*/ 86 w 95"/>
              <a:gd name="T29" fmla="*/ 2 h 61"/>
              <a:gd name="T30" fmla="*/ 94 w 95"/>
              <a:gd name="T3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" h="61">
                <a:moveTo>
                  <a:pt x="94" y="0"/>
                </a:moveTo>
                <a:lnTo>
                  <a:pt x="45" y="60"/>
                </a:lnTo>
                <a:lnTo>
                  <a:pt x="0" y="0"/>
                </a:lnTo>
                <a:lnTo>
                  <a:pt x="7" y="2"/>
                </a:lnTo>
                <a:lnTo>
                  <a:pt x="12" y="4"/>
                </a:lnTo>
                <a:lnTo>
                  <a:pt x="23" y="4"/>
                </a:lnTo>
                <a:lnTo>
                  <a:pt x="28" y="6"/>
                </a:lnTo>
                <a:lnTo>
                  <a:pt x="33" y="6"/>
                </a:lnTo>
                <a:lnTo>
                  <a:pt x="42" y="8"/>
                </a:lnTo>
                <a:lnTo>
                  <a:pt x="49" y="8"/>
                </a:lnTo>
                <a:lnTo>
                  <a:pt x="58" y="6"/>
                </a:lnTo>
                <a:lnTo>
                  <a:pt x="65" y="6"/>
                </a:lnTo>
                <a:lnTo>
                  <a:pt x="73" y="4"/>
                </a:lnTo>
                <a:lnTo>
                  <a:pt x="79" y="4"/>
                </a:lnTo>
                <a:lnTo>
                  <a:pt x="86" y="2"/>
                </a:lnTo>
                <a:lnTo>
                  <a:pt x="94" y="0"/>
                </a:lnTo>
              </a:path>
            </a:pathLst>
          </a:custGeom>
          <a:solidFill>
            <a:srgbClr val="B2F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H="1">
            <a:off x="3139017" y="3340100"/>
            <a:ext cx="336549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7" name="Freeform 49"/>
          <p:cNvSpPr>
            <a:spLocks/>
          </p:cNvSpPr>
          <p:nvPr/>
        </p:nvSpPr>
        <p:spPr bwMode="auto">
          <a:xfrm>
            <a:off x="3109386" y="3462340"/>
            <a:ext cx="112183" cy="96837"/>
          </a:xfrm>
          <a:custGeom>
            <a:avLst/>
            <a:gdLst>
              <a:gd name="T0" fmla="*/ 52 w 53"/>
              <a:gd name="T1" fmla="*/ 15 h 61"/>
              <a:gd name="T2" fmla="*/ 11 w 53"/>
              <a:gd name="T3" fmla="*/ 60 h 61"/>
              <a:gd name="T4" fmla="*/ 0 w 53"/>
              <a:gd name="T5" fmla="*/ 0 h 61"/>
              <a:gd name="T6" fmla="*/ 4 w 53"/>
              <a:gd name="T7" fmla="*/ 4 h 61"/>
              <a:gd name="T8" fmla="*/ 7 w 53"/>
              <a:gd name="T9" fmla="*/ 5 h 61"/>
              <a:gd name="T10" fmla="*/ 11 w 53"/>
              <a:gd name="T11" fmla="*/ 9 h 61"/>
              <a:gd name="T12" fmla="*/ 14 w 53"/>
              <a:gd name="T13" fmla="*/ 11 h 61"/>
              <a:gd name="T14" fmla="*/ 18 w 53"/>
              <a:gd name="T15" fmla="*/ 13 h 61"/>
              <a:gd name="T16" fmla="*/ 22 w 53"/>
              <a:gd name="T17" fmla="*/ 14 h 61"/>
              <a:gd name="T18" fmla="*/ 26 w 53"/>
              <a:gd name="T19" fmla="*/ 14 h 61"/>
              <a:gd name="T20" fmla="*/ 30 w 53"/>
              <a:gd name="T21" fmla="*/ 15 h 61"/>
              <a:gd name="T22" fmla="*/ 35 w 53"/>
              <a:gd name="T23" fmla="*/ 15 h 61"/>
              <a:gd name="T24" fmla="*/ 39 w 53"/>
              <a:gd name="T25" fmla="*/ 15 h 61"/>
              <a:gd name="T26" fmla="*/ 44 w 53"/>
              <a:gd name="T27" fmla="*/ 15 h 61"/>
              <a:gd name="T28" fmla="*/ 47 w 53"/>
              <a:gd name="T29" fmla="*/ 15 h 61"/>
              <a:gd name="T30" fmla="*/ 52 w 53"/>
              <a:gd name="T31" fmla="*/ 1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61">
                <a:moveTo>
                  <a:pt x="52" y="15"/>
                </a:moveTo>
                <a:lnTo>
                  <a:pt x="11" y="60"/>
                </a:lnTo>
                <a:lnTo>
                  <a:pt x="0" y="0"/>
                </a:lnTo>
                <a:lnTo>
                  <a:pt x="4" y="4"/>
                </a:lnTo>
                <a:lnTo>
                  <a:pt x="7" y="5"/>
                </a:lnTo>
                <a:lnTo>
                  <a:pt x="11" y="9"/>
                </a:lnTo>
                <a:lnTo>
                  <a:pt x="14" y="11"/>
                </a:lnTo>
                <a:lnTo>
                  <a:pt x="18" y="13"/>
                </a:lnTo>
                <a:lnTo>
                  <a:pt x="22" y="14"/>
                </a:lnTo>
                <a:lnTo>
                  <a:pt x="26" y="14"/>
                </a:lnTo>
                <a:lnTo>
                  <a:pt x="30" y="15"/>
                </a:lnTo>
                <a:lnTo>
                  <a:pt x="35" y="15"/>
                </a:lnTo>
                <a:lnTo>
                  <a:pt x="39" y="15"/>
                </a:lnTo>
                <a:lnTo>
                  <a:pt x="44" y="15"/>
                </a:lnTo>
                <a:lnTo>
                  <a:pt x="47" y="15"/>
                </a:lnTo>
                <a:lnTo>
                  <a:pt x="52" y="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5689600" y="3992563"/>
            <a:ext cx="0" cy="301625"/>
          </a:xfrm>
          <a:prstGeom prst="line">
            <a:avLst/>
          </a:prstGeom>
          <a:noFill/>
          <a:ln w="25400">
            <a:solidFill>
              <a:srgbClr val="C3F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6400800" y="3992563"/>
            <a:ext cx="0" cy="3254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0" name="Freeform 52"/>
          <p:cNvSpPr>
            <a:spLocks/>
          </p:cNvSpPr>
          <p:nvPr/>
        </p:nvSpPr>
        <p:spPr bwMode="auto">
          <a:xfrm>
            <a:off x="2844802" y="3200400"/>
            <a:ext cx="615951" cy="1098550"/>
          </a:xfrm>
          <a:custGeom>
            <a:avLst/>
            <a:gdLst>
              <a:gd name="T0" fmla="*/ 290 w 291"/>
              <a:gd name="T1" fmla="*/ 691 h 692"/>
              <a:gd name="T2" fmla="*/ 259 w 291"/>
              <a:gd name="T3" fmla="*/ 684 h 692"/>
              <a:gd name="T4" fmla="*/ 243 w 291"/>
              <a:gd name="T5" fmla="*/ 676 h 692"/>
              <a:gd name="T6" fmla="*/ 230 w 291"/>
              <a:gd name="T7" fmla="*/ 664 h 692"/>
              <a:gd name="T8" fmla="*/ 214 w 291"/>
              <a:gd name="T9" fmla="*/ 649 h 692"/>
              <a:gd name="T10" fmla="*/ 199 w 291"/>
              <a:gd name="T11" fmla="*/ 627 h 692"/>
              <a:gd name="T12" fmla="*/ 183 w 291"/>
              <a:gd name="T13" fmla="*/ 598 h 692"/>
              <a:gd name="T14" fmla="*/ 153 w 291"/>
              <a:gd name="T15" fmla="*/ 519 h 692"/>
              <a:gd name="T16" fmla="*/ 122 w 291"/>
              <a:gd name="T17" fmla="*/ 406 h 692"/>
              <a:gd name="T18" fmla="*/ 93 w 291"/>
              <a:gd name="T19" fmla="*/ 270 h 692"/>
              <a:gd name="T20" fmla="*/ 77 w 291"/>
              <a:gd name="T21" fmla="*/ 202 h 692"/>
              <a:gd name="T22" fmla="*/ 62 w 291"/>
              <a:gd name="T23" fmla="*/ 136 h 692"/>
              <a:gd name="T24" fmla="*/ 46 w 291"/>
              <a:gd name="T25" fmla="*/ 80 h 692"/>
              <a:gd name="T26" fmla="*/ 31 w 291"/>
              <a:gd name="T27" fmla="*/ 37 h 692"/>
              <a:gd name="T28" fmla="*/ 15 w 291"/>
              <a:gd name="T29" fmla="*/ 10 h 692"/>
              <a:gd name="T30" fmla="*/ 0 w 291"/>
              <a:gd name="T31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1" h="692">
                <a:moveTo>
                  <a:pt x="290" y="691"/>
                </a:moveTo>
                <a:lnTo>
                  <a:pt x="259" y="684"/>
                </a:lnTo>
                <a:lnTo>
                  <a:pt x="243" y="676"/>
                </a:lnTo>
                <a:lnTo>
                  <a:pt x="230" y="664"/>
                </a:lnTo>
                <a:lnTo>
                  <a:pt x="214" y="649"/>
                </a:lnTo>
                <a:lnTo>
                  <a:pt x="199" y="627"/>
                </a:lnTo>
                <a:lnTo>
                  <a:pt x="183" y="598"/>
                </a:lnTo>
                <a:lnTo>
                  <a:pt x="153" y="519"/>
                </a:lnTo>
                <a:lnTo>
                  <a:pt x="122" y="406"/>
                </a:lnTo>
                <a:lnTo>
                  <a:pt x="93" y="270"/>
                </a:lnTo>
                <a:lnTo>
                  <a:pt x="77" y="202"/>
                </a:lnTo>
                <a:lnTo>
                  <a:pt x="62" y="136"/>
                </a:lnTo>
                <a:lnTo>
                  <a:pt x="46" y="80"/>
                </a:lnTo>
                <a:lnTo>
                  <a:pt x="31" y="37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1" name="Freeform 53"/>
          <p:cNvSpPr>
            <a:spLocks/>
          </p:cNvSpPr>
          <p:nvPr/>
        </p:nvSpPr>
        <p:spPr bwMode="auto">
          <a:xfrm>
            <a:off x="1016000" y="3200400"/>
            <a:ext cx="1845733" cy="1098550"/>
          </a:xfrm>
          <a:custGeom>
            <a:avLst/>
            <a:gdLst>
              <a:gd name="T0" fmla="*/ 0 w 872"/>
              <a:gd name="T1" fmla="*/ 691 h 692"/>
              <a:gd name="T2" fmla="*/ 93 w 872"/>
              <a:gd name="T3" fmla="*/ 684 h 692"/>
              <a:gd name="T4" fmla="*/ 138 w 872"/>
              <a:gd name="T5" fmla="*/ 676 h 692"/>
              <a:gd name="T6" fmla="*/ 184 w 872"/>
              <a:gd name="T7" fmla="*/ 664 h 692"/>
              <a:gd name="T8" fmla="*/ 230 w 872"/>
              <a:gd name="T9" fmla="*/ 649 h 692"/>
              <a:gd name="T10" fmla="*/ 275 w 872"/>
              <a:gd name="T11" fmla="*/ 627 h 692"/>
              <a:gd name="T12" fmla="*/ 321 w 872"/>
              <a:gd name="T13" fmla="*/ 598 h 692"/>
              <a:gd name="T14" fmla="*/ 412 w 872"/>
              <a:gd name="T15" fmla="*/ 519 h 692"/>
              <a:gd name="T16" fmla="*/ 505 w 872"/>
              <a:gd name="T17" fmla="*/ 406 h 692"/>
              <a:gd name="T18" fmla="*/ 596 w 872"/>
              <a:gd name="T19" fmla="*/ 270 h 692"/>
              <a:gd name="T20" fmla="*/ 642 w 872"/>
              <a:gd name="T21" fmla="*/ 202 h 692"/>
              <a:gd name="T22" fmla="*/ 689 w 872"/>
              <a:gd name="T23" fmla="*/ 136 h 692"/>
              <a:gd name="T24" fmla="*/ 733 w 872"/>
              <a:gd name="T25" fmla="*/ 80 h 692"/>
              <a:gd name="T26" fmla="*/ 780 w 872"/>
              <a:gd name="T27" fmla="*/ 37 h 692"/>
              <a:gd name="T28" fmla="*/ 826 w 872"/>
              <a:gd name="T29" fmla="*/ 10 h 692"/>
              <a:gd name="T30" fmla="*/ 871 w 872"/>
              <a:gd name="T31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2" h="692">
                <a:moveTo>
                  <a:pt x="0" y="691"/>
                </a:moveTo>
                <a:lnTo>
                  <a:pt x="93" y="684"/>
                </a:lnTo>
                <a:lnTo>
                  <a:pt x="138" y="676"/>
                </a:lnTo>
                <a:lnTo>
                  <a:pt x="184" y="664"/>
                </a:lnTo>
                <a:lnTo>
                  <a:pt x="230" y="649"/>
                </a:lnTo>
                <a:lnTo>
                  <a:pt x="275" y="627"/>
                </a:lnTo>
                <a:lnTo>
                  <a:pt x="321" y="598"/>
                </a:lnTo>
                <a:lnTo>
                  <a:pt x="412" y="519"/>
                </a:lnTo>
                <a:lnTo>
                  <a:pt x="505" y="406"/>
                </a:lnTo>
                <a:lnTo>
                  <a:pt x="596" y="270"/>
                </a:lnTo>
                <a:lnTo>
                  <a:pt x="642" y="202"/>
                </a:lnTo>
                <a:lnTo>
                  <a:pt x="689" y="136"/>
                </a:lnTo>
                <a:lnTo>
                  <a:pt x="733" y="80"/>
                </a:lnTo>
                <a:lnTo>
                  <a:pt x="780" y="37"/>
                </a:lnTo>
                <a:lnTo>
                  <a:pt x="826" y="10"/>
                </a:lnTo>
                <a:lnTo>
                  <a:pt x="871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 flipH="1">
            <a:off x="6546851" y="3340100"/>
            <a:ext cx="459316" cy="29368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3" name="Freeform 55"/>
          <p:cNvSpPr>
            <a:spLocks/>
          </p:cNvSpPr>
          <p:nvPr/>
        </p:nvSpPr>
        <p:spPr bwMode="auto">
          <a:xfrm>
            <a:off x="6502402" y="3733800"/>
            <a:ext cx="182033" cy="114300"/>
          </a:xfrm>
          <a:custGeom>
            <a:avLst/>
            <a:gdLst>
              <a:gd name="T0" fmla="*/ 85 w 86"/>
              <a:gd name="T1" fmla="*/ 11 h 72"/>
              <a:gd name="T2" fmla="*/ 30 w 86"/>
              <a:gd name="T3" fmla="*/ 71 h 72"/>
              <a:gd name="T4" fmla="*/ 0 w 86"/>
              <a:gd name="T5" fmla="*/ 0 h 72"/>
              <a:gd name="T6" fmla="*/ 8 w 86"/>
              <a:gd name="T7" fmla="*/ 2 h 72"/>
              <a:gd name="T8" fmla="*/ 14 w 86"/>
              <a:gd name="T9" fmla="*/ 6 h 72"/>
              <a:gd name="T10" fmla="*/ 19 w 86"/>
              <a:gd name="T11" fmla="*/ 9 h 72"/>
              <a:gd name="T12" fmla="*/ 24 w 86"/>
              <a:gd name="T13" fmla="*/ 11 h 72"/>
              <a:gd name="T14" fmla="*/ 33 w 86"/>
              <a:gd name="T15" fmla="*/ 11 h 72"/>
              <a:gd name="T16" fmla="*/ 38 w 86"/>
              <a:gd name="T17" fmla="*/ 13 h 72"/>
              <a:gd name="T18" fmla="*/ 44 w 86"/>
              <a:gd name="T19" fmla="*/ 13 h 72"/>
              <a:gd name="T20" fmla="*/ 52 w 86"/>
              <a:gd name="T21" fmla="*/ 16 h 72"/>
              <a:gd name="T22" fmla="*/ 57 w 86"/>
              <a:gd name="T23" fmla="*/ 16 h 72"/>
              <a:gd name="T24" fmla="*/ 65 w 86"/>
              <a:gd name="T25" fmla="*/ 16 h 72"/>
              <a:gd name="T26" fmla="*/ 71 w 86"/>
              <a:gd name="T27" fmla="*/ 13 h 72"/>
              <a:gd name="T28" fmla="*/ 79 w 86"/>
              <a:gd name="T29" fmla="*/ 13 h 72"/>
              <a:gd name="T30" fmla="*/ 85 w 86"/>
              <a:gd name="T31" fmla="*/ 1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2">
                <a:moveTo>
                  <a:pt x="85" y="11"/>
                </a:moveTo>
                <a:lnTo>
                  <a:pt x="30" y="71"/>
                </a:lnTo>
                <a:lnTo>
                  <a:pt x="0" y="0"/>
                </a:lnTo>
                <a:lnTo>
                  <a:pt x="8" y="2"/>
                </a:lnTo>
                <a:lnTo>
                  <a:pt x="14" y="6"/>
                </a:lnTo>
                <a:lnTo>
                  <a:pt x="19" y="9"/>
                </a:lnTo>
                <a:lnTo>
                  <a:pt x="24" y="11"/>
                </a:lnTo>
                <a:lnTo>
                  <a:pt x="33" y="11"/>
                </a:lnTo>
                <a:lnTo>
                  <a:pt x="38" y="13"/>
                </a:lnTo>
                <a:lnTo>
                  <a:pt x="44" y="13"/>
                </a:lnTo>
                <a:lnTo>
                  <a:pt x="52" y="16"/>
                </a:lnTo>
                <a:lnTo>
                  <a:pt x="57" y="16"/>
                </a:lnTo>
                <a:lnTo>
                  <a:pt x="65" y="16"/>
                </a:lnTo>
                <a:lnTo>
                  <a:pt x="71" y="13"/>
                </a:lnTo>
                <a:lnTo>
                  <a:pt x="79" y="13"/>
                </a:lnTo>
                <a:lnTo>
                  <a:pt x="85" y="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5075769" y="3349626"/>
            <a:ext cx="29633" cy="403225"/>
          </a:xfrm>
          <a:prstGeom prst="line">
            <a:avLst/>
          </a:prstGeom>
          <a:noFill/>
          <a:ln w="12700">
            <a:solidFill>
              <a:srgbClr val="C3F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5" name="Freeform 57"/>
          <p:cNvSpPr>
            <a:spLocks/>
          </p:cNvSpPr>
          <p:nvPr/>
        </p:nvSpPr>
        <p:spPr bwMode="auto">
          <a:xfrm>
            <a:off x="5080000" y="3733800"/>
            <a:ext cx="205317" cy="114300"/>
          </a:xfrm>
          <a:custGeom>
            <a:avLst/>
            <a:gdLst>
              <a:gd name="T0" fmla="*/ 96 w 97"/>
              <a:gd name="T1" fmla="*/ 0 h 72"/>
              <a:gd name="T2" fmla="*/ 86 w 97"/>
              <a:gd name="T3" fmla="*/ 71 h 72"/>
              <a:gd name="T4" fmla="*/ 0 w 97"/>
              <a:gd name="T5" fmla="*/ 24 h 72"/>
              <a:gd name="T6" fmla="*/ 10 w 97"/>
              <a:gd name="T7" fmla="*/ 24 h 72"/>
              <a:gd name="T8" fmla="*/ 17 w 97"/>
              <a:gd name="T9" fmla="*/ 24 h 72"/>
              <a:gd name="T10" fmla="*/ 25 w 97"/>
              <a:gd name="T11" fmla="*/ 24 h 72"/>
              <a:gd name="T12" fmla="*/ 33 w 97"/>
              <a:gd name="T13" fmla="*/ 24 h 72"/>
              <a:gd name="T14" fmla="*/ 42 w 97"/>
              <a:gd name="T15" fmla="*/ 21 h 72"/>
              <a:gd name="T16" fmla="*/ 50 w 97"/>
              <a:gd name="T17" fmla="*/ 19 h 72"/>
              <a:gd name="T18" fmla="*/ 56 w 97"/>
              <a:gd name="T19" fmla="*/ 18 h 72"/>
              <a:gd name="T20" fmla="*/ 63 w 97"/>
              <a:gd name="T21" fmla="*/ 15 h 72"/>
              <a:gd name="T22" fmla="*/ 73 w 97"/>
              <a:gd name="T23" fmla="*/ 13 h 72"/>
              <a:gd name="T24" fmla="*/ 79 w 97"/>
              <a:gd name="T25" fmla="*/ 11 h 72"/>
              <a:gd name="T26" fmla="*/ 86 w 97"/>
              <a:gd name="T27" fmla="*/ 6 h 72"/>
              <a:gd name="T28" fmla="*/ 88 w 97"/>
              <a:gd name="T29" fmla="*/ 2 h 72"/>
              <a:gd name="T30" fmla="*/ 96 w 97"/>
              <a:gd name="T3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" h="72">
                <a:moveTo>
                  <a:pt x="96" y="0"/>
                </a:moveTo>
                <a:lnTo>
                  <a:pt x="86" y="71"/>
                </a:lnTo>
                <a:lnTo>
                  <a:pt x="0" y="24"/>
                </a:lnTo>
                <a:lnTo>
                  <a:pt x="10" y="24"/>
                </a:lnTo>
                <a:lnTo>
                  <a:pt x="17" y="24"/>
                </a:lnTo>
                <a:lnTo>
                  <a:pt x="25" y="24"/>
                </a:lnTo>
                <a:lnTo>
                  <a:pt x="33" y="24"/>
                </a:lnTo>
                <a:lnTo>
                  <a:pt x="42" y="21"/>
                </a:lnTo>
                <a:lnTo>
                  <a:pt x="50" y="19"/>
                </a:lnTo>
                <a:lnTo>
                  <a:pt x="56" y="18"/>
                </a:lnTo>
                <a:lnTo>
                  <a:pt x="63" y="15"/>
                </a:lnTo>
                <a:lnTo>
                  <a:pt x="73" y="13"/>
                </a:lnTo>
                <a:lnTo>
                  <a:pt x="79" y="11"/>
                </a:lnTo>
                <a:lnTo>
                  <a:pt x="86" y="6"/>
                </a:lnTo>
                <a:lnTo>
                  <a:pt x="88" y="2"/>
                </a:lnTo>
                <a:lnTo>
                  <a:pt x="96" y="0"/>
                </a:lnTo>
              </a:path>
            </a:pathLst>
          </a:custGeom>
          <a:solidFill>
            <a:srgbClr val="B2F5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6" name="Freeform 58"/>
          <p:cNvSpPr>
            <a:spLocks/>
          </p:cNvSpPr>
          <p:nvPr/>
        </p:nvSpPr>
        <p:spPr bwMode="auto">
          <a:xfrm>
            <a:off x="6053669" y="3227388"/>
            <a:ext cx="844551" cy="1098550"/>
          </a:xfrm>
          <a:custGeom>
            <a:avLst/>
            <a:gdLst>
              <a:gd name="T0" fmla="*/ 398 w 399"/>
              <a:gd name="T1" fmla="*/ 691 h 692"/>
              <a:gd name="T2" fmla="*/ 356 w 399"/>
              <a:gd name="T3" fmla="*/ 684 h 692"/>
              <a:gd name="T4" fmla="*/ 335 w 399"/>
              <a:gd name="T5" fmla="*/ 676 h 692"/>
              <a:gd name="T6" fmla="*/ 315 w 399"/>
              <a:gd name="T7" fmla="*/ 664 h 692"/>
              <a:gd name="T8" fmla="*/ 294 w 399"/>
              <a:gd name="T9" fmla="*/ 649 h 692"/>
              <a:gd name="T10" fmla="*/ 273 w 399"/>
              <a:gd name="T11" fmla="*/ 627 h 692"/>
              <a:gd name="T12" fmla="*/ 251 w 399"/>
              <a:gd name="T13" fmla="*/ 598 h 692"/>
              <a:gd name="T14" fmla="*/ 209 w 399"/>
              <a:gd name="T15" fmla="*/ 519 h 692"/>
              <a:gd name="T16" fmla="*/ 168 w 399"/>
              <a:gd name="T17" fmla="*/ 406 h 692"/>
              <a:gd name="T18" fmla="*/ 126 w 399"/>
              <a:gd name="T19" fmla="*/ 270 h 692"/>
              <a:gd name="T20" fmla="*/ 104 w 399"/>
              <a:gd name="T21" fmla="*/ 202 h 692"/>
              <a:gd name="T22" fmla="*/ 83 w 399"/>
              <a:gd name="T23" fmla="*/ 136 h 692"/>
              <a:gd name="T24" fmla="*/ 62 w 399"/>
              <a:gd name="T25" fmla="*/ 80 h 692"/>
              <a:gd name="T26" fmla="*/ 41 w 399"/>
              <a:gd name="T27" fmla="*/ 37 h 692"/>
              <a:gd name="T28" fmla="*/ 21 w 399"/>
              <a:gd name="T29" fmla="*/ 10 h 692"/>
              <a:gd name="T30" fmla="*/ 0 w 399"/>
              <a:gd name="T31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9" h="692">
                <a:moveTo>
                  <a:pt x="398" y="691"/>
                </a:moveTo>
                <a:lnTo>
                  <a:pt x="356" y="684"/>
                </a:lnTo>
                <a:lnTo>
                  <a:pt x="335" y="676"/>
                </a:lnTo>
                <a:lnTo>
                  <a:pt x="315" y="664"/>
                </a:lnTo>
                <a:lnTo>
                  <a:pt x="294" y="649"/>
                </a:lnTo>
                <a:lnTo>
                  <a:pt x="273" y="627"/>
                </a:lnTo>
                <a:lnTo>
                  <a:pt x="251" y="598"/>
                </a:lnTo>
                <a:lnTo>
                  <a:pt x="209" y="519"/>
                </a:lnTo>
                <a:lnTo>
                  <a:pt x="168" y="406"/>
                </a:lnTo>
                <a:lnTo>
                  <a:pt x="126" y="270"/>
                </a:lnTo>
                <a:lnTo>
                  <a:pt x="104" y="202"/>
                </a:lnTo>
                <a:lnTo>
                  <a:pt x="83" y="136"/>
                </a:lnTo>
                <a:lnTo>
                  <a:pt x="62" y="80"/>
                </a:lnTo>
                <a:lnTo>
                  <a:pt x="41" y="37"/>
                </a:lnTo>
                <a:lnTo>
                  <a:pt x="21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7" name="Freeform 59"/>
          <p:cNvSpPr>
            <a:spLocks/>
          </p:cNvSpPr>
          <p:nvPr/>
        </p:nvSpPr>
        <p:spPr bwMode="auto">
          <a:xfrm>
            <a:off x="5207000" y="3227388"/>
            <a:ext cx="848784" cy="1098550"/>
          </a:xfrm>
          <a:custGeom>
            <a:avLst/>
            <a:gdLst>
              <a:gd name="T0" fmla="*/ 0 w 401"/>
              <a:gd name="T1" fmla="*/ 691 h 692"/>
              <a:gd name="T2" fmla="*/ 42 w 401"/>
              <a:gd name="T3" fmla="*/ 684 h 692"/>
              <a:gd name="T4" fmla="*/ 63 w 401"/>
              <a:gd name="T5" fmla="*/ 676 h 692"/>
              <a:gd name="T6" fmla="*/ 85 w 401"/>
              <a:gd name="T7" fmla="*/ 664 h 692"/>
              <a:gd name="T8" fmla="*/ 106 w 401"/>
              <a:gd name="T9" fmla="*/ 649 h 692"/>
              <a:gd name="T10" fmla="*/ 127 w 401"/>
              <a:gd name="T11" fmla="*/ 627 h 692"/>
              <a:gd name="T12" fmla="*/ 147 w 401"/>
              <a:gd name="T13" fmla="*/ 598 h 692"/>
              <a:gd name="T14" fmla="*/ 189 w 401"/>
              <a:gd name="T15" fmla="*/ 519 h 692"/>
              <a:gd name="T16" fmla="*/ 232 w 401"/>
              <a:gd name="T17" fmla="*/ 406 h 692"/>
              <a:gd name="T18" fmla="*/ 274 w 401"/>
              <a:gd name="T19" fmla="*/ 270 h 692"/>
              <a:gd name="T20" fmla="*/ 294 w 401"/>
              <a:gd name="T21" fmla="*/ 202 h 692"/>
              <a:gd name="T22" fmla="*/ 315 w 401"/>
              <a:gd name="T23" fmla="*/ 136 h 692"/>
              <a:gd name="T24" fmla="*/ 336 w 401"/>
              <a:gd name="T25" fmla="*/ 80 h 692"/>
              <a:gd name="T26" fmla="*/ 357 w 401"/>
              <a:gd name="T27" fmla="*/ 37 h 692"/>
              <a:gd name="T28" fmla="*/ 379 w 401"/>
              <a:gd name="T29" fmla="*/ 10 h 692"/>
              <a:gd name="T30" fmla="*/ 400 w 401"/>
              <a:gd name="T31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1" h="692">
                <a:moveTo>
                  <a:pt x="0" y="691"/>
                </a:moveTo>
                <a:lnTo>
                  <a:pt x="42" y="684"/>
                </a:lnTo>
                <a:lnTo>
                  <a:pt x="63" y="676"/>
                </a:lnTo>
                <a:lnTo>
                  <a:pt x="85" y="664"/>
                </a:lnTo>
                <a:lnTo>
                  <a:pt x="106" y="649"/>
                </a:lnTo>
                <a:lnTo>
                  <a:pt x="127" y="627"/>
                </a:lnTo>
                <a:lnTo>
                  <a:pt x="147" y="598"/>
                </a:lnTo>
                <a:lnTo>
                  <a:pt x="189" y="519"/>
                </a:lnTo>
                <a:lnTo>
                  <a:pt x="232" y="406"/>
                </a:lnTo>
                <a:lnTo>
                  <a:pt x="274" y="270"/>
                </a:lnTo>
                <a:lnTo>
                  <a:pt x="294" y="202"/>
                </a:lnTo>
                <a:lnTo>
                  <a:pt x="315" y="136"/>
                </a:lnTo>
                <a:lnTo>
                  <a:pt x="336" y="80"/>
                </a:lnTo>
                <a:lnTo>
                  <a:pt x="357" y="37"/>
                </a:lnTo>
                <a:lnTo>
                  <a:pt x="379" y="10"/>
                </a:lnTo>
                <a:lnTo>
                  <a:pt x="400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>
            <a:off x="5060953" y="4324350"/>
            <a:ext cx="2214033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89" name="Freeform 61"/>
          <p:cNvSpPr>
            <a:spLocks/>
          </p:cNvSpPr>
          <p:nvPr/>
        </p:nvSpPr>
        <p:spPr bwMode="auto">
          <a:xfrm>
            <a:off x="7461251" y="4278313"/>
            <a:ext cx="116416" cy="87312"/>
          </a:xfrm>
          <a:custGeom>
            <a:avLst/>
            <a:gdLst>
              <a:gd name="T0" fmla="*/ 0 w 55"/>
              <a:gd name="T1" fmla="*/ 0 h 55"/>
              <a:gd name="T2" fmla="*/ 54 w 55"/>
              <a:gd name="T3" fmla="*/ 26 h 55"/>
              <a:gd name="T4" fmla="*/ 0 w 55"/>
              <a:gd name="T5" fmla="*/ 54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4" y="26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>
            <a:off x="1231902" y="4343400"/>
            <a:ext cx="2216151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1" name="Freeform 63"/>
          <p:cNvSpPr>
            <a:spLocks/>
          </p:cNvSpPr>
          <p:nvPr/>
        </p:nvSpPr>
        <p:spPr bwMode="auto">
          <a:xfrm>
            <a:off x="3621617" y="4278313"/>
            <a:ext cx="116416" cy="87312"/>
          </a:xfrm>
          <a:custGeom>
            <a:avLst/>
            <a:gdLst>
              <a:gd name="T0" fmla="*/ 0 w 55"/>
              <a:gd name="T1" fmla="*/ 0 h 55"/>
              <a:gd name="T2" fmla="*/ 54 w 55"/>
              <a:gd name="T3" fmla="*/ 26 h 55"/>
              <a:gd name="T4" fmla="*/ 0 w 55"/>
              <a:gd name="T5" fmla="*/ 54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4" y="26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2" name="Freeform 64"/>
          <p:cNvSpPr>
            <a:spLocks/>
          </p:cNvSpPr>
          <p:nvPr/>
        </p:nvSpPr>
        <p:spPr bwMode="auto">
          <a:xfrm>
            <a:off x="9124951" y="3227388"/>
            <a:ext cx="1843616" cy="1098550"/>
          </a:xfrm>
          <a:custGeom>
            <a:avLst/>
            <a:gdLst>
              <a:gd name="T0" fmla="*/ 870 w 871"/>
              <a:gd name="T1" fmla="*/ 691 h 692"/>
              <a:gd name="T2" fmla="*/ 777 w 871"/>
              <a:gd name="T3" fmla="*/ 684 h 692"/>
              <a:gd name="T4" fmla="*/ 733 w 871"/>
              <a:gd name="T5" fmla="*/ 676 h 692"/>
              <a:gd name="T6" fmla="*/ 686 w 871"/>
              <a:gd name="T7" fmla="*/ 664 h 692"/>
              <a:gd name="T8" fmla="*/ 640 w 871"/>
              <a:gd name="T9" fmla="*/ 649 h 692"/>
              <a:gd name="T10" fmla="*/ 596 w 871"/>
              <a:gd name="T11" fmla="*/ 627 h 692"/>
              <a:gd name="T12" fmla="*/ 549 w 871"/>
              <a:gd name="T13" fmla="*/ 598 h 692"/>
              <a:gd name="T14" fmla="*/ 456 w 871"/>
              <a:gd name="T15" fmla="*/ 519 h 692"/>
              <a:gd name="T16" fmla="*/ 365 w 871"/>
              <a:gd name="T17" fmla="*/ 406 h 692"/>
              <a:gd name="T18" fmla="*/ 274 w 871"/>
              <a:gd name="T19" fmla="*/ 270 h 692"/>
              <a:gd name="T20" fmla="*/ 228 w 871"/>
              <a:gd name="T21" fmla="*/ 202 h 692"/>
              <a:gd name="T22" fmla="*/ 182 w 871"/>
              <a:gd name="T23" fmla="*/ 136 h 692"/>
              <a:gd name="T24" fmla="*/ 137 w 871"/>
              <a:gd name="T25" fmla="*/ 80 h 692"/>
              <a:gd name="T26" fmla="*/ 91 w 871"/>
              <a:gd name="T27" fmla="*/ 37 h 692"/>
              <a:gd name="T28" fmla="*/ 44 w 871"/>
              <a:gd name="T29" fmla="*/ 10 h 692"/>
              <a:gd name="T30" fmla="*/ 0 w 871"/>
              <a:gd name="T31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1" h="692">
                <a:moveTo>
                  <a:pt x="870" y="691"/>
                </a:moveTo>
                <a:lnTo>
                  <a:pt x="777" y="684"/>
                </a:lnTo>
                <a:lnTo>
                  <a:pt x="733" y="676"/>
                </a:lnTo>
                <a:lnTo>
                  <a:pt x="686" y="664"/>
                </a:lnTo>
                <a:lnTo>
                  <a:pt x="640" y="649"/>
                </a:lnTo>
                <a:lnTo>
                  <a:pt x="596" y="627"/>
                </a:lnTo>
                <a:lnTo>
                  <a:pt x="549" y="598"/>
                </a:lnTo>
                <a:lnTo>
                  <a:pt x="456" y="519"/>
                </a:lnTo>
                <a:lnTo>
                  <a:pt x="365" y="406"/>
                </a:lnTo>
                <a:lnTo>
                  <a:pt x="274" y="270"/>
                </a:lnTo>
                <a:lnTo>
                  <a:pt x="228" y="202"/>
                </a:lnTo>
                <a:lnTo>
                  <a:pt x="182" y="136"/>
                </a:lnTo>
                <a:lnTo>
                  <a:pt x="137" y="80"/>
                </a:lnTo>
                <a:lnTo>
                  <a:pt x="91" y="37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3" name="Freeform 65"/>
          <p:cNvSpPr>
            <a:spLocks/>
          </p:cNvSpPr>
          <p:nvPr/>
        </p:nvSpPr>
        <p:spPr bwMode="auto">
          <a:xfrm>
            <a:off x="8511119" y="3227388"/>
            <a:ext cx="615949" cy="1098550"/>
          </a:xfrm>
          <a:custGeom>
            <a:avLst/>
            <a:gdLst>
              <a:gd name="T0" fmla="*/ 0 w 291"/>
              <a:gd name="T1" fmla="*/ 691 h 692"/>
              <a:gd name="T2" fmla="*/ 29 w 291"/>
              <a:gd name="T3" fmla="*/ 684 h 692"/>
              <a:gd name="T4" fmla="*/ 44 w 291"/>
              <a:gd name="T5" fmla="*/ 676 h 692"/>
              <a:gd name="T6" fmla="*/ 60 w 291"/>
              <a:gd name="T7" fmla="*/ 664 h 692"/>
              <a:gd name="T8" fmla="*/ 75 w 291"/>
              <a:gd name="T9" fmla="*/ 649 h 692"/>
              <a:gd name="T10" fmla="*/ 90 w 291"/>
              <a:gd name="T11" fmla="*/ 627 h 692"/>
              <a:gd name="T12" fmla="*/ 106 w 291"/>
              <a:gd name="T13" fmla="*/ 598 h 692"/>
              <a:gd name="T14" fmla="*/ 137 w 291"/>
              <a:gd name="T15" fmla="*/ 519 h 692"/>
              <a:gd name="T16" fmla="*/ 168 w 291"/>
              <a:gd name="T17" fmla="*/ 406 h 692"/>
              <a:gd name="T18" fmla="*/ 197 w 291"/>
              <a:gd name="T19" fmla="*/ 270 h 692"/>
              <a:gd name="T20" fmla="*/ 212 w 291"/>
              <a:gd name="T21" fmla="*/ 202 h 692"/>
              <a:gd name="T22" fmla="*/ 228 w 291"/>
              <a:gd name="T23" fmla="*/ 136 h 692"/>
              <a:gd name="T24" fmla="*/ 243 w 291"/>
              <a:gd name="T25" fmla="*/ 80 h 692"/>
              <a:gd name="T26" fmla="*/ 259 w 291"/>
              <a:gd name="T27" fmla="*/ 37 h 692"/>
              <a:gd name="T28" fmla="*/ 274 w 291"/>
              <a:gd name="T29" fmla="*/ 10 h 692"/>
              <a:gd name="T30" fmla="*/ 290 w 291"/>
              <a:gd name="T31" fmla="*/ 0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1" h="692">
                <a:moveTo>
                  <a:pt x="0" y="691"/>
                </a:moveTo>
                <a:lnTo>
                  <a:pt x="29" y="684"/>
                </a:lnTo>
                <a:lnTo>
                  <a:pt x="44" y="676"/>
                </a:lnTo>
                <a:lnTo>
                  <a:pt x="60" y="664"/>
                </a:lnTo>
                <a:lnTo>
                  <a:pt x="75" y="649"/>
                </a:lnTo>
                <a:lnTo>
                  <a:pt x="90" y="627"/>
                </a:lnTo>
                <a:lnTo>
                  <a:pt x="106" y="598"/>
                </a:lnTo>
                <a:lnTo>
                  <a:pt x="137" y="519"/>
                </a:lnTo>
                <a:lnTo>
                  <a:pt x="168" y="406"/>
                </a:lnTo>
                <a:lnTo>
                  <a:pt x="197" y="270"/>
                </a:lnTo>
                <a:lnTo>
                  <a:pt x="212" y="202"/>
                </a:lnTo>
                <a:lnTo>
                  <a:pt x="228" y="136"/>
                </a:lnTo>
                <a:lnTo>
                  <a:pt x="243" y="80"/>
                </a:lnTo>
                <a:lnTo>
                  <a:pt x="259" y="37"/>
                </a:lnTo>
                <a:lnTo>
                  <a:pt x="274" y="10"/>
                </a:lnTo>
                <a:lnTo>
                  <a:pt x="290" y="0"/>
                </a:lnTo>
              </a:path>
            </a:pathLst>
          </a:custGeom>
          <a:noFill/>
          <a:ln w="25400" cap="rnd" cmpd="sng">
            <a:solidFill>
              <a:srgbClr val="13FFC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>
            <a:off x="8648702" y="4343400"/>
            <a:ext cx="2214033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5" name="Freeform 67"/>
          <p:cNvSpPr>
            <a:spLocks/>
          </p:cNvSpPr>
          <p:nvPr/>
        </p:nvSpPr>
        <p:spPr bwMode="auto">
          <a:xfrm>
            <a:off x="11146369" y="4278313"/>
            <a:ext cx="116417" cy="87312"/>
          </a:xfrm>
          <a:custGeom>
            <a:avLst/>
            <a:gdLst>
              <a:gd name="T0" fmla="*/ 0 w 55"/>
              <a:gd name="T1" fmla="*/ 0 h 55"/>
              <a:gd name="T2" fmla="*/ 54 w 55"/>
              <a:gd name="T3" fmla="*/ 26 h 55"/>
              <a:gd name="T4" fmla="*/ 0 w 55"/>
              <a:gd name="T5" fmla="*/ 54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4" y="26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6" name="Freeform 68"/>
          <p:cNvSpPr>
            <a:spLocks/>
          </p:cNvSpPr>
          <p:nvPr/>
        </p:nvSpPr>
        <p:spPr bwMode="auto">
          <a:xfrm>
            <a:off x="1598084" y="4797425"/>
            <a:ext cx="1386416" cy="463550"/>
          </a:xfrm>
          <a:custGeom>
            <a:avLst/>
            <a:gdLst>
              <a:gd name="T0" fmla="*/ 0 w 655"/>
              <a:gd name="T1" fmla="*/ 291 h 292"/>
              <a:gd name="T2" fmla="*/ 654 w 655"/>
              <a:gd name="T3" fmla="*/ 291 h 292"/>
              <a:gd name="T4" fmla="*/ 654 w 655"/>
              <a:gd name="T5" fmla="*/ 0 h 292"/>
              <a:gd name="T6" fmla="*/ 0 w 655"/>
              <a:gd name="T7" fmla="*/ 0 h 292"/>
              <a:gd name="T8" fmla="*/ 0 w 655"/>
              <a:gd name="T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292">
                <a:moveTo>
                  <a:pt x="0" y="291"/>
                </a:moveTo>
                <a:lnTo>
                  <a:pt x="654" y="291"/>
                </a:lnTo>
                <a:lnTo>
                  <a:pt x="654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54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7" name="Line 69"/>
          <p:cNvSpPr>
            <a:spLocks noChangeShapeType="1"/>
          </p:cNvSpPr>
          <p:nvPr/>
        </p:nvSpPr>
        <p:spPr bwMode="auto">
          <a:xfrm>
            <a:off x="2438400" y="5006978"/>
            <a:ext cx="0" cy="603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8" name="Line 70"/>
          <p:cNvSpPr>
            <a:spLocks noChangeShapeType="1"/>
          </p:cNvSpPr>
          <p:nvPr/>
        </p:nvSpPr>
        <p:spPr bwMode="auto">
          <a:xfrm>
            <a:off x="3145369" y="5029200"/>
            <a:ext cx="13123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199" name="Freeform 71"/>
          <p:cNvSpPr>
            <a:spLocks/>
          </p:cNvSpPr>
          <p:nvPr/>
        </p:nvSpPr>
        <p:spPr bwMode="auto">
          <a:xfrm>
            <a:off x="5791200" y="4800600"/>
            <a:ext cx="609600" cy="463550"/>
          </a:xfrm>
          <a:custGeom>
            <a:avLst/>
            <a:gdLst>
              <a:gd name="T0" fmla="*/ 0 w 288"/>
              <a:gd name="T1" fmla="*/ 291 h 292"/>
              <a:gd name="T2" fmla="*/ 287 w 288"/>
              <a:gd name="T3" fmla="*/ 291 h 292"/>
              <a:gd name="T4" fmla="*/ 287 w 288"/>
              <a:gd name="T5" fmla="*/ 0 h 292"/>
              <a:gd name="T6" fmla="*/ 0 w 288"/>
              <a:gd name="T7" fmla="*/ 0 h 292"/>
              <a:gd name="T8" fmla="*/ 0 w 288"/>
              <a:gd name="T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92">
                <a:moveTo>
                  <a:pt x="0" y="291"/>
                </a:moveTo>
                <a:lnTo>
                  <a:pt x="287" y="291"/>
                </a:lnTo>
                <a:lnTo>
                  <a:pt x="287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54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0" name="Freeform 72"/>
          <p:cNvSpPr>
            <a:spLocks/>
          </p:cNvSpPr>
          <p:nvPr/>
        </p:nvSpPr>
        <p:spPr bwMode="auto">
          <a:xfrm>
            <a:off x="8940800" y="4800600"/>
            <a:ext cx="1382184" cy="463550"/>
          </a:xfrm>
          <a:custGeom>
            <a:avLst/>
            <a:gdLst>
              <a:gd name="T0" fmla="*/ 0 w 653"/>
              <a:gd name="T1" fmla="*/ 291 h 292"/>
              <a:gd name="T2" fmla="*/ 652 w 653"/>
              <a:gd name="T3" fmla="*/ 291 h 292"/>
              <a:gd name="T4" fmla="*/ 652 w 653"/>
              <a:gd name="T5" fmla="*/ 0 h 292"/>
              <a:gd name="T6" fmla="*/ 0 w 653"/>
              <a:gd name="T7" fmla="*/ 0 h 292"/>
              <a:gd name="T8" fmla="*/ 0 w 653"/>
              <a:gd name="T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3" h="292">
                <a:moveTo>
                  <a:pt x="0" y="291"/>
                </a:moveTo>
                <a:lnTo>
                  <a:pt x="652" y="291"/>
                </a:lnTo>
                <a:lnTo>
                  <a:pt x="652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54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1" name="Line 73"/>
          <p:cNvSpPr>
            <a:spLocks noChangeShapeType="1"/>
          </p:cNvSpPr>
          <p:nvPr/>
        </p:nvSpPr>
        <p:spPr bwMode="auto">
          <a:xfrm>
            <a:off x="9448800" y="5006978"/>
            <a:ext cx="0" cy="603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2" name="Line 74"/>
          <p:cNvSpPr>
            <a:spLocks noChangeShapeType="1"/>
          </p:cNvSpPr>
          <p:nvPr/>
        </p:nvSpPr>
        <p:spPr bwMode="auto">
          <a:xfrm>
            <a:off x="1113369" y="5029200"/>
            <a:ext cx="33443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3" name="Line 75"/>
          <p:cNvSpPr>
            <a:spLocks noChangeShapeType="1"/>
          </p:cNvSpPr>
          <p:nvPr/>
        </p:nvSpPr>
        <p:spPr bwMode="auto">
          <a:xfrm>
            <a:off x="3352800" y="4957766"/>
            <a:ext cx="0" cy="16033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4" name="Line 76"/>
          <p:cNvSpPr>
            <a:spLocks noChangeShapeType="1"/>
          </p:cNvSpPr>
          <p:nvPr/>
        </p:nvSpPr>
        <p:spPr bwMode="auto">
          <a:xfrm>
            <a:off x="4876800" y="4949825"/>
            <a:ext cx="0" cy="1460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5" name="Line 77"/>
          <p:cNvSpPr>
            <a:spLocks noChangeShapeType="1"/>
          </p:cNvSpPr>
          <p:nvPr/>
        </p:nvSpPr>
        <p:spPr bwMode="auto">
          <a:xfrm>
            <a:off x="7315200" y="4949825"/>
            <a:ext cx="0" cy="1460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6" name="Line 78"/>
          <p:cNvSpPr>
            <a:spLocks noChangeShapeType="1"/>
          </p:cNvSpPr>
          <p:nvPr/>
        </p:nvSpPr>
        <p:spPr bwMode="auto">
          <a:xfrm>
            <a:off x="8511117" y="4973638"/>
            <a:ext cx="0" cy="1460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7" name="Line 79"/>
          <p:cNvSpPr>
            <a:spLocks noChangeShapeType="1"/>
          </p:cNvSpPr>
          <p:nvPr/>
        </p:nvSpPr>
        <p:spPr bwMode="auto">
          <a:xfrm>
            <a:off x="10871200" y="4949825"/>
            <a:ext cx="0" cy="1460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8" name="Line 80"/>
          <p:cNvSpPr>
            <a:spLocks noChangeShapeType="1"/>
          </p:cNvSpPr>
          <p:nvPr/>
        </p:nvSpPr>
        <p:spPr bwMode="auto">
          <a:xfrm>
            <a:off x="4974169" y="5029200"/>
            <a:ext cx="74083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09" name="Line 81"/>
          <p:cNvSpPr>
            <a:spLocks noChangeShapeType="1"/>
          </p:cNvSpPr>
          <p:nvPr/>
        </p:nvSpPr>
        <p:spPr bwMode="auto">
          <a:xfrm>
            <a:off x="6498169" y="5029200"/>
            <a:ext cx="74083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10" name="Line 82"/>
          <p:cNvSpPr>
            <a:spLocks noChangeShapeType="1"/>
          </p:cNvSpPr>
          <p:nvPr/>
        </p:nvSpPr>
        <p:spPr bwMode="auto">
          <a:xfrm>
            <a:off x="10460569" y="5029200"/>
            <a:ext cx="33443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11" name="Line 83"/>
          <p:cNvSpPr>
            <a:spLocks noChangeShapeType="1"/>
          </p:cNvSpPr>
          <p:nvPr/>
        </p:nvSpPr>
        <p:spPr bwMode="auto">
          <a:xfrm>
            <a:off x="8631769" y="5029200"/>
            <a:ext cx="23283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12" name="Line 84"/>
          <p:cNvSpPr>
            <a:spLocks noChangeShapeType="1"/>
          </p:cNvSpPr>
          <p:nvPr/>
        </p:nvSpPr>
        <p:spPr bwMode="auto">
          <a:xfrm>
            <a:off x="6096000" y="5006978"/>
            <a:ext cx="0" cy="6032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13" name="Line 85"/>
          <p:cNvSpPr>
            <a:spLocks noChangeShapeType="1"/>
          </p:cNvSpPr>
          <p:nvPr/>
        </p:nvSpPr>
        <p:spPr bwMode="auto">
          <a:xfrm>
            <a:off x="10058400" y="4144966"/>
            <a:ext cx="0" cy="1730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1016000" y="4949828"/>
            <a:ext cx="0" cy="174625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57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Statistics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Statistics summarize the contents of vectors or matrices and are often used as components in broader </a:t>
            </a:r>
            <a:r>
              <a:rPr lang="en-IN" dirty="0" smtClean="0"/>
              <a:t>operations</a:t>
            </a:r>
          </a:p>
          <a:p>
            <a:r>
              <a:rPr lang="en-IN" b="1" dirty="0" smtClean="0"/>
              <a:t>Mean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mean</a:t>
            </a:r>
          </a:p>
          <a:p>
            <a:r>
              <a:rPr lang="en-IN" dirty="0"/>
              <a:t>result = mean(v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Variance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var</a:t>
            </a:r>
            <a:endParaRPr lang="en-IN" dirty="0"/>
          </a:p>
          <a:p>
            <a:r>
              <a:rPr lang="en-IN" dirty="0"/>
              <a:t>result = </a:t>
            </a:r>
            <a:r>
              <a:rPr lang="en-IN" dirty="0" err="1"/>
              <a:t>var</a:t>
            </a:r>
            <a:r>
              <a:rPr lang="en-IN" dirty="0"/>
              <a:t>(v, </a:t>
            </a:r>
            <a:r>
              <a:rPr lang="en-IN" dirty="0" err="1"/>
              <a:t>ddof</a:t>
            </a:r>
            <a:r>
              <a:rPr lang="en-IN" dirty="0"/>
              <a:t>=1</a:t>
            </a:r>
            <a:r>
              <a:rPr lang="en-IN" dirty="0" smtClean="0"/>
              <a:t>)</a:t>
            </a:r>
          </a:p>
          <a:p>
            <a:r>
              <a:rPr lang="en-IN" b="1" dirty="0"/>
              <a:t>Standard </a:t>
            </a:r>
            <a:r>
              <a:rPr lang="en-IN" b="1" dirty="0" smtClean="0"/>
              <a:t>Deviation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std</a:t>
            </a:r>
            <a:endParaRPr lang="en-IN" dirty="0"/>
          </a:p>
          <a:p>
            <a:r>
              <a:rPr lang="en-IN" dirty="0"/>
              <a:t>result = </a:t>
            </a:r>
            <a:r>
              <a:rPr lang="en-IN" dirty="0" err="1"/>
              <a:t>std</a:t>
            </a:r>
            <a:r>
              <a:rPr lang="en-IN" dirty="0"/>
              <a:t>(v, </a:t>
            </a:r>
            <a:r>
              <a:rPr lang="en-IN" dirty="0" err="1"/>
              <a:t>ddof</a:t>
            </a:r>
            <a:r>
              <a:rPr lang="en-IN" dirty="0"/>
              <a:t>=1</a:t>
            </a:r>
            <a:r>
              <a:rPr lang="en-IN" dirty="0" smtClean="0"/>
              <a:t>)</a:t>
            </a:r>
          </a:p>
          <a:p>
            <a:r>
              <a:rPr lang="en-IN" b="1" dirty="0"/>
              <a:t>Covariance Matrix</a:t>
            </a:r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cov</a:t>
            </a:r>
            <a:endParaRPr lang="en-IN" dirty="0"/>
          </a:p>
          <a:p>
            <a:r>
              <a:rPr lang="en-IN" dirty="0"/>
              <a:t>sigma = </a:t>
            </a:r>
            <a:r>
              <a:rPr lang="en-IN" dirty="0" err="1"/>
              <a:t>cov</a:t>
            </a:r>
            <a:r>
              <a:rPr lang="en-IN" dirty="0"/>
              <a:t>(v1</a:t>
            </a:r>
            <a:r>
              <a:rPr lang="en-IN"/>
              <a:t>, </a:t>
            </a:r>
            <a:r>
              <a:rPr lang="en-IN" smtClean="0"/>
              <a:t>v2)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Probability Theory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SzPct val="90000"/>
            </a:pPr>
            <a:r>
              <a:rPr lang="en-US" sz="3200" b="1" dirty="0" smtClean="0"/>
              <a:t>Probability </a:t>
            </a:r>
            <a:r>
              <a:rPr lang="en-US" sz="3200" b="1" dirty="0"/>
              <a:t>theory provides a consistent framework for the quantification and manipulation of uncertainty </a:t>
            </a:r>
            <a:endParaRPr lang="en-US" sz="3200" b="1" dirty="0" smtClean="0"/>
          </a:p>
          <a:p>
            <a:pPr>
              <a:lnSpc>
                <a:spcPct val="150000"/>
              </a:lnSpc>
              <a:buClrTx/>
              <a:buSzPct val="90000"/>
            </a:pPr>
            <a:endParaRPr lang="en-US" sz="3200" b="1" dirty="0" smtClean="0"/>
          </a:p>
          <a:p>
            <a:pPr algn="just">
              <a:lnSpc>
                <a:spcPct val="150000"/>
              </a:lnSpc>
              <a:buClrTx/>
              <a:buSzPct val="90000"/>
            </a:pPr>
            <a:r>
              <a:rPr lang="en-US" sz="3200" b="1" dirty="0" smtClean="0"/>
              <a:t>Allows </a:t>
            </a:r>
            <a:r>
              <a:rPr lang="en-US" sz="3200" b="1" dirty="0"/>
              <a:t>us to make optimal predictions given all the information available to us, even though that information may be incomplete or ambiguous</a:t>
            </a:r>
            <a:endParaRPr lang="en-IN" sz="3200" b="1" dirty="0"/>
          </a:p>
          <a:p>
            <a:pPr>
              <a:lnSpc>
                <a:spcPct val="150000"/>
              </a:lnSpc>
            </a:pP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0000F8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AAAFB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</TotalTime>
  <Words>3278</Words>
  <Application>Microsoft Office PowerPoint</Application>
  <PresentationFormat>Custom</PresentationFormat>
  <Paragraphs>785</Paragraphs>
  <Slides>87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0" baseType="lpstr">
      <vt:lpstr>Clarity</vt:lpstr>
      <vt:lpstr>Default Design</vt:lpstr>
      <vt:lpstr>Equation</vt:lpstr>
      <vt:lpstr>Statistics</vt:lpstr>
      <vt:lpstr>Statistical learning</vt:lpstr>
      <vt:lpstr>Example Descriptive Statistics</vt:lpstr>
      <vt:lpstr>Example Inferential Statistics</vt:lpstr>
      <vt:lpstr>Example Inferential Statistics</vt:lpstr>
      <vt:lpstr>Types of Statistics</vt:lpstr>
      <vt:lpstr>Probability Motivation-Inferential Statistics</vt:lpstr>
      <vt:lpstr>Probability in Machine Learning</vt:lpstr>
      <vt:lpstr>Probability Theory</vt:lpstr>
      <vt:lpstr>Probability</vt:lpstr>
      <vt:lpstr>Probability</vt:lpstr>
      <vt:lpstr>Population Vs Sample</vt:lpstr>
      <vt:lpstr>Random Experiment and Random Variable</vt:lpstr>
      <vt:lpstr>Sample Space</vt:lpstr>
      <vt:lpstr>Probability Calculation</vt:lpstr>
      <vt:lpstr>Two dice are rolled once. Calculate the probability that the sum of the numbers on the two dice is 5. </vt:lpstr>
      <vt:lpstr>Mutually Exclusive</vt:lpstr>
      <vt:lpstr>Disjoint Events</vt:lpstr>
      <vt:lpstr>Mutually Exclusive VS Non-Mutually Exclusive </vt:lpstr>
      <vt:lpstr>Mutually Exclusive VS Non-Mutually Exclusive </vt:lpstr>
      <vt:lpstr>Mutually Exclusive</vt:lpstr>
      <vt:lpstr>Inclusive Events</vt:lpstr>
      <vt:lpstr>Inclusive Events</vt:lpstr>
      <vt:lpstr>Independent Event</vt:lpstr>
      <vt:lpstr>Independent Event</vt:lpstr>
      <vt:lpstr>Independent Event</vt:lpstr>
      <vt:lpstr> Example: the chance of a flight being delayed is 0.2 (=20%), what are the chances of no delays on a round trip </vt:lpstr>
      <vt:lpstr>Dependent Event</vt:lpstr>
      <vt:lpstr>Dependent Example </vt:lpstr>
      <vt:lpstr> Joint Probability </vt:lpstr>
      <vt:lpstr>Joint Probability</vt:lpstr>
      <vt:lpstr>Conditional Probability</vt:lpstr>
      <vt:lpstr>Conditional Probability</vt:lpstr>
      <vt:lpstr>Conditional Probability</vt:lpstr>
      <vt:lpstr>Bayes Theorem </vt:lpstr>
      <vt:lpstr>Bayes Theorem</vt:lpstr>
      <vt:lpstr>Prior and Posterior Probability</vt:lpstr>
      <vt:lpstr>PowerPoint Presentation</vt:lpstr>
      <vt:lpstr>Random Variable</vt:lpstr>
      <vt:lpstr>Discrete vs Continuous Random Variables</vt:lpstr>
      <vt:lpstr>Probability Distribution of Discrete Random Variable</vt:lpstr>
      <vt:lpstr>Continues Random Variable</vt:lpstr>
      <vt:lpstr>Continues Random Variable</vt:lpstr>
      <vt:lpstr> Other type of Data? </vt:lpstr>
      <vt:lpstr> Level of Measurement </vt:lpstr>
      <vt:lpstr> Nominal </vt:lpstr>
      <vt:lpstr>Nominal</vt:lpstr>
      <vt:lpstr>ORDINAL</vt:lpstr>
      <vt:lpstr>ORDINAL</vt:lpstr>
      <vt:lpstr>ORDINAL </vt:lpstr>
      <vt:lpstr>Interval</vt:lpstr>
      <vt:lpstr>PowerPoint Presentation</vt:lpstr>
      <vt:lpstr>PowerPoint Presentation</vt:lpstr>
      <vt:lpstr>PowerPoint Presentation</vt:lpstr>
      <vt:lpstr>PowerPoint Presentation</vt:lpstr>
      <vt:lpstr>SOME STATISTICAL TESTS</vt:lpstr>
      <vt:lpstr>Quiz1</vt:lpstr>
      <vt:lpstr>Quiz 1</vt:lpstr>
      <vt:lpstr>Quiz 2</vt:lpstr>
      <vt:lpstr>Quiz 2</vt:lpstr>
      <vt:lpstr>Quiz 3</vt:lpstr>
      <vt:lpstr>Quiz 3</vt:lpstr>
      <vt:lpstr>Quiz 4</vt:lpstr>
      <vt:lpstr>Quiz 4</vt:lpstr>
      <vt:lpstr>Quiz 5</vt:lpstr>
      <vt:lpstr>Quiz 5</vt:lpstr>
      <vt:lpstr>Quiz 6</vt:lpstr>
      <vt:lpstr>Quiz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Quartiles</vt:lpstr>
      <vt:lpstr>Midhinge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Coefficient of Variation</vt:lpstr>
      <vt:lpstr>Comparing Coefficient of Variation</vt:lpstr>
      <vt:lpstr>Shape</vt:lpstr>
      <vt:lpstr>Box-and-Whisker Plot</vt:lpstr>
      <vt:lpstr>Distribution Shape &amp;  Box-and-Whisker Plots</vt:lpstr>
      <vt:lpstr> Statistics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Windows User</cp:lastModifiedBy>
  <cp:revision>208</cp:revision>
  <dcterms:created xsi:type="dcterms:W3CDTF">2018-02-04T03:42:23Z</dcterms:created>
  <dcterms:modified xsi:type="dcterms:W3CDTF">2020-02-03T11:23:16Z</dcterms:modified>
</cp:coreProperties>
</file>