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6" r:id="rId3"/>
    <p:sldId id="297" r:id="rId4"/>
    <p:sldId id="298" r:id="rId5"/>
    <p:sldId id="301" r:id="rId6"/>
    <p:sldId id="299" r:id="rId7"/>
    <p:sldId id="300" r:id="rId8"/>
    <p:sldId id="2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F3AE-4B21-4313-96A7-65C021D941C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B66E2-F37D-4D1E-A745-672CA2294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0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34681-7C5E-47B6-AF35-CFD60DE64680}" type="slidenum">
              <a:rPr lang="en-US"/>
              <a:pPr/>
              <a:t>2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26873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</p:spPr>
        <p:txBody>
          <a:bodyPr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r>
              <a:rPr lang="en-GB">
                <a:latin typeface="Arial" charset="0"/>
                <a:ea typeface="Lucida Sans Unicode" pitchFamily="34" charset="0"/>
                <a:cs typeface="Lucida Sans Unicode" pitchFamily="34" charset="0"/>
              </a:rPr>
              <a:t>First introduced in COLT-92 by Boser, Guyon and Vapnik</a:t>
            </a:r>
          </a:p>
          <a:p>
            <a:pPr>
              <a:spcBef>
                <a:spcPts val="450"/>
              </a:spcBef>
              <a:buFont typeface="Arial" charset="0"/>
              <a:buNone/>
            </a:pPr>
            <a:r>
              <a:rPr lang="en-GB">
                <a:latin typeface="Arial" charset="0"/>
                <a:ea typeface="Lucida Sans Unicode" pitchFamily="34" charset="0"/>
                <a:cs typeface="Lucida Sans Unicode" pitchFamily="34" charset="0"/>
              </a:rPr>
              <a:t>COLT = computational learning theory</a:t>
            </a:r>
          </a:p>
          <a:p>
            <a:pPr>
              <a:spcBef>
                <a:spcPts val="450"/>
              </a:spcBef>
              <a:buFont typeface="Arial" charset="0"/>
              <a:buNone/>
            </a:pPr>
            <a:endParaRPr lang="en-GB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9593A-ACEF-449A-95F9-172CCD43AEC5}" type="slidenum">
              <a:rPr lang="en-US"/>
              <a:pPr/>
              <a:t>3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270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</p:spPr>
        <p:txBody>
          <a:bodyPr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r>
              <a:rPr lang="en-GB">
                <a:latin typeface="Arial" charset="0"/>
                <a:ea typeface="Lucida Sans Unicode" pitchFamily="34" charset="0"/>
                <a:cs typeface="Lucida Sans Unicode" pitchFamily="34" charset="0"/>
              </a:rPr>
              <a:t>Perceptron learning rule can be used to find any decision boundary between class 1 and class 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C6555-5F10-4CED-88B3-861B7CC84A72}" type="slidenum">
              <a:rPr lang="en-US"/>
              <a:pPr/>
              <a:t>4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2728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28E1F-25ED-4344-B6C0-5633218C2408}" type="slidenum">
              <a:rPr lang="en-US"/>
              <a:pPr/>
              <a:t>5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2748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28E1F-25ED-4344-B6C0-5633218C2408}" type="slidenum">
              <a:rPr lang="en-US"/>
              <a:pPr/>
              <a:t>6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2748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775B9-5D9B-4AEC-823D-E84C2F8BD50E}" type="slidenum">
              <a:rPr lang="en-US"/>
              <a:pPr/>
              <a:t>7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276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69C36D-69D5-474E-8C53-A2AEFA9206A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6F706CE-FCE1-45B9-9780-E3847A9CBDB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2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r>
              <a:rPr lang="en-IN" dirty="0" smtClean="0"/>
              <a:t>Support Vector Machine (SVM)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8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39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  Support Vector Machines (SVM)</a:t>
            </a: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3988" cy="41163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77500" lnSpcReduction="20000"/>
          </a:bodyPr>
          <a:lstStyle/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ym typeface="Wingdings" pitchFamily="2" charset="2"/>
              </a:rPr>
              <a:t> </a:t>
            </a:r>
            <a:r>
              <a:rPr lang="en-US"/>
              <a:t>Supervised learning methods for classification and regression 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ym typeface="Wingdings" pitchFamily="2" charset="2"/>
              </a:rPr>
              <a:t>		</a:t>
            </a:r>
            <a:r>
              <a:rPr lang="en-GB">
                <a:sym typeface="Wingdings" pitchFamily="2" charset="2"/>
              </a:rPr>
              <a:t>relatively </a:t>
            </a:r>
            <a:r>
              <a:rPr lang="en-GB">
                <a:solidFill>
                  <a:srgbClr val="FF0000"/>
                </a:solidFill>
                <a:sym typeface="Wingdings" pitchFamily="2" charset="2"/>
              </a:rPr>
              <a:t>new class of successful learning methods  - </a:t>
            </a:r>
            <a:endParaRPr lang="en-GB">
              <a:sym typeface="Wingdings" pitchFamily="2" charset="2"/>
            </a:endParaRP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sym typeface="Wingdings" pitchFamily="2" charset="2"/>
            </a:endParaRP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ym typeface="Wingdings" pitchFamily="2" charset="2"/>
              </a:rPr>
              <a:t>they can represent </a:t>
            </a:r>
            <a:r>
              <a:rPr lang="en-GB">
                <a:solidFill>
                  <a:srgbClr val="FF0000"/>
                </a:solidFill>
                <a:sym typeface="Wingdings" pitchFamily="2" charset="2"/>
              </a:rPr>
              <a:t>non-linear functions</a:t>
            </a:r>
            <a:r>
              <a:rPr lang="en-GB">
                <a:sym typeface="Wingdings" pitchFamily="2" charset="2"/>
              </a:rPr>
              <a:t> and they have an </a:t>
            </a:r>
            <a:r>
              <a:rPr lang="en-GB">
                <a:solidFill>
                  <a:srgbClr val="FF0000"/>
                </a:solidFill>
                <a:sym typeface="Wingdings" pitchFamily="2" charset="2"/>
              </a:rPr>
              <a:t>efficient training algorithm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ym typeface="Wingdings" pitchFamily="2" charset="2"/>
              </a:rPr>
              <a:t> </a:t>
            </a:r>
            <a:r>
              <a:rPr lang="en-GB"/>
              <a:t>derived from statistical learning theory by Vapnik and Chervonenkis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(COLT-92)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ym typeface="Wingdings" pitchFamily="2" charset="2"/>
              </a:rPr>
              <a:t> </a:t>
            </a:r>
            <a:r>
              <a:rPr lang="en-GB"/>
              <a:t>SVM </a:t>
            </a:r>
            <a:r>
              <a:rPr lang="en-US"/>
              <a:t>got into mainstream because of their exceptional performance in Handwritten Digit Recognition</a:t>
            </a:r>
          </a:p>
          <a:p>
            <a:pPr marL="741363" lvl="2" indent="-10795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1.1% error rate which was comparable to a very carefully constructed (and complex) ANN</a:t>
            </a:r>
          </a:p>
          <a:p>
            <a:pPr marL="741363" lvl="2" indent="-107950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47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2" y="476672"/>
            <a:ext cx="8029575" cy="1192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normAutofit fontScale="90000"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Two Class Problem: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Linear </a:t>
            </a:r>
            <a:r>
              <a:rPr lang="en-GB" dirty="0"/>
              <a:t>Separable Case</a:t>
            </a:r>
          </a:p>
        </p:txBody>
      </p:sp>
      <p:sp>
        <p:nvSpPr>
          <p:cNvPr id="1269763" name="Line 3"/>
          <p:cNvSpPr>
            <a:spLocks noChangeShapeType="1"/>
          </p:cNvSpPr>
          <p:nvPr/>
        </p:nvSpPr>
        <p:spPr bwMode="auto">
          <a:xfrm flipV="1">
            <a:off x="1143000" y="2513013"/>
            <a:ext cx="1588" cy="32035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9764" name="Line 4"/>
          <p:cNvSpPr>
            <a:spLocks noChangeShapeType="1"/>
          </p:cNvSpPr>
          <p:nvPr/>
        </p:nvSpPr>
        <p:spPr bwMode="auto">
          <a:xfrm>
            <a:off x="1143000" y="5715000"/>
            <a:ext cx="304800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9765" name="Oval 5"/>
          <p:cNvSpPr>
            <a:spLocks noChangeArrowheads="1"/>
          </p:cNvSpPr>
          <p:nvPr/>
        </p:nvSpPr>
        <p:spPr bwMode="auto">
          <a:xfrm>
            <a:off x="3200400" y="31242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9766" name="Oval 6"/>
          <p:cNvSpPr>
            <a:spLocks noChangeArrowheads="1"/>
          </p:cNvSpPr>
          <p:nvPr/>
        </p:nvSpPr>
        <p:spPr bwMode="auto">
          <a:xfrm>
            <a:off x="3429000" y="37338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9767" name="Oval 7"/>
          <p:cNvSpPr>
            <a:spLocks noChangeArrowheads="1"/>
          </p:cNvSpPr>
          <p:nvPr/>
        </p:nvSpPr>
        <p:spPr bwMode="auto">
          <a:xfrm>
            <a:off x="4267200" y="39624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9768" name="Oval 8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9769" name="Oval 9"/>
          <p:cNvSpPr>
            <a:spLocks noChangeArrowheads="1"/>
          </p:cNvSpPr>
          <p:nvPr/>
        </p:nvSpPr>
        <p:spPr bwMode="auto">
          <a:xfrm>
            <a:off x="3733800" y="42672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9770" name="AutoShape 10"/>
          <p:cNvSpPr>
            <a:spLocks noChangeArrowheads="1"/>
          </p:cNvSpPr>
          <p:nvPr/>
        </p:nvSpPr>
        <p:spPr bwMode="auto">
          <a:xfrm>
            <a:off x="1447800" y="41910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9771" name="AutoShape 11"/>
          <p:cNvSpPr>
            <a:spLocks noChangeArrowheads="1"/>
          </p:cNvSpPr>
          <p:nvPr/>
        </p:nvSpPr>
        <p:spPr bwMode="auto">
          <a:xfrm>
            <a:off x="2667000" y="46482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9772" name="AutoShape 12"/>
          <p:cNvSpPr>
            <a:spLocks noChangeArrowheads="1"/>
          </p:cNvSpPr>
          <p:nvPr/>
        </p:nvSpPr>
        <p:spPr bwMode="auto">
          <a:xfrm>
            <a:off x="2514600" y="51054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9773" name="AutoShape 13"/>
          <p:cNvSpPr>
            <a:spLocks noChangeArrowheads="1"/>
          </p:cNvSpPr>
          <p:nvPr/>
        </p:nvSpPr>
        <p:spPr bwMode="auto">
          <a:xfrm>
            <a:off x="1905000" y="46482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9774" name="AutoShape 14"/>
          <p:cNvSpPr>
            <a:spLocks noChangeArrowheads="1"/>
          </p:cNvSpPr>
          <p:nvPr/>
        </p:nvSpPr>
        <p:spPr bwMode="auto">
          <a:xfrm>
            <a:off x="1600200" y="50292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9775" name="AutoShape 15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69776" name="AutoShape 16"/>
          <p:cNvSpPr>
            <a:spLocks noChangeArrowheads="1"/>
          </p:cNvSpPr>
          <p:nvPr/>
        </p:nvSpPr>
        <p:spPr bwMode="auto">
          <a:xfrm>
            <a:off x="1447800" y="5230813"/>
            <a:ext cx="97155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ahoma" pitchFamily="34" charset="0"/>
              </a:rPr>
              <a:t>Class 1</a:t>
            </a:r>
          </a:p>
        </p:txBody>
      </p:sp>
      <p:sp>
        <p:nvSpPr>
          <p:cNvPr id="1269777" name="AutoShape 17"/>
          <p:cNvSpPr>
            <a:spLocks noChangeArrowheads="1"/>
          </p:cNvSpPr>
          <p:nvPr/>
        </p:nvSpPr>
        <p:spPr bwMode="auto">
          <a:xfrm>
            <a:off x="3657600" y="2971800"/>
            <a:ext cx="97155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ahoma" pitchFamily="34" charset="0"/>
              </a:rPr>
              <a:t>Class 2</a:t>
            </a:r>
          </a:p>
        </p:txBody>
      </p:sp>
      <p:sp>
        <p:nvSpPr>
          <p:cNvPr id="126977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5264150" y="2689225"/>
            <a:ext cx="3500438" cy="31511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Many decision boundaries can separate these two classes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Which one should we choose?</a:t>
            </a:r>
          </a:p>
        </p:txBody>
      </p:sp>
      <p:sp>
        <p:nvSpPr>
          <p:cNvPr id="1269779" name="Line 19"/>
          <p:cNvSpPr>
            <a:spLocks noChangeShapeType="1"/>
          </p:cNvSpPr>
          <p:nvPr/>
        </p:nvSpPr>
        <p:spPr bwMode="auto">
          <a:xfrm>
            <a:off x="1828800" y="2667000"/>
            <a:ext cx="2362200" cy="2743200"/>
          </a:xfrm>
          <a:prstGeom prst="line">
            <a:avLst/>
          </a:prstGeom>
          <a:noFill/>
          <a:ln w="38160">
            <a:solidFill>
              <a:srgbClr val="33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24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39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normAutofit fontScale="90000"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Example of Bad Decision Boundaries</a:t>
            </a:r>
          </a:p>
        </p:txBody>
      </p:sp>
      <p:sp>
        <p:nvSpPr>
          <p:cNvPr id="1271811" name="Line 3"/>
          <p:cNvSpPr>
            <a:spLocks noChangeShapeType="1"/>
          </p:cNvSpPr>
          <p:nvPr/>
        </p:nvSpPr>
        <p:spPr bwMode="auto">
          <a:xfrm flipV="1">
            <a:off x="533400" y="2589213"/>
            <a:ext cx="1588" cy="32035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1812" name="Line 4"/>
          <p:cNvSpPr>
            <a:spLocks noChangeShapeType="1"/>
          </p:cNvSpPr>
          <p:nvPr/>
        </p:nvSpPr>
        <p:spPr bwMode="auto">
          <a:xfrm>
            <a:off x="533400" y="5791200"/>
            <a:ext cx="304800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1813" name="Oval 5"/>
          <p:cNvSpPr>
            <a:spLocks noChangeArrowheads="1"/>
          </p:cNvSpPr>
          <p:nvPr/>
        </p:nvSpPr>
        <p:spPr bwMode="auto">
          <a:xfrm>
            <a:off x="2590800" y="32004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14" name="Oval 6"/>
          <p:cNvSpPr>
            <a:spLocks noChangeArrowheads="1"/>
          </p:cNvSpPr>
          <p:nvPr/>
        </p:nvSpPr>
        <p:spPr bwMode="auto">
          <a:xfrm>
            <a:off x="2819400" y="38100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15" name="Oval 7"/>
          <p:cNvSpPr>
            <a:spLocks noChangeArrowheads="1"/>
          </p:cNvSpPr>
          <p:nvPr/>
        </p:nvSpPr>
        <p:spPr bwMode="auto">
          <a:xfrm>
            <a:off x="3657600" y="40386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16" name="Oval 8"/>
          <p:cNvSpPr>
            <a:spLocks noChangeArrowheads="1"/>
          </p:cNvSpPr>
          <p:nvPr/>
        </p:nvSpPr>
        <p:spPr bwMode="auto">
          <a:xfrm>
            <a:off x="2133600" y="33528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17" name="Oval 9"/>
          <p:cNvSpPr>
            <a:spLocks noChangeArrowheads="1"/>
          </p:cNvSpPr>
          <p:nvPr/>
        </p:nvSpPr>
        <p:spPr bwMode="auto">
          <a:xfrm>
            <a:off x="3124200" y="43434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18" name="AutoShape 10"/>
          <p:cNvSpPr>
            <a:spLocks noChangeArrowheads="1"/>
          </p:cNvSpPr>
          <p:nvPr/>
        </p:nvSpPr>
        <p:spPr bwMode="auto">
          <a:xfrm>
            <a:off x="838200" y="42672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19" name="AutoShape 11"/>
          <p:cNvSpPr>
            <a:spLocks noChangeArrowheads="1"/>
          </p:cNvSpPr>
          <p:nvPr/>
        </p:nvSpPr>
        <p:spPr bwMode="auto">
          <a:xfrm>
            <a:off x="2057400" y="47244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20" name="AutoShape 12"/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21" name="AutoShape 13"/>
          <p:cNvSpPr>
            <a:spLocks noChangeArrowheads="1"/>
          </p:cNvSpPr>
          <p:nvPr/>
        </p:nvSpPr>
        <p:spPr bwMode="auto">
          <a:xfrm>
            <a:off x="1295400" y="47244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22" name="AutoShape 14"/>
          <p:cNvSpPr>
            <a:spLocks noChangeArrowheads="1"/>
          </p:cNvSpPr>
          <p:nvPr/>
        </p:nvSpPr>
        <p:spPr bwMode="auto">
          <a:xfrm>
            <a:off x="990600" y="51054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23" name="AutoShape 15"/>
          <p:cNvSpPr>
            <a:spLocks noChangeArrowheads="1"/>
          </p:cNvSpPr>
          <p:nvPr/>
        </p:nvSpPr>
        <p:spPr bwMode="auto">
          <a:xfrm>
            <a:off x="1219200" y="38862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24" name="AutoShape 16"/>
          <p:cNvSpPr>
            <a:spLocks noChangeArrowheads="1"/>
          </p:cNvSpPr>
          <p:nvPr/>
        </p:nvSpPr>
        <p:spPr bwMode="auto">
          <a:xfrm>
            <a:off x="838200" y="5307013"/>
            <a:ext cx="97155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ahoma" pitchFamily="34" charset="0"/>
              </a:rPr>
              <a:t>Class 1</a:t>
            </a:r>
          </a:p>
        </p:txBody>
      </p:sp>
      <p:sp>
        <p:nvSpPr>
          <p:cNvPr id="1271825" name="AutoShape 17"/>
          <p:cNvSpPr>
            <a:spLocks noChangeArrowheads="1"/>
          </p:cNvSpPr>
          <p:nvPr/>
        </p:nvSpPr>
        <p:spPr bwMode="auto">
          <a:xfrm>
            <a:off x="3048000" y="3048000"/>
            <a:ext cx="97155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ahoma" pitchFamily="34" charset="0"/>
              </a:rPr>
              <a:t>Class 2</a:t>
            </a:r>
          </a:p>
        </p:txBody>
      </p:sp>
      <p:sp>
        <p:nvSpPr>
          <p:cNvPr id="1271826" name="Line 18"/>
          <p:cNvSpPr>
            <a:spLocks noChangeShapeType="1"/>
          </p:cNvSpPr>
          <p:nvPr/>
        </p:nvSpPr>
        <p:spPr bwMode="auto">
          <a:xfrm>
            <a:off x="762000" y="2895600"/>
            <a:ext cx="2362200" cy="2743200"/>
          </a:xfrm>
          <a:prstGeom prst="line">
            <a:avLst/>
          </a:prstGeom>
          <a:noFill/>
          <a:ln w="38160">
            <a:solidFill>
              <a:srgbClr val="33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1827" name="Line 19"/>
          <p:cNvSpPr>
            <a:spLocks noChangeShapeType="1"/>
          </p:cNvSpPr>
          <p:nvPr/>
        </p:nvSpPr>
        <p:spPr bwMode="auto">
          <a:xfrm flipV="1">
            <a:off x="5353050" y="2589213"/>
            <a:ext cx="1588" cy="32035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1828" name="Line 20"/>
          <p:cNvSpPr>
            <a:spLocks noChangeShapeType="1"/>
          </p:cNvSpPr>
          <p:nvPr/>
        </p:nvSpPr>
        <p:spPr bwMode="auto">
          <a:xfrm>
            <a:off x="5353050" y="5791200"/>
            <a:ext cx="304800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1829" name="Oval 21"/>
          <p:cNvSpPr>
            <a:spLocks noChangeArrowheads="1"/>
          </p:cNvSpPr>
          <p:nvPr/>
        </p:nvSpPr>
        <p:spPr bwMode="auto">
          <a:xfrm>
            <a:off x="7410450" y="32004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30" name="Oval 22"/>
          <p:cNvSpPr>
            <a:spLocks noChangeArrowheads="1"/>
          </p:cNvSpPr>
          <p:nvPr/>
        </p:nvSpPr>
        <p:spPr bwMode="auto">
          <a:xfrm>
            <a:off x="7639050" y="38100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31" name="Oval 23"/>
          <p:cNvSpPr>
            <a:spLocks noChangeArrowheads="1"/>
          </p:cNvSpPr>
          <p:nvPr/>
        </p:nvSpPr>
        <p:spPr bwMode="auto">
          <a:xfrm>
            <a:off x="8477250" y="40386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32" name="Oval 24"/>
          <p:cNvSpPr>
            <a:spLocks noChangeArrowheads="1"/>
          </p:cNvSpPr>
          <p:nvPr/>
        </p:nvSpPr>
        <p:spPr bwMode="auto">
          <a:xfrm>
            <a:off x="6953250" y="33528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33" name="Oval 25"/>
          <p:cNvSpPr>
            <a:spLocks noChangeArrowheads="1"/>
          </p:cNvSpPr>
          <p:nvPr/>
        </p:nvSpPr>
        <p:spPr bwMode="auto">
          <a:xfrm>
            <a:off x="7943850" y="43434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34" name="AutoShape 26"/>
          <p:cNvSpPr>
            <a:spLocks noChangeArrowheads="1"/>
          </p:cNvSpPr>
          <p:nvPr/>
        </p:nvSpPr>
        <p:spPr bwMode="auto">
          <a:xfrm>
            <a:off x="5657850" y="42672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35" name="AutoShape 27"/>
          <p:cNvSpPr>
            <a:spLocks noChangeArrowheads="1"/>
          </p:cNvSpPr>
          <p:nvPr/>
        </p:nvSpPr>
        <p:spPr bwMode="auto">
          <a:xfrm>
            <a:off x="6877050" y="47244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36" name="AutoShape 28"/>
          <p:cNvSpPr>
            <a:spLocks noChangeArrowheads="1"/>
          </p:cNvSpPr>
          <p:nvPr/>
        </p:nvSpPr>
        <p:spPr bwMode="auto">
          <a:xfrm>
            <a:off x="6724650" y="51816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37" name="AutoShape 29"/>
          <p:cNvSpPr>
            <a:spLocks noChangeArrowheads="1"/>
          </p:cNvSpPr>
          <p:nvPr/>
        </p:nvSpPr>
        <p:spPr bwMode="auto">
          <a:xfrm>
            <a:off x="6115050" y="47244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38" name="AutoShape 30"/>
          <p:cNvSpPr>
            <a:spLocks noChangeArrowheads="1"/>
          </p:cNvSpPr>
          <p:nvPr/>
        </p:nvSpPr>
        <p:spPr bwMode="auto">
          <a:xfrm>
            <a:off x="5810250" y="51054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39" name="AutoShape 31"/>
          <p:cNvSpPr>
            <a:spLocks noChangeArrowheads="1"/>
          </p:cNvSpPr>
          <p:nvPr/>
        </p:nvSpPr>
        <p:spPr bwMode="auto">
          <a:xfrm>
            <a:off x="6038850" y="38862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1840" name="AutoShape 32"/>
          <p:cNvSpPr>
            <a:spLocks noChangeArrowheads="1"/>
          </p:cNvSpPr>
          <p:nvPr/>
        </p:nvSpPr>
        <p:spPr bwMode="auto">
          <a:xfrm>
            <a:off x="5657850" y="5307013"/>
            <a:ext cx="97155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ahoma" pitchFamily="34" charset="0"/>
              </a:rPr>
              <a:t>Class 1</a:t>
            </a:r>
          </a:p>
        </p:txBody>
      </p:sp>
      <p:sp>
        <p:nvSpPr>
          <p:cNvPr id="1271841" name="AutoShape 33"/>
          <p:cNvSpPr>
            <a:spLocks noChangeArrowheads="1"/>
          </p:cNvSpPr>
          <p:nvPr/>
        </p:nvSpPr>
        <p:spPr bwMode="auto">
          <a:xfrm>
            <a:off x="7867650" y="3048000"/>
            <a:ext cx="97155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ahoma" pitchFamily="34" charset="0"/>
              </a:rPr>
              <a:t>Class 2</a:t>
            </a:r>
          </a:p>
        </p:txBody>
      </p:sp>
      <p:sp>
        <p:nvSpPr>
          <p:cNvPr id="1271842" name="Line 34"/>
          <p:cNvSpPr>
            <a:spLocks noChangeShapeType="1"/>
          </p:cNvSpPr>
          <p:nvPr/>
        </p:nvSpPr>
        <p:spPr bwMode="auto">
          <a:xfrm>
            <a:off x="6705600" y="2667000"/>
            <a:ext cx="609600" cy="2971800"/>
          </a:xfrm>
          <a:prstGeom prst="line">
            <a:avLst/>
          </a:prstGeom>
          <a:noFill/>
          <a:ln w="38160">
            <a:solidFill>
              <a:srgbClr val="3333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37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575"/>
            <a:ext cx="8029575" cy="1192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normAutofit fontScale="90000"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Good Decision Boundary: Margin Should Be Large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9" y="1234281"/>
            <a:ext cx="7773988" cy="41163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decision boundary should be </a:t>
            </a:r>
            <a:r>
              <a:rPr lang="en-GB" dirty="0">
                <a:solidFill>
                  <a:srgbClr val="FF0000"/>
                </a:solidFill>
              </a:rPr>
              <a:t>as far away from the data of both classes as possible</a:t>
            </a:r>
          </a:p>
          <a:p>
            <a:pPr marL="517525" lvl="1" indent="-180975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We should </a:t>
            </a:r>
            <a:r>
              <a:rPr lang="en-GB" dirty="0">
                <a:solidFill>
                  <a:srgbClr val="FF0000"/>
                </a:solidFill>
              </a:rPr>
              <a:t>maximize</a:t>
            </a:r>
            <a:r>
              <a:rPr lang="en-GB" dirty="0"/>
              <a:t> the</a:t>
            </a:r>
            <a:r>
              <a:rPr lang="en-GB" dirty="0">
                <a:solidFill>
                  <a:srgbClr val="FF0000"/>
                </a:solidFill>
              </a:rPr>
              <a:t> margin</a:t>
            </a:r>
            <a:r>
              <a:rPr lang="en-GB" dirty="0"/>
              <a:t>, </a:t>
            </a:r>
            <a:r>
              <a:rPr lang="en-GB" i="1" dirty="0"/>
              <a:t>m</a:t>
            </a:r>
          </a:p>
        </p:txBody>
      </p:sp>
      <p:sp>
        <p:nvSpPr>
          <p:cNvPr id="1273860" name="Line 4"/>
          <p:cNvSpPr>
            <a:spLocks noChangeShapeType="1"/>
          </p:cNvSpPr>
          <p:nvPr/>
        </p:nvSpPr>
        <p:spPr bwMode="auto">
          <a:xfrm flipV="1">
            <a:off x="685800" y="2741613"/>
            <a:ext cx="1588" cy="32035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61" name="Line 5"/>
          <p:cNvSpPr>
            <a:spLocks noChangeShapeType="1"/>
          </p:cNvSpPr>
          <p:nvPr/>
        </p:nvSpPr>
        <p:spPr bwMode="auto">
          <a:xfrm>
            <a:off x="685800" y="5943600"/>
            <a:ext cx="304800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62" name="Oval 6"/>
          <p:cNvSpPr>
            <a:spLocks noChangeArrowheads="1"/>
          </p:cNvSpPr>
          <p:nvPr/>
        </p:nvSpPr>
        <p:spPr bwMode="auto">
          <a:xfrm>
            <a:off x="2743200" y="33528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3" name="Oval 7"/>
          <p:cNvSpPr>
            <a:spLocks noChangeArrowheads="1"/>
          </p:cNvSpPr>
          <p:nvPr/>
        </p:nvSpPr>
        <p:spPr bwMode="auto">
          <a:xfrm>
            <a:off x="2971800" y="39624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4" name="Oval 8"/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5" name="Oval 9"/>
          <p:cNvSpPr>
            <a:spLocks noChangeArrowheads="1"/>
          </p:cNvSpPr>
          <p:nvPr/>
        </p:nvSpPr>
        <p:spPr bwMode="auto">
          <a:xfrm>
            <a:off x="2286000" y="35052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6" name="Oval 10"/>
          <p:cNvSpPr>
            <a:spLocks noChangeArrowheads="1"/>
          </p:cNvSpPr>
          <p:nvPr/>
        </p:nvSpPr>
        <p:spPr bwMode="auto">
          <a:xfrm>
            <a:off x="3276600" y="44958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7" name="AutoShape 11"/>
          <p:cNvSpPr>
            <a:spLocks noChangeArrowheads="1"/>
          </p:cNvSpPr>
          <p:nvPr/>
        </p:nvSpPr>
        <p:spPr bwMode="auto">
          <a:xfrm>
            <a:off x="990600" y="44196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8" name="AutoShape 12"/>
          <p:cNvSpPr>
            <a:spLocks noChangeArrowheads="1"/>
          </p:cNvSpPr>
          <p:nvPr/>
        </p:nvSpPr>
        <p:spPr bwMode="auto">
          <a:xfrm>
            <a:off x="2209800" y="48768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9" name="AutoShape 13"/>
          <p:cNvSpPr>
            <a:spLocks noChangeArrowheads="1"/>
          </p:cNvSpPr>
          <p:nvPr/>
        </p:nvSpPr>
        <p:spPr bwMode="auto">
          <a:xfrm>
            <a:off x="2057400" y="53340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70" name="AutoShape 14"/>
          <p:cNvSpPr>
            <a:spLocks noChangeArrowheads="1"/>
          </p:cNvSpPr>
          <p:nvPr/>
        </p:nvSpPr>
        <p:spPr bwMode="auto">
          <a:xfrm>
            <a:off x="1447800" y="48768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71" name="AutoShape 15"/>
          <p:cNvSpPr>
            <a:spLocks noChangeArrowheads="1"/>
          </p:cNvSpPr>
          <p:nvPr/>
        </p:nvSpPr>
        <p:spPr bwMode="auto">
          <a:xfrm>
            <a:off x="1143000" y="52578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72" name="AutoShape 16"/>
          <p:cNvSpPr>
            <a:spLocks noChangeArrowheads="1"/>
          </p:cNvSpPr>
          <p:nvPr/>
        </p:nvSpPr>
        <p:spPr bwMode="auto">
          <a:xfrm>
            <a:off x="1295400" y="41148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73" name="AutoShape 17"/>
          <p:cNvSpPr>
            <a:spLocks noChangeArrowheads="1"/>
          </p:cNvSpPr>
          <p:nvPr/>
        </p:nvSpPr>
        <p:spPr bwMode="auto">
          <a:xfrm>
            <a:off x="990600" y="5459413"/>
            <a:ext cx="97155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Tahoma" pitchFamily="34" charset="0"/>
              </a:rPr>
              <a:t>Class 1</a:t>
            </a:r>
          </a:p>
        </p:txBody>
      </p:sp>
      <p:sp>
        <p:nvSpPr>
          <p:cNvPr id="1273874" name="AutoShape 18"/>
          <p:cNvSpPr>
            <a:spLocks noChangeArrowheads="1"/>
          </p:cNvSpPr>
          <p:nvPr/>
        </p:nvSpPr>
        <p:spPr bwMode="auto">
          <a:xfrm>
            <a:off x="3429000" y="4267200"/>
            <a:ext cx="97155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ahoma" pitchFamily="34" charset="0"/>
              </a:rPr>
              <a:t>Class 2</a:t>
            </a:r>
          </a:p>
        </p:txBody>
      </p:sp>
      <p:sp>
        <p:nvSpPr>
          <p:cNvPr id="1273875" name="Line 19"/>
          <p:cNvSpPr>
            <a:spLocks noChangeShapeType="1"/>
          </p:cNvSpPr>
          <p:nvPr/>
        </p:nvSpPr>
        <p:spPr bwMode="auto">
          <a:xfrm>
            <a:off x="1752600" y="2971800"/>
            <a:ext cx="2514600" cy="2514600"/>
          </a:xfrm>
          <a:prstGeom prst="line">
            <a:avLst/>
          </a:prstGeom>
          <a:noFill/>
          <a:ln w="38160">
            <a:solidFill>
              <a:srgbClr val="33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76" name="Line 20"/>
          <p:cNvSpPr>
            <a:spLocks noChangeShapeType="1"/>
          </p:cNvSpPr>
          <p:nvPr/>
        </p:nvSpPr>
        <p:spPr bwMode="auto">
          <a:xfrm>
            <a:off x="762000" y="3352800"/>
            <a:ext cx="2971800" cy="2971800"/>
          </a:xfrm>
          <a:prstGeom prst="line">
            <a:avLst/>
          </a:prstGeom>
          <a:noFill/>
          <a:ln w="38160">
            <a:solidFill>
              <a:srgbClr val="33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77" name="Line 21"/>
          <p:cNvSpPr>
            <a:spLocks noChangeShapeType="1"/>
          </p:cNvSpPr>
          <p:nvPr/>
        </p:nvSpPr>
        <p:spPr bwMode="auto">
          <a:xfrm>
            <a:off x="762000" y="2667000"/>
            <a:ext cx="3886200" cy="3886200"/>
          </a:xfrm>
          <a:prstGeom prst="line">
            <a:avLst/>
          </a:prstGeom>
          <a:noFill/>
          <a:ln w="3816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273878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19800"/>
            <a:ext cx="2057400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273879" name="Picture 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76800"/>
            <a:ext cx="2039938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273880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0"/>
            <a:ext cx="2308225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273881" name="Line 25"/>
          <p:cNvSpPr>
            <a:spLocks noChangeShapeType="1"/>
          </p:cNvSpPr>
          <p:nvPr/>
        </p:nvSpPr>
        <p:spPr bwMode="auto">
          <a:xfrm flipH="1">
            <a:off x="3198813" y="5133975"/>
            <a:ext cx="727075" cy="733425"/>
          </a:xfrm>
          <a:prstGeom prst="line">
            <a:avLst/>
          </a:prstGeom>
          <a:noFill/>
          <a:ln w="25560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273882" name="Picture 2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590800"/>
            <a:ext cx="1143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273883" name="AutoShape 27"/>
          <p:cNvSpPr>
            <a:spLocks noChangeArrowheads="1"/>
          </p:cNvSpPr>
          <p:nvPr/>
        </p:nvSpPr>
        <p:spPr bwMode="auto">
          <a:xfrm>
            <a:off x="3124200" y="5257800"/>
            <a:ext cx="439738" cy="457200"/>
          </a:xfrm>
          <a:prstGeom prst="roundRect">
            <a:avLst>
              <a:gd name="adj" fmla="val 36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CC00CC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solidFill>
                  <a:srgbClr val="CC00CC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1273884" name="Line 28"/>
          <p:cNvSpPr>
            <a:spLocks noChangeShapeType="1"/>
          </p:cNvSpPr>
          <p:nvPr/>
        </p:nvSpPr>
        <p:spPr bwMode="auto">
          <a:xfrm flipV="1">
            <a:off x="1905000" y="3351213"/>
            <a:ext cx="1600200" cy="1679575"/>
          </a:xfrm>
          <a:prstGeom prst="line">
            <a:avLst/>
          </a:prstGeom>
          <a:noFill/>
          <a:ln w="25560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273885" name="Picture 2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284163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273887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733800"/>
            <a:ext cx="21431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3891" name="Line 35"/>
          <p:cNvSpPr>
            <a:spLocks noChangeShapeType="1"/>
          </p:cNvSpPr>
          <p:nvPr/>
        </p:nvSpPr>
        <p:spPr bwMode="auto">
          <a:xfrm flipV="1">
            <a:off x="3352800" y="3657600"/>
            <a:ext cx="533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92" name="Line 36"/>
          <p:cNvSpPr>
            <a:spLocks noChangeShapeType="1"/>
          </p:cNvSpPr>
          <p:nvPr/>
        </p:nvSpPr>
        <p:spPr bwMode="auto">
          <a:xfrm flipV="1">
            <a:off x="2286000" y="3505200"/>
            <a:ext cx="15240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93" name="Text Box 37"/>
          <p:cNvSpPr txBox="1">
            <a:spLocks noChangeArrowheads="1"/>
          </p:cNvSpPr>
          <p:nvPr/>
        </p:nvSpPr>
        <p:spPr bwMode="auto">
          <a:xfrm>
            <a:off x="3733800" y="3124200"/>
            <a:ext cx="2317750" cy="835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Support vectors</a:t>
            </a:r>
          </a:p>
          <a:p>
            <a:r>
              <a:rPr lang="en-US" sz="1600"/>
              <a:t>datapoints that the margin</a:t>
            </a:r>
          </a:p>
          <a:p>
            <a:r>
              <a:rPr lang="en-US" sz="1600"/>
              <a:t>pushes up against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273896" name="Rectangle 40"/>
          <p:cNvSpPr>
            <a:spLocks noChangeArrowheads="1"/>
          </p:cNvSpPr>
          <p:nvPr/>
        </p:nvSpPr>
        <p:spPr bwMode="auto">
          <a:xfrm>
            <a:off x="6324600" y="4800600"/>
            <a:ext cx="4572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The </a:t>
            </a:r>
            <a:r>
              <a:rPr lang="en-US" sz="1600">
                <a:solidFill>
                  <a:srgbClr val="FF0000"/>
                </a:solidFill>
              </a:rPr>
              <a:t>maximum margin linear</a:t>
            </a:r>
          </a:p>
          <a:p>
            <a:r>
              <a:rPr lang="en-US" sz="1600">
                <a:solidFill>
                  <a:srgbClr val="FF0000"/>
                </a:solidFill>
              </a:rPr>
              <a:t>classifier</a:t>
            </a:r>
            <a:r>
              <a:rPr lang="en-US" sz="1600"/>
              <a:t> is the </a:t>
            </a:r>
            <a:r>
              <a:rPr lang="en-US" sz="1600">
                <a:solidFill>
                  <a:srgbClr val="FF0000"/>
                </a:solidFill>
              </a:rPr>
              <a:t>linear classifier</a:t>
            </a:r>
          </a:p>
          <a:p>
            <a:r>
              <a:rPr lang="en-US" sz="1600">
                <a:solidFill>
                  <a:srgbClr val="FF0000"/>
                </a:solidFill>
              </a:rPr>
              <a:t>with the maximum margin</a:t>
            </a:r>
            <a:r>
              <a:rPr lang="en-US" sz="1600"/>
              <a:t>.</a:t>
            </a:r>
          </a:p>
          <a:p>
            <a:r>
              <a:rPr lang="en-US" sz="1600"/>
              <a:t>This is the simplest kind of</a:t>
            </a:r>
          </a:p>
          <a:p>
            <a:r>
              <a:rPr lang="en-US" sz="1600"/>
              <a:t>SVM (Called an </a:t>
            </a:r>
            <a:r>
              <a:rPr lang="en-US" sz="1600">
                <a:solidFill>
                  <a:srgbClr val="FF0000"/>
                </a:solidFill>
              </a:rPr>
              <a:t>Linear SVM</a:t>
            </a:r>
            <a:r>
              <a:rPr lang="en-US" sz="1600"/>
              <a:t>)</a:t>
            </a:r>
          </a:p>
        </p:txBody>
      </p:sp>
      <p:graphicFrame>
        <p:nvGraphicFramePr>
          <p:cNvPr id="1273897" name="Object 41"/>
          <p:cNvGraphicFramePr>
            <a:graphicFrameLocks noChangeAspect="1"/>
          </p:cNvGraphicFramePr>
          <p:nvPr/>
        </p:nvGraphicFramePr>
        <p:xfrm>
          <a:off x="5791200" y="2514600"/>
          <a:ext cx="990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10" imgW="685800" imgH="419040" progId="Equation.3">
                  <p:embed/>
                </p:oleObj>
              </mc:Choice>
              <mc:Fallback>
                <p:oleObj name="Equation" r:id="rId10" imgW="685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9906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505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91" grpId="0" animBg="1"/>
      <p:bldP spid="1273892" grpId="0" animBg="1"/>
      <p:bldP spid="12738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332656"/>
            <a:ext cx="8029575" cy="1192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normAutofit fontScale="90000"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Good Decision Boundary: Margin Should Be Large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773988" cy="41163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517525" lvl="1" indent="-180975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i="1" dirty="0"/>
          </a:p>
        </p:txBody>
      </p:sp>
      <p:sp>
        <p:nvSpPr>
          <p:cNvPr id="1273860" name="Line 4"/>
          <p:cNvSpPr>
            <a:spLocks noChangeShapeType="1"/>
          </p:cNvSpPr>
          <p:nvPr/>
        </p:nvSpPr>
        <p:spPr bwMode="auto">
          <a:xfrm flipV="1">
            <a:off x="685800" y="2741613"/>
            <a:ext cx="1588" cy="32035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61" name="Line 5"/>
          <p:cNvSpPr>
            <a:spLocks noChangeShapeType="1"/>
          </p:cNvSpPr>
          <p:nvPr/>
        </p:nvSpPr>
        <p:spPr bwMode="auto">
          <a:xfrm>
            <a:off x="685800" y="5943600"/>
            <a:ext cx="304800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62" name="Oval 6"/>
          <p:cNvSpPr>
            <a:spLocks noChangeArrowheads="1"/>
          </p:cNvSpPr>
          <p:nvPr/>
        </p:nvSpPr>
        <p:spPr bwMode="auto">
          <a:xfrm>
            <a:off x="2743200" y="33528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3" name="Oval 7"/>
          <p:cNvSpPr>
            <a:spLocks noChangeArrowheads="1"/>
          </p:cNvSpPr>
          <p:nvPr/>
        </p:nvSpPr>
        <p:spPr bwMode="auto">
          <a:xfrm>
            <a:off x="2971800" y="39624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4" name="Oval 8"/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5" name="Oval 9"/>
          <p:cNvSpPr>
            <a:spLocks noChangeArrowheads="1"/>
          </p:cNvSpPr>
          <p:nvPr/>
        </p:nvSpPr>
        <p:spPr bwMode="auto">
          <a:xfrm>
            <a:off x="2286000" y="35052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6" name="Oval 10"/>
          <p:cNvSpPr>
            <a:spLocks noChangeArrowheads="1"/>
          </p:cNvSpPr>
          <p:nvPr/>
        </p:nvSpPr>
        <p:spPr bwMode="auto">
          <a:xfrm>
            <a:off x="3276600" y="4495800"/>
            <a:ext cx="152400" cy="152400"/>
          </a:xfrm>
          <a:prstGeom prst="ellipse">
            <a:avLst/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7" name="AutoShape 11"/>
          <p:cNvSpPr>
            <a:spLocks noChangeArrowheads="1"/>
          </p:cNvSpPr>
          <p:nvPr/>
        </p:nvSpPr>
        <p:spPr bwMode="auto">
          <a:xfrm>
            <a:off x="990600" y="44196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8" name="AutoShape 12"/>
          <p:cNvSpPr>
            <a:spLocks noChangeArrowheads="1"/>
          </p:cNvSpPr>
          <p:nvPr/>
        </p:nvSpPr>
        <p:spPr bwMode="auto">
          <a:xfrm>
            <a:off x="2209800" y="48768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69" name="AutoShape 13"/>
          <p:cNvSpPr>
            <a:spLocks noChangeArrowheads="1"/>
          </p:cNvSpPr>
          <p:nvPr/>
        </p:nvSpPr>
        <p:spPr bwMode="auto">
          <a:xfrm>
            <a:off x="2057400" y="53340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70" name="AutoShape 14"/>
          <p:cNvSpPr>
            <a:spLocks noChangeArrowheads="1"/>
          </p:cNvSpPr>
          <p:nvPr/>
        </p:nvSpPr>
        <p:spPr bwMode="auto">
          <a:xfrm>
            <a:off x="1447800" y="48768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71" name="AutoShape 15"/>
          <p:cNvSpPr>
            <a:spLocks noChangeArrowheads="1"/>
          </p:cNvSpPr>
          <p:nvPr/>
        </p:nvSpPr>
        <p:spPr bwMode="auto">
          <a:xfrm>
            <a:off x="1143000" y="52578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72" name="AutoShape 16"/>
          <p:cNvSpPr>
            <a:spLocks noChangeArrowheads="1"/>
          </p:cNvSpPr>
          <p:nvPr/>
        </p:nvSpPr>
        <p:spPr bwMode="auto">
          <a:xfrm>
            <a:off x="1295400" y="41148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73873" name="AutoShape 17"/>
          <p:cNvSpPr>
            <a:spLocks noChangeArrowheads="1"/>
          </p:cNvSpPr>
          <p:nvPr/>
        </p:nvSpPr>
        <p:spPr bwMode="auto">
          <a:xfrm>
            <a:off x="990600" y="5459413"/>
            <a:ext cx="97155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Tahoma" pitchFamily="34" charset="0"/>
              </a:rPr>
              <a:t>Class 1</a:t>
            </a:r>
          </a:p>
        </p:txBody>
      </p:sp>
      <p:sp>
        <p:nvSpPr>
          <p:cNvPr id="1273874" name="AutoShape 18"/>
          <p:cNvSpPr>
            <a:spLocks noChangeArrowheads="1"/>
          </p:cNvSpPr>
          <p:nvPr/>
        </p:nvSpPr>
        <p:spPr bwMode="auto">
          <a:xfrm>
            <a:off x="3429000" y="4267200"/>
            <a:ext cx="97155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ahoma" pitchFamily="34" charset="0"/>
              </a:rPr>
              <a:t>Class 2</a:t>
            </a:r>
          </a:p>
        </p:txBody>
      </p:sp>
      <p:sp>
        <p:nvSpPr>
          <p:cNvPr id="1273875" name="Line 19"/>
          <p:cNvSpPr>
            <a:spLocks noChangeShapeType="1"/>
          </p:cNvSpPr>
          <p:nvPr/>
        </p:nvSpPr>
        <p:spPr bwMode="auto">
          <a:xfrm>
            <a:off x="1752600" y="2971800"/>
            <a:ext cx="2514600" cy="2514600"/>
          </a:xfrm>
          <a:prstGeom prst="line">
            <a:avLst/>
          </a:prstGeom>
          <a:noFill/>
          <a:ln w="38160">
            <a:solidFill>
              <a:srgbClr val="33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76" name="Line 20"/>
          <p:cNvSpPr>
            <a:spLocks noChangeShapeType="1"/>
          </p:cNvSpPr>
          <p:nvPr/>
        </p:nvSpPr>
        <p:spPr bwMode="auto">
          <a:xfrm>
            <a:off x="762000" y="3352800"/>
            <a:ext cx="2971800" cy="2971800"/>
          </a:xfrm>
          <a:prstGeom prst="line">
            <a:avLst/>
          </a:prstGeom>
          <a:noFill/>
          <a:ln w="38160">
            <a:solidFill>
              <a:srgbClr val="33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77" name="Line 21"/>
          <p:cNvSpPr>
            <a:spLocks noChangeShapeType="1"/>
          </p:cNvSpPr>
          <p:nvPr/>
        </p:nvSpPr>
        <p:spPr bwMode="auto">
          <a:xfrm>
            <a:off x="762000" y="2667000"/>
            <a:ext cx="3886200" cy="3886200"/>
          </a:xfrm>
          <a:prstGeom prst="line">
            <a:avLst/>
          </a:prstGeom>
          <a:noFill/>
          <a:ln w="3816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273878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19800"/>
            <a:ext cx="2057400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273879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76800"/>
            <a:ext cx="2039938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273880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0"/>
            <a:ext cx="2308225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273881" name="Line 25"/>
          <p:cNvSpPr>
            <a:spLocks noChangeShapeType="1"/>
          </p:cNvSpPr>
          <p:nvPr/>
        </p:nvSpPr>
        <p:spPr bwMode="auto">
          <a:xfrm flipH="1">
            <a:off x="3198813" y="5133975"/>
            <a:ext cx="727075" cy="733425"/>
          </a:xfrm>
          <a:prstGeom prst="line">
            <a:avLst/>
          </a:prstGeom>
          <a:noFill/>
          <a:ln w="25560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83" name="AutoShape 27"/>
          <p:cNvSpPr>
            <a:spLocks noChangeArrowheads="1"/>
          </p:cNvSpPr>
          <p:nvPr/>
        </p:nvSpPr>
        <p:spPr bwMode="auto">
          <a:xfrm>
            <a:off x="3124200" y="5257800"/>
            <a:ext cx="439738" cy="457200"/>
          </a:xfrm>
          <a:prstGeom prst="roundRect">
            <a:avLst>
              <a:gd name="adj" fmla="val 36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CC00CC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solidFill>
                  <a:srgbClr val="CC00CC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1273884" name="Line 28"/>
          <p:cNvSpPr>
            <a:spLocks noChangeShapeType="1"/>
          </p:cNvSpPr>
          <p:nvPr/>
        </p:nvSpPr>
        <p:spPr bwMode="auto">
          <a:xfrm flipV="1">
            <a:off x="1905000" y="3351213"/>
            <a:ext cx="1600200" cy="1679575"/>
          </a:xfrm>
          <a:prstGeom prst="line">
            <a:avLst/>
          </a:prstGeom>
          <a:noFill/>
          <a:ln w="25560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273885" name="Picture 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284163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273891" name="Line 35"/>
          <p:cNvSpPr>
            <a:spLocks noChangeShapeType="1"/>
          </p:cNvSpPr>
          <p:nvPr/>
        </p:nvSpPr>
        <p:spPr bwMode="auto">
          <a:xfrm flipV="1">
            <a:off x="3352800" y="3657600"/>
            <a:ext cx="533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92" name="Line 36"/>
          <p:cNvSpPr>
            <a:spLocks noChangeShapeType="1"/>
          </p:cNvSpPr>
          <p:nvPr/>
        </p:nvSpPr>
        <p:spPr bwMode="auto">
          <a:xfrm flipV="1">
            <a:off x="2286000" y="3505200"/>
            <a:ext cx="15240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3893" name="Text Box 37"/>
          <p:cNvSpPr txBox="1">
            <a:spLocks noChangeArrowheads="1"/>
          </p:cNvSpPr>
          <p:nvPr/>
        </p:nvSpPr>
        <p:spPr bwMode="auto">
          <a:xfrm>
            <a:off x="3733800" y="3124200"/>
            <a:ext cx="5086672" cy="3385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Support </a:t>
            </a:r>
            <a:r>
              <a:rPr lang="en-US" sz="1600" b="1" dirty="0" smtClean="0">
                <a:solidFill>
                  <a:srgbClr val="FF0000"/>
                </a:solidFill>
              </a:rPr>
              <a:t>vectors </a:t>
            </a:r>
            <a:r>
              <a:rPr lang="en-US" sz="1600" dirty="0" err="1" smtClean="0"/>
              <a:t>datapoints</a:t>
            </a:r>
            <a:r>
              <a:rPr lang="en-US" sz="1600" dirty="0" smtClean="0"/>
              <a:t> </a:t>
            </a:r>
            <a:r>
              <a:rPr lang="en-US" sz="1600" dirty="0"/>
              <a:t>that the margin touch</a:t>
            </a:r>
          </a:p>
        </p:txBody>
      </p:sp>
      <p:sp>
        <p:nvSpPr>
          <p:cNvPr id="1273896" name="Rectangle 40"/>
          <p:cNvSpPr>
            <a:spLocks noChangeArrowheads="1"/>
          </p:cNvSpPr>
          <p:nvPr/>
        </p:nvSpPr>
        <p:spPr bwMode="auto">
          <a:xfrm>
            <a:off x="3048000" y="1345176"/>
            <a:ext cx="64479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smtClean="0">
                <a:solidFill>
                  <a:srgbClr val="FF0000"/>
                </a:solidFill>
              </a:rPr>
              <a:t>maximum margin linear classifier</a:t>
            </a:r>
            <a:r>
              <a:rPr lang="en-US" sz="1600" dirty="0" smtClean="0"/>
              <a:t> is the </a:t>
            </a:r>
            <a:r>
              <a:rPr lang="en-US" sz="1600" dirty="0" smtClean="0">
                <a:solidFill>
                  <a:srgbClr val="FF0000"/>
                </a:solidFill>
              </a:rPr>
              <a:t>linear classifier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with the maximum margin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This is the simplest kind of SVM (Called an </a:t>
            </a:r>
            <a:r>
              <a:rPr lang="en-US" sz="1600" dirty="0" smtClean="0">
                <a:solidFill>
                  <a:srgbClr val="FF0000"/>
                </a:solidFill>
              </a:rPr>
              <a:t>Linear SVM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6559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91" grpId="0" animBg="1"/>
      <p:bldP spid="1273892" grpId="0" animBg="1"/>
      <p:bldP spid="12738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39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The Optimization Problem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773988" cy="41163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Let {</a:t>
            </a:r>
            <a:r>
              <a:rPr lang="en-GB" i="1" dirty="0"/>
              <a:t>x</a:t>
            </a:r>
            <a:r>
              <a:rPr lang="en-GB" baseline="-25000" dirty="0"/>
              <a:t>1</a:t>
            </a:r>
            <a:r>
              <a:rPr lang="en-GB" dirty="0"/>
              <a:t>, ..., </a:t>
            </a:r>
            <a:r>
              <a:rPr lang="en-GB" i="1" dirty="0" err="1"/>
              <a:t>x</a:t>
            </a:r>
            <a:r>
              <a:rPr lang="en-GB" baseline="-25000" dirty="0" err="1"/>
              <a:t>n</a:t>
            </a:r>
            <a:r>
              <a:rPr lang="en-GB" dirty="0"/>
              <a:t>} be our data set and let </a:t>
            </a:r>
            <a:r>
              <a:rPr lang="en-GB" i="1" dirty="0" err="1"/>
              <a:t>y</a:t>
            </a:r>
            <a:r>
              <a:rPr lang="en-GB" baseline="-25000" dirty="0" err="1"/>
              <a:t>i</a:t>
            </a:r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</a:t>
            </a:r>
            <a:r>
              <a:rPr lang="en-GB" dirty="0"/>
              <a:t>   {1,-1} be the class label of </a:t>
            </a:r>
            <a:r>
              <a:rPr lang="en-GB" i="1" dirty="0"/>
              <a:t>x</a:t>
            </a:r>
            <a:r>
              <a:rPr lang="en-GB" baseline="-25000" dirty="0"/>
              <a:t>i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decision boundary should </a:t>
            </a:r>
            <a:r>
              <a:rPr lang="en-GB" dirty="0">
                <a:solidFill>
                  <a:schemeClr val="accent2"/>
                </a:solidFill>
              </a:rPr>
              <a:t>classify all points correctly</a:t>
            </a:r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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 </a:t>
            </a:r>
            <a:r>
              <a:rPr lang="en-GB" dirty="0" smtClean="0"/>
              <a:t>constrained </a:t>
            </a:r>
            <a:r>
              <a:rPr lang="en-GB" dirty="0"/>
              <a:t>optimization problem</a:t>
            </a:r>
          </a:p>
        </p:txBody>
      </p:sp>
      <p:pic>
        <p:nvPicPr>
          <p:cNvPr id="12759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24" y="4444152"/>
            <a:ext cx="41148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27590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56" y="4955436"/>
            <a:ext cx="2973388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27591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81" y="6017474"/>
            <a:ext cx="6280150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275912" name="Rectangle 8"/>
          <p:cNvSpPr>
            <a:spLocks noChangeArrowheads="1"/>
          </p:cNvSpPr>
          <p:nvPr/>
        </p:nvSpPr>
        <p:spPr bwMode="auto">
          <a:xfrm>
            <a:off x="6064056" y="4955436"/>
            <a:ext cx="24050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200" dirty="0">
                <a:solidFill>
                  <a:srgbClr val="000000"/>
                </a:solidFill>
                <a:latin typeface="Tahoma" pitchFamily="34" charset="0"/>
              </a:rPr>
              <a:t>||</a:t>
            </a:r>
            <a:r>
              <a:rPr lang="en-US" sz="2200" b="1" dirty="0">
                <a:solidFill>
                  <a:srgbClr val="000000"/>
                </a:solidFill>
                <a:latin typeface="Tahoma" pitchFamily="34" charset="0"/>
              </a:rPr>
              <a:t>w</a:t>
            </a:r>
            <a:r>
              <a:rPr lang="en-US" sz="2200" dirty="0">
                <a:solidFill>
                  <a:srgbClr val="000000"/>
                </a:solidFill>
                <a:latin typeface="Tahoma" pitchFamily="34" charset="0"/>
              </a:rPr>
              <a:t>||</a:t>
            </a:r>
            <a:r>
              <a:rPr lang="en-US" sz="2200" baseline="30000" dirty="0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Tahoma" pitchFamily="34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Tahoma" pitchFamily="34" charset="0"/>
              </a:rPr>
              <a:t>w</a:t>
            </a:r>
            <a:r>
              <a:rPr lang="en-US" sz="2200" baseline="30000" dirty="0" err="1">
                <a:solidFill>
                  <a:srgbClr val="000000"/>
                </a:solidFill>
                <a:latin typeface="Tahoma" pitchFamily="34" charset="0"/>
              </a:rPr>
              <a:t>T</a:t>
            </a:r>
            <a:r>
              <a:rPr lang="en-US" sz="2200" b="1" dirty="0" err="1">
                <a:solidFill>
                  <a:srgbClr val="000000"/>
                </a:solidFill>
                <a:latin typeface="Tahoma" pitchFamily="34" charset="0"/>
              </a:rPr>
              <a:t>w</a:t>
            </a:r>
            <a:endParaRPr lang="en-US" sz="22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27591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" y="5084024"/>
            <a:ext cx="1143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21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SVM with </a:t>
            </a:r>
            <a:r>
              <a:rPr lang="en-US" b="1" dirty="0"/>
              <a:t>Python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Import Libraries</a:t>
            </a:r>
          </a:p>
          <a:p>
            <a:r>
              <a:rPr lang="en-IN" b="1" dirty="0"/>
              <a:t>Get the Data</a:t>
            </a:r>
          </a:p>
          <a:p>
            <a:r>
              <a:rPr lang="en-IN" b="1" dirty="0"/>
              <a:t>EDA</a:t>
            </a:r>
          </a:p>
          <a:p>
            <a:r>
              <a:rPr lang="en-IN" b="1" dirty="0"/>
              <a:t>Train Test </a:t>
            </a:r>
            <a:r>
              <a:rPr lang="en-IN" b="1" dirty="0" smtClean="0"/>
              <a:t>Split</a:t>
            </a:r>
          </a:p>
          <a:p>
            <a:r>
              <a:rPr lang="en-IN" b="1" dirty="0"/>
              <a:t>Using </a:t>
            </a:r>
            <a:r>
              <a:rPr lang="en-IN" b="1" dirty="0" smtClean="0"/>
              <a:t>SVM</a:t>
            </a:r>
            <a:endParaRPr lang="en-IN" b="1" dirty="0"/>
          </a:p>
          <a:p>
            <a:r>
              <a:rPr lang="en-IN" sz="2000" dirty="0"/>
              <a:t>from </a:t>
            </a:r>
            <a:r>
              <a:rPr lang="en-IN" sz="2000" dirty="0" err="1"/>
              <a:t>sklearn.svm</a:t>
            </a:r>
            <a:r>
              <a:rPr lang="en-IN" sz="2000" dirty="0"/>
              <a:t> import </a:t>
            </a:r>
            <a:r>
              <a:rPr lang="en-IN" sz="2000" dirty="0" smtClean="0"/>
              <a:t>SVC</a:t>
            </a:r>
          </a:p>
          <a:p>
            <a:r>
              <a:rPr lang="en-IN" sz="2000" dirty="0"/>
              <a:t>model = SVC</a:t>
            </a:r>
            <a:r>
              <a:rPr lang="en-IN" sz="2000" dirty="0" smtClean="0"/>
              <a:t>()</a:t>
            </a:r>
          </a:p>
          <a:p>
            <a:r>
              <a:rPr lang="en-IN" sz="2000" dirty="0" err="1"/>
              <a:t>model.fit</a:t>
            </a:r>
            <a:r>
              <a:rPr lang="en-IN" sz="2000" dirty="0"/>
              <a:t>(</a:t>
            </a:r>
            <a:r>
              <a:rPr lang="en-IN" sz="2000" dirty="0" err="1"/>
              <a:t>X_train,y_train</a:t>
            </a:r>
            <a:r>
              <a:rPr lang="en-IN" sz="2000" dirty="0" smtClean="0"/>
              <a:t>)</a:t>
            </a:r>
          </a:p>
          <a:p>
            <a:r>
              <a:rPr lang="en-IN" sz="2000" dirty="0"/>
              <a:t>predictions = </a:t>
            </a:r>
            <a:r>
              <a:rPr lang="en-IN" sz="2000" dirty="0" err="1"/>
              <a:t>model.predict</a:t>
            </a:r>
            <a:r>
              <a:rPr lang="en-IN" sz="2000" dirty="0"/>
              <a:t>(</a:t>
            </a:r>
            <a:r>
              <a:rPr lang="en-IN" sz="2000" dirty="0" err="1"/>
              <a:t>X_test</a:t>
            </a:r>
            <a:r>
              <a:rPr lang="en-IN" sz="2000" dirty="0"/>
              <a:t>)</a:t>
            </a:r>
          </a:p>
          <a:p>
            <a:r>
              <a:rPr lang="en-IN" sz="2000" dirty="0" smtClean="0"/>
              <a:t>from </a:t>
            </a:r>
            <a:r>
              <a:rPr lang="en-IN" sz="2000" dirty="0" err="1"/>
              <a:t>sklearn.metrics</a:t>
            </a:r>
            <a:r>
              <a:rPr lang="en-IN" sz="2000" dirty="0"/>
              <a:t> import </a:t>
            </a:r>
            <a:r>
              <a:rPr lang="en-IN" sz="2000" dirty="0" err="1"/>
              <a:t>classification_report,confusion_matrix</a:t>
            </a:r>
            <a:endParaRPr lang="en-IN" sz="2000" dirty="0"/>
          </a:p>
          <a:p>
            <a:r>
              <a:rPr lang="en-IN" sz="2000" dirty="0"/>
              <a:t>print(</a:t>
            </a:r>
            <a:r>
              <a:rPr lang="en-IN" sz="2000" dirty="0" err="1"/>
              <a:t>classification_report</a:t>
            </a:r>
            <a:r>
              <a:rPr lang="en-IN" sz="2000" dirty="0"/>
              <a:t>(</a:t>
            </a:r>
            <a:r>
              <a:rPr lang="en-IN" sz="2000" dirty="0" err="1"/>
              <a:t>y_test</a:t>
            </a:r>
            <a:r>
              <a:rPr lang="en-IN" sz="2000" dirty="0"/>
              <a:t>, predictions))</a:t>
            </a:r>
            <a:endParaRPr lang="en-IN" sz="2000" dirty="0" smtClean="0"/>
          </a:p>
          <a:p>
            <a:endParaRPr lang="en-IN" sz="2000" b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358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414</TotalTime>
  <Words>297</Words>
  <Application>Microsoft Office PowerPoint</Application>
  <PresentationFormat>On-screen Show (4:3)</PresentationFormat>
  <Paragraphs>70</Paragraphs>
  <Slides>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Clarity</vt:lpstr>
      <vt:lpstr>Equation</vt:lpstr>
      <vt:lpstr>Support Vector Machine (SVM)</vt:lpstr>
      <vt:lpstr>  Support Vector Machines (SVM)</vt:lpstr>
      <vt:lpstr>Two Class Problem:  Linear Separable Case</vt:lpstr>
      <vt:lpstr>Example of Bad Decision Boundaries</vt:lpstr>
      <vt:lpstr>Good Decision Boundary: Margin Should Be Large</vt:lpstr>
      <vt:lpstr>Good Decision Boundary: Margin Should Be Large</vt:lpstr>
      <vt:lpstr>The Optimization Problem</vt:lpstr>
      <vt:lpstr>SVM with Python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Windows User</dc:creator>
  <cp:lastModifiedBy>Windows User</cp:lastModifiedBy>
  <cp:revision>41</cp:revision>
  <dcterms:created xsi:type="dcterms:W3CDTF">2019-12-07T08:48:06Z</dcterms:created>
  <dcterms:modified xsi:type="dcterms:W3CDTF">2020-01-08T13:08:07Z</dcterms:modified>
</cp:coreProperties>
</file>