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notesMasterIdLst>
    <p:notesMasterId r:id="rId24"/>
  </p:notesMasterIdLst>
  <p:handoutMasterIdLst>
    <p:handoutMasterId r:id="rId25"/>
  </p:handoutMasterIdLst>
  <p:sldIdLst>
    <p:sldId id="256" r:id="rId2"/>
    <p:sldId id="258" r:id="rId3"/>
    <p:sldId id="257" r:id="rId4"/>
    <p:sldId id="259" r:id="rId5"/>
    <p:sldId id="276" r:id="rId6"/>
    <p:sldId id="277" r:id="rId7"/>
    <p:sldId id="260" r:id="rId8"/>
    <p:sldId id="262" r:id="rId9"/>
    <p:sldId id="263" r:id="rId10"/>
    <p:sldId id="264" r:id="rId11"/>
    <p:sldId id="272" r:id="rId12"/>
    <p:sldId id="273" r:id="rId13"/>
    <p:sldId id="274" r:id="rId14"/>
    <p:sldId id="275" r:id="rId15"/>
    <p:sldId id="268" r:id="rId16"/>
    <p:sldId id="261" r:id="rId17"/>
    <p:sldId id="265" r:id="rId18"/>
    <p:sldId id="266" r:id="rId19"/>
    <p:sldId id="267" r:id="rId20"/>
    <p:sldId id="269" r:id="rId21"/>
    <p:sldId id="270"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660"/>
  </p:normalViewPr>
  <p:slideViewPr>
    <p:cSldViewPr snapToGrid="0">
      <p:cViewPr>
        <p:scale>
          <a:sx n="53" d="100"/>
          <a:sy n="53" d="100"/>
        </p:scale>
        <p:origin x="-1242" y="-45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59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25C4C60-1EF3-4FD4-87FC-FFD0C8C0B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4423CBE6-0CF8-47D0-9A42-DE375B5023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B62A4F-2A47-4D74-9C2B-404E0C6A6728}" type="datetimeFigureOut">
              <a:rPr lang="en-US" smtClean="0"/>
              <a:pPr/>
              <a:t>4/7/2020</a:t>
            </a:fld>
            <a:endParaRPr lang="en-US"/>
          </a:p>
        </p:txBody>
      </p:sp>
      <p:sp>
        <p:nvSpPr>
          <p:cNvPr id="4" name="Footer Placeholder 3">
            <a:extLst>
              <a:ext uri="{FF2B5EF4-FFF2-40B4-BE49-F238E27FC236}">
                <a16:creationId xmlns="" xmlns:a16="http://schemas.microsoft.com/office/drawing/2014/main" id="{C7A018A9-4D12-4C87-A2BE-6CD4540920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2F746E41-4CA7-4967-8296-3D208982C3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887A16-69B5-4A7F-9C9D-DFB3E023B19E}" type="slidenum">
              <a:rPr lang="en-US" smtClean="0"/>
              <a:pPr/>
              <a:t>‹#›</a:t>
            </a:fld>
            <a:endParaRPr lang="en-US"/>
          </a:p>
        </p:txBody>
      </p:sp>
    </p:spTree>
    <p:extLst>
      <p:ext uri="{BB962C8B-B14F-4D97-AF65-F5344CB8AC3E}">
        <p14:creationId xmlns:p14="http://schemas.microsoft.com/office/powerpoint/2010/main" val="178532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EFA79-94F4-4F83-9074-800ADCDB8B57}" type="datetimeFigureOut">
              <a:rPr lang="en-US" smtClean="0"/>
              <a:pPr/>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91815-308D-49B9-AEAC-D8DD96443303}" type="slidenum">
              <a:rPr lang="en-US" smtClean="0"/>
              <a:pPr/>
              <a:t>‹#›</a:t>
            </a:fld>
            <a:endParaRPr lang="en-US"/>
          </a:p>
        </p:txBody>
      </p:sp>
    </p:spTree>
    <p:extLst>
      <p:ext uri="{BB962C8B-B14F-4D97-AF65-F5344CB8AC3E}">
        <p14:creationId xmlns:p14="http://schemas.microsoft.com/office/powerpoint/2010/main" val="41136141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1E156-D42A-4ADE-A673-51A80034F297}" type="datetime1">
              <a:rPr lang="en-US" smtClean="0"/>
              <a:pPr/>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2D96CD-BEB1-426C-9EC5-1E22E1E5BDEF}" type="datetime1">
              <a:rPr lang="en-US" smtClean="0"/>
              <a:pPr/>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BCBE90-35D6-406F-A7A7-ED27BBF57379}" type="datetime1">
              <a:rPr lang="en-US" smtClean="0"/>
              <a:pPr/>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9BD9E9-5EA4-4A2A-B2C5-681A82CF0593}" type="datetime1">
              <a:rPr lang="en-US" smtClean="0"/>
              <a:pPr/>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447C9-74F0-431B-AC79-99109FF38A49}" type="datetime1">
              <a:rPr lang="en-US" smtClean="0"/>
              <a:pPr/>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8EA129-4B05-4CB6-BF54-CC9BAEAF7763}" type="datetime1">
              <a:rPr lang="en-US" smtClean="0"/>
              <a:pPr/>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D5F4E9-4FF0-4A41-B59B-B3C77178F1D4}" type="datetime1">
              <a:rPr lang="en-US" smtClean="0"/>
              <a:pPr/>
              <a:t>4/7/2020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81751D-D9A9-42CB-96CB-D852143C3E1D}" type="datetime1">
              <a:rPr lang="en-US" smtClean="0"/>
              <a:pPr/>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8B091-B052-476A-9A01-E714381DD6A0}" type="datetime1">
              <a:rPr lang="en-US" smtClean="0"/>
              <a:pPr/>
              <a:t>4/7/2020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BA0DD-DD03-4EAA-BD7E-1C4F8F5EEC84}" type="datetime1">
              <a:rPr lang="en-US" smtClean="0"/>
              <a:pPr/>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8EB681-E53D-4D2F-8C26-907E76CAE5DA}" type="datetime1">
              <a:rPr lang="en-US" smtClean="0"/>
              <a:pPr/>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E9A0F167-ED44-4106-A92C-2C523A34F8CD}" type="datetime1">
              <a:rPr lang="en-US" smtClean="0"/>
              <a:pPr/>
              <a:t>4/7/2020</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achinelearningmastery.com/how-to-use-transfer-learning-when-developing-convolutional-neural-network-mode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achinelearningmastery.com/one-shot-learning-with-siamese-networks-contrastive-and-triplet-loss-for-face-recogni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2C51B3-790C-4AF4-90BB-C64D2C39C84F}"/>
              </a:ext>
            </a:extLst>
          </p:cNvPr>
          <p:cNvSpPr>
            <a:spLocks noGrp="1"/>
          </p:cNvSpPr>
          <p:nvPr>
            <p:ph type="ctrTitle"/>
          </p:nvPr>
        </p:nvSpPr>
        <p:spPr/>
        <p:txBody>
          <a:bodyPr>
            <a:normAutofit/>
          </a:bodyPr>
          <a:lstStyle/>
          <a:p>
            <a:r>
              <a:rPr lang="en-US" sz="6000" dirty="0" smtClean="0"/>
              <a:t>Transfer </a:t>
            </a:r>
            <a:r>
              <a:rPr lang="en-US" sz="6000" dirty="0" smtClean="0"/>
              <a:t>learning,  Inception Network</a:t>
            </a:r>
            <a:endParaRPr lang="en-US" sz="6000" dirty="0"/>
          </a:p>
        </p:txBody>
      </p:sp>
      <p:sp>
        <p:nvSpPr>
          <p:cNvPr id="3" name="Subtitle 2">
            <a:extLst>
              <a:ext uri="{FF2B5EF4-FFF2-40B4-BE49-F238E27FC236}">
                <a16:creationId xmlns="" xmlns:a16="http://schemas.microsoft.com/office/drawing/2014/main" id="{E39DB5C7-874F-48D9-9B33-AA443C0E013B}"/>
              </a:ext>
            </a:extLst>
          </p:cNvPr>
          <p:cNvSpPr>
            <a:spLocks noGrp="1"/>
          </p:cNvSpPr>
          <p:nvPr>
            <p:ph type="subTitle" idx="1"/>
          </p:nvPr>
        </p:nvSpPr>
        <p:spPr/>
        <p:txBody>
          <a:bodyPr/>
          <a:lstStyle/>
          <a:p>
            <a:endParaRPr lang="en-US" b="1" dirty="0"/>
          </a:p>
        </p:txBody>
      </p:sp>
      <p:sp>
        <p:nvSpPr>
          <p:cNvPr id="4" name="Slide Number Placeholder 3">
            <a:extLst>
              <a:ext uri="{FF2B5EF4-FFF2-40B4-BE49-F238E27FC236}">
                <a16:creationId xmlns="" xmlns:a16="http://schemas.microsoft.com/office/drawing/2014/main" id="{48AC1A6B-4A65-4CE4-9B16-26E07DD0FAC0}"/>
              </a:ext>
            </a:extLst>
          </p:cNvPr>
          <p:cNvSpPr>
            <a:spLocks noGrp="1"/>
          </p:cNvSpPr>
          <p:nvPr>
            <p:ph type="sldNum" sz="quarter" idx="12"/>
          </p:nvPr>
        </p:nvSpPr>
        <p:spPr/>
        <p:txBody>
          <a:bodyPr>
            <a:normAutofit/>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47725889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Output Channel</a:t>
            </a:r>
            <a:endParaRPr lang="en-IN"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811" y="1582671"/>
            <a:ext cx="10972800" cy="4055983"/>
          </a:xfrm>
        </p:spPr>
      </p:pic>
      <p:sp>
        <p:nvSpPr>
          <p:cNvPr id="4" name="Slide Number Placeholder 3"/>
          <p:cNvSpPr>
            <a:spLocks noGrp="1"/>
          </p:cNvSpPr>
          <p:nvPr>
            <p:ph type="sldNum" sz="quarter" idx="12"/>
          </p:nvPr>
        </p:nvSpPr>
        <p:spPr/>
        <p:txBody>
          <a:bodyPr/>
          <a:lstStyle/>
          <a:p>
            <a:fld id="{4FAB73BC-B049-4115-A692-8D63A059BFB8}" type="slidenum">
              <a:rPr lang="en-US" smtClean="0"/>
              <a:pPr/>
              <a:t>10</a:t>
            </a:fld>
            <a:endParaRPr lang="en-US" dirty="0"/>
          </a:p>
        </p:txBody>
      </p:sp>
      <p:sp>
        <p:nvSpPr>
          <p:cNvPr id="6" name="Rectangle 5"/>
          <p:cNvSpPr/>
          <p:nvPr/>
        </p:nvSpPr>
        <p:spPr>
          <a:xfrm>
            <a:off x="107575" y="4016223"/>
            <a:ext cx="11976849" cy="2677656"/>
          </a:xfrm>
          <a:prstGeom prst="rect">
            <a:avLst/>
          </a:prstGeom>
        </p:spPr>
        <p:txBody>
          <a:bodyPr wrap="square">
            <a:spAutoFit/>
          </a:bodyPr>
          <a:lstStyle/>
          <a:p>
            <a:r>
              <a:rPr lang="en-US" sz="2800" dirty="0">
                <a:latin typeface="Times New Roman" pitchFamily="18" charset="0"/>
                <a:cs typeface="Times New Roman" pitchFamily="18" charset="0"/>
              </a:rPr>
              <a:t>Each of the kernels of the filter “slides” over their respective input channels, producing a processed version of each</a:t>
            </a:r>
            <a:r>
              <a:rPr lang="en-US" sz="28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r>
              <a:rPr lang="en-US" sz="2800" dirty="0">
                <a:latin typeface="Times New Roman" pitchFamily="18" charset="0"/>
                <a:cs typeface="Times New Roman" pitchFamily="18" charset="0"/>
              </a:rPr>
              <a:t>Each of the per-channel processed versions are then summed together to form </a:t>
            </a:r>
            <a:r>
              <a:rPr lang="en-US" sz="2800" i="1" dirty="0">
                <a:latin typeface="Times New Roman" pitchFamily="18" charset="0"/>
                <a:cs typeface="Times New Roman" pitchFamily="18" charset="0"/>
              </a:rPr>
              <a:t>one</a:t>
            </a:r>
            <a:r>
              <a:rPr lang="en-US" sz="2800" dirty="0">
                <a:latin typeface="Times New Roman" pitchFamily="18" charset="0"/>
                <a:cs typeface="Times New Roman" pitchFamily="18" charset="0"/>
              </a:rPr>
              <a:t> channel. The kernels of a filter each produce one version of each channel, and the filter as a whole produces one overall output channel.</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658790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Dimensionality Reduction (DR)</a:t>
            </a:r>
            <a:endParaRPr lang="en-IN" b="1" dirty="0"/>
          </a:p>
        </p:txBody>
      </p:sp>
      <p:sp>
        <p:nvSpPr>
          <p:cNvPr id="3" name="Content Placeholder 2"/>
          <p:cNvSpPr>
            <a:spLocks noGrp="1"/>
          </p:cNvSpPr>
          <p:nvPr>
            <p:ph idx="1"/>
          </p:nvPr>
        </p:nvSpPr>
        <p:spPr>
          <a:xfrm>
            <a:off x="573741" y="1367118"/>
            <a:ext cx="10972800" cy="4876800"/>
          </a:xfrm>
        </p:spPr>
        <p:txBody>
          <a:bodyPr>
            <a:noAutofit/>
          </a:bodyPr>
          <a:lstStyle/>
          <a:p>
            <a:pPr algn="just" fontAlgn="base">
              <a:spcBef>
                <a:spcPts val="0"/>
              </a:spcBef>
              <a:spcAft>
                <a:spcPts val="1200"/>
              </a:spcAft>
            </a:pPr>
            <a:r>
              <a:rPr lang="en-US" sz="2600" dirty="0">
                <a:latin typeface="Times New Roman" pitchFamily="18" charset="0"/>
                <a:cs typeface="Times New Roman" pitchFamily="18" charset="0"/>
              </a:rPr>
              <a:t>In machine learning classification problems, there are often too many factors on the basis of which the final classification is done. </a:t>
            </a:r>
            <a:r>
              <a:rPr lang="en-US" sz="2600" dirty="0" smtClean="0">
                <a:latin typeface="Times New Roman" pitchFamily="18" charset="0"/>
                <a:cs typeface="Times New Roman" pitchFamily="18" charset="0"/>
              </a:rPr>
              <a:t>These </a:t>
            </a:r>
            <a:r>
              <a:rPr lang="en-US" sz="2600" dirty="0">
                <a:latin typeface="Times New Roman" pitchFamily="18" charset="0"/>
                <a:cs typeface="Times New Roman" pitchFamily="18" charset="0"/>
              </a:rPr>
              <a:t>factors are basically variables called features. </a:t>
            </a:r>
            <a:endParaRPr lang="en-US" sz="2600" dirty="0" smtClean="0">
              <a:latin typeface="Times New Roman" pitchFamily="18" charset="0"/>
              <a:cs typeface="Times New Roman" pitchFamily="18" charset="0"/>
            </a:endParaRPr>
          </a:p>
          <a:p>
            <a:pPr algn="just" fontAlgn="base">
              <a:spcBef>
                <a:spcPts val="0"/>
              </a:spcBef>
              <a:spcAft>
                <a:spcPts val="1200"/>
              </a:spcAft>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higher the number of features, the harder it gets to visualize the training set and then work on it. </a:t>
            </a:r>
            <a:endParaRPr lang="en-US" sz="2600" dirty="0" smtClean="0">
              <a:latin typeface="Times New Roman" pitchFamily="18" charset="0"/>
              <a:cs typeface="Times New Roman" pitchFamily="18" charset="0"/>
            </a:endParaRPr>
          </a:p>
          <a:p>
            <a:pPr algn="just" fontAlgn="base">
              <a:spcBef>
                <a:spcPts val="0"/>
              </a:spcBef>
              <a:spcAft>
                <a:spcPts val="1200"/>
              </a:spcAft>
            </a:pPr>
            <a:r>
              <a:rPr lang="en-US" sz="2600" dirty="0" smtClean="0">
                <a:latin typeface="Times New Roman" pitchFamily="18" charset="0"/>
                <a:cs typeface="Times New Roman" pitchFamily="18" charset="0"/>
              </a:rPr>
              <a:t>Sometimes</a:t>
            </a:r>
            <a:r>
              <a:rPr lang="en-US" sz="2600" dirty="0">
                <a:latin typeface="Times New Roman" pitchFamily="18" charset="0"/>
                <a:cs typeface="Times New Roman" pitchFamily="18" charset="0"/>
              </a:rPr>
              <a:t>, most of these features are correlated, and hence redundant. This is where dimensionality reduction algorithms come into play</a:t>
            </a:r>
            <a:r>
              <a:rPr lang="en-US" sz="2600" dirty="0" smtClean="0">
                <a:latin typeface="Times New Roman" pitchFamily="18" charset="0"/>
                <a:cs typeface="Times New Roman" pitchFamily="18" charset="0"/>
              </a:rPr>
              <a:t>. </a:t>
            </a:r>
          </a:p>
          <a:p>
            <a:pPr algn="just" fontAlgn="base">
              <a:spcBef>
                <a:spcPts val="0"/>
              </a:spcBef>
              <a:spcAft>
                <a:spcPts val="1200"/>
              </a:spcAft>
            </a:pPr>
            <a:r>
              <a:rPr lang="en-US" sz="2600" dirty="0" smtClean="0">
                <a:latin typeface="Times New Roman" pitchFamily="18" charset="0"/>
                <a:cs typeface="Times New Roman" pitchFamily="18" charset="0"/>
              </a:rPr>
              <a:t>Dimensionality </a:t>
            </a:r>
            <a:r>
              <a:rPr lang="en-US" sz="2600" dirty="0">
                <a:latin typeface="Times New Roman" pitchFamily="18" charset="0"/>
                <a:cs typeface="Times New Roman" pitchFamily="18" charset="0"/>
              </a:rPr>
              <a:t>reduction is the process of reducing the number of random variables under consideration, by obtaining a set of principal variables. It can be divided into feature selection and feature extraction.</a:t>
            </a:r>
          </a:p>
          <a:p>
            <a:pPr>
              <a:spcAft>
                <a:spcPts val="1200"/>
              </a:spcAft>
            </a:pPr>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endParaRPr lang="en-IN"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2046688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Methods of Dimensionality </a:t>
            </a:r>
            <a:r>
              <a:rPr lang="en-US" b="1" dirty="0" smtClean="0"/>
              <a:t>Reduction</a:t>
            </a:r>
            <a:endParaRPr lang="en-IN" dirty="0"/>
          </a:p>
        </p:txBody>
      </p:sp>
      <p:sp>
        <p:nvSpPr>
          <p:cNvPr id="3" name="Content Placeholder 2"/>
          <p:cNvSpPr>
            <a:spLocks noGrp="1"/>
          </p:cNvSpPr>
          <p:nvPr>
            <p:ph idx="1"/>
          </p:nvPr>
        </p:nvSpPr>
        <p:spPr/>
        <p:txBody>
          <a:bodyPr/>
          <a:lstStyle/>
          <a:p>
            <a:pPr fontAlgn="base"/>
            <a:r>
              <a:rPr lang="en-US" dirty="0" smtClean="0"/>
              <a:t>The </a:t>
            </a:r>
            <a:r>
              <a:rPr lang="en-US" dirty="0"/>
              <a:t>various methods used for dimensionality reduction include:</a:t>
            </a:r>
          </a:p>
          <a:p>
            <a:pPr fontAlgn="base"/>
            <a:endParaRPr lang="en-US" dirty="0" smtClean="0"/>
          </a:p>
          <a:p>
            <a:pPr fontAlgn="base"/>
            <a:r>
              <a:rPr lang="en-US" dirty="0" smtClean="0"/>
              <a:t>Principal </a:t>
            </a:r>
            <a:r>
              <a:rPr lang="en-US" dirty="0"/>
              <a:t>Component Analysis (PCA)</a:t>
            </a:r>
          </a:p>
          <a:p>
            <a:pPr fontAlgn="base"/>
            <a:endParaRPr lang="en-US" dirty="0" smtClean="0"/>
          </a:p>
          <a:p>
            <a:pPr fontAlgn="base"/>
            <a:r>
              <a:rPr lang="en-US" dirty="0" smtClean="0"/>
              <a:t>Linear </a:t>
            </a:r>
            <a:r>
              <a:rPr lang="en-US" dirty="0"/>
              <a:t>Discriminant Analysis (LDA)</a:t>
            </a:r>
          </a:p>
          <a:p>
            <a:pPr fontAlgn="base"/>
            <a:endParaRPr lang="en-US" dirty="0" smtClean="0"/>
          </a:p>
          <a:p>
            <a:pPr fontAlgn="base"/>
            <a:r>
              <a:rPr lang="en-US" dirty="0" smtClean="0"/>
              <a:t>Generalized </a:t>
            </a:r>
            <a:r>
              <a:rPr lang="en-US" dirty="0"/>
              <a:t>Discriminant Analysis (GDA</a:t>
            </a:r>
            <a:r>
              <a:rPr lang="en-US" dirty="0" smtClean="0"/>
              <a:t>)</a:t>
            </a:r>
          </a:p>
          <a:p>
            <a:pPr fontAlgn="base"/>
            <a:endParaRPr lang="en-US" dirty="0"/>
          </a:p>
          <a:p>
            <a:pPr fontAlgn="base"/>
            <a:endParaRPr lang="en-US"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63121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Principal Component Analysis </a:t>
            </a:r>
            <a:r>
              <a:rPr lang="en-US" b="1" dirty="0" smtClean="0"/>
              <a:t>(</a:t>
            </a:r>
            <a:r>
              <a:rPr lang="en-IN" b="1" dirty="0" smtClean="0"/>
              <a:t>PCA)</a:t>
            </a:r>
            <a:endParaRPr lang="en-IN" b="1" dirty="0"/>
          </a:p>
        </p:txBody>
      </p:sp>
      <p:sp>
        <p:nvSpPr>
          <p:cNvPr id="3" name="Content Placeholder 2"/>
          <p:cNvSpPr>
            <a:spLocks noGrp="1"/>
          </p:cNvSpPr>
          <p:nvPr>
            <p:ph idx="1"/>
          </p:nvPr>
        </p:nvSpPr>
        <p:spPr/>
        <p:txBody>
          <a:bodyPr/>
          <a:lstStyle/>
          <a:p>
            <a:pPr fontAlgn="base"/>
            <a:r>
              <a:rPr lang="en-US" dirty="0"/>
              <a:t>This method was introduced by Karl Pearson. It works on a condition that while the data in a higher dimensional space is mapped to data in a lower dimension space, the variance of the data in the lower dimensional space should be maximum.</a:t>
            </a:r>
            <a:endParaRPr lang="en-US" dirty="0" smtClean="0"/>
          </a:p>
          <a:p>
            <a:pPr fontAlgn="base"/>
            <a:r>
              <a:rPr lang="en-US" dirty="0" smtClean="0"/>
              <a:t>It </a:t>
            </a:r>
            <a:r>
              <a:rPr lang="en-US" dirty="0"/>
              <a:t>involves the following steps:</a:t>
            </a:r>
          </a:p>
          <a:p>
            <a:pPr fontAlgn="base"/>
            <a:r>
              <a:rPr lang="en-US" dirty="0"/>
              <a:t>Construct the covariance matrix of the data.</a:t>
            </a:r>
          </a:p>
          <a:p>
            <a:pPr fontAlgn="base"/>
            <a:r>
              <a:rPr lang="en-US" dirty="0"/>
              <a:t>Compute the eigenvectors of this matrix.</a:t>
            </a:r>
          </a:p>
          <a:p>
            <a:pPr fontAlgn="base"/>
            <a:r>
              <a:rPr lang="en-US" dirty="0"/>
              <a:t>Eigenvectors corresponding to the largest eigenvalues are used to reconstruct a large fraction of variance of the original data.</a:t>
            </a:r>
          </a:p>
          <a:p>
            <a:pPr fontAlgn="base"/>
            <a:r>
              <a:rPr lang="en-US" dirty="0"/>
              <a:t>Hence, we are left with a lesser number of eigenvectors, and there might have been some data loss in the process. But, the most important variances should be retained by the remaining eigenvectors.</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179093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&amp; Disadvantages of DR</a:t>
            </a:r>
            <a:endParaRPr lang="en-IN" dirty="0"/>
          </a:p>
        </p:txBody>
      </p:sp>
      <p:sp>
        <p:nvSpPr>
          <p:cNvPr id="3" name="Content Placeholder 2"/>
          <p:cNvSpPr>
            <a:spLocks noGrp="1"/>
          </p:cNvSpPr>
          <p:nvPr>
            <p:ph idx="1"/>
          </p:nvPr>
        </p:nvSpPr>
        <p:spPr>
          <a:xfrm>
            <a:off x="609600" y="1380565"/>
            <a:ext cx="11403106" cy="5477435"/>
          </a:xfrm>
        </p:spPr>
        <p:txBody>
          <a:bodyPr>
            <a:normAutofit/>
          </a:bodyPr>
          <a:lstStyle/>
          <a:p>
            <a:pPr fontAlgn="base"/>
            <a:r>
              <a:rPr lang="en-US" b="1" dirty="0"/>
              <a:t>Advantages of Dimensionality Reduction</a:t>
            </a:r>
            <a:endParaRPr lang="en-US" dirty="0"/>
          </a:p>
          <a:p>
            <a:pPr fontAlgn="base"/>
            <a:r>
              <a:rPr lang="en-US" dirty="0"/>
              <a:t>It helps in data compression, and hence reduced storage space.</a:t>
            </a:r>
          </a:p>
          <a:p>
            <a:pPr fontAlgn="base"/>
            <a:r>
              <a:rPr lang="en-US" dirty="0"/>
              <a:t>It reduces computation time.</a:t>
            </a:r>
          </a:p>
          <a:p>
            <a:pPr fontAlgn="base"/>
            <a:r>
              <a:rPr lang="en-US" dirty="0"/>
              <a:t>It also helps remove redundant features, if any.</a:t>
            </a:r>
          </a:p>
          <a:p>
            <a:pPr fontAlgn="base"/>
            <a:r>
              <a:rPr lang="en-US" b="1" dirty="0"/>
              <a:t>Disadvantages of Dimensionality Reduction</a:t>
            </a:r>
            <a:endParaRPr lang="en-US" dirty="0"/>
          </a:p>
          <a:p>
            <a:pPr fontAlgn="base"/>
            <a:r>
              <a:rPr lang="en-US" dirty="0"/>
              <a:t>It may lead to some amount of data loss.</a:t>
            </a:r>
          </a:p>
          <a:p>
            <a:pPr fontAlgn="base"/>
            <a:r>
              <a:rPr lang="en-US" dirty="0"/>
              <a:t>PCA tends to find linear correlations between variables, which is sometimes undesirable.</a:t>
            </a:r>
          </a:p>
          <a:p>
            <a:pPr fontAlgn="base"/>
            <a:r>
              <a:rPr lang="en-US" dirty="0"/>
              <a:t>PCA fails in cases where mean and covariance are not enough to define datasets.</a:t>
            </a:r>
          </a:p>
          <a:p>
            <a:pPr fontAlgn="base"/>
            <a:r>
              <a:rPr lang="en-US" dirty="0"/>
              <a:t>We may not know how many principal components to keep- in practice, some thumb rules are applied.</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343013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Inception Network : Issues with previous Models</a:t>
            </a:r>
            <a:endParaRPr lang="en-IN" dirty="0"/>
          </a:p>
        </p:txBody>
      </p:sp>
      <p:sp>
        <p:nvSpPr>
          <p:cNvPr id="3" name="Content Placeholder 2"/>
          <p:cNvSpPr>
            <a:spLocks noGrp="1"/>
          </p:cNvSpPr>
          <p:nvPr>
            <p:ph idx="1"/>
          </p:nvPr>
        </p:nvSpPr>
        <p:spPr/>
        <p:txBody>
          <a:bodyPr/>
          <a:lstStyle/>
          <a:p>
            <a:pPr marL="0" indent="0">
              <a:buNone/>
            </a:pPr>
            <a:r>
              <a:rPr lang="en-US" dirty="0"/>
              <a:t>The major issues faced by deeper CNN models such as </a:t>
            </a:r>
            <a:r>
              <a:rPr lang="en-US" dirty="0" err="1"/>
              <a:t>VGGNet</a:t>
            </a:r>
            <a:r>
              <a:rPr lang="en-US" dirty="0"/>
              <a:t> were</a:t>
            </a:r>
            <a:r>
              <a:rPr lang="en-US" dirty="0" smtClean="0"/>
              <a:t>:</a:t>
            </a:r>
          </a:p>
          <a:p>
            <a:endParaRPr lang="en-US" dirty="0" smtClean="0"/>
          </a:p>
          <a:p>
            <a:r>
              <a:rPr lang="en-US" dirty="0" smtClean="0"/>
              <a:t>models </a:t>
            </a:r>
            <a:r>
              <a:rPr lang="en-US" dirty="0"/>
              <a:t>is highly computationally expensive because of the deep </a:t>
            </a:r>
            <a:r>
              <a:rPr lang="en-US" dirty="0" smtClean="0"/>
              <a:t>architecture.</a:t>
            </a:r>
          </a:p>
          <a:p>
            <a:endParaRPr lang="en-US" dirty="0" smtClean="0"/>
          </a:p>
          <a:p>
            <a:r>
              <a:rPr lang="en-US" dirty="0" smtClean="0"/>
              <a:t>Very </a:t>
            </a:r>
            <a:r>
              <a:rPr lang="en-US" dirty="0"/>
              <a:t>deep networks are susceptible to </a:t>
            </a:r>
            <a:r>
              <a:rPr lang="en-US" dirty="0" err="1"/>
              <a:t>overfitting</a:t>
            </a:r>
            <a:r>
              <a:rPr lang="en-US" dirty="0" smtClean="0"/>
              <a:t>.</a:t>
            </a:r>
          </a:p>
          <a:p>
            <a:endParaRPr lang="en-US" dirty="0" smtClean="0"/>
          </a:p>
          <a:p>
            <a:r>
              <a:rPr lang="en-US" dirty="0" smtClean="0"/>
              <a:t>It </a:t>
            </a:r>
            <a:r>
              <a:rPr lang="en-US" dirty="0"/>
              <a:t>is also hard to pass gradient updates through the entire network.</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486611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Inception</a:t>
            </a:r>
            <a:r>
              <a:rPr lang="en-IN" dirty="0" smtClean="0"/>
              <a:t> </a:t>
            </a:r>
            <a:r>
              <a:rPr lang="en-IN" b="1" dirty="0" smtClean="0"/>
              <a:t>Network</a:t>
            </a:r>
            <a:endParaRPr lang="en-IN" b="1" dirty="0"/>
          </a:p>
        </p:txBody>
      </p:sp>
      <p:sp>
        <p:nvSpPr>
          <p:cNvPr id="3" name="Content Placeholder 2"/>
          <p:cNvSpPr>
            <a:spLocks noGrp="1"/>
          </p:cNvSpPr>
          <p:nvPr>
            <p:ph idx="1"/>
          </p:nvPr>
        </p:nvSpPr>
        <p:spPr/>
        <p:txBody>
          <a:bodyPr/>
          <a:lstStyle/>
          <a:p>
            <a:pPr algn="just"/>
            <a:r>
              <a:rPr lang="en-US" dirty="0"/>
              <a:t>Inception net achieved a </a:t>
            </a:r>
            <a:r>
              <a:rPr lang="en-US" b="1" dirty="0"/>
              <a:t>milestone in CNN classifiers</a:t>
            </a:r>
            <a:r>
              <a:rPr lang="en-US" dirty="0"/>
              <a:t> when previous models were just going deeper to improve the performance and accuracy but compromising the computational cost. </a:t>
            </a:r>
            <a:endParaRPr lang="en-US" dirty="0" smtClean="0"/>
          </a:p>
          <a:p>
            <a:pPr algn="just"/>
            <a:r>
              <a:rPr lang="en-US" dirty="0" smtClean="0"/>
              <a:t>The </a:t>
            </a:r>
            <a:r>
              <a:rPr lang="en-US" dirty="0"/>
              <a:t>Inception network, on the other hand, is heavily engineered. It uses a </a:t>
            </a:r>
            <a:r>
              <a:rPr lang="en-US" b="1" dirty="0"/>
              <a:t>lot of tricks to push performance</a:t>
            </a:r>
            <a:r>
              <a:rPr lang="en-US" dirty="0"/>
              <a:t>, both in terms of speed and accuracy. </a:t>
            </a:r>
            <a:endParaRPr lang="en-US" dirty="0" smtClean="0"/>
          </a:p>
          <a:p>
            <a:pPr algn="just"/>
            <a:r>
              <a:rPr lang="en-US" dirty="0" smtClean="0"/>
              <a:t>It </a:t>
            </a:r>
            <a:r>
              <a:rPr lang="en-US" dirty="0"/>
              <a:t>is the </a:t>
            </a:r>
            <a:r>
              <a:rPr lang="en-US" b="1" dirty="0"/>
              <a:t>winner of the </a:t>
            </a:r>
            <a:r>
              <a:rPr lang="en-US" b="1" dirty="0" err="1"/>
              <a:t>ImageNet</a:t>
            </a:r>
            <a:r>
              <a:rPr lang="en-US" b="1" dirty="0"/>
              <a:t> Large Scale Visual Recognition Competition in </a:t>
            </a:r>
            <a:r>
              <a:rPr lang="en-US" b="1" dirty="0" smtClean="0"/>
              <a:t>2014.</a:t>
            </a:r>
          </a:p>
          <a:p>
            <a:pPr algn="just"/>
            <a:r>
              <a:rPr lang="en-US" dirty="0" smtClean="0"/>
              <a:t>The </a:t>
            </a:r>
            <a:r>
              <a:rPr lang="en-US" dirty="0"/>
              <a:t>design of this </a:t>
            </a:r>
            <a:r>
              <a:rPr lang="en-US" b="1" dirty="0"/>
              <a:t>initial Inception Module is known commonly as </a:t>
            </a:r>
            <a:r>
              <a:rPr lang="en-US" b="1" dirty="0" err="1"/>
              <a:t>GoogLeNet</a:t>
            </a:r>
            <a:r>
              <a:rPr lang="en-US" b="1" dirty="0"/>
              <a:t>, or Inception v1</a:t>
            </a:r>
            <a:r>
              <a:rPr lang="en-US" dirty="0"/>
              <a:t>. Additional variations to the inception module have been designed, reducing issues such as the vanishing gradient problem. </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632782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an Inception </a:t>
            </a:r>
            <a:r>
              <a:rPr lang="en-US" b="1" dirty="0" smtClean="0"/>
              <a:t>Module/ layer?</a:t>
            </a:r>
            <a:r>
              <a:rPr lang="en-US" b="1" dirty="0"/>
              <a:t/>
            </a:r>
            <a:br>
              <a:rPr lang="en-US" b="1" dirty="0"/>
            </a:br>
            <a:endParaRPr lang="en-IN" dirty="0"/>
          </a:p>
        </p:txBody>
      </p:sp>
      <p:sp>
        <p:nvSpPr>
          <p:cNvPr id="3" name="Content Placeholder 2"/>
          <p:cNvSpPr>
            <a:spLocks noGrp="1"/>
          </p:cNvSpPr>
          <p:nvPr>
            <p:ph idx="1"/>
          </p:nvPr>
        </p:nvSpPr>
        <p:spPr/>
        <p:txBody>
          <a:bodyPr/>
          <a:lstStyle/>
          <a:p>
            <a:pPr algn="just"/>
            <a:r>
              <a:rPr lang="en-US" dirty="0"/>
              <a:t>Inception Modules are used in Convolutional Neural Networks to allow for more efficient computation and deeper Networks through a dimensionality reduction with stacked 1×1 convolutions</a:t>
            </a:r>
            <a:r>
              <a:rPr lang="en-US" dirty="0" smtClean="0"/>
              <a:t>.</a:t>
            </a:r>
          </a:p>
          <a:p>
            <a:endParaRPr lang="en-US" dirty="0" smtClean="0"/>
          </a:p>
          <a:p>
            <a:pPr algn="just"/>
            <a:r>
              <a:rPr lang="en-US" dirty="0" smtClean="0"/>
              <a:t>The </a:t>
            </a:r>
            <a:r>
              <a:rPr lang="en-US" dirty="0"/>
              <a:t>modules were designed to solve the problem of computational expense, as well as </a:t>
            </a:r>
            <a:r>
              <a:rPr lang="en-US" dirty="0" err="1"/>
              <a:t>overfitting</a:t>
            </a:r>
            <a:r>
              <a:rPr lang="en-US" dirty="0"/>
              <a:t>, among other issues. The solution, in short, is to take multiple kernel filter sizes within the CNN, and rather than stacking them sequentially, ordering them to operate on the same level. </a:t>
            </a:r>
            <a:endParaRPr lang="en-US" dirty="0" smtClean="0"/>
          </a:p>
          <a:p>
            <a:endParaRPr lang="en-US" dirty="0"/>
          </a:p>
          <a:p>
            <a:pPr algn="just"/>
            <a:r>
              <a:rPr lang="en-US" dirty="0"/>
              <a:t>Inception Modules are incorporated into convolutional neural networks (CNNs) as a way of reducing computational expense</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3745387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does an Inception Module work?</a:t>
            </a:r>
            <a:br>
              <a:rPr lang="en-US" b="1" dirty="0"/>
            </a:b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0565" y="1587157"/>
            <a:ext cx="8722659" cy="4830172"/>
          </a:xfrm>
        </p:spPr>
      </p:pic>
      <p:sp>
        <p:nvSpPr>
          <p:cNvPr id="4" name="Slide Number Placeholder 3"/>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492980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does an Inception Module work?</a:t>
            </a:r>
            <a:br>
              <a:rPr lang="en-US" b="1" dirty="0"/>
            </a:br>
            <a:endParaRPr lang="en-IN" dirty="0"/>
          </a:p>
        </p:txBody>
      </p:sp>
      <p:sp>
        <p:nvSpPr>
          <p:cNvPr id="3" name="Content Placeholder 2"/>
          <p:cNvSpPr>
            <a:spLocks noGrp="1"/>
          </p:cNvSpPr>
          <p:nvPr>
            <p:ph idx="1"/>
          </p:nvPr>
        </p:nvSpPr>
        <p:spPr/>
        <p:txBody>
          <a:bodyPr/>
          <a:lstStyle/>
          <a:p>
            <a:r>
              <a:rPr lang="en-US" dirty="0"/>
              <a:t>The most simplified version of an inception module works by performing a convolution on an input with not one, but three different sizes of filters (1x1, 3x3, 5x5). </a:t>
            </a:r>
            <a:endParaRPr lang="en-US" dirty="0" smtClean="0"/>
          </a:p>
          <a:p>
            <a:r>
              <a:rPr lang="en-US" dirty="0" smtClean="0"/>
              <a:t>Also</a:t>
            </a:r>
            <a:r>
              <a:rPr lang="en-US" dirty="0"/>
              <a:t>, max pooling is performed. Then, the resulting outputs are concatenated and sent to the next layer. </a:t>
            </a:r>
            <a:endParaRPr lang="en-US" dirty="0" smtClean="0"/>
          </a:p>
          <a:p>
            <a:r>
              <a:rPr lang="en-US" dirty="0" smtClean="0"/>
              <a:t>By </a:t>
            </a:r>
            <a:r>
              <a:rPr lang="en-US" dirty="0"/>
              <a:t>structuring the CNN to perform its convolutions on the same level, the network gets progressively wider, not deeper. </a:t>
            </a:r>
            <a:endParaRPr lang="en-US" dirty="0" smtClean="0"/>
          </a:p>
          <a:p>
            <a:r>
              <a:rPr lang="en-US" dirty="0" smtClean="0"/>
              <a:t>By </a:t>
            </a:r>
            <a:r>
              <a:rPr lang="en-US" dirty="0"/>
              <a:t>doing so, the number of input channels is limited and 1x1 convolutions are far cheaper than 5x5 convolutions. It is important to note, however, that the 1x1 convolution is added after the max-pooling layer, rather than before. </a:t>
            </a:r>
            <a:endParaRPr lang="en-US" dirty="0" smtClean="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336683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Transfer Knowledge</a:t>
            </a:r>
            <a:endParaRPr lang="en-IN" b="1" dirty="0"/>
          </a:p>
        </p:txBody>
      </p:sp>
      <p:sp>
        <p:nvSpPr>
          <p:cNvPr id="3" name="Content Placeholder 2"/>
          <p:cNvSpPr>
            <a:spLocks noGrp="1"/>
          </p:cNvSpPr>
          <p:nvPr>
            <p:ph idx="1"/>
          </p:nvPr>
        </p:nvSpPr>
        <p:spPr/>
        <p:txBody>
          <a:bodyPr/>
          <a:lstStyle/>
          <a:p>
            <a:r>
              <a:rPr lang="en-US" dirty="0"/>
              <a:t>Humans have an inherent ability to transfer knowledge across tasks</a:t>
            </a:r>
            <a:r>
              <a:rPr lang="en-US" dirty="0" smtClean="0"/>
              <a:t>.</a:t>
            </a:r>
          </a:p>
          <a:p>
            <a:endParaRPr lang="en-US" dirty="0" smtClean="0"/>
          </a:p>
          <a:p>
            <a:r>
              <a:rPr lang="en-US" dirty="0" smtClean="0"/>
              <a:t>we </a:t>
            </a:r>
            <a:r>
              <a:rPr lang="en-US" dirty="0"/>
              <a:t>acquire as knowledge while learning about one task, </a:t>
            </a:r>
            <a:endParaRPr lang="en-US" dirty="0" smtClean="0"/>
          </a:p>
          <a:p>
            <a:r>
              <a:rPr lang="en-US" dirty="0" smtClean="0"/>
              <a:t>=&gt;we </a:t>
            </a:r>
            <a:r>
              <a:rPr lang="en-US" dirty="0"/>
              <a:t>utilize in the same way to solve related tasks</a:t>
            </a:r>
            <a:r>
              <a:rPr lang="en-US" dirty="0" smtClean="0"/>
              <a:t>.</a:t>
            </a:r>
          </a:p>
          <a:p>
            <a:endParaRPr lang="en-IN" dirty="0" smtClean="0"/>
          </a:p>
          <a:p>
            <a:r>
              <a:rPr lang="en-US" dirty="0"/>
              <a:t>Know how to ride a motorbike ⮫ Learn how to ride a </a:t>
            </a:r>
            <a:r>
              <a:rPr lang="en-US" dirty="0" smtClean="0"/>
              <a:t>car</a:t>
            </a:r>
          </a:p>
          <a:p>
            <a:r>
              <a:rPr lang="en-US" dirty="0"/>
              <a:t>Know how to play classic piano ⮫ Learn how to play jazz piano</a:t>
            </a:r>
          </a:p>
          <a:p>
            <a:r>
              <a:rPr lang="en-US" dirty="0"/>
              <a:t>Know math and statistics ⮫ Learn machine </a:t>
            </a:r>
            <a:r>
              <a:rPr lang="en-US" dirty="0" smtClean="0"/>
              <a:t>learning</a:t>
            </a:r>
          </a:p>
          <a:p>
            <a:endParaRPr lang="en-US" dirty="0"/>
          </a:p>
          <a:p>
            <a:r>
              <a:rPr lang="en-US" dirty="0"/>
              <a:t>we don’t learn everything from scratch when we attempt to learn new aspects or </a:t>
            </a:r>
            <a:r>
              <a:rPr lang="en-US" dirty="0" smtClean="0"/>
              <a:t>topics.</a:t>
            </a:r>
            <a:endParaRPr lang="en-US" dirty="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3591150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Inception</a:t>
            </a:r>
            <a:r>
              <a:rPr lang="en-IN" dirty="0" smtClean="0"/>
              <a:t> </a:t>
            </a:r>
            <a:r>
              <a:rPr lang="en-IN" b="1" dirty="0" smtClean="0"/>
              <a:t>Network</a:t>
            </a:r>
            <a:endParaRPr lang="en-IN" b="1" dirty="0"/>
          </a:p>
        </p:txBody>
      </p:sp>
      <p:sp>
        <p:nvSpPr>
          <p:cNvPr id="3" name="Content Placeholder 2"/>
          <p:cNvSpPr>
            <a:spLocks noGrp="1"/>
          </p:cNvSpPr>
          <p:nvPr>
            <p:ph idx="1"/>
          </p:nvPr>
        </p:nvSpPr>
        <p:spPr>
          <a:xfrm>
            <a:off x="609600" y="1470212"/>
            <a:ext cx="11403106" cy="5387788"/>
          </a:xfrm>
        </p:spPr>
        <p:txBody>
          <a:bodyPr>
            <a:normAutofit/>
          </a:bodyPr>
          <a:lstStyle/>
          <a:p>
            <a:r>
              <a:rPr lang="en-US" b="1" dirty="0"/>
              <a:t>1 X 1 convolution: </a:t>
            </a:r>
            <a:r>
              <a:rPr lang="en-US" dirty="0"/>
              <a:t>A </a:t>
            </a:r>
            <a:r>
              <a:rPr lang="en-US" i="1" dirty="0"/>
              <a:t>1×1</a:t>
            </a:r>
            <a:r>
              <a:rPr lang="en-US" dirty="0"/>
              <a:t> convolution simply maps an input pixel with all its respective channels to an output pixel. </a:t>
            </a:r>
            <a:r>
              <a:rPr lang="en-US" i="1" dirty="0"/>
              <a:t>1×1</a:t>
            </a:r>
            <a:r>
              <a:rPr lang="en-US" dirty="0"/>
              <a:t> convolution is used as a dimensionality reduction module to reduce computation to an extent</a:t>
            </a:r>
            <a:r>
              <a:rPr lang="en-US" dirty="0" smtClean="0"/>
              <a:t>.</a:t>
            </a:r>
          </a:p>
          <a:p>
            <a:r>
              <a:rPr lang="en-US" dirty="0"/>
              <a:t>For instance, we need to perform </a:t>
            </a:r>
            <a:r>
              <a:rPr lang="en-US" i="1" dirty="0"/>
              <a:t>5×5</a:t>
            </a:r>
            <a:r>
              <a:rPr lang="en-US" dirty="0"/>
              <a:t> convolution </a:t>
            </a:r>
            <a:r>
              <a:rPr lang="en-US" dirty="0" smtClean="0"/>
              <a:t>without using</a:t>
            </a:r>
            <a:r>
              <a:rPr lang="en-US" dirty="0"/>
              <a:t> </a:t>
            </a:r>
            <a:r>
              <a:rPr lang="en-US" i="1" dirty="0"/>
              <a:t>1×1</a:t>
            </a:r>
            <a:r>
              <a:rPr lang="en-US" dirty="0"/>
              <a:t> convolution as below</a:t>
            </a:r>
            <a:r>
              <a:rPr lang="en-US" dirty="0" smtClean="0"/>
              <a:t>:</a:t>
            </a:r>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Number </a:t>
            </a:r>
            <a:r>
              <a:rPr lang="en-US" dirty="0"/>
              <a:t>of operations involved here is </a:t>
            </a:r>
            <a:r>
              <a:rPr lang="en-US" i="1" dirty="0"/>
              <a:t>(14×14×48) × (5×5×480) = 112.9M</a:t>
            </a:r>
            <a:endParaRPr lang="en-US" dirty="0" smtClean="0"/>
          </a:p>
          <a:p>
            <a:endParaRPr lang="en-US" dirty="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130" y="3637813"/>
            <a:ext cx="6347011" cy="2166805"/>
          </a:xfrm>
          <a:prstGeom prst="rect">
            <a:avLst/>
          </a:prstGeom>
        </p:spPr>
      </p:pic>
    </p:spTree>
    <p:extLst>
      <p:ext uri="{BB962C8B-B14F-4D97-AF65-F5344CB8AC3E}">
        <p14:creationId xmlns:p14="http://schemas.microsoft.com/office/powerpoint/2010/main" val="4254298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Inception</a:t>
            </a:r>
            <a:r>
              <a:rPr lang="en-IN" dirty="0" smtClean="0"/>
              <a:t> </a:t>
            </a:r>
            <a:r>
              <a:rPr lang="en-IN" b="1" dirty="0" smtClean="0"/>
              <a:t>Network</a:t>
            </a:r>
            <a:endParaRPr lang="en-IN" b="1" dirty="0"/>
          </a:p>
        </p:txBody>
      </p:sp>
      <p:sp>
        <p:nvSpPr>
          <p:cNvPr id="3" name="Content Placeholder 2"/>
          <p:cNvSpPr>
            <a:spLocks noGrp="1"/>
          </p:cNvSpPr>
          <p:nvPr>
            <p:ph idx="1"/>
          </p:nvPr>
        </p:nvSpPr>
        <p:spPr>
          <a:xfrm>
            <a:off x="609600" y="1600200"/>
            <a:ext cx="10972800" cy="5257800"/>
          </a:xfrm>
        </p:spPr>
        <p:txBody>
          <a:bodyPr>
            <a:normAutofit lnSpcReduction="10000"/>
          </a:bodyPr>
          <a:lstStyle/>
          <a:p>
            <a:r>
              <a:rPr lang="en-IN" dirty="0"/>
              <a:t>Using 1×1 convolution</a:t>
            </a:r>
            <a:r>
              <a:rPr lang="en-IN" dirty="0" smtClean="0"/>
              <a:t>:</a:t>
            </a:r>
          </a:p>
          <a:p>
            <a:r>
              <a:rPr lang="en-US" dirty="0"/>
              <a:t>Number of operations for 1×1 convolution = </a:t>
            </a:r>
            <a:r>
              <a:rPr lang="en-US" i="1" dirty="0"/>
              <a:t>(14×14×16) × (1×1×480) = 1.5M</a:t>
            </a:r>
            <a:r>
              <a:rPr lang="en-US" dirty="0"/>
              <a:t/>
            </a:r>
            <a:br>
              <a:rPr lang="en-US" dirty="0"/>
            </a:br>
            <a:r>
              <a:rPr lang="en-US" dirty="0"/>
              <a:t>Number of operations for 5×5 convolution = </a:t>
            </a:r>
            <a:r>
              <a:rPr lang="en-US" i="1" dirty="0"/>
              <a:t>(14×14×48) × (5×5×16) = 3.8M</a:t>
            </a:r>
            <a:r>
              <a:rPr lang="en-US" dirty="0"/>
              <a:t/>
            </a:r>
            <a:br>
              <a:rPr lang="en-US" dirty="0"/>
            </a:br>
            <a:r>
              <a:rPr lang="en-US" dirty="0"/>
              <a:t>After addition we get, </a:t>
            </a:r>
            <a:r>
              <a:rPr lang="en-US" i="1" dirty="0"/>
              <a:t>1.5M + 3.8M = </a:t>
            </a:r>
            <a:r>
              <a:rPr lang="en-US" i="1" dirty="0" smtClean="0"/>
              <a:t>5.3M</a:t>
            </a:r>
          </a:p>
          <a:p>
            <a:endParaRPr lang="en-US" b="1" dirty="0" smtClean="0"/>
          </a:p>
          <a:p>
            <a:endParaRPr lang="en-US" b="1" dirty="0"/>
          </a:p>
          <a:p>
            <a:endParaRPr lang="en-US" b="1" dirty="0" smtClean="0"/>
          </a:p>
          <a:p>
            <a:endParaRPr lang="en-US" b="1" dirty="0"/>
          </a:p>
          <a:p>
            <a:endParaRPr lang="en-US" b="1" dirty="0" smtClean="0"/>
          </a:p>
          <a:p>
            <a:endParaRPr lang="en-US" b="1" dirty="0"/>
          </a:p>
          <a:p>
            <a:r>
              <a:rPr lang="en-US" b="1" dirty="0" smtClean="0"/>
              <a:t>Which </a:t>
            </a:r>
            <a:r>
              <a:rPr lang="en-US" b="1" dirty="0"/>
              <a:t>is immensely smaller than 112.9M !</a:t>
            </a:r>
            <a:r>
              <a:rPr lang="en-US" dirty="0"/>
              <a:t> Thus, 1×1 convolution can help to reduce model size which can also somehow help to reduce the </a:t>
            </a:r>
            <a:r>
              <a:rPr lang="en-US" dirty="0" err="1"/>
              <a:t>overfitting</a:t>
            </a:r>
            <a:r>
              <a:rPr lang="en-US" dirty="0"/>
              <a:t> problem.</a:t>
            </a:r>
            <a:endParaRPr lang="en-IN" dirty="0"/>
          </a:p>
          <a:p>
            <a:endParaRPr lang="en-US" i="1" dirty="0" smtClean="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541" y="3311001"/>
            <a:ext cx="10076329" cy="2144303"/>
          </a:xfrm>
          <a:prstGeom prst="rect">
            <a:avLst/>
          </a:prstGeom>
        </p:spPr>
      </p:pic>
    </p:spTree>
    <p:extLst>
      <p:ext uri="{BB962C8B-B14F-4D97-AF65-F5344CB8AC3E}">
        <p14:creationId xmlns:p14="http://schemas.microsoft.com/office/powerpoint/2010/main" val="852619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Inception model with dimension </a:t>
            </a:r>
            <a:r>
              <a:rPr lang="en-US" b="1" dirty="0" smtClean="0"/>
              <a:t>reductions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4352" y="1385827"/>
            <a:ext cx="8803341" cy="4975801"/>
          </a:xfrm>
        </p:spPr>
      </p:pic>
      <p:sp>
        <p:nvSpPr>
          <p:cNvPr id="4" name="Slide Number Placeholder 3"/>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70729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Transfer Learning</a:t>
            </a:r>
            <a:endParaRPr lang="en-IN" b="1" dirty="0"/>
          </a:p>
        </p:txBody>
      </p:sp>
      <p:sp>
        <p:nvSpPr>
          <p:cNvPr id="3" name="Content Placeholder 2"/>
          <p:cNvSpPr>
            <a:spLocks noGrp="1"/>
          </p:cNvSpPr>
          <p:nvPr>
            <p:ph idx="1"/>
          </p:nvPr>
        </p:nvSpPr>
        <p:spPr/>
        <p:txBody>
          <a:bodyPr>
            <a:normAutofit lnSpcReduction="10000"/>
          </a:bodyPr>
          <a:lstStyle/>
          <a:p>
            <a:r>
              <a:rPr lang="en-US" dirty="0"/>
              <a:t>Transfer learning is a method of reusing a model or knowledge for another related task</a:t>
            </a:r>
            <a:r>
              <a:rPr lang="en-US" dirty="0" smtClean="0"/>
              <a:t>.</a:t>
            </a:r>
          </a:p>
          <a:p>
            <a:endParaRPr lang="en-US" dirty="0" smtClean="0"/>
          </a:p>
          <a:p>
            <a:r>
              <a:rPr lang="en-US" dirty="0" smtClean="0"/>
              <a:t>In </a:t>
            </a:r>
            <a:r>
              <a:rPr lang="en-US" dirty="0"/>
              <a:t>transfer learning, you can leverage knowledge (features, weights </a:t>
            </a:r>
            <a:r>
              <a:rPr lang="en-US" dirty="0" err="1"/>
              <a:t>etc</a:t>
            </a:r>
            <a:r>
              <a:rPr lang="en-US" dirty="0"/>
              <a:t>) from previously trained models for training newer models and even tackle problems like having less data for the newer task!</a:t>
            </a:r>
            <a:endParaRPr lang="en-US" b="1" i="1" dirty="0" smtClean="0"/>
          </a:p>
          <a:p>
            <a:endParaRPr lang="en-US" dirty="0" smtClean="0"/>
          </a:p>
          <a:p>
            <a:r>
              <a:rPr lang="en-US" dirty="0"/>
              <a:t>Transfer learning is something which data scientists and researchers believe can further our progress towards </a:t>
            </a:r>
            <a:r>
              <a:rPr lang="en-US" b="1" i="1" dirty="0"/>
              <a:t>Artificial General Intelligence(AGI</a:t>
            </a:r>
            <a:r>
              <a:rPr lang="en-US" b="1" i="1" dirty="0" smtClean="0"/>
              <a:t>).</a:t>
            </a:r>
          </a:p>
          <a:p>
            <a:endParaRPr lang="en-US" b="1" i="1" dirty="0"/>
          </a:p>
          <a:p>
            <a:r>
              <a:rPr lang="en-IN" dirty="0">
                <a:hlinkClick r:id="rId2"/>
              </a:rPr>
              <a:t>https://machinelearningmastery.com/how-to-use-transfer-learning-when-developing-convolutional-neural-network-models/</a:t>
            </a:r>
            <a:endParaRPr lang="en-US" b="1" i="1" dirty="0"/>
          </a:p>
          <a:p>
            <a:endParaRPr lang="en-US" dirty="0" smtClean="0"/>
          </a:p>
          <a:p>
            <a:endParaRPr lang="en-US" dirty="0" smtClean="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166637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811" y="491236"/>
            <a:ext cx="11187953" cy="6106789"/>
          </a:xfrm>
        </p:spPr>
      </p:pic>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1209535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Transfer Learning</a:t>
            </a:r>
            <a:endParaRPr lang="en-IN"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835" y="1498525"/>
            <a:ext cx="9610165" cy="4845125"/>
          </a:xfrm>
        </p:spPr>
      </p:pic>
      <p:sp>
        <p:nvSpPr>
          <p:cNvPr id="4" name="Slide Number Placeholder 3"/>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414626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Transfer Learning</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035" y="1431328"/>
            <a:ext cx="10749560" cy="4915684"/>
          </a:xfrm>
        </p:spPr>
      </p:pic>
      <p:sp>
        <p:nvSpPr>
          <p:cNvPr id="4" name="Slide Number Placeholder 3"/>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137374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One-shot learning</a:t>
            </a:r>
            <a:br>
              <a:rPr lang="en-IN" b="1" dirty="0"/>
            </a:br>
            <a:endParaRPr lang="en-IN" b="1" dirty="0"/>
          </a:p>
        </p:txBody>
      </p:sp>
      <p:sp>
        <p:nvSpPr>
          <p:cNvPr id="3" name="Content Placeholder 2"/>
          <p:cNvSpPr>
            <a:spLocks noGrp="1"/>
          </p:cNvSpPr>
          <p:nvPr>
            <p:ph idx="1"/>
          </p:nvPr>
        </p:nvSpPr>
        <p:spPr/>
        <p:txBody>
          <a:bodyPr/>
          <a:lstStyle/>
          <a:p>
            <a:r>
              <a:rPr lang="en-US" dirty="0"/>
              <a:t>Deep learning systems are data hungry by nature, such that they need many training examples to learn the weights. This is one of the limiting aspects of deep neural </a:t>
            </a:r>
            <a:r>
              <a:rPr lang="en-US" dirty="0" smtClean="0"/>
              <a:t>networks.</a:t>
            </a:r>
            <a:r>
              <a:rPr lang="en-US" dirty="0"/>
              <a:t> though such is not the case with human </a:t>
            </a:r>
            <a:r>
              <a:rPr lang="en-US" dirty="0" smtClean="0"/>
              <a:t>learning.</a:t>
            </a:r>
          </a:p>
          <a:p>
            <a:endParaRPr lang="en-US" dirty="0" smtClean="0"/>
          </a:p>
          <a:p>
            <a:r>
              <a:rPr lang="en-US" dirty="0" smtClean="0"/>
              <a:t>For </a:t>
            </a:r>
            <a:r>
              <a:rPr lang="en-US" dirty="0"/>
              <a:t>instance, once a child is shown what an apple looks like, they can easily identify a different variety of apple (with one or a few training examples); </a:t>
            </a:r>
            <a:endParaRPr lang="en-US" dirty="0" smtClean="0"/>
          </a:p>
          <a:p>
            <a:endParaRPr lang="en-US" dirty="0" smtClean="0"/>
          </a:p>
          <a:p>
            <a:r>
              <a:rPr lang="en-US" b="1" dirty="0" smtClean="0"/>
              <a:t>One-shot </a:t>
            </a:r>
            <a:r>
              <a:rPr lang="en-US" b="1" dirty="0"/>
              <a:t>learning is a variant of transfer learning</a:t>
            </a:r>
            <a:r>
              <a:rPr lang="en-US" dirty="0"/>
              <a:t> where we try to infer the required output based on </a:t>
            </a:r>
            <a:r>
              <a:rPr lang="en-US" b="1" dirty="0"/>
              <a:t>just one or a few training </a:t>
            </a:r>
            <a:r>
              <a:rPr lang="en-US" dirty="0"/>
              <a:t>examples. This is essentially helpful in real-world scenarios where it is not possible to have labeled data for every possible class (if it is a classification task) and in scenarios where new classes can be added often.</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8361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Siamese Network for One-Shot Learning</a:t>
            </a:r>
          </a:p>
        </p:txBody>
      </p:sp>
      <p:sp>
        <p:nvSpPr>
          <p:cNvPr id="3" name="Content Placeholder 2"/>
          <p:cNvSpPr>
            <a:spLocks noGrp="1"/>
          </p:cNvSpPr>
          <p:nvPr>
            <p:ph idx="1"/>
          </p:nvPr>
        </p:nvSpPr>
        <p:spPr/>
        <p:txBody>
          <a:bodyPr/>
          <a:lstStyle/>
          <a:p>
            <a:r>
              <a:rPr lang="en-US" dirty="0"/>
              <a:t>One-shot learning is a classification task where one example (or a very small number of examples) is given for each class, that is used to prepare a model, that in turn must make predictions about many unknown examples in the future</a:t>
            </a:r>
            <a:r>
              <a:rPr lang="en-US" dirty="0" smtClean="0"/>
              <a:t>.</a:t>
            </a:r>
          </a:p>
          <a:p>
            <a:endParaRPr lang="en-US" dirty="0"/>
          </a:p>
          <a:p>
            <a:r>
              <a:rPr lang="en-US" dirty="0"/>
              <a:t>A Siamese network is an architecture with two parallel neural networks, each taking a different input, and whose outputs are combined to provide some prediction</a:t>
            </a:r>
            <a:r>
              <a:rPr lang="en-US" dirty="0" smtClean="0"/>
              <a:t>.</a:t>
            </a:r>
          </a:p>
          <a:p>
            <a:endParaRPr lang="en-US" dirty="0"/>
          </a:p>
          <a:p>
            <a:r>
              <a:rPr lang="en-IN" dirty="0">
                <a:hlinkClick r:id="rId2"/>
              </a:rPr>
              <a:t>https://machinelearningmastery.com/one-shot-learning-with-siamese-networks-contrastive-and-triplet-loss-for-face-recognition/</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351533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Input </a:t>
            </a:r>
            <a:r>
              <a:rPr lang="en-US" b="1" dirty="0"/>
              <a:t>and Output Channels</a:t>
            </a:r>
            <a:br>
              <a:rPr lang="en-US" b="1" dirty="0"/>
            </a:br>
            <a:endParaRPr lang="en-IN" b="1" dirty="0"/>
          </a:p>
        </p:txBody>
      </p:sp>
      <p:sp>
        <p:nvSpPr>
          <p:cNvPr id="3" name="Content Placeholder 2"/>
          <p:cNvSpPr>
            <a:spLocks noGrp="1"/>
          </p:cNvSpPr>
          <p:nvPr>
            <p:ph idx="1"/>
          </p:nvPr>
        </p:nvSpPr>
        <p:spPr>
          <a:xfrm>
            <a:off x="671395" y="1367118"/>
            <a:ext cx="10972800" cy="4876800"/>
          </a:xfrm>
        </p:spPr>
        <p:txBody>
          <a:bodyPr/>
          <a:lstStyle/>
          <a:p>
            <a:r>
              <a:rPr lang="en-US" dirty="0" smtClean="0"/>
              <a:t>Practicality</a:t>
            </a:r>
            <a:r>
              <a:rPr lang="en-US" dirty="0"/>
              <a:t>, most input images have 3 </a:t>
            </a:r>
            <a:r>
              <a:rPr lang="en-US" dirty="0" smtClean="0"/>
              <a:t>channels</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Each </a:t>
            </a:r>
            <a:r>
              <a:rPr lang="en-US" dirty="0"/>
              <a:t>filter in a convolution layer produces one and only one output </a:t>
            </a:r>
            <a:r>
              <a:rPr lang="en-US" dirty="0" smtClean="0"/>
              <a:t>channel.</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52" y="2460345"/>
            <a:ext cx="11275687" cy="2322791"/>
          </a:xfrm>
          <a:prstGeom prst="rect">
            <a:avLst/>
          </a:prstGeom>
        </p:spPr>
      </p:pic>
    </p:spTree>
    <p:extLst>
      <p:ext uri="{BB962C8B-B14F-4D97-AF65-F5344CB8AC3E}">
        <p14:creationId xmlns:p14="http://schemas.microsoft.com/office/powerpoint/2010/main" val="285533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10798</TotalTime>
  <Words>954</Words>
  <Application>Microsoft Office PowerPoint</Application>
  <PresentationFormat>Custom</PresentationFormat>
  <Paragraphs>148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Transfer learning,  Inception Network</vt:lpstr>
      <vt:lpstr>Transfer Knowledge</vt:lpstr>
      <vt:lpstr>Transfer Learning</vt:lpstr>
      <vt:lpstr>PowerPoint Presentation</vt:lpstr>
      <vt:lpstr>Transfer Learning</vt:lpstr>
      <vt:lpstr>Transfer Learning</vt:lpstr>
      <vt:lpstr>One-shot learning </vt:lpstr>
      <vt:lpstr>Siamese Network for One-Shot Learning</vt:lpstr>
      <vt:lpstr>Input and Output Channels </vt:lpstr>
      <vt:lpstr>Output Channel</vt:lpstr>
      <vt:lpstr>Dimensionality Reduction (DR)</vt:lpstr>
      <vt:lpstr>Methods of Dimensionality Reduction</vt:lpstr>
      <vt:lpstr>Principal Component Analysis (PCA)</vt:lpstr>
      <vt:lpstr>Advantages &amp; Disadvantages of DR</vt:lpstr>
      <vt:lpstr>Inception Network : Issues with previous Models</vt:lpstr>
      <vt:lpstr>Inception Network</vt:lpstr>
      <vt:lpstr>What is an Inception Module/ layer? </vt:lpstr>
      <vt:lpstr>How does an Inception Module work? </vt:lpstr>
      <vt:lpstr>How does an Inception Module work? </vt:lpstr>
      <vt:lpstr>Inception Network</vt:lpstr>
      <vt:lpstr>Inception Network</vt:lpstr>
      <vt:lpstr>Inception model with dimension reductions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and Scipy</dc:title>
  <dc:creator>Jimmy Briggs</dc:creator>
  <cp:lastModifiedBy>Windows User</cp:lastModifiedBy>
  <cp:revision>188</cp:revision>
  <dcterms:created xsi:type="dcterms:W3CDTF">2018-02-04T03:42:23Z</dcterms:created>
  <dcterms:modified xsi:type="dcterms:W3CDTF">2020-04-09T09:43:22Z</dcterms:modified>
</cp:coreProperties>
</file>