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notesMasterIdLst>
    <p:notesMasterId r:id="rId33"/>
  </p:notesMasterIdLst>
  <p:handoutMasterIdLst>
    <p:handoutMasterId r:id="rId34"/>
  </p:handoutMasterIdLst>
  <p:sldIdLst>
    <p:sldId id="256" r:id="rId2"/>
    <p:sldId id="257" r:id="rId3"/>
    <p:sldId id="258" r:id="rId4"/>
    <p:sldId id="260" r:id="rId5"/>
    <p:sldId id="261" r:id="rId6"/>
    <p:sldId id="262" r:id="rId7"/>
    <p:sldId id="263" r:id="rId8"/>
    <p:sldId id="264" r:id="rId9"/>
    <p:sldId id="265" r:id="rId10"/>
    <p:sldId id="266" r:id="rId11"/>
    <p:sldId id="284" r:id="rId12"/>
    <p:sldId id="285" r:id="rId13"/>
    <p:sldId id="287" r:id="rId14"/>
    <p:sldId id="288" r:id="rId15"/>
    <p:sldId id="286" r:id="rId16"/>
    <p:sldId id="267" r:id="rId17"/>
    <p:sldId id="268" r:id="rId18"/>
    <p:sldId id="269" r:id="rId19"/>
    <p:sldId id="270" r:id="rId20"/>
    <p:sldId id="273" r:id="rId21"/>
    <p:sldId id="272" r:id="rId22"/>
    <p:sldId id="275" r:id="rId23"/>
    <p:sldId id="276" r:id="rId24"/>
    <p:sldId id="277" r:id="rId25"/>
    <p:sldId id="278" r:id="rId26"/>
    <p:sldId id="280" r:id="rId27"/>
    <p:sldId id="279" r:id="rId28"/>
    <p:sldId id="281" r:id="rId29"/>
    <p:sldId id="282" r:id="rId30"/>
    <p:sldId id="283" r:id="rId31"/>
    <p:sldId id="27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60"/>
  </p:normalViewPr>
  <p:slideViewPr>
    <p:cSldViewPr snapToGrid="0">
      <p:cViewPr>
        <p:scale>
          <a:sx n="66" d="100"/>
          <a:sy n="66" d="100"/>
        </p:scale>
        <p:origin x="-222" y="-186"/>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59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25C4C60-1EF3-4FD4-87FC-FFD0C8C0B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4423CBE6-0CF8-47D0-9A42-DE375B5023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B62A4F-2A47-4D74-9C2B-404E0C6A6728}" type="datetimeFigureOut">
              <a:rPr lang="en-US" smtClean="0"/>
              <a:pPr/>
              <a:t>4/14/2020</a:t>
            </a:fld>
            <a:endParaRPr lang="en-US"/>
          </a:p>
        </p:txBody>
      </p:sp>
      <p:sp>
        <p:nvSpPr>
          <p:cNvPr id="4" name="Footer Placeholder 3">
            <a:extLst>
              <a:ext uri="{FF2B5EF4-FFF2-40B4-BE49-F238E27FC236}">
                <a16:creationId xmlns:a16="http://schemas.microsoft.com/office/drawing/2014/main" xmlns="" id="{C7A018A9-4D12-4C87-A2BE-6CD4540920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2F746E41-4CA7-4967-8296-3D208982C3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887A16-69B5-4A7F-9C9D-DFB3E023B19E}" type="slidenum">
              <a:rPr lang="en-US" smtClean="0"/>
              <a:pPr/>
              <a:t>‹#›</a:t>
            </a:fld>
            <a:endParaRPr lang="en-US"/>
          </a:p>
        </p:txBody>
      </p:sp>
    </p:spTree>
    <p:extLst>
      <p:ext uri="{BB962C8B-B14F-4D97-AF65-F5344CB8AC3E}">
        <p14:creationId xmlns:p14="http://schemas.microsoft.com/office/powerpoint/2010/main" val="178532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EFA79-94F4-4F83-9074-800ADCDB8B57}" type="datetimeFigureOut">
              <a:rPr lang="en-US" smtClean="0"/>
              <a:pPr/>
              <a:t>4/14/2020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91815-308D-49B9-AEAC-D8DD96443303}" type="slidenum">
              <a:rPr lang="en-US" smtClean="0"/>
              <a:pPr/>
              <a:t>‹#›</a:t>
            </a:fld>
            <a:endParaRPr lang="en-US"/>
          </a:p>
        </p:txBody>
      </p:sp>
    </p:spTree>
    <p:extLst>
      <p:ext uri="{BB962C8B-B14F-4D97-AF65-F5344CB8AC3E}">
        <p14:creationId xmlns:p14="http://schemas.microsoft.com/office/powerpoint/2010/main" val="41136141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1E156-D42A-4ADE-A673-51A80034F297}" type="datetime1">
              <a:rPr lang="en-US" smtClean="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2D96CD-BEB1-426C-9EC5-1E22E1E5BDEF}" type="datetime1">
              <a:rPr lang="en-US" smtClean="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BCBE90-35D6-406F-A7A7-ED27BBF57379}" type="datetime1">
              <a:rPr lang="en-US" smtClean="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9BD9E9-5EA4-4A2A-B2C5-681A82CF0593}" type="datetime1">
              <a:rPr lang="en-US" smtClean="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4447C9-74F0-431B-AC79-99109FF38A49}" type="datetime1">
              <a:rPr lang="en-US" smtClean="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8EA129-4B05-4CB6-BF54-CC9BAEAF7763}" type="datetime1">
              <a:rPr lang="en-US" smtClean="0"/>
              <a:pPr/>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D5F4E9-4FF0-4A41-B59B-B3C77178F1D4}" type="datetime1">
              <a:rPr lang="en-US" smtClean="0"/>
              <a:pPr/>
              <a:t>4/14/2020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81751D-D9A9-42CB-96CB-D852143C3E1D}" type="datetime1">
              <a:rPr lang="en-US" smtClean="0"/>
              <a:pPr/>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8B091-B052-476A-9A01-E714381DD6A0}" type="datetime1">
              <a:rPr lang="en-US" smtClean="0"/>
              <a:pPr/>
              <a:t>4/14/2020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9BA0DD-DD03-4EAA-BD7E-1C4F8F5EEC84}" type="datetime1">
              <a:rPr lang="en-US" smtClean="0"/>
              <a:pPr/>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8EB681-E53D-4D2F-8C26-907E76CAE5DA}" type="datetime1">
              <a:rPr lang="en-US" smtClean="0"/>
              <a:pPr/>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E9A0F167-ED44-4106-A92C-2C523A34F8CD}" type="datetime1">
              <a:rPr lang="en-US" smtClean="0"/>
              <a:pPr/>
              <a:t>4/14/2020</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0.pn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jpg"/><Relationship Id="rId7"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4.jpg"/><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7" Type="http://schemas.microsoft.com/office/2007/relationships/hdphoto" Target="../media/hdphoto1.wdp"/><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g"/><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3.jpg"/><Relationship Id="rId7" Type="http://schemas.openxmlformats.org/officeDocument/2006/relationships/image" Target="../media/image21.png"/><Relationship Id="rId12"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2.png"/><Relationship Id="rId5" Type="http://schemas.openxmlformats.org/officeDocument/2006/relationships/image" Target="../media/image19.png"/><Relationship Id="rId10" Type="http://schemas.microsoft.com/office/2007/relationships/hdphoto" Target="../media/hdphoto1.wdp"/><Relationship Id="rId4" Type="http://schemas.openxmlformats.org/officeDocument/2006/relationships/image" Target="../media/image4.jpg"/><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jpg"/><Relationship Id="rId7"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4.jpg"/><Relationship Id="rId10" Type="http://schemas.openxmlformats.org/officeDocument/2006/relationships/image" Target="../media/image31.png"/><Relationship Id="rId4" Type="http://schemas.openxmlformats.org/officeDocument/2006/relationships/image" Target="../media/image3.jpg"/><Relationship Id="rId9" Type="http://schemas.openxmlformats.org/officeDocument/2006/relationships/image" Target="../media/image30.png"/></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8.png"/><Relationship Id="rId7" Type="http://schemas.openxmlformats.org/officeDocument/2006/relationships/image" Target="../media/image34.pn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microsoft.com/office/2007/relationships/hdphoto" Target="../media/hdphoto1.wdp"/><Relationship Id="rId9" Type="http://schemas.openxmlformats.org/officeDocument/2006/relationships/image" Target="../media/image36.png"/></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8.png"/><Relationship Id="rId7" Type="http://schemas.openxmlformats.org/officeDocument/2006/relationships/image" Target="../media/image34.pn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microsoft.com/office/2007/relationships/hdphoto" Target="../media/hdphoto1.wdp"/><Relationship Id="rId9" Type="http://schemas.openxmlformats.org/officeDocument/2006/relationships/image" Target="../media/image38.png"/></Relationships>
</file>

<file path=ppt/slides/_rels/slide27.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3.jpg"/><Relationship Id="rId7" Type="http://schemas.microsoft.com/office/2007/relationships/hdphoto" Target="../media/hdphoto1.wdp"/><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40.png"/><Relationship Id="rId4" Type="http://schemas.openxmlformats.org/officeDocument/2006/relationships/image" Target="../media/image2.jpg"/><Relationship Id="rId9" Type="http://schemas.openxmlformats.org/officeDocument/2006/relationships/image" Target="../media/image41.png"/></Relationships>
</file>

<file path=ppt/slides/_rels/slide2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3.png"/><Relationship Id="rId7" Type="http://schemas.openxmlformats.org/officeDocument/2006/relationships/image" Target="../media/image18.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2.jpg"/></Relationships>
</file>

<file path=ppt/slides/_rels/slide2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jpg"/><Relationship Id="rId7"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2.xml"/><Relationship Id="rId6" Type="http://schemas.openxmlformats.org/officeDocument/2006/relationships/image" Target="../media/image2.jpg"/><Relationship Id="rId5" Type="http://schemas.microsoft.com/office/2007/relationships/hdphoto" Target="../media/hdphoto1.wdp"/><Relationship Id="rId4" Type="http://schemas.openxmlformats.org/officeDocument/2006/relationships/image" Target="../media/image18.png"/><Relationship Id="rId9"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2C51B3-790C-4AF4-90BB-C64D2C39C84F}"/>
              </a:ext>
            </a:extLst>
          </p:cNvPr>
          <p:cNvSpPr>
            <a:spLocks noGrp="1"/>
          </p:cNvSpPr>
          <p:nvPr>
            <p:ph type="ctrTitle"/>
          </p:nvPr>
        </p:nvSpPr>
        <p:spPr/>
        <p:txBody>
          <a:bodyPr>
            <a:normAutofit/>
          </a:bodyPr>
          <a:lstStyle/>
          <a:p>
            <a:r>
              <a:rPr lang="en-US" sz="6000" dirty="0" smtClean="0"/>
              <a:t>Recurrent Neural network</a:t>
            </a:r>
            <a:endParaRPr lang="en-US" sz="6000" dirty="0"/>
          </a:p>
        </p:txBody>
      </p:sp>
      <p:sp>
        <p:nvSpPr>
          <p:cNvPr id="3" name="Subtitle 2">
            <a:extLst>
              <a:ext uri="{FF2B5EF4-FFF2-40B4-BE49-F238E27FC236}">
                <a16:creationId xmlns:a16="http://schemas.microsoft.com/office/drawing/2014/main" xmlns="" id="{E39DB5C7-874F-48D9-9B33-AA443C0E013B}"/>
              </a:ext>
            </a:extLst>
          </p:cNvPr>
          <p:cNvSpPr>
            <a:spLocks noGrp="1"/>
          </p:cNvSpPr>
          <p:nvPr>
            <p:ph type="subTitle" idx="1"/>
          </p:nvPr>
        </p:nvSpPr>
        <p:spPr/>
        <p:txBody>
          <a:bodyPr/>
          <a:lstStyle/>
          <a:p>
            <a:r>
              <a:rPr lang="en-US" b="1" dirty="0" smtClean="0"/>
              <a:t>Time Series or </a:t>
            </a:r>
            <a:r>
              <a:rPr lang="en-US" b="1" dirty="0"/>
              <a:t>S</a:t>
            </a:r>
            <a:r>
              <a:rPr lang="en-US" b="1" dirty="0" smtClean="0"/>
              <a:t>equence Analysis</a:t>
            </a:r>
            <a:endParaRPr lang="en-US" b="1" dirty="0"/>
          </a:p>
        </p:txBody>
      </p:sp>
      <p:sp>
        <p:nvSpPr>
          <p:cNvPr id="4" name="Slide Number Placeholder 3">
            <a:extLst>
              <a:ext uri="{FF2B5EF4-FFF2-40B4-BE49-F238E27FC236}">
                <a16:creationId xmlns:a16="http://schemas.microsoft.com/office/drawing/2014/main" xmlns="" id="{48AC1A6B-4A65-4CE4-9B16-26E07DD0FAC0}"/>
              </a:ext>
            </a:extLst>
          </p:cNvPr>
          <p:cNvSpPr>
            <a:spLocks noGrp="1"/>
          </p:cNvSpPr>
          <p:nvPr>
            <p:ph type="sldNum" sz="quarter" idx="12"/>
          </p:nvPr>
        </p:nvSpPr>
        <p:spPr/>
        <p:txBody>
          <a:bodyPr>
            <a:normAutofit/>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47725889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p:cNvCxnSpPr/>
          <p:nvPr/>
        </p:nvCxnSpPr>
        <p:spPr>
          <a:xfrm>
            <a:off x="6284209" y="3482792"/>
            <a:ext cx="3048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4FAB73BC-B049-4115-A692-8D63A059BFB8}" type="slidenum">
              <a:rPr lang="en-US" smtClean="0"/>
              <a:pPr/>
              <a:t>10</a:t>
            </a:fld>
            <a:endParaRPr lang="en-US" dirty="0"/>
          </a:p>
        </p:txBody>
      </p:sp>
      <p:sp>
        <p:nvSpPr>
          <p:cNvPr id="4" name="Title 1"/>
          <p:cNvSpPr txBox="1">
            <a:spLocks/>
          </p:cNvSpPr>
          <p:nvPr/>
        </p:nvSpPr>
        <p:spPr>
          <a:xfrm>
            <a:off x="609600" y="533400"/>
            <a:ext cx="10972800" cy="990600"/>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IN" smtClean="0"/>
              <a:t>Recurrent Neural Network</a:t>
            </a:r>
            <a:endParaRPr lang="en-IN" dirty="0"/>
          </a:p>
        </p:txBody>
      </p:sp>
      <p:sp>
        <p:nvSpPr>
          <p:cNvPr id="9" name="Oval 8"/>
          <p:cNvSpPr/>
          <p:nvPr/>
        </p:nvSpPr>
        <p:spPr>
          <a:xfrm>
            <a:off x="3083858" y="3384176"/>
            <a:ext cx="4428565" cy="13312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4285129" y="2994212"/>
            <a:ext cx="2079812" cy="14164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RNN</a:t>
            </a:r>
            <a:endParaRPr lang="en-IN" sz="3200" dirty="0"/>
          </a:p>
        </p:txBody>
      </p:sp>
      <p:cxnSp>
        <p:nvCxnSpPr>
          <p:cNvPr id="11" name="Straight Arrow Connector 10"/>
          <p:cNvCxnSpPr/>
          <p:nvPr/>
        </p:nvCxnSpPr>
        <p:spPr>
          <a:xfrm>
            <a:off x="3998258" y="3491753"/>
            <a:ext cx="3048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969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idx="1"/>
          </p:nvPr>
        </p:nvSpPr>
        <p:spPr/>
        <p:txBody>
          <a:bodyPr>
            <a:normAutofit fontScale="92500" lnSpcReduction="20000"/>
          </a:bodyPr>
          <a:lstStyle/>
          <a:p>
            <a:r>
              <a:rPr lang="en-IN" sz="3000" dirty="0"/>
              <a:t>Stock Prediction</a:t>
            </a:r>
          </a:p>
          <a:p>
            <a:pPr lvl="2"/>
            <a:r>
              <a:rPr lang="en-IN" sz="2400" dirty="0"/>
              <a:t>Next Day Stock </a:t>
            </a:r>
            <a:r>
              <a:rPr lang="en-IN" sz="2400" dirty="0" smtClean="0"/>
              <a:t>Price</a:t>
            </a:r>
          </a:p>
          <a:p>
            <a:r>
              <a:rPr lang="en-IN" sz="3000" dirty="0" smtClean="0"/>
              <a:t>Sequence Prediction</a:t>
            </a:r>
          </a:p>
          <a:p>
            <a:pPr lvl="2"/>
            <a:r>
              <a:rPr lang="en-IN" sz="2400" dirty="0" smtClean="0"/>
              <a:t>2 4 6 8 ….?</a:t>
            </a:r>
            <a:endParaRPr lang="en-IN" sz="2400" dirty="0"/>
          </a:p>
          <a:p>
            <a:r>
              <a:rPr lang="en-IN" sz="3000" dirty="0"/>
              <a:t>Text Generation</a:t>
            </a:r>
          </a:p>
          <a:p>
            <a:pPr lvl="2"/>
            <a:r>
              <a:rPr lang="en-IN" sz="2400" dirty="0"/>
              <a:t>How are You ……?</a:t>
            </a:r>
          </a:p>
          <a:p>
            <a:pPr lvl="2"/>
            <a:endParaRPr lang="en-IN" dirty="0" smtClean="0"/>
          </a:p>
          <a:p>
            <a:r>
              <a:rPr lang="en-IN" sz="3000" dirty="0"/>
              <a:t>Voice Recognition</a:t>
            </a:r>
          </a:p>
          <a:p>
            <a:pPr lvl="2"/>
            <a:r>
              <a:rPr lang="en-IN" sz="2400" dirty="0"/>
              <a:t>Next word you are going </a:t>
            </a:r>
            <a:r>
              <a:rPr lang="en-IN" sz="2400" dirty="0"/>
              <a:t>to </a:t>
            </a:r>
            <a:r>
              <a:rPr lang="en-IN" sz="2400" dirty="0" smtClean="0"/>
              <a:t>speak</a:t>
            </a:r>
          </a:p>
          <a:p>
            <a:pPr lvl="2"/>
            <a:endParaRPr lang="en-IN" sz="2400" dirty="0">
              <a:solidFill>
                <a:srgbClr val="FF0000"/>
              </a:solidFill>
            </a:endParaRPr>
          </a:p>
          <a:p>
            <a:r>
              <a:rPr lang="en-IN" sz="3000" dirty="0" smtClean="0">
                <a:solidFill>
                  <a:srgbClr val="FF0000"/>
                </a:solidFill>
              </a:rPr>
              <a:t>Order is Important Here</a:t>
            </a:r>
          </a:p>
          <a:p>
            <a:r>
              <a:rPr lang="en-IN" sz="3000" dirty="0" smtClean="0">
                <a:solidFill>
                  <a:srgbClr val="FF0000"/>
                </a:solidFill>
              </a:rPr>
              <a:t>Learn from History	[1 2 3 4]</a:t>
            </a:r>
            <a:r>
              <a:rPr lang="en-IN" sz="3000" dirty="0" smtClean="0">
                <a:solidFill>
                  <a:srgbClr val="FF0000"/>
                </a:solidFill>
                <a:sym typeface="Wingdings" pitchFamily="2" charset="2"/>
              </a:rPr>
              <a:t> [2 3 4 5]</a:t>
            </a:r>
            <a:endParaRPr lang="en-IN" sz="3000" dirty="0" smtClean="0">
              <a:solidFill>
                <a:srgbClr val="FF0000"/>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353711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RNN Architecture</a:t>
            </a:r>
            <a:endParaRPr lang="en-IN" b="1"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12</a:t>
            </a:fld>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170" y="1897350"/>
            <a:ext cx="9681029" cy="3908138"/>
          </a:xfrm>
        </p:spPr>
      </p:pic>
      <p:sp>
        <p:nvSpPr>
          <p:cNvPr id="8" name="TextBox 7"/>
          <p:cNvSpPr txBox="1"/>
          <p:nvPr/>
        </p:nvSpPr>
        <p:spPr>
          <a:xfrm>
            <a:off x="5007429" y="874877"/>
            <a:ext cx="5588000" cy="369332"/>
          </a:xfrm>
          <a:prstGeom prst="rect">
            <a:avLst/>
          </a:prstGeom>
          <a:noFill/>
        </p:spPr>
        <p:txBody>
          <a:bodyPr wrap="square" rtlCol="0">
            <a:spAutoFit/>
          </a:bodyPr>
          <a:lstStyle/>
          <a:p>
            <a:r>
              <a:rPr lang="en-IN" b="1" dirty="0" smtClean="0"/>
              <a:t>Sequence to Sequence ( Many to Many)</a:t>
            </a:r>
            <a:endParaRPr lang="en-IN" b="1" dirty="0"/>
          </a:p>
        </p:txBody>
      </p:sp>
      <p:sp>
        <p:nvSpPr>
          <p:cNvPr id="9" name="TextBox 8"/>
          <p:cNvSpPr txBox="1"/>
          <p:nvPr/>
        </p:nvSpPr>
        <p:spPr>
          <a:xfrm>
            <a:off x="3389086" y="6107277"/>
            <a:ext cx="6350000" cy="369332"/>
          </a:xfrm>
          <a:prstGeom prst="rect">
            <a:avLst/>
          </a:prstGeom>
          <a:noFill/>
        </p:spPr>
        <p:txBody>
          <a:bodyPr wrap="square" rtlCol="0">
            <a:spAutoFit/>
          </a:bodyPr>
          <a:lstStyle/>
          <a:p>
            <a:r>
              <a:rPr lang="en-IN" b="1" dirty="0" smtClean="0"/>
              <a:t>Given 5 Words, Predict Next Five as Answer (Chat Bot)</a:t>
            </a:r>
            <a:endParaRPr lang="en-IN" b="1" dirty="0"/>
          </a:p>
        </p:txBody>
      </p:sp>
    </p:spTree>
    <p:extLst>
      <p:ext uri="{BB962C8B-B14F-4D97-AF65-F5344CB8AC3E}">
        <p14:creationId xmlns:p14="http://schemas.microsoft.com/office/powerpoint/2010/main" val="4066441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170" y="1897350"/>
            <a:ext cx="9681029" cy="3908138"/>
          </a:xfrm>
        </p:spPr>
      </p:pic>
      <p:sp>
        <p:nvSpPr>
          <p:cNvPr id="3" name="Oval 2"/>
          <p:cNvSpPr/>
          <p:nvPr/>
        </p:nvSpPr>
        <p:spPr>
          <a:xfrm>
            <a:off x="5007429" y="1814286"/>
            <a:ext cx="3149600" cy="1262743"/>
          </a:xfrm>
          <a:prstGeom prst="ellipse">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b="1" dirty="0" smtClean="0"/>
              <a:t>RNN Architecture</a:t>
            </a:r>
            <a:endParaRPr lang="en-IN" b="1"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13</a:t>
            </a:fld>
            <a:endParaRPr lang="en-US" dirty="0"/>
          </a:p>
        </p:txBody>
      </p:sp>
      <p:sp>
        <p:nvSpPr>
          <p:cNvPr id="8" name="TextBox 7"/>
          <p:cNvSpPr txBox="1"/>
          <p:nvPr/>
        </p:nvSpPr>
        <p:spPr>
          <a:xfrm>
            <a:off x="5007429" y="874877"/>
            <a:ext cx="5588000" cy="369332"/>
          </a:xfrm>
          <a:prstGeom prst="rect">
            <a:avLst/>
          </a:prstGeom>
          <a:noFill/>
        </p:spPr>
        <p:txBody>
          <a:bodyPr wrap="square" rtlCol="0">
            <a:spAutoFit/>
          </a:bodyPr>
          <a:lstStyle/>
          <a:p>
            <a:r>
              <a:rPr lang="en-IN" b="1" dirty="0" smtClean="0"/>
              <a:t>Sequence to Vector ( Many to One)</a:t>
            </a:r>
            <a:endParaRPr lang="en-IN" b="1" dirty="0"/>
          </a:p>
        </p:txBody>
      </p:sp>
      <p:sp>
        <p:nvSpPr>
          <p:cNvPr id="9" name="TextBox 8"/>
          <p:cNvSpPr txBox="1"/>
          <p:nvPr/>
        </p:nvSpPr>
        <p:spPr>
          <a:xfrm>
            <a:off x="3389086" y="6107277"/>
            <a:ext cx="4535714" cy="369332"/>
          </a:xfrm>
          <a:prstGeom prst="rect">
            <a:avLst/>
          </a:prstGeom>
          <a:noFill/>
        </p:spPr>
        <p:txBody>
          <a:bodyPr wrap="square" rtlCol="0">
            <a:spAutoFit/>
          </a:bodyPr>
          <a:lstStyle/>
          <a:p>
            <a:r>
              <a:rPr lang="en-IN" b="1" dirty="0" smtClean="0"/>
              <a:t>Given 5 Words, Predict Next Word</a:t>
            </a:r>
            <a:endParaRPr lang="en-IN" b="1" dirty="0"/>
          </a:p>
        </p:txBody>
      </p:sp>
    </p:spTree>
    <p:extLst>
      <p:ext uri="{BB962C8B-B14F-4D97-AF65-F5344CB8AC3E}">
        <p14:creationId xmlns:p14="http://schemas.microsoft.com/office/powerpoint/2010/main" val="246936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170" y="1897350"/>
            <a:ext cx="9681029" cy="3908138"/>
          </a:xfrm>
        </p:spPr>
      </p:pic>
      <p:sp>
        <p:nvSpPr>
          <p:cNvPr id="3" name="Oval 2"/>
          <p:cNvSpPr/>
          <p:nvPr/>
        </p:nvSpPr>
        <p:spPr>
          <a:xfrm>
            <a:off x="6574971" y="4586514"/>
            <a:ext cx="3149600" cy="1262743"/>
          </a:xfrm>
          <a:prstGeom prst="ellipse">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b="1" dirty="0" smtClean="0"/>
              <a:t>RNN Architecture</a:t>
            </a:r>
            <a:endParaRPr lang="en-IN" b="1"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14</a:t>
            </a:fld>
            <a:endParaRPr lang="en-US" dirty="0"/>
          </a:p>
        </p:txBody>
      </p:sp>
      <p:sp>
        <p:nvSpPr>
          <p:cNvPr id="8" name="TextBox 7"/>
          <p:cNvSpPr txBox="1"/>
          <p:nvPr/>
        </p:nvSpPr>
        <p:spPr>
          <a:xfrm>
            <a:off x="5007429" y="874877"/>
            <a:ext cx="5588000" cy="369332"/>
          </a:xfrm>
          <a:prstGeom prst="rect">
            <a:avLst/>
          </a:prstGeom>
          <a:noFill/>
        </p:spPr>
        <p:txBody>
          <a:bodyPr wrap="square" rtlCol="0">
            <a:spAutoFit/>
          </a:bodyPr>
          <a:lstStyle/>
          <a:p>
            <a:r>
              <a:rPr lang="en-IN" b="1" dirty="0" smtClean="0"/>
              <a:t>Vector to Sequence ( One to Many)</a:t>
            </a:r>
            <a:endParaRPr lang="en-IN" b="1" dirty="0"/>
          </a:p>
        </p:txBody>
      </p:sp>
      <p:sp>
        <p:nvSpPr>
          <p:cNvPr id="9" name="TextBox 8"/>
          <p:cNvSpPr txBox="1"/>
          <p:nvPr/>
        </p:nvSpPr>
        <p:spPr>
          <a:xfrm>
            <a:off x="3389086" y="6107277"/>
            <a:ext cx="4535714" cy="369332"/>
          </a:xfrm>
          <a:prstGeom prst="rect">
            <a:avLst/>
          </a:prstGeom>
          <a:noFill/>
        </p:spPr>
        <p:txBody>
          <a:bodyPr wrap="square" rtlCol="0">
            <a:spAutoFit/>
          </a:bodyPr>
          <a:lstStyle/>
          <a:p>
            <a:r>
              <a:rPr lang="en-IN" b="1" dirty="0" smtClean="0"/>
              <a:t>Given 1 Words, Predict Next 5</a:t>
            </a:r>
            <a:endParaRPr lang="en-IN" b="1" dirty="0"/>
          </a:p>
        </p:txBody>
      </p:sp>
    </p:spTree>
    <p:extLst>
      <p:ext uri="{BB962C8B-B14F-4D97-AF65-F5344CB8AC3E}">
        <p14:creationId xmlns:p14="http://schemas.microsoft.com/office/powerpoint/2010/main" val="2282801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RNN</a:t>
            </a:r>
            <a:endParaRPr lang="en-IN" dirty="0"/>
          </a:p>
        </p:txBody>
      </p:sp>
      <p:sp>
        <p:nvSpPr>
          <p:cNvPr id="3" name="Content Placeholder 2"/>
          <p:cNvSpPr>
            <a:spLocks noGrp="1"/>
          </p:cNvSpPr>
          <p:nvPr>
            <p:ph idx="1"/>
          </p:nvPr>
        </p:nvSpPr>
        <p:spPr/>
        <p:txBody>
          <a:bodyPr>
            <a:normAutofit/>
          </a:bodyPr>
          <a:lstStyle/>
          <a:p>
            <a:pPr>
              <a:lnSpc>
                <a:spcPct val="150000"/>
              </a:lnSpc>
            </a:pPr>
            <a:r>
              <a:rPr lang="en-IN" sz="2800" dirty="0" smtClean="0"/>
              <a:t>Cells that are a function of input from previous time steps are also known as memory cells.</a:t>
            </a:r>
          </a:p>
          <a:p>
            <a:pPr>
              <a:lnSpc>
                <a:spcPct val="150000"/>
              </a:lnSpc>
            </a:pPr>
            <a:endParaRPr lang="en-IN" sz="2800" dirty="0" smtClean="0"/>
          </a:p>
          <a:p>
            <a:pPr>
              <a:lnSpc>
                <a:spcPct val="150000"/>
              </a:lnSpc>
            </a:pPr>
            <a:r>
              <a:rPr lang="en-IN" sz="2800" dirty="0" smtClean="0"/>
              <a:t>RNN are also flexible in their inputs and outputs, for both sequences and single vector values.</a:t>
            </a:r>
          </a:p>
          <a:p>
            <a:pPr>
              <a:lnSpc>
                <a:spcPct val="150000"/>
              </a:lnSpc>
            </a:pPr>
            <a:endParaRPr lang="en-IN" sz="2800" dirty="0" smtClean="0"/>
          </a:p>
          <a:p>
            <a:pPr>
              <a:lnSpc>
                <a:spcPct val="150000"/>
              </a:lnSpc>
            </a:pPr>
            <a:endParaRPr lang="en-IN" sz="2800"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1250257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Vectors</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16</a:t>
            </a:fld>
            <a:endParaRPr lang="en-US" dirty="0"/>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8102" y="3321987"/>
            <a:ext cx="1688999" cy="9458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081" y="3303005"/>
            <a:ext cx="1882588" cy="98380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7534" y="3221930"/>
            <a:ext cx="1722063" cy="1145955"/>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2631852" y="3389540"/>
                <a:ext cx="677108"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a:rPr lang="en-IN" sz="2400" b="0" i="1" smtClean="0">
                                    <a:latin typeface="Cambria Math"/>
                                  </a:rPr>
                                  <m:t>1</m:t>
                                </m:r>
                              </m:e>
                            </m:mr>
                            <m:mr>
                              <m:e>
                                <m:eqArr>
                                  <m:eqArrPr>
                                    <m:ctrlPr>
                                      <a:rPr lang="en-IN" sz="2400" i="1" smtClean="0">
                                        <a:latin typeface="Cambria Math"/>
                                      </a:rPr>
                                    </m:ctrlPr>
                                  </m:eqArrPr>
                                  <m:e>
                                    <m:r>
                                      <a:rPr lang="en-IN" sz="2400" b="0" i="1" smtClean="0">
                                        <a:latin typeface="Cambria Math"/>
                                      </a:rPr>
                                      <m:t>0</m:t>
                                    </m:r>
                                  </m:e>
                                  <m:e>
                                    <m:r>
                                      <a:rPr lang="en-IN" sz="2400" b="0" i="1" smtClean="0">
                                        <a:latin typeface="Cambria Math"/>
                                      </a:rPr>
                                      <m:t>0</m:t>
                                    </m:r>
                                  </m:e>
                                </m:eqArr>
                              </m:e>
                            </m:mr>
                          </m:m>
                        </m:e>
                      </m:d>
                    </m:oMath>
                  </m:oMathPara>
                </a14:m>
                <a:endParaRPr lang="en-IN" sz="2400" dirty="0">
                  <a:latin typeface="Times New Roman" pitchFamily="18" charset="0"/>
                  <a:cs typeface="Times New Roman"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631852" y="3389540"/>
                <a:ext cx="677108" cy="1050224"/>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237142" y="3389540"/>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1</m:t>
                                    </m:r>
                                  </m:e>
                                  <m:e>
                                    <m:r>
                                      <a:rPr lang="en-IN" sz="2400" i="1">
                                        <a:latin typeface="Cambria Math"/>
                                      </a:rPr>
                                      <m:t>0</m:t>
                                    </m:r>
                                  </m:e>
                                </m:eqArr>
                              </m:e>
                            </m:mr>
                          </m:m>
                        </m:e>
                      </m:d>
                    </m:oMath>
                  </m:oMathPara>
                </a14:m>
                <a:endParaRPr lang="en-IN" sz="2400" i="1" dirty="0">
                  <a:latin typeface="Cambria Math"/>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237142" y="3389540"/>
                <a:ext cx="667490" cy="1050224"/>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642419" y="3389540"/>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0</m:t>
                                    </m:r>
                                  </m:e>
                                  <m:e>
                                    <m:r>
                                      <a:rPr lang="en-IN" sz="2400" i="1">
                                        <a:latin typeface="Cambria Math"/>
                                      </a:rPr>
                                      <m:t>1</m:t>
                                    </m:r>
                                  </m:e>
                                </m:eqArr>
                              </m:e>
                            </m:mr>
                          </m:m>
                        </m:e>
                      </m:d>
                    </m:oMath>
                  </m:oMathPara>
                </a14:m>
                <a:endParaRPr lang="en-IN" sz="2400" i="1" dirty="0">
                  <a:latin typeface="Cambria Math"/>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9642419" y="3389540"/>
                <a:ext cx="667490" cy="1050224"/>
              </a:xfrm>
              <a:prstGeom prst="rect">
                <a:avLst/>
              </a:prstGeom>
              <a:blipFill rotWithShape="1">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291439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426" y="423466"/>
            <a:ext cx="10972800" cy="990600"/>
          </a:xfrm>
        </p:spPr>
        <p:txBody>
          <a:bodyPr/>
          <a:lstStyle/>
          <a:p>
            <a:pPr algn="ctr"/>
            <a:r>
              <a:rPr lang="en-IN" dirty="0" smtClean="0"/>
              <a:t>Input, Weight and Output Vectors </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17</a:t>
            </a:fld>
            <a:endParaRPr lang="en-US" dirty="0"/>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59" y="3321987"/>
            <a:ext cx="1688999" cy="9458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64" y="1474205"/>
            <a:ext cx="1882588" cy="98380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527" y="5140538"/>
            <a:ext cx="1722063" cy="1145955"/>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168950" y="1475086"/>
                <a:ext cx="677108"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a:rPr lang="en-IN" sz="2400" b="0" i="1" smtClean="0">
                                    <a:latin typeface="Cambria Math"/>
                                  </a:rPr>
                                  <m:t>1</m:t>
                                </m:r>
                              </m:e>
                            </m:mr>
                            <m:mr>
                              <m:e>
                                <m:eqArr>
                                  <m:eqArrPr>
                                    <m:ctrlPr>
                                      <a:rPr lang="en-IN" sz="2400" i="1" smtClean="0">
                                        <a:latin typeface="Cambria Math"/>
                                      </a:rPr>
                                    </m:ctrlPr>
                                  </m:eqArrPr>
                                  <m:e>
                                    <m:r>
                                      <a:rPr lang="en-IN" sz="2400" b="0" i="1" smtClean="0">
                                        <a:latin typeface="Cambria Math"/>
                                      </a:rPr>
                                      <m:t>0</m:t>
                                    </m:r>
                                  </m:e>
                                  <m:e>
                                    <m:r>
                                      <a:rPr lang="en-IN" sz="2400" b="0" i="1" smtClean="0">
                                        <a:latin typeface="Cambria Math"/>
                                      </a:rPr>
                                      <m:t>0</m:t>
                                    </m:r>
                                  </m:e>
                                </m:eqArr>
                              </m:e>
                            </m:mr>
                          </m:m>
                        </m:e>
                      </m:d>
                    </m:oMath>
                  </m:oMathPara>
                </a14:m>
                <a:endParaRPr lang="en-IN" sz="2400" dirty="0">
                  <a:latin typeface="Times New Roman" pitchFamily="18" charset="0"/>
                  <a:cs typeface="Times New Roman"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68950" y="1475086"/>
                <a:ext cx="677108" cy="1050224"/>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73759" y="3300613"/>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1</m:t>
                                    </m:r>
                                  </m:e>
                                  <m:e>
                                    <m:r>
                                      <a:rPr lang="en-IN" sz="2400" i="1">
                                        <a:latin typeface="Cambria Math"/>
                                      </a:rPr>
                                      <m:t>0</m:t>
                                    </m:r>
                                  </m:e>
                                </m:eqArr>
                              </m:e>
                            </m:mr>
                          </m:m>
                        </m:e>
                      </m:d>
                    </m:oMath>
                  </m:oMathPara>
                </a14:m>
                <a:endParaRPr lang="en-IN" sz="2400" i="1" dirty="0">
                  <a:latin typeface="Cambria Math"/>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73759" y="3300613"/>
                <a:ext cx="667490" cy="1050224"/>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73759" y="5236269"/>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0</m:t>
                                    </m:r>
                                  </m:e>
                                  <m:e>
                                    <m:r>
                                      <a:rPr lang="en-IN" sz="2400" i="1">
                                        <a:latin typeface="Cambria Math"/>
                                      </a:rPr>
                                      <m:t>1</m:t>
                                    </m:r>
                                  </m:e>
                                </m:eqArr>
                              </m:e>
                            </m:mr>
                          </m:m>
                        </m:e>
                      </m:d>
                    </m:oMath>
                  </m:oMathPara>
                </a14:m>
                <a:endParaRPr lang="en-IN" sz="2400" i="1" dirty="0">
                  <a:latin typeface="Cambria Math"/>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73759" y="5236269"/>
                <a:ext cx="667490" cy="1050224"/>
              </a:xfrm>
              <a:prstGeom prst="rect">
                <a:avLst/>
              </a:prstGeom>
              <a:blipFill rotWithShape="1">
                <a:blip r:embed="rId7"/>
                <a:stretch>
                  <a:fillRect/>
                </a:stretch>
              </a:blipFill>
            </p:spPr>
            <p:txBody>
              <a:bodyPr/>
              <a:lstStyle/>
              <a:p>
                <a:r>
                  <a:rPr lang="en-IN">
                    <a:noFill/>
                  </a:rPr>
                  <a:t> </a:t>
                </a:r>
              </a:p>
            </p:txBody>
          </p:sp>
        </mc:Fallback>
      </mc:AlternateContent>
      <p:pic>
        <p:nvPicPr>
          <p:cNvPr id="12"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2092" y="1414066"/>
            <a:ext cx="1688999" cy="945840"/>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9039792" y="1392692"/>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1</m:t>
                                    </m:r>
                                  </m:e>
                                  <m:e>
                                    <m:r>
                                      <a:rPr lang="en-IN" sz="2400" i="1">
                                        <a:latin typeface="Cambria Math"/>
                                      </a:rPr>
                                      <m:t>0</m:t>
                                    </m:r>
                                  </m:e>
                                </m:eqArr>
                              </m:e>
                            </m:mr>
                          </m:m>
                        </m:e>
                      </m:d>
                    </m:oMath>
                  </m:oMathPara>
                </a14:m>
                <a:endParaRPr lang="en-IN" sz="2400" i="1" dirty="0">
                  <a:latin typeface="Cambria Math"/>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9039792" y="1392692"/>
                <a:ext cx="667490" cy="1050224"/>
              </a:xfrm>
              <a:prstGeom prst="rect">
                <a:avLst/>
              </a:prstGeom>
              <a:blipFill rotWithShape="1">
                <a:blip r:embed="rId8"/>
                <a:stretch>
                  <a:fillRect/>
                </a:stretch>
              </a:blipFill>
            </p:spPr>
            <p:txBody>
              <a:bodyPr/>
              <a:lstStyle/>
              <a:p>
                <a:r>
                  <a:rPr lang="en-IN">
                    <a:noFill/>
                  </a:rPr>
                  <a:t> </a:t>
                </a:r>
              </a:p>
            </p:txBody>
          </p:sp>
        </mc:Fallback>
      </mc:AlternateContent>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2092" y="3233208"/>
            <a:ext cx="1722063" cy="1145955"/>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9056324" y="3328939"/>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0</m:t>
                                    </m:r>
                                  </m:e>
                                  <m:e>
                                    <m:r>
                                      <a:rPr lang="en-IN" sz="2400" i="1">
                                        <a:latin typeface="Cambria Math"/>
                                      </a:rPr>
                                      <m:t>1</m:t>
                                    </m:r>
                                  </m:e>
                                </m:eqArr>
                              </m:e>
                            </m:mr>
                          </m:m>
                        </m:e>
                      </m:d>
                    </m:oMath>
                  </m:oMathPara>
                </a14:m>
                <a:endParaRPr lang="en-IN" sz="2400" i="1" dirty="0">
                  <a:latin typeface="Cambria Math"/>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9056324" y="3328939"/>
                <a:ext cx="667490" cy="1050224"/>
              </a:xfrm>
              <a:prstGeom prst="rect">
                <a:avLst/>
              </a:prstGeom>
              <a:blipFill rotWithShape="1">
                <a:blip r:embed="rId9"/>
                <a:stretch>
                  <a:fillRect/>
                </a:stretch>
              </a:blipFill>
            </p:spPr>
            <p:txBody>
              <a:bodyPr/>
              <a:lstStyle/>
              <a:p>
                <a:r>
                  <a:rPr lang="en-IN">
                    <a:noFill/>
                  </a:rPr>
                  <a:t> </a:t>
                </a:r>
              </a:p>
            </p:txBody>
          </p:sp>
        </mc:Fallback>
      </mc:AlternateContent>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6638" y="5140538"/>
            <a:ext cx="1882588" cy="983804"/>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9056324" y="5141419"/>
                <a:ext cx="677108"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a:rPr lang="en-IN" sz="2400" b="0" i="1" smtClean="0">
                                    <a:latin typeface="Cambria Math"/>
                                  </a:rPr>
                                  <m:t>1</m:t>
                                </m:r>
                              </m:e>
                            </m:mr>
                            <m:mr>
                              <m:e>
                                <m:eqArr>
                                  <m:eqArrPr>
                                    <m:ctrlPr>
                                      <a:rPr lang="en-IN" sz="2400" i="1" smtClean="0">
                                        <a:latin typeface="Cambria Math"/>
                                      </a:rPr>
                                    </m:ctrlPr>
                                  </m:eqArrPr>
                                  <m:e>
                                    <m:r>
                                      <a:rPr lang="en-IN" sz="2400" b="0" i="1" smtClean="0">
                                        <a:latin typeface="Cambria Math"/>
                                      </a:rPr>
                                      <m:t>0</m:t>
                                    </m:r>
                                  </m:e>
                                  <m:e>
                                    <m:r>
                                      <a:rPr lang="en-IN" sz="2400" b="0" i="1" smtClean="0">
                                        <a:latin typeface="Cambria Math"/>
                                      </a:rPr>
                                      <m:t>0</m:t>
                                    </m:r>
                                  </m:e>
                                </m:eqArr>
                              </m:e>
                            </m:mr>
                          </m:m>
                        </m:e>
                      </m:d>
                    </m:oMath>
                  </m:oMathPara>
                </a14:m>
                <a:endParaRPr lang="en-IN" sz="2400" dirty="0">
                  <a:latin typeface="Times New Roman" pitchFamily="18" charset="0"/>
                  <a:cs typeface="Times New Roman"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9056324" y="5141419"/>
                <a:ext cx="677108" cy="1050224"/>
              </a:xfrm>
              <a:prstGeom prst="rect">
                <a:avLst/>
              </a:prstGeom>
              <a:blipFill rotWithShape="1">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410635" y="2940424"/>
                <a:ext cx="2199961" cy="1068947"/>
              </a:xfrm>
              <a:prstGeom prst="rect">
                <a:avLst/>
              </a:prstGeom>
              <a:noFill/>
            </p:spPr>
            <p:txBody>
              <a:bodyPr wrap="none" rtlCol="0">
                <a:spAutoFit/>
              </a:bodyPr>
              <a:lstStyle/>
              <a:p>
                <a:r>
                  <a:rPr lang="en-IN" sz="2400" dirty="0" smtClean="0"/>
                  <a:t>*  </a:t>
                </a:r>
                <a14:m>
                  <m:oMath xmlns:m="http://schemas.openxmlformats.org/officeDocument/2006/math">
                    <m:d>
                      <m:dPr>
                        <m:begChr m:val="["/>
                        <m:endChr m:val="]"/>
                        <m:ctrlPr>
                          <a:rPr lang="en-IN" sz="2400" i="1" smtClean="0">
                            <a:latin typeface="Cambria Math"/>
                          </a:rPr>
                        </m:ctrlPr>
                      </m:dPr>
                      <m:e>
                        <m:m>
                          <m:mPr>
                            <m:mcs>
                              <m:mc>
                                <m:mcPr>
                                  <m:count m:val="3"/>
                                  <m:mcJc m:val="center"/>
                                </m:mcPr>
                              </m:mc>
                            </m:mcs>
                            <m:ctrlPr>
                              <a:rPr lang="en-IN" sz="2400" i="1" smtClean="0">
                                <a:latin typeface="Cambria Math"/>
                              </a:rPr>
                            </m:ctrlPr>
                          </m:mPr>
                          <m:mr>
                            <m:e>
                              <m:r>
                                <m:rPr>
                                  <m:brk m:alnAt="7"/>
                                </m:rPr>
                                <a:rPr lang="en-IN" sz="2400" b="0" i="1" smtClean="0">
                                  <a:latin typeface="Cambria Math"/>
                                </a:rPr>
                                <m:t>0</m:t>
                              </m:r>
                            </m:e>
                            <m:e>
                              <m:r>
                                <a:rPr lang="en-IN" sz="2400" b="0" i="1" smtClean="0">
                                  <a:latin typeface="Cambria Math"/>
                                </a:rPr>
                                <m:t>0</m:t>
                              </m:r>
                            </m:e>
                            <m:e>
                              <m:r>
                                <a:rPr lang="en-IN" sz="2400" b="0" i="1" smtClean="0">
                                  <a:latin typeface="Cambria Math"/>
                                </a:rPr>
                                <m:t>1</m:t>
                              </m:r>
                            </m:e>
                          </m:mr>
                          <m:mr>
                            <m:e>
                              <m:r>
                                <a:rPr lang="en-IN" sz="2400" b="0" i="1" smtClean="0">
                                  <a:latin typeface="Cambria Math"/>
                                </a:rPr>
                                <m:t>1</m:t>
                              </m:r>
                            </m:e>
                            <m:e>
                              <m:r>
                                <a:rPr lang="en-IN" sz="2400" b="0" i="1" smtClean="0">
                                  <a:latin typeface="Cambria Math"/>
                                </a:rPr>
                                <m:t>0</m:t>
                              </m:r>
                            </m:e>
                            <m:e>
                              <m:r>
                                <a:rPr lang="en-IN" sz="2400" b="0" i="1" smtClean="0">
                                  <a:latin typeface="Cambria Math"/>
                                </a:rPr>
                                <m:t>0</m:t>
                              </m:r>
                            </m:e>
                          </m:mr>
                          <m:mr>
                            <m:e>
                              <m:r>
                                <a:rPr lang="en-IN" sz="2400" b="0" i="1" smtClean="0">
                                  <a:latin typeface="Cambria Math"/>
                                </a:rPr>
                                <m:t>0</m:t>
                              </m:r>
                            </m:e>
                            <m:e>
                              <m:r>
                                <a:rPr lang="en-IN" sz="2400" b="0" i="1" smtClean="0">
                                  <a:latin typeface="Cambria Math"/>
                                </a:rPr>
                                <m:t>1</m:t>
                              </m:r>
                            </m:e>
                            <m:e>
                              <m:r>
                                <a:rPr lang="en-IN" sz="2400" b="0" i="1" smtClean="0">
                                  <a:latin typeface="Cambria Math"/>
                                </a:rPr>
                                <m:t>0</m:t>
                              </m:r>
                            </m:e>
                          </m:mr>
                        </m:m>
                      </m:e>
                    </m:d>
                  </m:oMath>
                </a14:m>
                <a:r>
                  <a:rPr lang="en-IN" sz="3200" dirty="0" smtClean="0"/>
                  <a:t> =</a:t>
                </a:r>
                <a:endParaRPr lang="en-IN"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4410635" y="2940424"/>
                <a:ext cx="2199961" cy="1068947"/>
              </a:xfrm>
              <a:prstGeom prst="rect">
                <a:avLst/>
              </a:prstGeom>
              <a:blipFill rotWithShape="1">
                <a:blip r:embed="rId11"/>
                <a:stretch>
                  <a:fillRect l="-4444" r="-6389"/>
                </a:stretch>
              </a:blipFill>
            </p:spPr>
            <p:txBody>
              <a:bodyPr/>
              <a:lstStyle/>
              <a:p>
                <a:r>
                  <a:rPr lang="en-IN">
                    <a:noFill/>
                  </a:rPr>
                  <a:t> </a:t>
                </a:r>
              </a:p>
            </p:txBody>
          </p:sp>
        </mc:Fallback>
      </mc:AlternateContent>
    </p:spTree>
    <p:extLst>
      <p:ext uri="{BB962C8B-B14F-4D97-AF65-F5344CB8AC3E}">
        <p14:creationId xmlns:p14="http://schemas.microsoft.com/office/powerpoint/2010/main" val="697624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RNN</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18</a:t>
            </a:fld>
            <a:endParaRPr lang="en-US" dirty="0"/>
          </a:p>
        </p:txBody>
      </p:sp>
      <p:sp>
        <p:nvSpPr>
          <p:cNvPr id="5" name="Oval 4"/>
          <p:cNvSpPr/>
          <p:nvPr/>
        </p:nvSpPr>
        <p:spPr>
          <a:xfrm>
            <a:off x="4356847" y="2079812"/>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6" name="Oval 5"/>
          <p:cNvSpPr/>
          <p:nvPr/>
        </p:nvSpPr>
        <p:spPr>
          <a:xfrm>
            <a:off x="4356846" y="3272117"/>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sp>
        <p:nvSpPr>
          <p:cNvPr id="7" name="Oval 6"/>
          <p:cNvSpPr/>
          <p:nvPr/>
        </p:nvSpPr>
        <p:spPr>
          <a:xfrm>
            <a:off x="4365811" y="4437530"/>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sp>
        <p:nvSpPr>
          <p:cNvPr id="8" name="Oval 7"/>
          <p:cNvSpPr/>
          <p:nvPr/>
        </p:nvSpPr>
        <p:spPr>
          <a:xfrm>
            <a:off x="6069106" y="1981200"/>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sp>
        <p:nvSpPr>
          <p:cNvPr id="9" name="Oval 8"/>
          <p:cNvSpPr/>
          <p:nvPr/>
        </p:nvSpPr>
        <p:spPr>
          <a:xfrm>
            <a:off x="6122894" y="3272117"/>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10" name="Oval 9"/>
          <p:cNvSpPr/>
          <p:nvPr/>
        </p:nvSpPr>
        <p:spPr>
          <a:xfrm>
            <a:off x="6149788" y="4455459"/>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58" y="3183079"/>
            <a:ext cx="1882588" cy="983804"/>
          </a:xfrm>
          <a:prstGeom prst="rect">
            <a:avLst/>
          </a:prstGeom>
        </p:spPr>
      </p:pic>
      <mc:AlternateContent xmlns:mc="http://schemas.openxmlformats.org/markup-compatibility/2006">
        <mc:Choice xmlns:a14="http://schemas.microsoft.com/office/drawing/2010/main" Requires="a14">
          <p:sp>
            <p:nvSpPr>
              <p:cNvPr id="12" name="TextBox 11"/>
              <p:cNvSpPr txBox="1"/>
              <p:nvPr/>
            </p:nvSpPr>
            <p:spPr>
              <a:xfrm>
                <a:off x="2973085" y="3195246"/>
                <a:ext cx="677108"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a:rPr lang="en-IN" sz="2400" b="0" i="1" smtClean="0">
                                    <a:latin typeface="Cambria Math"/>
                                  </a:rPr>
                                  <m:t>1</m:t>
                                </m:r>
                              </m:e>
                            </m:mr>
                            <m:mr>
                              <m:e>
                                <m:eqArr>
                                  <m:eqArrPr>
                                    <m:ctrlPr>
                                      <a:rPr lang="en-IN" sz="2400" i="1" smtClean="0">
                                        <a:latin typeface="Cambria Math"/>
                                      </a:rPr>
                                    </m:ctrlPr>
                                  </m:eqArrPr>
                                  <m:e>
                                    <m:r>
                                      <a:rPr lang="en-IN" sz="2400" b="0" i="1" smtClean="0">
                                        <a:latin typeface="Cambria Math"/>
                                      </a:rPr>
                                      <m:t>0</m:t>
                                    </m:r>
                                  </m:e>
                                  <m:e>
                                    <m:r>
                                      <a:rPr lang="en-IN" sz="2400" b="0" i="1" smtClean="0">
                                        <a:latin typeface="Cambria Math"/>
                                      </a:rPr>
                                      <m:t>0</m:t>
                                    </m:r>
                                  </m:e>
                                </m:eqArr>
                              </m:e>
                            </m:mr>
                          </m:m>
                        </m:e>
                      </m:d>
                    </m:oMath>
                  </m:oMathPara>
                </a14:m>
                <a:endParaRPr lang="en-IN" sz="2400" dirty="0">
                  <a:latin typeface="Times New Roman" pitchFamily="18" charset="0"/>
                  <a:cs typeface="Times New Roman" pitchFamily="18"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2973085" y="3195246"/>
                <a:ext cx="677108" cy="1050224"/>
              </a:xfrm>
              <a:prstGeom prst="rect">
                <a:avLst/>
              </a:prstGeom>
              <a:blipFill rotWithShape="1">
                <a:blip r:embed="rId3"/>
                <a:stretch>
                  <a:fillRect/>
                </a:stretch>
              </a:blipFill>
            </p:spPr>
            <p:txBody>
              <a:bodyPr/>
              <a:lstStyle/>
              <a:p>
                <a:r>
                  <a:rPr lang="en-IN">
                    <a:noFill/>
                  </a:rPr>
                  <a:t> </a:t>
                </a:r>
              </a:p>
            </p:txBody>
          </p:sp>
        </mc:Fallback>
      </mc:AlternateContent>
      <p:pic>
        <p:nvPicPr>
          <p:cNvPr id="13"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7887" y="3126967"/>
            <a:ext cx="1688999" cy="945840"/>
          </a:xfrm>
          <a:prstGeom prst="rect">
            <a:avLst/>
          </a:prstGeom>
        </p:spPr>
      </p:pic>
      <mc:AlternateContent xmlns:mc="http://schemas.openxmlformats.org/markup-compatibility/2006">
        <mc:Choice xmlns:a14="http://schemas.microsoft.com/office/drawing/2010/main" Requires="a14">
          <p:sp>
            <p:nvSpPr>
              <p:cNvPr id="14" name="TextBox 13"/>
              <p:cNvSpPr txBox="1"/>
              <p:nvPr/>
            </p:nvSpPr>
            <p:spPr>
              <a:xfrm>
                <a:off x="7732504" y="3105593"/>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1</m:t>
                                    </m:r>
                                  </m:e>
                                  <m:e>
                                    <m:r>
                                      <a:rPr lang="en-IN" sz="2400" i="1">
                                        <a:latin typeface="Cambria Math"/>
                                      </a:rPr>
                                      <m:t>0</m:t>
                                    </m:r>
                                  </m:e>
                                </m:eqArr>
                              </m:e>
                            </m:mr>
                          </m:m>
                        </m:e>
                      </m:d>
                    </m:oMath>
                  </m:oMathPara>
                </a14:m>
                <a:endParaRPr lang="en-IN" sz="2400" i="1" dirty="0">
                  <a:latin typeface="Cambria Math"/>
                </a:endParaRPr>
              </a:p>
            </p:txBody>
          </p:sp>
        </mc:Choice>
        <mc:Fallback>
          <p:sp>
            <p:nvSpPr>
              <p:cNvPr id="14" name="TextBox 13"/>
              <p:cNvSpPr txBox="1">
                <a:spLocks noRot="1" noChangeAspect="1" noMove="1" noResize="1" noEditPoints="1" noAdjustHandles="1" noChangeArrowheads="1" noChangeShapeType="1" noTextEdit="1"/>
              </p:cNvSpPr>
              <p:nvPr/>
            </p:nvSpPr>
            <p:spPr>
              <a:xfrm>
                <a:off x="7732504" y="3105593"/>
                <a:ext cx="667490" cy="1050224"/>
              </a:xfrm>
              <a:prstGeom prst="rect">
                <a:avLst/>
              </a:prstGeom>
              <a:blipFill rotWithShape="1">
                <a:blip r:embed="rId5"/>
                <a:stretch>
                  <a:fillRect/>
                </a:stretch>
              </a:blipFill>
            </p:spPr>
            <p:txBody>
              <a:bodyPr/>
              <a:lstStyle/>
              <a:p>
                <a:r>
                  <a:rPr lang="en-IN">
                    <a:noFill/>
                  </a:rPr>
                  <a:t> </a:t>
                </a:r>
              </a:p>
            </p:txBody>
          </p:sp>
        </mc:Fallback>
      </mc:AlternateContent>
      <p:cxnSp>
        <p:nvCxnSpPr>
          <p:cNvPr id="16" name="Straight Arrow Connector 15"/>
          <p:cNvCxnSpPr>
            <a:stCxn id="5" idx="5"/>
            <a:endCxn id="9" idx="2"/>
          </p:cNvCxnSpPr>
          <p:nvPr/>
        </p:nvCxnSpPr>
        <p:spPr>
          <a:xfrm>
            <a:off x="4968996" y="2691960"/>
            <a:ext cx="1153898" cy="938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2"/>
          </p:cNvCxnSpPr>
          <p:nvPr/>
        </p:nvCxnSpPr>
        <p:spPr>
          <a:xfrm>
            <a:off x="4724399" y="3720358"/>
            <a:ext cx="1425389" cy="10936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6"/>
            <a:endCxn id="8" idx="3"/>
          </p:cNvCxnSpPr>
          <p:nvPr/>
        </p:nvCxnSpPr>
        <p:spPr>
          <a:xfrm flipV="1">
            <a:off x="5082988" y="2593348"/>
            <a:ext cx="1091146" cy="2202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905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Simple RNN</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19</a:t>
            </a:fld>
            <a:endParaRPr lang="en-US" dirty="0"/>
          </a:p>
        </p:txBody>
      </p:sp>
      <p:sp>
        <p:nvSpPr>
          <p:cNvPr id="5" name="Oval 4"/>
          <p:cNvSpPr/>
          <p:nvPr/>
        </p:nvSpPr>
        <p:spPr>
          <a:xfrm>
            <a:off x="4356847" y="2079812"/>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6" name="Oval 5"/>
          <p:cNvSpPr/>
          <p:nvPr/>
        </p:nvSpPr>
        <p:spPr>
          <a:xfrm>
            <a:off x="4356846" y="3272117"/>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sp>
        <p:nvSpPr>
          <p:cNvPr id="7" name="Oval 6"/>
          <p:cNvSpPr/>
          <p:nvPr/>
        </p:nvSpPr>
        <p:spPr>
          <a:xfrm>
            <a:off x="4365811" y="4437530"/>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sp>
        <p:nvSpPr>
          <p:cNvPr id="8" name="Oval 7"/>
          <p:cNvSpPr/>
          <p:nvPr/>
        </p:nvSpPr>
        <p:spPr>
          <a:xfrm>
            <a:off x="6069106" y="1981200"/>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sp>
        <p:nvSpPr>
          <p:cNvPr id="9" name="Oval 8"/>
          <p:cNvSpPr/>
          <p:nvPr/>
        </p:nvSpPr>
        <p:spPr>
          <a:xfrm>
            <a:off x="6122894" y="3272117"/>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10" name="Oval 9"/>
          <p:cNvSpPr/>
          <p:nvPr/>
        </p:nvSpPr>
        <p:spPr>
          <a:xfrm>
            <a:off x="6149788" y="4455459"/>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cxnSp>
        <p:nvCxnSpPr>
          <p:cNvPr id="11" name="Straight Arrow Connector 10"/>
          <p:cNvCxnSpPr>
            <a:stCxn id="5" idx="5"/>
            <a:endCxn id="9" idx="2"/>
          </p:cNvCxnSpPr>
          <p:nvPr/>
        </p:nvCxnSpPr>
        <p:spPr>
          <a:xfrm>
            <a:off x="4968996" y="2691960"/>
            <a:ext cx="1153898" cy="938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0" idx="2"/>
          </p:cNvCxnSpPr>
          <p:nvPr/>
        </p:nvCxnSpPr>
        <p:spPr>
          <a:xfrm>
            <a:off x="4724399" y="3720358"/>
            <a:ext cx="1425389" cy="10936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6"/>
            <a:endCxn id="8" idx="3"/>
          </p:cNvCxnSpPr>
          <p:nvPr/>
        </p:nvCxnSpPr>
        <p:spPr>
          <a:xfrm flipV="1">
            <a:off x="5082988" y="2593348"/>
            <a:ext cx="1091146" cy="2202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3890681" y="2483228"/>
            <a:ext cx="3585882" cy="540309"/>
          </a:xfrm>
          <a:custGeom>
            <a:avLst/>
            <a:gdLst>
              <a:gd name="connsiteX0" fmla="*/ 0 w 1721224"/>
              <a:gd name="connsiteY0" fmla="*/ 0 h 537944"/>
              <a:gd name="connsiteX1" fmla="*/ 896471 w 1721224"/>
              <a:gd name="connsiteY1" fmla="*/ 537882 h 537944"/>
              <a:gd name="connsiteX2" fmla="*/ 1721224 w 1721224"/>
              <a:gd name="connsiteY2" fmla="*/ 35859 h 537944"/>
              <a:gd name="connsiteX0" fmla="*/ 0 w 2232881"/>
              <a:gd name="connsiteY0" fmla="*/ 0 h 539699"/>
              <a:gd name="connsiteX1" fmla="*/ 896471 w 2232881"/>
              <a:gd name="connsiteY1" fmla="*/ 537882 h 539699"/>
              <a:gd name="connsiteX2" fmla="*/ 2214282 w 2232881"/>
              <a:gd name="connsiteY2" fmla="*/ 170330 h 539699"/>
              <a:gd name="connsiteX3" fmla="*/ 1721224 w 2232881"/>
              <a:gd name="connsiteY3" fmla="*/ 35859 h 539699"/>
              <a:gd name="connsiteX0" fmla="*/ 375739 w 2608620"/>
              <a:gd name="connsiteY0" fmla="*/ 0 h 540309"/>
              <a:gd name="connsiteX1" fmla="*/ 26115 w 2608620"/>
              <a:gd name="connsiteY1" fmla="*/ 313765 h 540309"/>
              <a:gd name="connsiteX2" fmla="*/ 1272210 w 2608620"/>
              <a:gd name="connsiteY2" fmla="*/ 537882 h 540309"/>
              <a:gd name="connsiteX3" fmla="*/ 2590021 w 2608620"/>
              <a:gd name="connsiteY3" fmla="*/ 170330 h 540309"/>
              <a:gd name="connsiteX4" fmla="*/ 2096963 w 2608620"/>
              <a:gd name="connsiteY4" fmla="*/ 35859 h 54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8620" h="540309">
                <a:moveTo>
                  <a:pt x="375739" y="0"/>
                </a:moveTo>
                <a:cubicBezTo>
                  <a:pt x="419068" y="37353"/>
                  <a:pt x="-123297" y="224118"/>
                  <a:pt x="26115" y="313765"/>
                </a:cubicBezTo>
                <a:cubicBezTo>
                  <a:pt x="175527" y="403412"/>
                  <a:pt x="844892" y="561788"/>
                  <a:pt x="1272210" y="537882"/>
                </a:cubicBezTo>
                <a:cubicBezTo>
                  <a:pt x="1699528" y="513976"/>
                  <a:pt x="2452562" y="254000"/>
                  <a:pt x="2590021" y="170330"/>
                </a:cubicBezTo>
                <a:cubicBezTo>
                  <a:pt x="2727480" y="86660"/>
                  <a:pt x="2056622" y="73212"/>
                  <a:pt x="2096963" y="35859"/>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 name="Freeform 22"/>
          <p:cNvSpPr/>
          <p:nvPr/>
        </p:nvSpPr>
        <p:spPr>
          <a:xfrm>
            <a:off x="3935507" y="3675510"/>
            <a:ext cx="3585882" cy="540309"/>
          </a:xfrm>
          <a:custGeom>
            <a:avLst/>
            <a:gdLst>
              <a:gd name="connsiteX0" fmla="*/ 0 w 1721224"/>
              <a:gd name="connsiteY0" fmla="*/ 0 h 537944"/>
              <a:gd name="connsiteX1" fmla="*/ 896471 w 1721224"/>
              <a:gd name="connsiteY1" fmla="*/ 537882 h 537944"/>
              <a:gd name="connsiteX2" fmla="*/ 1721224 w 1721224"/>
              <a:gd name="connsiteY2" fmla="*/ 35859 h 537944"/>
              <a:gd name="connsiteX0" fmla="*/ 0 w 2232881"/>
              <a:gd name="connsiteY0" fmla="*/ 0 h 539699"/>
              <a:gd name="connsiteX1" fmla="*/ 896471 w 2232881"/>
              <a:gd name="connsiteY1" fmla="*/ 537882 h 539699"/>
              <a:gd name="connsiteX2" fmla="*/ 2214282 w 2232881"/>
              <a:gd name="connsiteY2" fmla="*/ 170330 h 539699"/>
              <a:gd name="connsiteX3" fmla="*/ 1721224 w 2232881"/>
              <a:gd name="connsiteY3" fmla="*/ 35859 h 539699"/>
              <a:gd name="connsiteX0" fmla="*/ 375739 w 2608620"/>
              <a:gd name="connsiteY0" fmla="*/ 0 h 540309"/>
              <a:gd name="connsiteX1" fmla="*/ 26115 w 2608620"/>
              <a:gd name="connsiteY1" fmla="*/ 313765 h 540309"/>
              <a:gd name="connsiteX2" fmla="*/ 1272210 w 2608620"/>
              <a:gd name="connsiteY2" fmla="*/ 537882 h 540309"/>
              <a:gd name="connsiteX3" fmla="*/ 2590021 w 2608620"/>
              <a:gd name="connsiteY3" fmla="*/ 170330 h 540309"/>
              <a:gd name="connsiteX4" fmla="*/ 2096963 w 2608620"/>
              <a:gd name="connsiteY4" fmla="*/ 35859 h 54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8620" h="540309">
                <a:moveTo>
                  <a:pt x="375739" y="0"/>
                </a:moveTo>
                <a:cubicBezTo>
                  <a:pt x="419068" y="37353"/>
                  <a:pt x="-123297" y="224118"/>
                  <a:pt x="26115" y="313765"/>
                </a:cubicBezTo>
                <a:cubicBezTo>
                  <a:pt x="175527" y="403412"/>
                  <a:pt x="844892" y="561788"/>
                  <a:pt x="1272210" y="537882"/>
                </a:cubicBezTo>
                <a:cubicBezTo>
                  <a:pt x="1699528" y="513976"/>
                  <a:pt x="2452562" y="254000"/>
                  <a:pt x="2590021" y="170330"/>
                </a:cubicBezTo>
                <a:cubicBezTo>
                  <a:pt x="2727480" y="86660"/>
                  <a:pt x="2056622" y="73212"/>
                  <a:pt x="2096963" y="35859"/>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Freeform 23"/>
          <p:cNvSpPr/>
          <p:nvPr/>
        </p:nvSpPr>
        <p:spPr>
          <a:xfrm>
            <a:off x="3989294" y="4840895"/>
            <a:ext cx="3585882" cy="540309"/>
          </a:xfrm>
          <a:custGeom>
            <a:avLst/>
            <a:gdLst>
              <a:gd name="connsiteX0" fmla="*/ 0 w 1721224"/>
              <a:gd name="connsiteY0" fmla="*/ 0 h 537944"/>
              <a:gd name="connsiteX1" fmla="*/ 896471 w 1721224"/>
              <a:gd name="connsiteY1" fmla="*/ 537882 h 537944"/>
              <a:gd name="connsiteX2" fmla="*/ 1721224 w 1721224"/>
              <a:gd name="connsiteY2" fmla="*/ 35859 h 537944"/>
              <a:gd name="connsiteX0" fmla="*/ 0 w 2232881"/>
              <a:gd name="connsiteY0" fmla="*/ 0 h 539699"/>
              <a:gd name="connsiteX1" fmla="*/ 896471 w 2232881"/>
              <a:gd name="connsiteY1" fmla="*/ 537882 h 539699"/>
              <a:gd name="connsiteX2" fmla="*/ 2214282 w 2232881"/>
              <a:gd name="connsiteY2" fmla="*/ 170330 h 539699"/>
              <a:gd name="connsiteX3" fmla="*/ 1721224 w 2232881"/>
              <a:gd name="connsiteY3" fmla="*/ 35859 h 539699"/>
              <a:gd name="connsiteX0" fmla="*/ 375739 w 2608620"/>
              <a:gd name="connsiteY0" fmla="*/ 0 h 540309"/>
              <a:gd name="connsiteX1" fmla="*/ 26115 w 2608620"/>
              <a:gd name="connsiteY1" fmla="*/ 313765 h 540309"/>
              <a:gd name="connsiteX2" fmla="*/ 1272210 w 2608620"/>
              <a:gd name="connsiteY2" fmla="*/ 537882 h 540309"/>
              <a:gd name="connsiteX3" fmla="*/ 2590021 w 2608620"/>
              <a:gd name="connsiteY3" fmla="*/ 170330 h 540309"/>
              <a:gd name="connsiteX4" fmla="*/ 2096963 w 2608620"/>
              <a:gd name="connsiteY4" fmla="*/ 35859 h 54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8620" h="540309">
                <a:moveTo>
                  <a:pt x="375739" y="0"/>
                </a:moveTo>
                <a:cubicBezTo>
                  <a:pt x="419068" y="37353"/>
                  <a:pt x="-123297" y="224118"/>
                  <a:pt x="26115" y="313765"/>
                </a:cubicBezTo>
                <a:cubicBezTo>
                  <a:pt x="175527" y="403412"/>
                  <a:pt x="844892" y="561788"/>
                  <a:pt x="1272210" y="537882"/>
                </a:cubicBezTo>
                <a:cubicBezTo>
                  <a:pt x="1699528" y="513976"/>
                  <a:pt x="2452562" y="254000"/>
                  <a:pt x="2590021" y="170330"/>
                </a:cubicBezTo>
                <a:cubicBezTo>
                  <a:pt x="2727480" y="86660"/>
                  <a:pt x="2056622" y="73212"/>
                  <a:pt x="2096963" y="35859"/>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10243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RNN</a:t>
            </a:r>
            <a:endParaRPr lang="en-IN" dirty="0"/>
          </a:p>
        </p:txBody>
      </p:sp>
      <p:sp>
        <p:nvSpPr>
          <p:cNvPr id="3" name="Content Placeholder 2"/>
          <p:cNvSpPr>
            <a:spLocks noGrp="1"/>
          </p:cNvSpPr>
          <p:nvPr>
            <p:ph idx="1"/>
          </p:nvPr>
        </p:nvSpPr>
        <p:spPr/>
        <p:txBody>
          <a:bodyPr/>
          <a:lstStyle/>
          <a:p>
            <a:pPr marL="0" indent="0" algn="just">
              <a:buNone/>
            </a:pPr>
            <a:r>
              <a:rPr lang="en-US" b="1" dirty="0"/>
              <a:t>Recurrent Neural Network(RNN)</a:t>
            </a:r>
            <a:r>
              <a:rPr lang="en-US" dirty="0"/>
              <a:t> are a type of Neural Network </a:t>
            </a:r>
            <a:r>
              <a:rPr lang="en-US" dirty="0" smtClean="0"/>
              <a:t>where the</a:t>
            </a:r>
            <a:r>
              <a:rPr lang="en-US" dirty="0"/>
              <a:t> </a:t>
            </a:r>
            <a:r>
              <a:rPr lang="en-US" b="1" dirty="0"/>
              <a:t>output from previous step are fed as input to the current step</a:t>
            </a:r>
            <a:r>
              <a:rPr lang="en-US" dirty="0" smtClean="0"/>
              <a:t>.</a:t>
            </a:r>
          </a:p>
          <a:p>
            <a:pPr marL="0" indent="0">
              <a:buNone/>
            </a:pPr>
            <a:r>
              <a:rPr lang="en-US" dirty="0"/>
              <a:t>RNN have a </a:t>
            </a:r>
            <a:r>
              <a:rPr lang="en-US" b="1" dirty="0"/>
              <a:t>“memory”</a:t>
            </a:r>
            <a:r>
              <a:rPr lang="en-US" dirty="0"/>
              <a:t> which remembers all information about what has been calculated</a:t>
            </a:r>
            <a:r>
              <a:rPr lang="en-US" dirty="0" smtClean="0"/>
              <a:t>.</a:t>
            </a:r>
          </a:p>
          <a:p>
            <a:pPr marL="0" indent="0">
              <a:buNone/>
            </a:pPr>
            <a:endParaRPr lang="en-IN" dirty="0" smtClean="0"/>
          </a:p>
          <a:p>
            <a:pPr marL="0" indent="0">
              <a:buNone/>
            </a:pPr>
            <a:r>
              <a:rPr lang="en-IN" dirty="0" smtClean="0"/>
              <a:t>RNN are effective for sequence data like </a:t>
            </a:r>
          </a:p>
          <a:p>
            <a:endParaRPr lang="en-IN" dirty="0" smtClean="0"/>
          </a:p>
          <a:p>
            <a:r>
              <a:rPr lang="en-IN" dirty="0" smtClean="0"/>
              <a:t>Time-Stamped Sales Data, </a:t>
            </a:r>
          </a:p>
          <a:p>
            <a:r>
              <a:rPr lang="en-IN" dirty="0" smtClean="0"/>
              <a:t>Sequence of text in a sentence,</a:t>
            </a:r>
          </a:p>
          <a:p>
            <a:r>
              <a:rPr lang="en-IN" dirty="0" smtClean="0"/>
              <a:t>Biological Sequence Data for example Heart Beat Data etc.</a:t>
            </a: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2044726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Cooking Schedule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0421" y="2765554"/>
            <a:ext cx="1688999" cy="945840"/>
          </a:xfrm>
        </p:spPr>
      </p:pic>
      <p:sp>
        <p:nvSpPr>
          <p:cNvPr id="4" name="Slide Number Placeholder 3"/>
          <p:cNvSpPr>
            <a:spLocks noGrp="1"/>
          </p:cNvSpPr>
          <p:nvPr>
            <p:ph type="sldNum" sz="quarter" idx="12"/>
          </p:nvPr>
        </p:nvSpPr>
        <p:spPr/>
        <p:txBody>
          <a:bodyPr/>
          <a:lstStyle/>
          <a:p>
            <a:fld id="{4FAB73BC-B049-4115-A692-8D63A059BFB8}" type="slidenum">
              <a:rPr lang="en-US" smtClean="0"/>
              <a:pPr/>
              <a:t>20</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58748"/>
            <a:ext cx="1882588" cy="98380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2782" y="2652841"/>
            <a:ext cx="1722063" cy="1145955"/>
          </a:xfrm>
          <a:prstGeom prst="rect">
            <a:avLst/>
          </a:prstGeom>
        </p:spPr>
      </p:pic>
      <p:sp>
        <p:nvSpPr>
          <p:cNvPr id="9" name="TextBox 8"/>
          <p:cNvSpPr txBox="1"/>
          <p:nvPr/>
        </p:nvSpPr>
        <p:spPr>
          <a:xfrm>
            <a:off x="430306" y="1828800"/>
            <a:ext cx="10901082" cy="369332"/>
          </a:xfrm>
          <a:prstGeom prst="rect">
            <a:avLst/>
          </a:prstGeom>
          <a:noFill/>
        </p:spPr>
        <p:txBody>
          <a:bodyPr wrap="square" rtlCol="0">
            <a:spAutoFit/>
          </a:bodyPr>
          <a:lstStyle/>
          <a:p>
            <a:r>
              <a:rPr lang="en-IN" dirty="0" smtClean="0"/>
              <a:t>MONDAY            TUESDAY           WEDNESDAY            THURSDAT             FRIDAY              SATURDAY</a:t>
            </a:r>
            <a:endParaRPr lang="en-IN" dirty="0"/>
          </a:p>
        </p:txBody>
      </p:sp>
      <p:pic>
        <p:nvPicPr>
          <p:cNvPr id="10"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204" y="2752898"/>
            <a:ext cx="1688999" cy="94584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056" y="2630382"/>
            <a:ext cx="1882588" cy="983804"/>
          </a:xfrm>
          <a:prstGeom prst="rect">
            <a:avLst/>
          </a:prstGeom>
        </p:spPr>
      </p:pic>
      <p:pic>
        <p:nvPicPr>
          <p:cNvPr id="3" name="Picture 2"/>
          <p:cNvPicPr>
            <a:picLocks noChangeAspect="1"/>
          </p:cNvPicPr>
          <p:nvPr/>
        </p:nvPicPr>
        <p:blipFill>
          <a:blip r:embed="rId5">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4136398" y="5307695"/>
            <a:ext cx="1308847" cy="1362391"/>
          </a:xfrm>
          <a:prstGeom prst="rect">
            <a:avLst/>
          </a:prstGeom>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23698" y="5311679"/>
            <a:ext cx="1435192" cy="1354423"/>
          </a:xfrm>
          <a:prstGeom prst="rect">
            <a:avLst/>
          </a:prstGeom>
        </p:spPr>
      </p:pic>
      <p:cxnSp>
        <p:nvCxnSpPr>
          <p:cNvPr id="14" name="Straight Arrow Connector 13"/>
          <p:cNvCxnSpPr/>
          <p:nvPr/>
        </p:nvCxnSpPr>
        <p:spPr>
          <a:xfrm flipV="1">
            <a:off x="788891" y="4111488"/>
            <a:ext cx="0" cy="9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752120" y="4192172"/>
            <a:ext cx="0" cy="9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742239" y="4263888"/>
            <a:ext cx="0" cy="9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606974" y="4263887"/>
            <a:ext cx="0" cy="9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8292350" y="4177067"/>
            <a:ext cx="0" cy="9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0533527" y="4132245"/>
            <a:ext cx="0" cy="9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180048" y="5311679"/>
            <a:ext cx="1435192" cy="1354423"/>
          </a:xfrm>
          <a:prstGeom prst="rect">
            <a:avLst/>
          </a:prstGeom>
        </p:spPr>
      </p:pic>
      <p:pic>
        <p:nvPicPr>
          <p:cNvPr id="25" name="Picture 24"/>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tretch>
            <a:fillRect/>
          </a:stretch>
        </p:blipFill>
        <p:spPr>
          <a:xfrm>
            <a:off x="5966403" y="5311679"/>
            <a:ext cx="1435192" cy="1354423"/>
          </a:xfrm>
          <a:prstGeom prst="rect">
            <a:avLst/>
          </a:prstGeom>
        </p:spPr>
      </p:pic>
      <p:pic>
        <p:nvPicPr>
          <p:cNvPr id="26" name="Picture 25"/>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tretch>
            <a:fillRect/>
          </a:stretch>
        </p:blipFill>
        <p:spPr>
          <a:xfrm>
            <a:off x="7922753" y="5311679"/>
            <a:ext cx="1435192" cy="1354423"/>
          </a:xfrm>
          <a:prstGeom prst="rect">
            <a:avLst/>
          </a:prstGeom>
        </p:spPr>
      </p:pic>
      <p:pic>
        <p:nvPicPr>
          <p:cNvPr id="27" name="Picture 26"/>
          <p:cNvPicPr>
            <a:picLocks noChangeAspect="1"/>
          </p:cNvPicPr>
          <p:nvPr/>
        </p:nvPicPr>
        <p:blipFill>
          <a:blip r:embed="rId5">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879103" y="5307695"/>
            <a:ext cx="1308847" cy="1362391"/>
          </a:xfrm>
          <a:prstGeom prst="rect">
            <a:avLst/>
          </a:prstGeom>
        </p:spPr>
      </p:pic>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2232" y="2628906"/>
            <a:ext cx="1882588" cy="983804"/>
          </a:xfrm>
          <a:prstGeom prst="rect">
            <a:avLst/>
          </a:prstGeom>
        </p:spPr>
      </p:pic>
    </p:spTree>
    <p:extLst>
      <p:ext uri="{BB962C8B-B14F-4D97-AF65-F5344CB8AC3E}">
        <p14:creationId xmlns:p14="http://schemas.microsoft.com/office/powerpoint/2010/main" val="1765605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4522487" y="5020208"/>
            <a:ext cx="1264441" cy="1193281"/>
          </a:xfrm>
          <a:prstGeom prst="rect">
            <a:avLst/>
          </a:prstGeom>
        </p:spPr>
      </p:pic>
      <p:pic>
        <p:nvPicPr>
          <p:cNvPr id="12"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614362" y="3331041"/>
            <a:ext cx="1421344" cy="742766"/>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4028" y="3201564"/>
            <a:ext cx="1478393" cy="983804"/>
          </a:xfrm>
          <a:prstGeom prst="rect">
            <a:avLst/>
          </a:prstGeom>
        </p:spPr>
      </p:pic>
      <p:sp>
        <p:nvSpPr>
          <p:cNvPr id="2" name="Title 1"/>
          <p:cNvSpPr>
            <a:spLocks noGrp="1"/>
          </p:cNvSpPr>
          <p:nvPr>
            <p:ph type="title"/>
          </p:nvPr>
        </p:nvSpPr>
        <p:spPr/>
        <p:txBody>
          <a:bodyPr/>
          <a:lstStyle/>
          <a:p>
            <a:r>
              <a:rPr lang="en-IN" dirty="0" smtClean="0"/>
              <a:t>Recurrent Neural Network</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21</a:t>
            </a:fld>
            <a:endParaRPr lang="en-US" dirty="0"/>
          </a:p>
        </p:txBody>
      </p:sp>
      <p:cxnSp>
        <p:nvCxnSpPr>
          <p:cNvPr id="7" name="Straight Arrow Connector 6"/>
          <p:cNvCxnSpPr>
            <a:endCxn id="5" idx="1"/>
          </p:cNvCxnSpPr>
          <p:nvPr/>
        </p:nvCxnSpPr>
        <p:spPr>
          <a:xfrm>
            <a:off x="3245224" y="3702423"/>
            <a:ext cx="1039905"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6364941" y="3711391"/>
            <a:ext cx="1165411"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V="1">
            <a:off x="5154708" y="4410635"/>
            <a:ext cx="0" cy="60957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4285129" y="2994212"/>
            <a:ext cx="2079812" cy="14164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RNN</a:t>
            </a:r>
            <a:endParaRPr lang="en-IN" sz="3200" dirty="0"/>
          </a:p>
        </p:txBody>
      </p:sp>
    </p:spTree>
    <p:extLst>
      <p:ext uri="{BB962C8B-B14F-4D97-AF65-F5344CB8AC3E}">
        <p14:creationId xmlns:p14="http://schemas.microsoft.com/office/powerpoint/2010/main" val="194441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16667E-6 8.5067E-7 L 0.22942 8.5067E-7 " pathEditMode="relative" rAng="0" ptsTypes="AA">
                                      <p:cBhvr>
                                        <p:cTn id="6" dur="2000" fill="hold"/>
                                        <p:tgtEl>
                                          <p:spTgt spid="11"/>
                                        </p:tgtEl>
                                        <p:attrNameLst>
                                          <p:attrName>ppt_x</p:attrName>
                                          <p:attrName>ppt_y</p:attrName>
                                        </p:attrNameLst>
                                      </p:cBhvr>
                                      <p:rCtr x="11471" y="0"/>
                                    </p:animMotion>
                                  </p:childTnLst>
                                </p:cTn>
                              </p:par>
                              <p:par>
                                <p:cTn id="7" presetID="63" presetClass="path" presetSubtype="0" accel="50000" decel="50000" fill="hold" nodeType="withEffect">
                                  <p:stCondLst>
                                    <p:cond delay="0"/>
                                  </p:stCondLst>
                                  <p:childTnLst>
                                    <p:animMotion origin="layout" path="M 0 0 L 0.25 0 E" pathEditMode="relative" ptsTypes="">
                                      <p:cBhvr>
                                        <p:cTn id="8" dur="2000" fill="hold"/>
                                        <p:tgtEl>
                                          <p:spTgt spid="12"/>
                                        </p:tgtEl>
                                        <p:attrNameLst>
                                          <p:attrName>ppt_x</p:attrName>
                                          <p:attrName>ppt_y</p:attrName>
                                        </p:attrNameLst>
                                      </p:cBhvr>
                                    </p:animMotion>
                                  </p:childTnLst>
                                </p:cTn>
                              </p:par>
                              <p:par>
                                <p:cTn id="9" presetID="64" presetClass="path" presetSubtype="0" accel="50000" decel="50000" fill="hold" nodeType="withEffect">
                                  <p:stCondLst>
                                    <p:cond delay="0"/>
                                  </p:stCondLst>
                                  <p:childTnLst>
                                    <p:animMotion origin="layout" path="M 0.00143 0.03767 L 3.54167E-6 -0.29057 " pathEditMode="relative" rAng="0" ptsTypes="AA">
                                      <p:cBhvr>
                                        <p:cTn id="10" dur="2000" fill="hold"/>
                                        <p:tgtEl>
                                          <p:spTgt spid="10"/>
                                        </p:tgtEl>
                                        <p:attrNameLst>
                                          <p:attrName>ppt_x</p:attrName>
                                          <p:attrName>ppt_y</p:attrName>
                                        </p:attrNameLst>
                                      </p:cBhvr>
                                      <p:rCtr x="-78" y="-164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Vectors</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22</a:t>
            </a:fld>
            <a:endParaRPr lang="en-US" dirty="0"/>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8102" y="2317963"/>
            <a:ext cx="1688999" cy="9458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081" y="2298981"/>
            <a:ext cx="1882588" cy="98380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7534" y="2217906"/>
            <a:ext cx="1722063" cy="1145955"/>
          </a:xfrm>
          <a:prstGeom prst="rect">
            <a:avLst/>
          </a:prstGeom>
        </p:spPr>
      </p:pic>
      <mc:AlternateContent xmlns:mc="http://schemas.openxmlformats.org/markup-compatibility/2006">
        <mc:Choice xmlns:a14="http://schemas.microsoft.com/office/drawing/2010/main" Requires="a14">
          <p:sp>
            <p:nvSpPr>
              <p:cNvPr id="9" name="TextBox 8"/>
              <p:cNvSpPr txBox="1"/>
              <p:nvPr/>
            </p:nvSpPr>
            <p:spPr>
              <a:xfrm>
                <a:off x="2631852" y="2385516"/>
                <a:ext cx="677108"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a:rPr lang="en-IN" sz="2400" b="0" i="1" smtClean="0">
                                    <a:latin typeface="Cambria Math"/>
                                  </a:rPr>
                                  <m:t>1</m:t>
                                </m:r>
                              </m:e>
                            </m:mr>
                            <m:mr>
                              <m:e>
                                <m:eqArr>
                                  <m:eqArrPr>
                                    <m:ctrlPr>
                                      <a:rPr lang="en-IN" sz="2400" i="1" smtClean="0">
                                        <a:latin typeface="Cambria Math"/>
                                      </a:rPr>
                                    </m:ctrlPr>
                                  </m:eqArrPr>
                                  <m:e>
                                    <m:r>
                                      <a:rPr lang="en-IN" sz="2400" b="0" i="1" smtClean="0">
                                        <a:latin typeface="Cambria Math"/>
                                      </a:rPr>
                                      <m:t>0</m:t>
                                    </m:r>
                                  </m:e>
                                  <m:e>
                                    <m:r>
                                      <a:rPr lang="en-IN" sz="2400" b="0" i="1" smtClean="0">
                                        <a:latin typeface="Cambria Math"/>
                                      </a:rPr>
                                      <m:t>0</m:t>
                                    </m:r>
                                  </m:e>
                                </m:eqArr>
                              </m:e>
                            </m:mr>
                          </m:m>
                        </m:e>
                      </m:d>
                    </m:oMath>
                  </m:oMathPara>
                </a14:m>
                <a:endParaRPr lang="en-IN" sz="2400" dirty="0">
                  <a:latin typeface="Times New Roman" pitchFamily="18" charset="0"/>
                  <a:cs typeface="Times New Roman" pitchFamily="18" charset="0"/>
                </a:endParaRPr>
              </a:p>
            </p:txBody>
          </p:sp>
        </mc:Choice>
        <mc:Fallback>
          <p:sp>
            <p:nvSpPr>
              <p:cNvPr id="9" name="TextBox 8"/>
              <p:cNvSpPr txBox="1">
                <a:spLocks noRot="1" noChangeAspect="1" noMove="1" noResize="1" noEditPoints="1" noAdjustHandles="1" noChangeArrowheads="1" noChangeShapeType="1" noTextEdit="1"/>
              </p:cNvSpPr>
              <p:nvPr/>
            </p:nvSpPr>
            <p:spPr>
              <a:xfrm>
                <a:off x="2631852" y="2385516"/>
                <a:ext cx="677108" cy="1050224"/>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6237142" y="2385516"/>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1</m:t>
                                    </m:r>
                                  </m:e>
                                  <m:e>
                                    <m:r>
                                      <a:rPr lang="en-IN" sz="2400" i="1">
                                        <a:latin typeface="Cambria Math"/>
                                      </a:rPr>
                                      <m:t>0</m:t>
                                    </m:r>
                                  </m:e>
                                </m:eqArr>
                              </m:e>
                            </m:mr>
                          </m:m>
                        </m:e>
                      </m:d>
                    </m:oMath>
                  </m:oMathPara>
                </a14:m>
                <a:endParaRPr lang="en-IN" sz="2400" i="1" dirty="0">
                  <a:latin typeface="Cambria Math"/>
                </a:endParaRPr>
              </a:p>
            </p:txBody>
          </p:sp>
        </mc:Choice>
        <mc:Fallback>
          <p:sp>
            <p:nvSpPr>
              <p:cNvPr id="10" name="TextBox 9"/>
              <p:cNvSpPr txBox="1">
                <a:spLocks noRot="1" noChangeAspect="1" noMove="1" noResize="1" noEditPoints="1" noAdjustHandles="1" noChangeArrowheads="1" noChangeShapeType="1" noTextEdit="1"/>
              </p:cNvSpPr>
              <p:nvPr/>
            </p:nvSpPr>
            <p:spPr>
              <a:xfrm>
                <a:off x="6237142" y="2385516"/>
                <a:ext cx="667490" cy="1050224"/>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9642419" y="2385516"/>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0</m:t>
                                    </m:r>
                                  </m:e>
                                  <m:e>
                                    <m:r>
                                      <a:rPr lang="en-IN" sz="2400" i="1">
                                        <a:latin typeface="Cambria Math"/>
                                      </a:rPr>
                                      <m:t>1</m:t>
                                    </m:r>
                                  </m:e>
                                </m:eqArr>
                              </m:e>
                            </m:mr>
                          </m:m>
                        </m:e>
                      </m:d>
                    </m:oMath>
                  </m:oMathPara>
                </a14:m>
                <a:endParaRPr lang="en-IN" sz="2400" i="1" dirty="0">
                  <a:latin typeface="Cambria Math"/>
                </a:endParaRPr>
              </a:p>
            </p:txBody>
          </p:sp>
        </mc:Choice>
        <mc:Fallback>
          <p:sp>
            <p:nvSpPr>
              <p:cNvPr id="11" name="TextBox 10"/>
              <p:cNvSpPr txBox="1">
                <a:spLocks noRot="1" noChangeAspect="1" noMove="1" noResize="1" noEditPoints="1" noAdjustHandles="1" noChangeArrowheads="1" noChangeShapeType="1" noTextEdit="1"/>
              </p:cNvSpPr>
              <p:nvPr/>
            </p:nvSpPr>
            <p:spPr>
              <a:xfrm>
                <a:off x="9642419" y="2385516"/>
                <a:ext cx="667490" cy="1050224"/>
              </a:xfrm>
              <a:prstGeom prst="rect">
                <a:avLst/>
              </a:prstGeom>
              <a:blipFill rotWithShape="1">
                <a:blip r:embed="rId7"/>
                <a:stretch>
                  <a:fillRect/>
                </a:stretch>
              </a:blipFill>
            </p:spPr>
            <p:txBody>
              <a:bodyPr/>
              <a:lstStyle/>
              <a:p>
                <a:r>
                  <a:rPr lang="en-IN">
                    <a:noFill/>
                  </a:rPr>
                  <a:t> </a:t>
                </a:r>
              </a:p>
            </p:txBody>
          </p:sp>
        </mc:Fallback>
      </mc:AlternateContent>
      <p:pic>
        <p:nvPicPr>
          <p:cNvPr id="12" name="Picture 11"/>
          <p:cNvPicPr>
            <a:picLocks noChangeAspect="1"/>
          </p:cNvPicPr>
          <p:nvPr/>
        </p:nvPicPr>
        <p:blipFill>
          <a:blip r:embed="rId8">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022967" y="5307695"/>
            <a:ext cx="1308847" cy="1362391"/>
          </a:xfrm>
          <a:prstGeom prst="rect">
            <a:avLst/>
          </a:prstGeom>
        </p:spPr>
      </p:pic>
      <p:pic>
        <p:nvPicPr>
          <p:cNvPr id="13" name="Picture 12"/>
          <p:cNvPicPr>
            <a:picLocks noChangeAspect="1"/>
          </p:cNvPicPr>
          <p:nvPr/>
        </p:nvPicPr>
        <p:blipFill>
          <a:blip r:embed="rId9">
            <a:extLst>
              <a:ext uri="{BEBA8EAE-BF5A-486C-A8C5-ECC9F3942E4B}">
                <a14:imgProps xmlns:a14="http://schemas.microsoft.com/office/drawing/2010/main">
                  <a14:imgLayer r:embed="rId10">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110267" y="5311679"/>
            <a:ext cx="1435192" cy="1354423"/>
          </a:xfrm>
          <a:prstGeom prst="rect">
            <a:avLst/>
          </a:prstGeom>
        </p:spPr>
      </p:pic>
      <mc:AlternateContent xmlns:mc="http://schemas.openxmlformats.org/markup-compatibility/2006">
        <mc:Choice xmlns:a14="http://schemas.microsoft.com/office/drawing/2010/main" Requires="a14">
          <p:sp>
            <p:nvSpPr>
              <p:cNvPr id="14" name="TextBox 13"/>
              <p:cNvSpPr txBox="1"/>
              <p:nvPr/>
            </p:nvSpPr>
            <p:spPr>
              <a:xfrm>
                <a:off x="4846135" y="5463778"/>
                <a:ext cx="656334" cy="708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eqArr>
                            <m:eqArrPr>
                              <m:ctrlPr>
                                <a:rPr lang="en-IN" sz="2400" b="0" i="1" smtClean="0">
                                  <a:latin typeface="Cambria Math"/>
                                </a:rPr>
                              </m:ctrlPr>
                            </m:eqArrPr>
                            <m:e>
                              <m:r>
                                <a:rPr lang="en-IN" sz="2400" b="0" i="1" smtClean="0">
                                  <a:latin typeface="Cambria Math"/>
                                </a:rPr>
                                <m:t>1</m:t>
                              </m:r>
                            </m:e>
                            <m:e>
                              <m:r>
                                <a:rPr lang="en-IN" sz="2400" b="0" i="1" smtClean="0">
                                  <a:latin typeface="Cambria Math"/>
                                </a:rPr>
                                <m:t>0</m:t>
                              </m:r>
                            </m:e>
                          </m:eqArr>
                        </m:e>
                      </m:d>
                    </m:oMath>
                  </m:oMathPara>
                </a14:m>
                <a:endParaRPr lang="en-IN" sz="2400" dirty="0">
                  <a:latin typeface="Times New Roman" pitchFamily="18" charset="0"/>
                  <a:cs typeface="Times New Roman" pitchFamily="18" charset="0"/>
                </a:endParaRPr>
              </a:p>
            </p:txBody>
          </p:sp>
        </mc:Choice>
        <mc:Fallback>
          <p:sp>
            <p:nvSpPr>
              <p:cNvPr id="14" name="TextBox 13"/>
              <p:cNvSpPr txBox="1">
                <a:spLocks noRot="1" noChangeAspect="1" noMove="1" noResize="1" noEditPoints="1" noAdjustHandles="1" noChangeArrowheads="1" noChangeShapeType="1" noTextEdit="1"/>
              </p:cNvSpPr>
              <p:nvPr/>
            </p:nvSpPr>
            <p:spPr>
              <a:xfrm>
                <a:off x="4846135" y="5463778"/>
                <a:ext cx="656334" cy="708143"/>
              </a:xfrm>
              <a:prstGeom prst="rect">
                <a:avLst/>
              </a:prstGeom>
              <a:blipFill rotWithShape="1">
                <a:blip r:embed="rId11"/>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9122437" y="5473647"/>
                <a:ext cx="656334" cy="7057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eqArr>
                            <m:eqArrPr>
                              <m:ctrlPr>
                                <a:rPr lang="en-IN" sz="2400" b="0" i="1" smtClean="0">
                                  <a:latin typeface="Cambria Math"/>
                                </a:rPr>
                              </m:ctrlPr>
                            </m:eqArrPr>
                            <m:e>
                              <m:r>
                                <a:rPr lang="en-IN" sz="2400" b="0" i="1" smtClean="0">
                                  <a:latin typeface="Cambria Math"/>
                                </a:rPr>
                                <m:t>0</m:t>
                              </m:r>
                            </m:e>
                            <m:e>
                              <m:r>
                                <a:rPr lang="en-IN" sz="2400" b="0" i="1" smtClean="0">
                                  <a:latin typeface="Cambria Math"/>
                                </a:rPr>
                                <m:t>1</m:t>
                              </m:r>
                            </m:e>
                          </m:eqArr>
                        </m:e>
                      </m:d>
                    </m:oMath>
                  </m:oMathPara>
                </a14:m>
                <a:endParaRPr lang="en-IN" sz="2400" dirty="0">
                  <a:latin typeface="Times New Roman" pitchFamily="18" charset="0"/>
                  <a:cs typeface="Times New Roman" pitchFamily="18" charset="0"/>
                </a:endParaRPr>
              </a:p>
            </p:txBody>
          </p:sp>
        </mc:Choice>
        <mc:Fallback>
          <p:sp>
            <p:nvSpPr>
              <p:cNvPr id="15" name="TextBox 14"/>
              <p:cNvSpPr txBox="1">
                <a:spLocks noRot="1" noChangeAspect="1" noMove="1" noResize="1" noEditPoints="1" noAdjustHandles="1" noChangeArrowheads="1" noChangeShapeType="1" noTextEdit="1"/>
              </p:cNvSpPr>
              <p:nvPr/>
            </p:nvSpPr>
            <p:spPr>
              <a:xfrm>
                <a:off x="9122437" y="5473647"/>
                <a:ext cx="656334" cy="705771"/>
              </a:xfrm>
              <a:prstGeom prst="rect">
                <a:avLst/>
              </a:prstGeom>
              <a:blipFill rotWithShape="1">
                <a:blip r:embed="rId1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9456823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Complicated RNN</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23</a:t>
            </a:fld>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3182471" y="3155576"/>
                <a:ext cx="1610377" cy="215135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3"/>
                                    <m:mcJc m:val="center"/>
                                  </m:mcPr>
                                </m:mc>
                              </m:mcs>
                              <m:ctrlPr>
                                <a:rPr lang="en-IN" sz="2400" i="1" smtClean="0">
                                  <a:latin typeface="Cambria Math"/>
                                </a:rPr>
                              </m:ctrlPr>
                            </m:mPr>
                            <m:mr>
                              <m:e>
                                <m:r>
                                  <m:rPr>
                                    <m:brk m:alnAt="7"/>
                                  </m:rPr>
                                  <a:rPr lang="en-IN" sz="2400" b="0" i="1" smtClean="0">
                                    <a:latin typeface="Cambria Math"/>
                                  </a:rPr>
                                  <m:t>1</m:t>
                                </m:r>
                              </m:e>
                              <m:e>
                                <m:r>
                                  <a:rPr lang="en-IN" sz="2400" b="0" i="1" smtClean="0">
                                    <a:latin typeface="Cambria Math"/>
                                  </a:rPr>
                                  <m:t>0</m:t>
                                </m:r>
                              </m:e>
                              <m:e>
                                <m:r>
                                  <a:rPr lang="en-IN" sz="2400" b="0" i="1" smtClean="0">
                                    <a:latin typeface="Cambria Math"/>
                                  </a:rPr>
                                  <m:t>0</m:t>
                                </m:r>
                              </m:e>
                            </m:mr>
                            <m:mr>
                              <m:e>
                                <m:r>
                                  <a:rPr lang="en-IN" sz="2400" b="0" i="1" smtClean="0">
                                    <a:latin typeface="Cambria Math"/>
                                  </a:rPr>
                                  <m:t>0</m:t>
                                </m:r>
                              </m:e>
                              <m:e>
                                <m:r>
                                  <a:rPr lang="en-IN" sz="2400" b="0" i="1" smtClean="0">
                                    <a:latin typeface="Cambria Math"/>
                                  </a:rPr>
                                  <m:t>1</m:t>
                                </m:r>
                              </m:e>
                              <m:e>
                                <m:r>
                                  <a:rPr lang="en-IN" sz="2400" b="0" i="1" smtClean="0">
                                    <a:latin typeface="Cambria Math"/>
                                  </a:rPr>
                                  <m:t>1</m:t>
                                </m:r>
                              </m:e>
                            </m:mr>
                            <m:mr>
                              <m:e>
                                <m:r>
                                  <a:rPr lang="en-IN" sz="2400" b="0" i="1" smtClean="0">
                                    <a:latin typeface="Cambria Math"/>
                                  </a:rPr>
                                  <m:t>0</m:t>
                                </m:r>
                              </m:e>
                              <m:e>
                                <m:r>
                                  <a:rPr lang="en-IN" sz="2400" b="0" i="1" smtClean="0">
                                    <a:latin typeface="Cambria Math"/>
                                  </a:rPr>
                                  <m:t>0</m:t>
                                </m:r>
                              </m:e>
                              <m:e>
                                <m:r>
                                  <a:rPr lang="en-IN" sz="2400" b="0" i="1" smtClean="0">
                                    <a:latin typeface="Cambria Math"/>
                                  </a:rPr>
                                  <m:t>1</m:t>
                                </m:r>
                              </m:e>
                            </m:mr>
                            <m:mr>
                              <m:e>
                                <m:r>
                                  <a:rPr lang="en-IN" sz="2400" b="0" i="1" smtClean="0">
                                    <a:latin typeface="Cambria Math"/>
                                  </a:rPr>
                                  <m:t>0</m:t>
                                </m:r>
                              </m:e>
                              <m:e>
                                <m:r>
                                  <a:rPr lang="en-IN" sz="2400" b="0" i="1" smtClean="0">
                                    <a:latin typeface="Cambria Math"/>
                                  </a:rPr>
                                  <m:t>0</m:t>
                                </m:r>
                              </m:e>
                              <m:e>
                                <m:r>
                                  <a:rPr lang="en-IN" sz="2400" b="0" i="1" smtClean="0">
                                    <a:latin typeface="Cambria Math"/>
                                  </a:rPr>
                                  <m:t>1</m:t>
                                </m:r>
                              </m:e>
                            </m:mr>
                            <m:mr>
                              <m:e>
                                <m:r>
                                  <a:rPr lang="en-IN" sz="2400" b="0" i="1" smtClean="0">
                                    <a:latin typeface="Cambria Math"/>
                                  </a:rPr>
                                  <m:t>1</m:t>
                                </m:r>
                              </m:e>
                              <m:e>
                                <m:r>
                                  <a:rPr lang="en-IN" sz="2400" b="0" i="1" smtClean="0">
                                    <a:latin typeface="Cambria Math"/>
                                  </a:rPr>
                                  <m:t>0</m:t>
                                </m:r>
                              </m:e>
                              <m:e>
                                <m:r>
                                  <a:rPr lang="en-IN" sz="2400" b="0" i="1" smtClean="0">
                                    <a:latin typeface="Cambria Math"/>
                                  </a:rPr>
                                  <m:t>0</m:t>
                                </m:r>
                              </m:e>
                            </m:mr>
                            <m:mr>
                              <m:e>
                                <m:r>
                                  <a:rPr lang="en-IN" sz="2400" b="0" i="1" smtClean="0">
                                    <a:latin typeface="Cambria Math"/>
                                  </a:rPr>
                                  <m:t>0</m:t>
                                </m:r>
                              </m:e>
                              <m:e>
                                <m:r>
                                  <a:rPr lang="en-IN" sz="2400" b="0" i="1" smtClean="0">
                                    <a:latin typeface="Cambria Math"/>
                                  </a:rPr>
                                  <m:t>1</m:t>
                                </m:r>
                              </m:e>
                              <m:e>
                                <m:r>
                                  <a:rPr lang="en-IN" sz="2400" b="0" i="1" smtClean="0">
                                    <a:latin typeface="Cambria Math"/>
                                  </a:rPr>
                                  <m:t>0</m:t>
                                </m:r>
                              </m:e>
                            </m:mr>
                          </m:m>
                        </m:e>
                      </m:d>
                    </m:oMath>
                  </m:oMathPara>
                </a14:m>
                <a:endParaRPr lang="en-IN" sz="2400" dirty="0"/>
              </a:p>
            </p:txBody>
          </p:sp>
        </mc:Choice>
        <mc:Fallback>
          <p:sp>
            <p:nvSpPr>
              <p:cNvPr id="6" name="TextBox 5"/>
              <p:cNvSpPr txBox="1">
                <a:spLocks noRot="1" noChangeAspect="1" noMove="1" noResize="1" noEditPoints="1" noAdjustHandles="1" noChangeArrowheads="1" noChangeShapeType="1" noTextEdit="1"/>
              </p:cNvSpPr>
              <p:nvPr/>
            </p:nvSpPr>
            <p:spPr>
              <a:xfrm>
                <a:off x="3182471" y="3155576"/>
                <a:ext cx="1610377" cy="2151358"/>
              </a:xfrm>
              <a:prstGeom prst="rect">
                <a:avLst/>
              </a:prstGeom>
              <a:blipFill rotWithShape="1">
                <a:blip r:embed="rId2"/>
                <a:stretch>
                  <a:fillRect/>
                </a:stretch>
              </a:blipFill>
            </p:spPr>
            <p:txBody>
              <a:bodyPr/>
              <a:lstStyle/>
              <a:p>
                <a:r>
                  <a:rPr lang="en-IN">
                    <a:noFill/>
                  </a:rPr>
                  <a:t> </a:t>
                </a:r>
              </a:p>
            </p:txBody>
          </p:sp>
        </mc:Fallback>
      </mc:AlternateContent>
      <p:sp>
        <p:nvSpPr>
          <p:cNvPr id="8" name="TextBox 7"/>
          <p:cNvSpPr txBox="1"/>
          <p:nvPr/>
        </p:nvSpPr>
        <p:spPr>
          <a:xfrm>
            <a:off x="3370729" y="5540188"/>
            <a:ext cx="934871" cy="461665"/>
          </a:xfrm>
          <a:prstGeom prst="rect">
            <a:avLst/>
          </a:prstGeom>
          <a:noFill/>
        </p:spPr>
        <p:txBody>
          <a:bodyPr wrap="none" rtlCol="0">
            <a:spAutoFit/>
          </a:bodyPr>
          <a:lstStyle/>
          <a:p>
            <a:r>
              <a:rPr lang="en-IN" sz="2400" b="1" dirty="0"/>
              <a:t>Food</a:t>
            </a:r>
            <a:endParaRPr lang="en-IN" sz="2400" b="1" dirty="0"/>
          </a:p>
        </p:txBody>
      </p:sp>
      <p:sp>
        <p:nvSpPr>
          <p:cNvPr id="9" name="TextBox 8"/>
          <p:cNvSpPr txBox="1"/>
          <p:nvPr/>
        </p:nvSpPr>
        <p:spPr>
          <a:xfrm>
            <a:off x="6245079" y="5563489"/>
            <a:ext cx="1394164" cy="461665"/>
          </a:xfrm>
          <a:prstGeom prst="rect">
            <a:avLst/>
          </a:prstGeom>
          <a:noFill/>
        </p:spPr>
        <p:txBody>
          <a:bodyPr wrap="none" rtlCol="0">
            <a:spAutoFit/>
          </a:bodyPr>
          <a:lstStyle/>
          <a:p>
            <a:r>
              <a:rPr lang="en-IN" sz="2400" b="1" dirty="0" smtClean="0"/>
              <a:t>Weather</a:t>
            </a:r>
            <a:endParaRPr lang="en-IN" sz="2400" b="1" dirty="0"/>
          </a:p>
        </p:txBody>
      </p:sp>
      <p:sp>
        <p:nvSpPr>
          <p:cNvPr id="10" name="TextBox 9"/>
          <p:cNvSpPr txBox="1"/>
          <p:nvPr/>
        </p:nvSpPr>
        <p:spPr>
          <a:xfrm>
            <a:off x="4969707" y="5540188"/>
            <a:ext cx="782587" cy="461665"/>
          </a:xfrm>
          <a:prstGeom prst="rect">
            <a:avLst/>
          </a:prstGeom>
          <a:noFill/>
        </p:spPr>
        <p:txBody>
          <a:bodyPr wrap="none" rtlCol="0">
            <a:spAutoFit/>
          </a:bodyPr>
          <a:lstStyle/>
          <a:p>
            <a:r>
              <a:rPr lang="en-IN" sz="2400" b="1" dirty="0"/>
              <a:t>Add</a:t>
            </a:r>
            <a:endParaRPr lang="en-IN" sz="2400" b="1" dirty="0"/>
          </a:p>
        </p:txBody>
      </p:sp>
      <p:sp>
        <p:nvSpPr>
          <p:cNvPr id="11" name="TextBox 10"/>
          <p:cNvSpPr txBox="1"/>
          <p:nvPr/>
        </p:nvSpPr>
        <p:spPr>
          <a:xfrm>
            <a:off x="8731624" y="5540188"/>
            <a:ext cx="1091966" cy="461665"/>
          </a:xfrm>
          <a:prstGeom prst="rect">
            <a:avLst/>
          </a:prstGeom>
          <a:noFill/>
        </p:spPr>
        <p:txBody>
          <a:bodyPr wrap="none" rtlCol="0">
            <a:spAutoFit/>
          </a:bodyPr>
          <a:lstStyle/>
          <a:p>
            <a:r>
              <a:rPr lang="en-IN" sz="2400" b="1" dirty="0"/>
              <a:t>Merge</a:t>
            </a:r>
          </a:p>
        </p:txBody>
      </p:sp>
      <p:sp>
        <p:nvSpPr>
          <p:cNvPr id="12" name="TextBox 11"/>
          <p:cNvSpPr txBox="1"/>
          <p:nvPr/>
        </p:nvSpPr>
        <p:spPr>
          <a:xfrm>
            <a:off x="5163671" y="3974005"/>
            <a:ext cx="394660" cy="523220"/>
          </a:xfrm>
          <a:prstGeom prst="rect">
            <a:avLst/>
          </a:prstGeom>
          <a:noFill/>
        </p:spPr>
        <p:txBody>
          <a:bodyPr wrap="none" rtlCol="0">
            <a:spAutoFit/>
          </a:bodyPr>
          <a:lstStyle/>
          <a:p>
            <a:r>
              <a:rPr lang="en-IN" sz="2800" b="1" dirty="0" smtClean="0"/>
              <a:t>+</a:t>
            </a:r>
            <a:endParaRPr lang="en-IN" sz="2800" b="1" dirty="0"/>
          </a:p>
        </p:txBody>
      </p:sp>
      <p:sp>
        <p:nvSpPr>
          <p:cNvPr id="15" name="Notched Right Arrow 14"/>
          <p:cNvSpPr/>
          <p:nvPr/>
        </p:nvSpPr>
        <p:spPr>
          <a:xfrm>
            <a:off x="8488713" y="3822255"/>
            <a:ext cx="1577787" cy="925576"/>
          </a:xfrm>
          <a:custGeom>
            <a:avLst/>
            <a:gdLst>
              <a:gd name="connsiteX0" fmla="*/ 0 w 1541929"/>
              <a:gd name="connsiteY0" fmla="*/ 184881 h 739525"/>
              <a:gd name="connsiteX1" fmla="*/ 1172167 w 1541929"/>
              <a:gd name="connsiteY1" fmla="*/ 184881 h 739525"/>
              <a:gd name="connsiteX2" fmla="*/ 1172167 w 1541929"/>
              <a:gd name="connsiteY2" fmla="*/ 0 h 739525"/>
              <a:gd name="connsiteX3" fmla="*/ 1541929 w 1541929"/>
              <a:gd name="connsiteY3" fmla="*/ 369763 h 739525"/>
              <a:gd name="connsiteX4" fmla="*/ 1172167 w 1541929"/>
              <a:gd name="connsiteY4" fmla="*/ 739525 h 739525"/>
              <a:gd name="connsiteX5" fmla="*/ 1172167 w 1541929"/>
              <a:gd name="connsiteY5" fmla="*/ 554644 h 739525"/>
              <a:gd name="connsiteX6" fmla="*/ 0 w 1541929"/>
              <a:gd name="connsiteY6" fmla="*/ 554644 h 739525"/>
              <a:gd name="connsiteX7" fmla="*/ 184881 w 1541929"/>
              <a:gd name="connsiteY7" fmla="*/ 369763 h 739525"/>
              <a:gd name="connsiteX8" fmla="*/ 0 w 1541929"/>
              <a:gd name="connsiteY8" fmla="*/ 184881 h 739525"/>
              <a:gd name="connsiteX0" fmla="*/ 0 w 1577787"/>
              <a:gd name="connsiteY0" fmla="*/ 59375 h 739525"/>
              <a:gd name="connsiteX1" fmla="*/ 1208025 w 1577787"/>
              <a:gd name="connsiteY1" fmla="*/ 184881 h 739525"/>
              <a:gd name="connsiteX2" fmla="*/ 1208025 w 1577787"/>
              <a:gd name="connsiteY2" fmla="*/ 0 h 739525"/>
              <a:gd name="connsiteX3" fmla="*/ 1577787 w 1577787"/>
              <a:gd name="connsiteY3" fmla="*/ 369763 h 739525"/>
              <a:gd name="connsiteX4" fmla="*/ 1208025 w 1577787"/>
              <a:gd name="connsiteY4" fmla="*/ 739525 h 739525"/>
              <a:gd name="connsiteX5" fmla="*/ 1208025 w 1577787"/>
              <a:gd name="connsiteY5" fmla="*/ 554644 h 739525"/>
              <a:gd name="connsiteX6" fmla="*/ 35858 w 1577787"/>
              <a:gd name="connsiteY6" fmla="*/ 554644 h 739525"/>
              <a:gd name="connsiteX7" fmla="*/ 220739 w 1577787"/>
              <a:gd name="connsiteY7" fmla="*/ 369763 h 739525"/>
              <a:gd name="connsiteX8" fmla="*/ 0 w 1577787"/>
              <a:gd name="connsiteY8" fmla="*/ 59375 h 739525"/>
              <a:gd name="connsiteX0" fmla="*/ 0 w 1577787"/>
              <a:gd name="connsiteY0" fmla="*/ 59375 h 739525"/>
              <a:gd name="connsiteX1" fmla="*/ 1208025 w 1577787"/>
              <a:gd name="connsiteY1" fmla="*/ 184881 h 739525"/>
              <a:gd name="connsiteX2" fmla="*/ 1208025 w 1577787"/>
              <a:gd name="connsiteY2" fmla="*/ 0 h 739525"/>
              <a:gd name="connsiteX3" fmla="*/ 1577787 w 1577787"/>
              <a:gd name="connsiteY3" fmla="*/ 369763 h 739525"/>
              <a:gd name="connsiteX4" fmla="*/ 1208025 w 1577787"/>
              <a:gd name="connsiteY4" fmla="*/ 739525 h 739525"/>
              <a:gd name="connsiteX5" fmla="*/ 1208025 w 1577787"/>
              <a:gd name="connsiteY5" fmla="*/ 554644 h 739525"/>
              <a:gd name="connsiteX6" fmla="*/ 71717 w 1577787"/>
              <a:gd name="connsiteY6" fmla="*/ 698080 h 739525"/>
              <a:gd name="connsiteX7" fmla="*/ 220739 w 1577787"/>
              <a:gd name="connsiteY7" fmla="*/ 369763 h 739525"/>
              <a:gd name="connsiteX8" fmla="*/ 0 w 1577787"/>
              <a:gd name="connsiteY8" fmla="*/ 59375 h 739525"/>
              <a:gd name="connsiteX0" fmla="*/ 0 w 1577787"/>
              <a:gd name="connsiteY0" fmla="*/ 59375 h 739525"/>
              <a:gd name="connsiteX1" fmla="*/ 1208025 w 1577787"/>
              <a:gd name="connsiteY1" fmla="*/ 184881 h 739525"/>
              <a:gd name="connsiteX2" fmla="*/ 1208025 w 1577787"/>
              <a:gd name="connsiteY2" fmla="*/ 0 h 739525"/>
              <a:gd name="connsiteX3" fmla="*/ 1577787 w 1577787"/>
              <a:gd name="connsiteY3" fmla="*/ 369763 h 739525"/>
              <a:gd name="connsiteX4" fmla="*/ 1208025 w 1577787"/>
              <a:gd name="connsiteY4" fmla="*/ 739525 h 739525"/>
              <a:gd name="connsiteX5" fmla="*/ 1208025 w 1577787"/>
              <a:gd name="connsiteY5" fmla="*/ 554644 h 739525"/>
              <a:gd name="connsiteX6" fmla="*/ 71717 w 1577787"/>
              <a:gd name="connsiteY6" fmla="*/ 698080 h 739525"/>
              <a:gd name="connsiteX7" fmla="*/ 866198 w 1577787"/>
              <a:gd name="connsiteY7" fmla="*/ 405622 h 739525"/>
              <a:gd name="connsiteX8" fmla="*/ 0 w 1577787"/>
              <a:gd name="connsiteY8" fmla="*/ 59375 h 739525"/>
              <a:gd name="connsiteX0" fmla="*/ 0 w 1577787"/>
              <a:gd name="connsiteY0" fmla="*/ 59375 h 859445"/>
              <a:gd name="connsiteX1" fmla="*/ 1208025 w 1577787"/>
              <a:gd name="connsiteY1" fmla="*/ 184881 h 859445"/>
              <a:gd name="connsiteX2" fmla="*/ 1208025 w 1577787"/>
              <a:gd name="connsiteY2" fmla="*/ 0 h 859445"/>
              <a:gd name="connsiteX3" fmla="*/ 1577787 w 1577787"/>
              <a:gd name="connsiteY3" fmla="*/ 369763 h 859445"/>
              <a:gd name="connsiteX4" fmla="*/ 1208025 w 1577787"/>
              <a:gd name="connsiteY4" fmla="*/ 739525 h 859445"/>
              <a:gd name="connsiteX5" fmla="*/ 1208025 w 1577787"/>
              <a:gd name="connsiteY5" fmla="*/ 554644 h 859445"/>
              <a:gd name="connsiteX6" fmla="*/ 71717 w 1577787"/>
              <a:gd name="connsiteY6" fmla="*/ 859445 h 859445"/>
              <a:gd name="connsiteX7" fmla="*/ 866198 w 1577787"/>
              <a:gd name="connsiteY7" fmla="*/ 405622 h 859445"/>
              <a:gd name="connsiteX8" fmla="*/ 0 w 1577787"/>
              <a:gd name="connsiteY8" fmla="*/ 59375 h 859445"/>
              <a:gd name="connsiteX0" fmla="*/ 0 w 1577787"/>
              <a:gd name="connsiteY0" fmla="*/ 0 h 925576"/>
              <a:gd name="connsiteX1" fmla="*/ 1208025 w 1577787"/>
              <a:gd name="connsiteY1" fmla="*/ 251012 h 925576"/>
              <a:gd name="connsiteX2" fmla="*/ 1208025 w 1577787"/>
              <a:gd name="connsiteY2" fmla="*/ 66131 h 925576"/>
              <a:gd name="connsiteX3" fmla="*/ 1577787 w 1577787"/>
              <a:gd name="connsiteY3" fmla="*/ 435894 h 925576"/>
              <a:gd name="connsiteX4" fmla="*/ 1208025 w 1577787"/>
              <a:gd name="connsiteY4" fmla="*/ 805656 h 925576"/>
              <a:gd name="connsiteX5" fmla="*/ 1208025 w 1577787"/>
              <a:gd name="connsiteY5" fmla="*/ 620775 h 925576"/>
              <a:gd name="connsiteX6" fmla="*/ 71717 w 1577787"/>
              <a:gd name="connsiteY6" fmla="*/ 925576 h 925576"/>
              <a:gd name="connsiteX7" fmla="*/ 866198 w 1577787"/>
              <a:gd name="connsiteY7" fmla="*/ 471753 h 925576"/>
              <a:gd name="connsiteX8" fmla="*/ 0 w 1577787"/>
              <a:gd name="connsiteY8" fmla="*/ 0 h 92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7787" h="925576">
                <a:moveTo>
                  <a:pt x="0" y="0"/>
                </a:moveTo>
                <a:lnTo>
                  <a:pt x="1208025" y="251012"/>
                </a:lnTo>
                <a:lnTo>
                  <a:pt x="1208025" y="66131"/>
                </a:lnTo>
                <a:lnTo>
                  <a:pt x="1577787" y="435894"/>
                </a:lnTo>
                <a:lnTo>
                  <a:pt x="1208025" y="805656"/>
                </a:lnTo>
                <a:lnTo>
                  <a:pt x="1208025" y="620775"/>
                </a:lnTo>
                <a:lnTo>
                  <a:pt x="71717" y="925576"/>
                </a:lnTo>
                <a:lnTo>
                  <a:pt x="866198" y="471753"/>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p:cNvCxnSpPr/>
          <p:nvPr/>
        </p:nvCxnSpPr>
        <p:spPr>
          <a:xfrm>
            <a:off x="3370729" y="4231255"/>
            <a:ext cx="12371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418729" y="4285043"/>
            <a:ext cx="779739" cy="2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6245079" y="3209364"/>
                <a:ext cx="1132682" cy="215135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2"/>
                                    <m:mcJc m:val="center"/>
                                  </m:mcPr>
                                </m:mc>
                              </m:mcs>
                              <m:ctrlPr>
                                <a:rPr lang="en-IN" sz="2400" b="0" i="1" smtClean="0">
                                  <a:latin typeface="Cambria Math"/>
                                </a:rPr>
                              </m:ctrlPr>
                            </m:mPr>
                            <m:mr>
                              <m:e>
                                <m:r>
                                  <m:rPr>
                                    <m:brk m:alnAt="7"/>
                                  </m:rPr>
                                  <a:rPr lang="en-IN" sz="2400" b="0" i="1" smtClean="0">
                                    <a:latin typeface="Cambria Math"/>
                                  </a:rPr>
                                  <m:t>0</m:t>
                                </m:r>
                              </m:e>
                              <m:e>
                                <m:r>
                                  <a:rPr lang="en-IN" sz="2400" b="0" i="1" smtClean="0">
                                    <a:latin typeface="Cambria Math"/>
                                  </a:rPr>
                                  <m:t>1</m:t>
                                </m:r>
                              </m:e>
                            </m:mr>
                            <m:mr>
                              <m:e>
                                <m:r>
                                  <a:rPr lang="en-IN" sz="2400" b="0" i="1" smtClean="0">
                                    <a:latin typeface="Cambria Math"/>
                                  </a:rPr>
                                  <m:t>0</m:t>
                                </m:r>
                              </m:e>
                              <m:e>
                                <m:r>
                                  <a:rPr lang="en-IN" sz="2400" b="0" i="1" smtClean="0">
                                    <a:latin typeface="Cambria Math"/>
                                  </a:rPr>
                                  <m:t>1</m:t>
                                </m:r>
                              </m:e>
                            </m:mr>
                            <m:mr>
                              <m:e>
                                <m:r>
                                  <a:rPr lang="en-IN" sz="2400" b="0" i="1" smtClean="0">
                                    <a:latin typeface="Cambria Math"/>
                                  </a:rPr>
                                  <m:t>0</m:t>
                                </m:r>
                              </m:e>
                              <m:e>
                                <m:r>
                                  <a:rPr lang="en-IN" sz="2400" b="0" i="1" smtClean="0">
                                    <a:latin typeface="Cambria Math"/>
                                  </a:rPr>
                                  <m:t>1</m:t>
                                </m:r>
                              </m:e>
                            </m:mr>
                            <m:mr>
                              <m:e>
                                <m:r>
                                  <a:rPr lang="en-IN" sz="2400" b="0" i="1" smtClean="0">
                                    <a:latin typeface="Cambria Math"/>
                                  </a:rPr>
                                  <m:t>1</m:t>
                                </m:r>
                              </m:e>
                              <m:e>
                                <m:r>
                                  <a:rPr lang="en-IN" sz="2400" b="0" i="1" smtClean="0">
                                    <a:latin typeface="Cambria Math"/>
                                  </a:rPr>
                                  <m:t>0</m:t>
                                </m:r>
                              </m:e>
                            </m:mr>
                            <m:mr>
                              <m:e>
                                <m:r>
                                  <a:rPr lang="en-IN" sz="2400" b="0" i="1" smtClean="0">
                                    <a:latin typeface="Cambria Math"/>
                                  </a:rPr>
                                  <m:t>1</m:t>
                                </m:r>
                              </m:e>
                              <m:e>
                                <m:r>
                                  <a:rPr lang="en-IN" sz="2400" b="0" i="1" smtClean="0">
                                    <a:latin typeface="Cambria Math"/>
                                  </a:rPr>
                                  <m:t>0</m:t>
                                </m:r>
                              </m:e>
                            </m:mr>
                            <m:mr>
                              <m:e>
                                <m:r>
                                  <a:rPr lang="en-IN" sz="2400" b="0" i="1" smtClean="0">
                                    <a:latin typeface="Cambria Math"/>
                                  </a:rPr>
                                  <m:t>1</m:t>
                                </m:r>
                              </m:e>
                              <m:e>
                                <m:r>
                                  <a:rPr lang="en-IN" sz="2400" b="0" i="1" smtClean="0">
                                    <a:latin typeface="Cambria Math"/>
                                  </a:rPr>
                                  <m:t>0</m:t>
                                </m:r>
                              </m:e>
                            </m:mr>
                          </m:m>
                        </m:e>
                      </m:d>
                    </m:oMath>
                  </m:oMathPara>
                </a14:m>
                <a:endParaRPr lang="en-IN" sz="2400" dirty="0"/>
              </a:p>
            </p:txBody>
          </p:sp>
        </mc:Choice>
        <mc:Fallback>
          <p:sp>
            <p:nvSpPr>
              <p:cNvPr id="31" name="TextBox 30"/>
              <p:cNvSpPr txBox="1">
                <a:spLocks noRot="1" noChangeAspect="1" noMove="1" noResize="1" noEditPoints="1" noAdjustHandles="1" noChangeArrowheads="1" noChangeShapeType="1" noTextEdit="1"/>
              </p:cNvSpPr>
              <p:nvPr/>
            </p:nvSpPr>
            <p:spPr>
              <a:xfrm>
                <a:off x="6245079" y="3209364"/>
                <a:ext cx="1132682" cy="2151358"/>
              </a:xfrm>
              <a:prstGeom prst="rect">
                <a:avLst/>
              </a:prstGeom>
              <a:blipFill rotWithShape="1">
                <a:blip r:embed="rId3"/>
                <a:stretch>
                  <a:fillRect/>
                </a:stretch>
              </a:blipFill>
            </p:spPr>
            <p:txBody>
              <a:bodyPr/>
              <a:lstStyle/>
              <a:p>
                <a:r>
                  <a:rPr lang="en-IN">
                    <a:noFill/>
                  </a:rPr>
                  <a:t> </a:t>
                </a:r>
              </a:p>
            </p:txBody>
          </p:sp>
        </mc:Fallback>
      </mc:AlternateContent>
      <p:cxnSp>
        <p:nvCxnSpPr>
          <p:cNvPr id="32" name="Straight Connector 31"/>
          <p:cNvCxnSpPr/>
          <p:nvPr/>
        </p:nvCxnSpPr>
        <p:spPr>
          <a:xfrm flipV="1">
            <a:off x="6424372" y="4285043"/>
            <a:ext cx="779739" cy="2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2729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Complicated RNN</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24</a:t>
            </a:fld>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3858613" y="3072614"/>
                <a:ext cx="1610377" cy="215135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3"/>
                                    <m:mcJc m:val="center"/>
                                  </m:mcPr>
                                </m:mc>
                              </m:mcs>
                              <m:ctrlPr>
                                <a:rPr lang="en-IN" sz="2400" i="1" smtClean="0">
                                  <a:latin typeface="Cambria Math"/>
                                </a:rPr>
                              </m:ctrlPr>
                            </m:mPr>
                            <m:mr>
                              <m:e>
                                <m:r>
                                  <m:rPr>
                                    <m:brk m:alnAt="7"/>
                                  </m:rPr>
                                  <a:rPr lang="en-IN" sz="2400" b="0" i="1" smtClean="0">
                                    <a:latin typeface="Cambria Math"/>
                                  </a:rPr>
                                  <m:t>1</m:t>
                                </m:r>
                              </m:e>
                              <m:e>
                                <m:r>
                                  <a:rPr lang="en-IN" sz="2400" b="0" i="1" smtClean="0">
                                    <a:latin typeface="Cambria Math"/>
                                  </a:rPr>
                                  <m:t>0</m:t>
                                </m:r>
                              </m:e>
                              <m:e>
                                <m:r>
                                  <a:rPr lang="en-IN" sz="2400" b="0" i="1" smtClean="0">
                                    <a:latin typeface="Cambria Math"/>
                                  </a:rPr>
                                  <m:t>0</m:t>
                                </m:r>
                              </m:e>
                            </m:mr>
                            <m:mr>
                              <m:e>
                                <m:r>
                                  <a:rPr lang="en-IN" sz="2400" b="0" i="1" smtClean="0">
                                    <a:latin typeface="Cambria Math"/>
                                  </a:rPr>
                                  <m:t>0</m:t>
                                </m:r>
                              </m:e>
                              <m:e>
                                <m:r>
                                  <a:rPr lang="en-IN" sz="2400" b="0" i="1" smtClean="0">
                                    <a:latin typeface="Cambria Math"/>
                                  </a:rPr>
                                  <m:t>1</m:t>
                                </m:r>
                              </m:e>
                              <m:e>
                                <m:r>
                                  <a:rPr lang="en-IN" sz="2400" b="0" i="1" smtClean="0">
                                    <a:latin typeface="Cambria Math"/>
                                  </a:rPr>
                                  <m:t>1</m:t>
                                </m:r>
                              </m:e>
                            </m:mr>
                            <m:mr>
                              <m:e>
                                <m:r>
                                  <a:rPr lang="en-IN" sz="2400" b="0" i="1" smtClean="0">
                                    <a:latin typeface="Cambria Math"/>
                                  </a:rPr>
                                  <m:t>0</m:t>
                                </m:r>
                              </m:e>
                              <m:e>
                                <m:r>
                                  <a:rPr lang="en-IN" sz="2400" b="0" i="1" smtClean="0">
                                    <a:latin typeface="Cambria Math"/>
                                  </a:rPr>
                                  <m:t>0</m:t>
                                </m:r>
                              </m:e>
                              <m:e>
                                <m:r>
                                  <a:rPr lang="en-IN" sz="2400" b="0" i="1" smtClean="0">
                                    <a:latin typeface="Cambria Math"/>
                                  </a:rPr>
                                  <m:t>1</m:t>
                                </m:r>
                              </m:e>
                            </m:mr>
                            <m:mr>
                              <m:e>
                                <m:r>
                                  <a:rPr lang="en-IN" sz="2400" b="0" i="1" smtClean="0">
                                    <a:latin typeface="Cambria Math"/>
                                  </a:rPr>
                                  <m:t>0</m:t>
                                </m:r>
                              </m:e>
                              <m:e>
                                <m:r>
                                  <a:rPr lang="en-IN" sz="2400" b="0" i="1" smtClean="0">
                                    <a:latin typeface="Cambria Math"/>
                                  </a:rPr>
                                  <m:t>0</m:t>
                                </m:r>
                              </m:e>
                              <m:e>
                                <m:r>
                                  <a:rPr lang="en-IN" sz="2400" b="0" i="1" smtClean="0">
                                    <a:latin typeface="Cambria Math"/>
                                  </a:rPr>
                                  <m:t>1</m:t>
                                </m:r>
                              </m:e>
                            </m:mr>
                            <m:mr>
                              <m:e>
                                <m:r>
                                  <a:rPr lang="en-IN" sz="2400" b="0" i="1" smtClean="0">
                                    <a:latin typeface="Cambria Math"/>
                                  </a:rPr>
                                  <m:t>1</m:t>
                                </m:r>
                              </m:e>
                              <m:e>
                                <m:r>
                                  <a:rPr lang="en-IN" sz="2400" b="0" i="1" smtClean="0">
                                    <a:latin typeface="Cambria Math"/>
                                  </a:rPr>
                                  <m:t>0</m:t>
                                </m:r>
                              </m:e>
                              <m:e>
                                <m:r>
                                  <a:rPr lang="en-IN" sz="2400" b="0" i="1" smtClean="0">
                                    <a:latin typeface="Cambria Math"/>
                                  </a:rPr>
                                  <m:t>0</m:t>
                                </m:r>
                              </m:e>
                            </m:mr>
                            <m:mr>
                              <m:e>
                                <m:r>
                                  <a:rPr lang="en-IN" sz="2400" b="0" i="1" smtClean="0">
                                    <a:latin typeface="Cambria Math"/>
                                  </a:rPr>
                                  <m:t>0</m:t>
                                </m:r>
                              </m:e>
                              <m:e>
                                <m:r>
                                  <a:rPr lang="en-IN" sz="2400" b="0" i="1" smtClean="0">
                                    <a:latin typeface="Cambria Math"/>
                                  </a:rPr>
                                  <m:t>1</m:t>
                                </m:r>
                              </m:e>
                              <m:e>
                                <m:r>
                                  <a:rPr lang="en-IN" sz="2400" b="0" i="1" smtClean="0">
                                    <a:latin typeface="Cambria Math"/>
                                  </a:rPr>
                                  <m:t>0</m:t>
                                </m:r>
                              </m:e>
                            </m:mr>
                          </m:m>
                        </m:e>
                      </m:d>
                    </m:oMath>
                  </m:oMathPara>
                </a14:m>
                <a:endParaRPr lang="en-IN" sz="2400" dirty="0"/>
              </a:p>
            </p:txBody>
          </p:sp>
        </mc:Choice>
        <mc:Fallback>
          <p:sp>
            <p:nvSpPr>
              <p:cNvPr id="5" name="TextBox 4"/>
              <p:cNvSpPr txBox="1">
                <a:spLocks noRot="1" noChangeAspect="1" noMove="1" noResize="1" noEditPoints="1" noAdjustHandles="1" noChangeArrowheads="1" noChangeShapeType="1" noTextEdit="1"/>
              </p:cNvSpPr>
              <p:nvPr/>
            </p:nvSpPr>
            <p:spPr>
              <a:xfrm>
                <a:off x="3858613" y="3072614"/>
                <a:ext cx="1610377" cy="2151358"/>
              </a:xfrm>
              <a:prstGeom prst="rect">
                <a:avLst/>
              </a:prstGeom>
              <a:blipFill rotWithShape="1">
                <a:blip r:embed="rId2"/>
                <a:stretch>
                  <a:fillRect/>
                </a:stretch>
              </a:blipFill>
            </p:spPr>
            <p:txBody>
              <a:bodyPr/>
              <a:lstStyle/>
              <a:p>
                <a:r>
                  <a:rPr lang="en-IN">
                    <a:noFill/>
                  </a:rPr>
                  <a:t> </a:t>
                </a:r>
              </a:p>
            </p:txBody>
          </p:sp>
        </mc:Fallback>
      </mc:AlternateContent>
      <p:cxnSp>
        <p:nvCxnSpPr>
          <p:cNvPr id="6" name="Straight Connector 5"/>
          <p:cNvCxnSpPr/>
          <p:nvPr/>
        </p:nvCxnSpPr>
        <p:spPr>
          <a:xfrm>
            <a:off x="4080614" y="4145500"/>
            <a:ext cx="12371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059" y="3321987"/>
            <a:ext cx="1688999" cy="94584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264" y="1474205"/>
            <a:ext cx="1882588" cy="98380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527" y="5140538"/>
            <a:ext cx="1722063" cy="1145955"/>
          </a:xfrm>
          <a:prstGeom prst="rect">
            <a:avLst/>
          </a:prstGeom>
        </p:spPr>
      </p:pic>
      <mc:AlternateContent xmlns:mc="http://schemas.openxmlformats.org/markup-compatibility/2006">
        <mc:Choice xmlns:a14="http://schemas.microsoft.com/office/drawing/2010/main" Requires="a14">
          <p:sp>
            <p:nvSpPr>
              <p:cNvPr id="10" name="TextBox 9"/>
              <p:cNvSpPr txBox="1"/>
              <p:nvPr/>
            </p:nvSpPr>
            <p:spPr>
              <a:xfrm>
                <a:off x="168950" y="1475086"/>
                <a:ext cx="677108"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a:rPr lang="en-IN" sz="2400" b="0" i="1" smtClean="0">
                                    <a:latin typeface="Cambria Math"/>
                                  </a:rPr>
                                  <m:t>1</m:t>
                                </m:r>
                              </m:e>
                            </m:mr>
                            <m:mr>
                              <m:e>
                                <m:eqArr>
                                  <m:eqArrPr>
                                    <m:ctrlPr>
                                      <a:rPr lang="en-IN" sz="2400" i="1" smtClean="0">
                                        <a:latin typeface="Cambria Math"/>
                                      </a:rPr>
                                    </m:ctrlPr>
                                  </m:eqArrPr>
                                  <m:e>
                                    <m:r>
                                      <a:rPr lang="en-IN" sz="2400" b="0" i="1" smtClean="0">
                                        <a:latin typeface="Cambria Math"/>
                                      </a:rPr>
                                      <m:t>0</m:t>
                                    </m:r>
                                  </m:e>
                                  <m:e>
                                    <m:r>
                                      <a:rPr lang="en-IN" sz="2400" b="0" i="1" smtClean="0">
                                        <a:latin typeface="Cambria Math"/>
                                      </a:rPr>
                                      <m:t>0</m:t>
                                    </m:r>
                                  </m:e>
                                </m:eqArr>
                              </m:e>
                            </m:mr>
                          </m:m>
                        </m:e>
                      </m:d>
                    </m:oMath>
                  </m:oMathPara>
                </a14:m>
                <a:endParaRPr lang="en-IN" sz="2400" dirty="0">
                  <a:latin typeface="Times New Roman" pitchFamily="18" charset="0"/>
                  <a:cs typeface="Times New Roman" pitchFamily="18"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168950" y="1475086"/>
                <a:ext cx="677108" cy="1050224"/>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173759" y="3300613"/>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1</m:t>
                                    </m:r>
                                  </m:e>
                                  <m:e>
                                    <m:r>
                                      <a:rPr lang="en-IN" sz="2400" i="1">
                                        <a:latin typeface="Cambria Math"/>
                                      </a:rPr>
                                      <m:t>0</m:t>
                                    </m:r>
                                  </m:e>
                                </m:eqArr>
                              </m:e>
                            </m:mr>
                          </m:m>
                        </m:e>
                      </m:d>
                    </m:oMath>
                  </m:oMathPara>
                </a14:m>
                <a:endParaRPr lang="en-IN" sz="2400" i="1" dirty="0">
                  <a:latin typeface="Cambria Math"/>
                </a:endParaRPr>
              </a:p>
            </p:txBody>
          </p:sp>
        </mc:Choice>
        <mc:Fallback>
          <p:sp>
            <p:nvSpPr>
              <p:cNvPr id="11" name="TextBox 10"/>
              <p:cNvSpPr txBox="1">
                <a:spLocks noRot="1" noChangeAspect="1" noMove="1" noResize="1" noEditPoints="1" noAdjustHandles="1" noChangeArrowheads="1" noChangeShapeType="1" noTextEdit="1"/>
              </p:cNvSpPr>
              <p:nvPr/>
            </p:nvSpPr>
            <p:spPr>
              <a:xfrm>
                <a:off x="173759" y="3300613"/>
                <a:ext cx="667490" cy="1050224"/>
              </a:xfrm>
              <a:prstGeom prst="rect">
                <a:avLst/>
              </a:prstGeom>
              <a:blipFill rotWithShape="1">
                <a:blip r:embed="rId7"/>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73759" y="5236269"/>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0</m:t>
                                    </m:r>
                                  </m:e>
                                  <m:e>
                                    <m:r>
                                      <a:rPr lang="en-IN" sz="2400" i="1">
                                        <a:latin typeface="Cambria Math"/>
                                      </a:rPr>
                                      <m:t>1</m:t>
                                    </m:r>
                                  </m:e>
                                </m:eqArr>
                              </m:e>
                            </m:mr>
                          </m:m>
                        </m:e>
                      </m:d>
                    </m:oMath>
                  </m:oMathPara>
                </a14:m>
                <a:endParaRPr lang="en-IN" sz="2400" i="1" dirty="0">
                  <a:latin typeface="Cambria Math"/>
                </a:endParaRPr>
              </a:p>
            </p:txBody>
          </p:sp>
        </mc:Choice>
        <mc:Fallback>
          <p:sp>
            <p:nvSpPr>
              <p:cNvPr id="12" name="TextBox 11"/>
              <p:cNvSpPr txBox="1">
                <a:spLocks noRot="1" noChangeAspect="1" noMove="1" noResize="1" noEditPoints="1" noAdjustHandles="1" noChangeArrowheads="1" noChangeShapeType="1" noTextEdit="1"/>
              </p:cNvSpPr>
              <p:nvPr/>
            </p:nvSpPr>
            <p:spPr>
              <a:xfrm>
                <a:off x="173759" y="5236269"/>
                <a:ext cx="667490" cy="1050224"/>
              </a:xfrm>
              <a:prstGeom prst="rect">
                <a:avLst/>
              </a:prstGeom>
              <a:blipFill rotWithShape="1">
                <a:blip r:embed="rId8"/>
                <a:stretch>
                  <a:fillRect/>
                </a:stretch>
              </a:blipFill>
            </p:spPr>
            <p:txBody>
              <a:bodyPr/>
              <a:lstStyle/>
              <a:p>
                <a:r>
                  <a:rPr lang="en-IN">
                    <a:noFill/>
                  </a:rPr>
                  <a:t> </a:t>
                </a:r>
              </a:p>
            </p:txBody>
          </p:sp>
        </mc:Fallback>
      </mc:AlternateContent>
      <p:sp>
        <p:nvSpPr>
          <p:cNvPr id="13" name="Rectangle 12"/>
          <p:cNvSpPr/>
          <p:nvPr/>
        </p:nvSpPr>
        <p:spPr>
          <a:xfrm>
            <a:off x="6531426" y="3963626"/>
            <a:ext cx="364202" cy="461665"/>
          </a:xfrm>
          <a:prstGeom prst="rect">
            <a:avLst/>
          </a:prstGeom>
        </p:spPr>
        <p:txBody>
          <a:bodyPr wrap="none">
            <a:spAutoFit/>
          </a:bodyPr>
          <a:lstStyle/>
          <a:p>
            <a:r>
              <a:rPr lang="en-IN" sz="2400" b="1" dirty="0"/>
              <a:t>=</a:t>
            </a:r>
          </a:p>
        </p:txBody>
      </p:sp>
      <p:sp>
        <p:nvSpPr>
          <p:cNvPr id="14" name="Rectangle 13"/>
          <p:cNvSpPr/>
          <p:nvPr/>
        </p:nvSpPr>
        <p:spPr>
          <a:xfrm>
            <a:off x="5316544" y="4034322"/>
            <a:ext cx="304892" cy="461665"/>
          </a:xfrm>
          <a:prstGeom prst="rect">
            <a:avLst/>
          </a:prstGeom>
        </p:spPr>
        <p:txBody>
          <a:bodyPr wrap="none">
            <a:spAutoFit/>
          </a:bodyPr>
          <a:lstStyle/>
          <a:p>
            <a:r>
              <a:rPr lang="en-IN" sz="2400" b="1" dirty="0" smtClean="0"/>
              <a:t>*</a:t>
            </a:r>
            <a:endParaRPr lang="en-IN" sz="2400" b="1" dirty="0"/>
          </a:p>
        </p:txBody>
      </p:sp>
      <mc:AlternateContent xmlns:mc="http://schemas.openxmlformats.org/markup-compatibility/2006">
        <mc:Choice xmlns:a14="http://schemas.microsoft.com/office/drawing/2010/main" Requires="a14">
          <p:sp>
            <p:nvSpPr>
              <p:cNvPr id="15" name="TextBox 14"/>
              <p:cNvSpPr txBox="1"/>
              <p:nvPr/>
            </p:nvSpPr>
            <p:spPr>
              <a:xfrm>
                <a:off x="7923094" y="3209364"/>
                <a:ext cx="654986" cy="215135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m:rPr>
                                    <m:brk m:alnAt="7"/>
                                  </m:rPr>
                                  <a:rPr lang="en-IN" sz="2400" b="0" i="1" smtClean="0">
                                    <a:latin typeface="Cambria Math"/>
                                  </a:rPr>
                                  <m:t>1</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1</m:t>
                                </m:r>
                              </m:e>
                            </m:mr>
                            <m:mr>
                              <m:e>
                                <m:r>
                                  <a:rPr lang="en-IN" sz="2400" b="0" i="1" smtClean="0">
                                    <a:latin typeface="Cambria Math"/>
                                  </a:rPr>
                                  <m:t>0</m:t>
                                </m:r>
                              </m:e>
                            </m:mr>
                          </m:m>
                        </m:e>
                      </m:d>
                    </m:oMath>
                  </m:oMathPara>
                </a14:m>
                <a:endParaRPr lang="en-IN" sz="2400" dirty="0"/>
              </a:p>
            </p:txBody>
          </p:sp>
        </mc:Choice>
        <mc:Fallback>
          <p:sp>
            <p:nvSpPr>
              <p:cNvPr id="15" name="TextBox 14"/>
              <p:cNvSpPr txBox="1">
                <a:spLocks noRot="1" noChangeAspect="1" noMove="1" noResize="1" noEditPoints="1" noAdjustHandles="1" noChangeArrowheads="1" noChangeShapeType="1" noTextEdit="1"/>
              </p:cNvSpPr>
              <p:nvPr/>
            </p:nvSpPr>
            <p:spPr>
              <a:xfrm>
                <a:off x="7923094" y="3209364"/>
                <a:ext cx="654986" cy="2151358"/>
              </a:xfrm>
              <a:prstGeom prst="rect">
                <a:avLst/>
              </a:prstGeom>
              <a:blipFill rotWithShape="1">
                <a:blip r:embed="rId9"/>
                <a:stretch>
                  <a:fillRect/>
                </a:stretch>
              </a:blipFill>
            </p:spPr>
            <p:txBody>
              <a:bodyPr/>
              <a:lstStyle/>
              <a:p>
                <a:r>
                  <a:rPr lang="en-IN">
                    <a:noFill/>
                  </a:rPr>
                  <a:t> </a:t>
                </a:r>
              </a:p>
            </p:txBody>
          </p:sp>
        </mc:Fallback>
      </mc:AlternateContent>
      <p:cxnSp>
        <p:nvCxnSpPr>
          <p:cNvPr id="16" name="Straight Connector 15"/>
          <p:cNvCxnSpPr/>
          <p:nvPr/>
        </p:nvCxnSpPr>
        <p:spPr>
          <a:xfrm>
            <a:off x="8039668" y="4285043"/>
            <a:ext cx="407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5468990" y="3742715"/>
                <a:ext cx="677108"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a:rPr lang="en-IN" sz="2400" b="0" i="1" smtClean="0">
                                    <a:latin typeface="Cambria Math"/>
                                  </a:rPr>
                                  <m:t>1</m:t>
                                </m:r>
                              </m:e>
                            </m:mr>
                            <m:mr>
                              <m:e>
                                <m:eqArr>
                                  <m:eqArrPr>
                                    <m:ctrlPr>
                                      <a:rPr lang="en-IN" sz="2400" i="1" smtClean="0">
                                        <a:latin typeface="Cambria Math"/>
                                      </a:rPr>
                                    </m:ctrlPr>
                                  </m:eqArrPr>
                                  <m:e>
                                    <m:r>
                                      <a:rPr lang="en-IN" sz="2400" b="0" i="1" smtClean="0">
                                        <a:latin typeface="Cambria Math"/>
                                      </a:rPr>
                                      <m:t>0</m:t>
                                    </m:r>
                                  </m:e>
                                  <m:e>
                                    <m:r>
                                      <a:rPr lang="en-IN" sz="2400" b="0" i="1" smtClean="0">
                                        <a:latin typeface="Cambria Math"/>
                                      </a:rPr>
                                      <m:t>0</m:t>
                                    </m:r>
                                  </m:e>
                                </m:eqArr>
                              </m:e>
                            </m:mr>
                          </m:m>
                        </m:e>
                      </m:d>
                    </m:oMath>
                  </m:oMathPara>
                </a14:m>
                <a:endParaRPr lang="en-IN" sz="2400" dirty="0">
                  <a:latin typeface="Times New Roman" pitchFamily="18" charset="0"/>
                  <a:cs typeface="Times New Roman" pitchFamily="18" charset="0"/>
                </a:endParaRPr>
              </a:p>
            </p:txBody>
          </p:sp>
        </mc:Choice>
        <mc:Fallback>
          <p:sp>
            <p:nvSpPr>
              <p:cNvPr id="19" name="TextBox 18"/>
              <p:cNvSpPr txBox="1">
                <a:spLocks noRot="1" noChangeAspect="1" noMove="1" noResize="1" noEditPoints="1" noAdjustHandles="1" noChangeArrowheads="1" noChangeShapeType="1" noTextEdit="1"/>
              </p:cNvSpPr>
              <p:nvPr/>
            </p:nvSpPr>
            <p:spPr>
              <a:xfrm>
                <a:off x="5468990" y="3742715"/>
                <a:ext cx="677108" cy="1050224"/>
              </a:xfrm>
              <a:prstGeom prst="rect">
                <a:avLst/>
              </a:prstGeom>
              <a:blipFill rotWithShape="1">
                <a:blip r:embed="rId10"/>
                <a:stretch>
                  <a:fillRect/>
                </a:stretch>
              </a:blipFill>
            </p:spPr>
            <p:txBody>
              <a:bodyPr/>
              <a:lstStyle/>
              <a:p>
                <a:r>
                  <a:rPr lang="en-IN">
                    <a:noFill/>
                  </a:rPr>
                  <a:t> </a:t>
                </a:r>
              </a:p>
            </p:txBody>
          </p:sp>
        </mc:Fallback>
      </mc:AlternateContent>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7721" y="3072614"/>
            <a:ext cx="1882588" cy="983804"/>
          </a:xfrm>
          <a:prstGeom prst="rect">
            <a:avLst/>
          </a:prstGeom>
        </p:spPr>
      </p:pic>
      <p:pic>
        <p:nvPicPr>
          <p:cNvPr id="21"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1310" y="4425292"/>
            <a:ext cx="1688999" cy="94584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7096" y="2338183"/>
            <a:ext cx="1882588" cy="983804"/>
          </a:xfrm>
          <a:prstGeom prst="rect">
            <a:avLst/>
          </a:prstGeom>
        </p:spPr>
      </p:pic>
      <p:sp>
        <p:nvSpPr>
          <p:cNvPr id="23" name="TextBox 22"/>
          <p:cNvSpPr txBox="1"/>
          <p:nvPr/>
        </p:nvSpPr>
        <p:spPr>
          <a:xfrm>
            <a:off x="11045249" y="3300613"/>
            <a:ext cx="787395" cy="369332"/>
          </a:xfrm>
          <a:prstGeom prst="rect">
            <a:avLst/>
          </a:prstGeom>
          <a:noFill/>
        </p:spPr>
        <p:txBody>
          <a:bodyPr wrap="none" rtlCol="0">
            <a:spAutoFit/>
          </a:bodyPr>
          <a:lstStyle/>
          <a:p>
            <a:r>
              <a:rPr lang="en-IN" dirty="0" smtClean="0"/>
              <a:t>Same</a:t>
            </a:r>
            <a:endParaRPr lang="en-IN" dirty="0"/>
          </a:p>
        </p:txBody>
      </p:sp>
      <p:sp>
        <p:nvSpPr>
          <p:cNvPr id="24" name="TextBox 23"/>
          <p:cNvSpPr txBox="1"/>
          <p:nvPr/>
        </p:nvSpPr>
        <p:spPr>
          <a:xfrm>
            <a:off x="11016502" y="4709949"/>
            <a:ext cx="1133644" cy="369332"/>
          </a:xfrm>
          <a:prstGeom prst="rect">
            <a:avLst/>
          </a:prstGeom>
          <a:noFill/>
        </p:spPr>
        <p:txBody>
          <a:bodyPr wrap="none" rtlCol="0">
            <a:spAutoFit/>
          </a:bodyPr>
          <a:lstStyle/>
          <a:p>
            <a:r>
              <a:rPr lang="en-IN" dirty="0" smtClean="0"/>
              <a:t>Next Day</a:t>
            </a:r>
            <a:endParaRPr lang="en-IN" dirty="0"/>
          </a:p>
        </p:txBody>
      </p:sp>
    </p:spTree>
    <p:extLst>
      <p:ext uri="{BB962C8B-B14F-4D97-AF65-F5344CB8AC3E}">
        <p14:creationId xmlns:p14="http://schemas.microsoft.com/office/powerpoint/2010/main" val="3587604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Complicated RNN</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25</a:t>
            </a:fld>
            <a:endParaRPr lang="en-US" dirty="0"/>
          </a:p>
        </p:txBody>
      </p:sp>
      <p:pic>
        <p:nvPicPr>
          <p:cNvPr id="5" name="Picture 4"/>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491538" y="4626499"/>
            <a:ext cx="1308847" cy="1362391"/>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78382" y="1537965"/>
            <a:ext cx="1435192" cy="1354423"/>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1800385" y="1690064"/>
                <a:ext cx="656334" cy="708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eqArr>
                            <m:eqArrPr>
                              <m:ctrlPr>
                                <a:rPr lang="en-IN" sz="2400" b="0" i="1" smtClean="0">
                                  <a:latin typeface="Cambria Math"/>
                                </a:rPr>
                              </m:ctrlPr>
                            </m:eqArrPr>
                            <m:e>
                              <m:r>
                                <a:rPr lang="en-IN" sz="2400" b="0" i="1" smtClean="0">
                                  <a:latin typeface="Cambria Math"/>
                                </a:rPr>
                                <m:t>1</m:t>
                              </m:r>
                            </m:e>
                            <m:e>
                              <m:r>
                                <a:rPr lang="en-IN" sz="2400" b="0" i="1" smtClean="0">
                                  <a:latin typeface="Cambria Math"/>
                                </a:rPr>
                                <m:t>0</m:t>
                              </m:r>
                            </m:e>
                          </m:eqArr>
                        </m:e>
                      </m:d>
                    </m:oMath>
                  </m:oMathPara>
                </a14:m>
                <a:endParaRPr lang="en-IN" sz="2400" dirty="0">
                  <a:latin typeface="Times New Roman" pitchFamily="18" charset="0"/>
                  <a:cs typeface="Times New Roman" pitchFamily="18"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1800385" y="1690064"/>
                <a:ext cx="656334" cy="708143"/>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934674" y="4804690"/>
                <a:ext cx="656334" cy="7057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eqArr>
                            <m:eqArrPr>
                              <m:ctrlPr>
                                <a:rPr lang="en-IN" sz="2400" b="0" i="1" smtClean="0">
                                  <a:latin typeface="Cambria Math"/>
                                </a:rPr>
                              </m:ctrlPr>
                            </m:eqArrPr>
                            <m:e>
                              <m:r>
                                <a:rPr lang="en-IN" sz="2400" b="0" i="1" smtClean="0">
                                  <a:latin typeface="Cambria Math"/>
                                </a:rPr>
                                <m:t>0</m:t>
                              </m:r>
                            </m:e>
                            <m:e>
                              <m:r>
                                <a:rPr lang="en-IN" sz="2400" b="0" i="1" smtClean="0">
                                  <a:latin typeface="Cambria Math"/>
                                </a:rPr>
                                <m:t>1</m:t>
                              </m:r>
                            </m:e>
                          </m:eqArr>
                        </m:e>
                      </m:d>
                    </m:oMath>
                  </m:oMathPara>
                </a14:m>
                <a:endParaRPr lang="en-IN" sz="2400" dirty="0">
                  <a:latin typeface="Times New Roman" pitchFamily="18" charset="0"/>
                  <a:cs typeface="Times New Roman"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1934674" y="4804690"/>
                <a:ext cx="656334" cy="705771"/>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294522" y="3156336"/>
                <a:ext cx="1132682" cy="215135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2"/>
                                    <m:mcJc m:val="center"/>
                                  </m:mcPr>
                                </m:mc>
                              </m:mcs>
                              <m:ctrlPr>
                                <a:rPr lang="en-IN" sz="2400" b="0" i="1" smtClean="0">
                                  <a:latin typeface="Cambria Math"/>
                                </a:rPr>
                              </m:ctrlPr>
                            </m:mPr>
                            <m:mr>
                              <m:e>
                                <m:r>
                                  <m:rPr>
                                    <m:brk m:alnAt="7"/>
                                  </m:rPr>
                                  <a:rPr lang="en-IN" sz="2400" b="0" i="1" smtClean="0">
                                    <a:latin typeface="Cambria Math"/>
                                  </a:rPr>
                                  <m:t>0</m:t>
                                </m:r>
                              </m:e>
                              <m:e>
                                <m:r>
                                  <a:rPr lang="en-IN" sz="2400" b="0" i="1" smtClean="0">
                                    <a:latin typeface="Cambria Math"/>
                                  </a:rPr>
                                  <m:t>1</m:t>
                                </m:r>
                              </m:e>
                            </m:mr>
                            <m:mr>
                              <m:e>
                                <m:r>
                                  <a:rPr lang="en-IN" sz="2400" b="0" i="1" smtClean="0">
                                    <a:latin typeface="Cambria Math"/>
                                  </a:rPr>
                                  <m:t>0</m:t>
                                </m:r>
                              </m:e>
                              <m:e>
                                <m:r>
                                  <a:rPr lang="en-IN" sz="2400" b="0" i="1" smtClean="0">
                                    <a:latin typeface="Cambria Math"/>
                                  </a:rPr>
                                  <m:t>1</m:t>
                                </m:r>
                              </m:e>
                            </m:mr>
                            <m:mr>
                              <m:e>
                                <m:r>
                                  <a:rPr lang="en-IN" sz="2400" b="0" i="1" smtClean="0">
                                    <a:latin typeface="Cambria Math"/>
                                  </a:rPr>
                                  <m:t>0</m:t>
                                </m:r>
                              </m:e>
                              <m:e>
                                <m:r>
                                  <a:rPr lang="en-IN" sz="2400" b="0" i="1" smtClean="0">
                                    <a:latin typeface="Cambria Math"/>
                                  </a:rPr>
                                  <m:t>1</m:t>
                                </m:r>
                              </m:e>
                            </m:mr>
                            <m:mr>
                              <m:e>
                                <m:r>
                                  <a:rPr lang="en-IN" sz="2400" b="0" i="1" smtClean="0">
                                    <a:latin typeface="Cambria Math"/>
                                  </a:rPr>
                                  <m:t>1</m:t>
                                </m:r>
                              </m:e>
                              <m:e>
                                <m:r>
                                  <a:rPr lang="en-IN" sz="2400" b="0" i="1" smtClean="0">
                                    <a:latin typeface="Cambria Math"/>
                                  </a:rPr>
                                  <m:t>0</m:t>
                                </m:r>
                              </m:e>
                            </m:mr>
                            <m:mr>
                              <m:e>
                                <m:r>
                                  <a:rPr lang="en-IN" sz="2400" b="0" i="1" smtClean="0">
                                    <a:latin typeface="Cambria Math"/>
                                  </a:rPr>
                                  <m:t>1</m:t>
                                </m:r>
                              </m:e>
                              <m:e>
                                <m:r>
                                  <a:rPr lang="en-IN" sz="2400" b="0" i="1" smtClean="0">
                                    <a:latin typeface="Cambria Math"/>
                                  </a:rPr>
                                  <m:t>0</m:t>
                                </m:r>
                              </m:e>
                            </m:mr>
                            <m:mr>
                              <m:e>
                                <m:r>
                                  <a:rPr lang="en-IN" sz="2400" b="0" i="1" smtClean="0">
                                    <a:latin typeface="Cambria Math"/>
                                  </a:rPr>
                                  <m:t>1</m:t>
                                </m:r>
                              </m:e>
                              <m:e>
                                <m:r>
                                  <a:rPr lang="en-IN" sz="2400" b="0" i="1" smtClean="0">
                                    <a:latin typeface="Cambria Math"/>
                                  </a:rPr>
                                  <m:t>0</m:t>
                                </m:r>
                              </m:e>
                            </m:mr>
                          </m:m>
                        </m:e>
                      </m:d>
                    </m:oMath>
                  </m:oMathPara>
                </a14:m>
                <a:endParaRPr lang="en-IN" sz="2400" dirty="0"/>
              </a:p>
            </p:txBody>
          </p:sp>
        </mc:Choice>
        <mc:Fallback>
          <p:sp>
            <p:nvSpPr>
              <p:cNvPr id="9" name="TextBox 8"/>
              <p:cNvSpPr txBox="1">
                <a:spLocks noRot="1" noChangeAspect="1" noMove="1" noResize="1" noEditPoints="1" noAdjustHandles="1" noChangeArrowheads="1" noChangeShapeType="1" noTextEdit="1"/>
              </p:cNvSpPr>
              <p:nvPr/>
            </p:nvSpPr>
            <p:spPr>
              <a:xfrm>
                <a:off x="4294522" y="3156336"/>
                <a:ext cx="1132682" cy="2151358"/>
              </a:xfrm>
              <a:prstGeom prst="rect">
                <a:avLst/>
              </a:prstGeom>
              <a:blipFill rotWithShape="1">
                <a:blip r:embed="rId7"/>
                <a:stretch>
                  <a:fillRect/>
                </a:stretch>
              </a:blipFill>
            </p:spPr>
            <p:txBody>
              <a:bodyPr/>
              <a:lstStyle/>
              <a:p>
                <a:r>
                  <a:rPr lang="en-IN">
                    <a:noFill/>
                  </a:rPr>
                  <a:t> </a:t>
                </a:r>
              </a:p>
            </p:txBody>
          </p:sp>
        </mc:Fallback>
      </mc:AlternateContent>
      <p:sp>
        <p:nvSpPr>
          <p:cNvPr id="10" name="TextBox 9"/>
          <p:cNvSpPr txBox="1"/>
          <p:nvPr/>
        </p:nvSpPr>
        <p:spPr>
          <a:xfrm>
            <a:off x="4473815" y="5510461"/>
            <a:ext cx="1394164" cy="461665"/>
          </a:xfrm>
          <a:prstGeom prst="rect">
            <a:avLst/>
          </a:prstGeom>
          <a:noFill/>
        </p:spPr>
        <p:txBody>
          <a:bodyPr wrap="none" rtlCol="0">
            <a:spAutoFit/>
          </a:bodyPr>
          <a:lstStyle/>
          <a:p>
            <a:r>
              <a:rPr lang="en-IN" sz="2400" b="1" dirty="0" smtClean="0"/>
              <a:t>Weather</a:t>
            </a:r>
            <a:endParaRPr lang="en-IN" sz="2400" b="1" dirty="0"/>
          </a:p>
        </p:txBody>
      </p:sp>
      <p:cxnSp>
        <p:nvCxnSpPr>
          <p:cNvPr id="11" name="Straight Connector 10"/>
          <p:cNvCxnSpPr/>
          <p:nvPr/>
        </p:nvCxnSpPr>
        <p:spPr>
          <a:xfrm flipV="1">
            <a:off x="4473815" y="4232015"/>
            <a:ext cx="779739" cy="2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5427204" y="3946534"/>
                <a:ext cx="656334" cy="708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eqArr>
                            <m:eqArrPr>
                              <m:ctrlPr>
                                <a:rPr lang="en-IN" sz="2400" b="0" i="1" smtClean="0">
                                  <a:latin typeface="Cambria Math"/>
                                </a:rPr>
                              </m:ctrlPr>
                            </m:eqArrPr>
                            <m:e>
                              <m:r>
                                <a:rPr lang="en-IN" sz="2400" b="0" i="1" smtClean="0">
                                  <a:latin typeface="Cambria Math"/>
                                </a:rPr>
                                <m:t>1</m:t>
                              </m:r>
                            </m:e>
                            <m:e>
                              <m:r>
                                <a:rPr lang="en-IN" sz="2400" b="0" i="1" smtClean="0">
                                  <a:latin typeface="Cambria Math"/>
                                </a:rPr>
                                <m:t>0</m:t>
                              </m:r>
                            </m:e>
                          </m:eqArr>
                        </m:e>
                      </m:d>
                    </m:oMath>
                  </m:oMathPara>
                </a14:m>
                <a:endParaRPr lang="en-IN" sz="2400" dirty="0">
                  <a:latin typeface="Times New Roman" pitchFamily="18" charset="0"/>
                  <a:cs typeface="Times New Roman" pitchFamily="18"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5427204" y="3946534"/>
                <a:ext cx="656334" cy="708143"/>
              </a:xfrm>
              <a:prstGeom prst="rect">
                <a:avLst/>
              </a:prstGeom>
              <a:blipFill rotWithShape="1">
                <a:blip r:embed="rId8"/>
                <a:stretch>
                  <a:fillRect/>
                </a:stretch>
              </a:blipFill>
            </p:spPr>
            <p:txBody>
              <a:bodyPr/>
              <a:lstStyle/>
              <a:p>
                <a:r>
                  <a:rPr lang="en-IN">
                    <a:noFill/>
                  </a:rPr>
                  <a:t> </a:t>
                </a:r>
              </a:p>
            </p:txBody>
          </p:sp>
        </mc:Fallback>
      </mc:AlternateContent>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5992140" y="3623393"/>
            <a:ext cx="1435192" cy="1354423"/>
          </a:xfrm>
          <a:prstGeom prst="rect">
            <a:avLst/>
          </a:prstGeom>
        </p:spPr>
      </p:pic>
      <p:sp>
        <p:nvSpPr>
          <p:cNvPr id="14" name="Rectangle 13"/>
          <p:cNvSpPr/>
          <p:nvPr/>
        </p:nvSpPr>
        <p:spPr>
          <a:xfrm>
            <a:off x="7590969" y="4001182"/>
            <a:ext cx="364202" cy="461665"/>
          </a:xfrm>
          <a:prstGeom prst="rect">
            <a:avLst/>
          </a:prstGeom>
        </p:spPr>
        <p:txBody>
          <a:bodyPr wrap="none">
            <a:spAutoFit/>
          </a:bodyPr>
          <a:lstStyle/>
          <a:p>
            <a:r>
              <a:rPr lang="en-IN" sz="2400" b="1" dirty="0"/>
              <a:t>=</a:t>
            </a:r>
          </a:p>
        </p:txBody>
      </p:sp>
      <mc:AlternateContent xmlns:mc="http://schemas.openxmlformats.org/markup-compatibility/2006">
        <mc:Choice xmlns:a14="http://schemas.microsoft.com/office/drawing/2010/main" Requires="a14">
          <p:sp>
            <p:nvSpPr>
              <p:cNvPr id="15" name="TextBox 14"/>
              <p:cNvSpPr txBox="1"/>
              <p:nvPr/>
            </p:nvSpPr>
            <p:spPr>
              <a:xfrm>
                <a:off x="8447314" y="3224926"/>
                <a:ext cx="654986" cy="214898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m:rPr>
                                    <m:brk m:alnAt="7"/>
                                  </m:rPr>
                                  <a:rPr lang="en-IN" sz="2400" b="0" i="1" smtClean="0">
                                    <a:latin typeface="Cambria Math"/>
                                  </a:rPr>
                                  <m:t>0</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1</m:t>
                                </m:r>
                              </m:e>
                            </m:mr>
                            <m:mr>
                              <m:e>
                                <m:r>
                                  <a:rPr lang="en-IN" sz="2400" b="0" i="1" smtClean="0">
                                    <a:latin typeface="Cambria Math"/>
                                  </a:rPr>
                                  <m:t>1</m:t>
                                </m:r>
                              </m:e>
                            </m:mr>
                            <m:mr>
                              <m:e>
                                <m:r>
                                  <a:rPr lang="en-IN" sz="2400" b="0" i="1" smtClean="0">
                                    <a:latin typeface="Cambria Math"/>
                                  </a:rPr>
                                  <m:t>1</m:t>
                                </m:r>
                              </m:e>
                            </m:mr>
                          </m:m>
                        </m:e>
                      </m:d>
                    </m:oMath>
                  </m:oMathPara>
                </a14:m>
                <a:endParaRPr lang="en-IN" sz="2400" dirty="0"/>
              </a:p>
            </p:txBody>
          </p:sp>
        </mc:Choice>
        <mc:Fallback>
          <p:sp>
            <p:nvSpPr>
              <p:cNvPr id="15" name="TextBox 14"/>
              <p:cNvSpPr txBox="1">
                <a:spLocks noRot="1" noChangeAspect="1" noMove="1" noResize="1" noEditPoints="1" noAdjustHandles="1" noChangeArrowheads="1" noChangeShapeType="1" noTextEdit="1"/>
              </p:cNvSpPr>
              <p:nvPr/>
            </p:nvSpPr>
            <p:spPr>
              <a:xfrm>
                <a:off x="8447314" y="3224926"/>
                <a:ext cx="654986" cy="2148986"/>
              </a:xfrm>
              <a:prstGeom prst="rect">
                <a:avLst/>
              </a:prstGeom>
              <a:blipFill rotWithShape="1">
                <a:blip r:embed="rId9"/>
                <a:stretch>
                  <a:fillRect/>
                </a:stretch>
              </a:blipFill>
            </p:spPr>
            <p:txBody>
              <a:bodyPr/>
              <a:lstStyle/>
              <a:p>
                <a:r>
                  <a:rPr lang="en-IN">
                    <a:noFill/>
                  </a:rPr>
                  <a:t> </a:t>
                </a:r>
              </a:p>
            </p:txBody>
          </p:sp>
        </mc:Fallback>
      </mc:AlternateContent>
      <p:cxnSp>
        <p:nvCxnSpPr>
          <p:cNvPr id="16" name="Straight Connector 15"/>
          <p:cNvCxnSpPr/>
          <p:nvPr/>
        </p:nvCxnSpPr>
        <p:spPr>
          <a:xfrm>
            <a:off x="8563888" y="4300605"/>
            <a:ext cx="407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9271582" y="3082821"/>
            <a:ext cx="1435192" cy="1354423"/>
          </a:xfrm>
          <a:prstGeom prst="rect">
            <a:avLst/>
          </a:prstGeom>
        </p:spPr>
      </p:pic>
      <p:pic>
        <p:nvPicPr>
          <p:cNvPr id="18" name="Picture 17"/>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397927" y="4585710"/>
            <a:ext cx="1308847" cy="1362391"/>
          </a:xfrm>
          <a:prstGeom prst="rect">
            <a:avLst/>
          </a:prstGeom>
        </p:spPr>
      </p:pic>
    </p:spTree>
    <p:extLst>
      <p:ext uri="{BB962C8B-B14F-4D97-AF65-F5344CB8AC3E}">
        <p14:creationId xmlns:p14="http://schemas.microsoft.com/office/powerpoint/2010/main" val="24949784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Complicated RNN</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26</a:t>
            </a:fld>
            <a:endParaRPr lang="en-US" dirty="0"/>
          </a:p>
        </p:txBody>
      </p:sp>
      <p:pic>
        <p:nvPicPr>
          <p:cNvPr id="5" name="Picture 4"/>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491538" y="4626499"/>
            <a:ext cx="1308847" cy="1362391"/>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78382" y="1537965"/>
            <a:ext cx="1435192" cy="1354423"/>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1800385" y="1690064"/>
                <a:ext cx="656334" cy="708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eqArr>
                            <m:eqArrPr>
                              <m:ctrlPr>
                                <a:rPr lang="en-IN" sz="2400" b="0" i="1" smtClean="0">
                                  <a:latin typeface="Cambria Math"/>
                                </a:rPr>
                              </m:ctrlPr>
                            </m:eqArrPr>
                            <m:e>
                              <m:r>
                                <a:rPr lang="en-IN" sz="2400" b="0" i="1" smtClean="0">
                                  <a:latin typeface="Cambria Math"/>
                                </a:rPr>
                                <m:t>1</m:t>
                              </m:r>
                            </m:e>
                            <m:e>
                              <m:r>
                                <a:rPr lang="en-IN" sz="2400" b="0" i="1" smtClean="0">
                                  <a:latin typeface="Cambria Math"/>
                                </a:rPr>
                                <m:t>0</m:t>
                              </m:r>
                            </m:e>
                          </m:eqArr>
                        </m:e>
                      </m:d>
                    </m:oMath>
                  </m:oMathPara>
                </a14:m>
                <a:endParaRPr lang="en-IN" sz="2400" dirty="0">
                  <a:latin typeface="Times New Roman" pitchFamily="18" charset="0"/>
                  <a:cs typeface="Times New Roman" pitchFamily="18"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1800385" y="1690064"/>
                <a:ext cx="656334" cy="708143"/>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934674" y="4804690"/>
                <a:ext cx="656334" cy="7057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eqArr>
                            <m:eqArrPr>
                              <m:ctrlPr>
                                <a:rPr lang="en-IN" sz="2400" b="0" i="1" smtClean="0">
                                  <a:latin typeface="Cambria Math"/>
                                </a:rPr>
                              </m:ctrlPr>
                            </m:eqArrPr>
                            <m:e>
                              <m:r>
                                <a:rPr lang="en-IN" sz="2400" b="0" i="1" smtClean="0">
                                  <a:latin typeface="Cambria Math"/>
                                </a:rPr>
                                <m:t>0</m:t>
                              </m:r>
                            </m:e>
                            <m:e>
                              <m:r>
                                <a:rPr lang="en-IN" sz="2400" b="0" i="1" smtClean="0">
                                  <a:latin typeface="Cambria Math"/>
                                </a:rPr>
                                <m:t>1</m:t>
                              </m:r>
                            </m:e>
                          </m:eqArr>
                        </m:e>
                      </m:d>
                    </m:oMath>
                  </m:oMathPara>
                </a14:m>
                <a:endParaRPr lang="en-IN" sz="2400" dirty="0">
                  <a:latin typeface="Times New Roman" pitchFamily="18" charset="0"/>
                  <a:cs typeface="Times New Roman"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1934674" y="4804690"/>
                <a:ext cx="656334" cy="705771"/>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294522" y="3156336"/>
                <a:ext cx="1132682" cy="215135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2"/>
                                    <m:mcJc m:val="center"/>
                                  </m:mcPr>
                                </m:mc>
                              </m:mcs>
                              <m:ctrlPr>
                                <a:rPr lang="en-IN" sz="2400" b="0" i="1" smtClean="0">
                                  <a:latin typeface="Cambria Math"/>
                                </a:rPr>
                              </m:ctrlPr>
                            </m:mPr>
                            <m:mr>
                              <m:e>
                                <m:r>
                                  <m:rPr>
                                    <m:brk m:alnAt="7"/>
                                  </m:rPr>
                                  <a:rPr lang="en-IN" sz="2400" b="0" i="1" smtClean="0">
                                    <a:latin typeface="Cambria Math"/>
                                  </a:rPr>
                                  <m:t>0</m:t>
                                </m:r>
                              </m:e>
                              <m:e>
                                <m:r>
                                  <a:rPr lang="en-IN" sz="2400" b="0" i="1" smtClean="0">
                                    <a:latin typeface="Cambria Math"/>
                                  </a:rPr>
                                  <m:t>1</m:t>
                                </m:r>
                              </m:e>
                            </m:mr>
                            <m:mr>
                              <m:e>
                                <m:r>
                                  <a:rPr lang="en-IN" sz="2400" b="0" i="1" smtClean="0">
                                    <a:latin typeface="Cambria Math"/>
                                  </a:rPr>
                                  <m:t>0</m:t>
                                </m:r>
                              </m:e>
                              <m:e>
                                <m:r>
                                  <a:rPr lang="en-IN" sz="2400" b="0" i="1" smtClean="0">
                                    <a:latin typeface="Cambria Math"/>
                                  </a:rPr>
                                  <m:t>1</m:t>
                                </m:r>
                              </m:e>
                            </m:mr>
                            <m:mr>
                              <m:e>
                                <m:r>
                                  <a:rPr lang="en-IN" sz="2400" b="0" i="1" smtClean="0">
                                    <a:latin typeface="Cambria Math"/>
                                  </a:rPr>
                                  <m:t>0</m:t>
                                </m:r>
                              </m:e>
                              <m:e>
                                <m:r>
                                  <a:rPr lang="en-IN" sz="2400" b="0" i="1" smtClean="0">
                                    <a:latin typeface="Cambria Math"/>
                                  </a:rPr>
                                  <m:t>1</m:t>
                                </m:r>
                              </m:e>
                            </m:mr>
                            <m:mr>
                              <m:e>
                                <m:r>
                                  <a:rPr lang="en-IN" sz="2400" b="0" i="1" smtClean="0">
                                    <a:latin typeface="Cambria Math"/>
                                  </a:rPr>
                                  <m:t>1</m:t>
                                </m:r>
                              </m:e>
                              <m:e>
                                <m:r>
                                  <a:rPr lang="en-IN" sz="2400" b="0" i="1" smtClean="0">
                                    <a:latin typeface="Cambria Math"/>
                                  </a:rPr>
                                  <m:t>0</m:t>
                                </m:r>
                              </m:e>
                            </m:mr>
                            <m:mr>
                              <m:e>
                                <m:r>
                                  <a:rPr lang="en-IN" sz="2400" b="0" i="1" smtClean="0">
                                    <a:latin typeface="Cambria Math"/>
                                  </a:rPr>
                                  <m:t>1</m:t>
                                </m:r>
                              </m:e>
                              <m:e>
                                <m:r>
                                  <a:rPr lang="en-IN" sz="2400" b="0" i="1" smtClean="0">
                                    <a:latin typeface="Cambria Math"/>
                                  </a:rPr>
                                  <m:t>0</m:t>
                                </m:r>
                              </m:e>
                            </m:mr>
                            <m:mr>
                              <m:e>
                                <m:r>
                                  <a:rPr lang="en-IN" sz="2400" b="0" i="1" smtClean="0">
                                    <a:latin typeface="Cambria Math"/>
                                  </a:rPr>
                                  <m:t>1</m:t>
                                </m:r>
                              </m:e>
                              <m:e>
                                <m:r>
                                  <a:rPr lang="en-IN" sz="2400" b="0" i="1" smtClean="0">
                                    <a:latin typeface="Cambria Math"/>
                                  </a:rPr>
                                  <m:t>0</m:t>
                                </m:r>
                              </m:e>
                            </m:mr>
                          </m:m>
                        </m:e>
                      </m:d>
                    </m:oMath>
                  </m:oMathPara>
                </a14:m>
                <a:endParaRPr lang="en-IN" sz="2400" dirty="0"/>
              </a:p>
            </p:txBody>
          </p:sp>
        </mc:Choice>
        <mc:Fallback>
          <p:sp>
            <p:nvSpPr>
              <p:cNvPr id="9" name="TextBox 8"/>
              <p:cNvSpPr txBox="1">
                <a:spLocks noRot="1" noChangeAspect="1" noMove="1" noResize="1" noEditPoints="1" noAdjustHandles="1" noChangeArrowheads="1" noChangeShapeType="1" noTextEdit="1"/>
              </p:cNvSpPr>
              <p:nvPr/>
            </p:nvSpPr>
            <p:spPr>
              <a:xfrm>
                <a:off x="4294522" y="3156336"/>
                <a:ext cx="1132682" cy="2151358"/>
              </a:xfrm>
              <a:prstGeom prst="rect">
                <a:avLst/>
              </a:prstGeom>
              <a:blipFill rotWithShape="1">
                <a:blip r:embed="rId7"/>
                <a:stretch>
                  <a:fillRect/>
                </a:stretch>
              </a:blipFill>
            </p:spPr>
            <p:txBody>
              <a:bodyPr/>
              <a:lstStyle/>
              <a:p>
                <a:r>
                  <a:rPr lang="en-IN">
                    <a:noFill/>
                  </a:rPr>
                  <a:t> </a:t>
                </a:r>
              </a:p>
            </p:txBody>
          </p:sp>
        </mc:Fallback>
      </mc:AlternateContent>
      <p:sp>
        <p:nvSpPr>
          <p:cNvPr id="10" name="TextBox 9"/>
          <p:cNvSpPr txBox="1"/>
          <p:nvPr/>
        </p:nvSpPr>
        <p:spPr>
          <a:xfrm>
            <a:off x="4473815" y="5510461"/>
            <a:ext cx="1394164" cy="461665"/>
          </a:xfrm>
          <a:prstGeom prst="rect">
            <a:avLst/>
          </a:prstGeom>
          <a:noFill/>
        </p:spPr>
        <p:txBody>
          <a:bodyPr wrap="none" rtlCol="0">
            <a:spAutoFit/>
          </a:bodyPr>
          <a:lstStyle/>
          <a:p>
            <a:r>
              <a:rPr lang="en-IN" sz="2400" b="1" dirty="0" smtClean="0"/>
              <a:t>Weather</a:t>
            </a:r>
            <a:endParaRPr lang="en-IN" sz="2400" b="1" dirty="0"/>
          </a:p>
        </p:txBody>
      </p:sp>
      <p:cxnSp>
        <p:nvCxnSpPr>
          <p:cNvPr id="11" name="Straight Connector 10"/>
          <p:cNvCxnSpPr/>
          <p:nvPr/>
        </p:nvCxnSpPr>
        <p:spPr>
          <a:xfrm flipV="1">
            <a:off x="4473815" y="4232015"/>
            <a:ext cx="779739" cy="2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5427204" y="3946534"/>
                <a:ext cx="656334" cy="7057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eqArr>
                            <m:eqArrPr>
                              <m:ctrlPr>
                                <a:rPr lang="en-IN" sz="2400" b="0" i="1" smtClean="0">
                                  <a:latin typeface="Cambria Math"/>
                                </a:rPr>
                              </m:ctrlPr>
                            </m:eqArrPr>
                            <m:e>
                              <m:r>
                                <a:rPr lang="en-IN" sz="2400" b="0" i="1" smtClean="0">
                                  <a:latin typeface="Cambria Math"/>
                                </a:rPr>
                                <m:t>0</m:t>
                              </m:r>
                            </m:e>
                            <m:e>
                              <m:r>
                                <a:rPr lang="en-IN" sz="2400" b="0" i="1" smtClean="0">
                                  <a:latin typeface="Cambria Math"/>
                                </a:rPr>
                                <m:t>1</m:t>
                              </m:r>
                            </m:e>
                          </m:eqArr>
                        </m:e>
                      </m:d>
                    </m:oMath>
                  </m:oMathPara>
                </a14:m>
                <a:endParaRPr lang="en-IN" sz="2400" dirty="0">
                  <a:latin typeface="Times New Roman" pitchFamily="18" charset="0"/>
                  <a:cs typeface="Times New Roman" pitchFamily="18"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5427204" y="3946534"/>
                <a:ext cx="656334" cy="705771"/>
              </a:xfrm>
              <a:prstGeom prst="rect">
                <a:avLst/>
              </a:prstGeom>
              <a:blipFill rotWithShape="1">
                <a:blip r:embed="rId8"/>
                <a:stretch>
                  <a:fillRect/>
                </a:stretch>
              </a:blipFill>
            </p:spPr>
            <p:txBody>
              <a:bodyPr/>
              <a:lstStyle/>
              <a:p>
                <a:r>
                  <a:rPr lang="en-IN">
                    <a:noFill/>
                  </a:rPr>
                  <a:t> </a:t>
                </a:r>
              </a:p>
            </p:txBody>
          </p:sp>
        </mc:Fallback>
      </mc:AlternateContent>
      <p:sp>
        <p:nvSpPr>
          <p:cNvPr id="14" name="Rectangle 13"/>
          <p:cNvSpPr/>
          <p:nvPr/>
        </p:nvSpPr>
        <p:spPr>
          <a:xfrm>
            <a:off x="7590969" y="4001182"/>
            <a:ext cx="364202" cy="461665"/>
          </a:xfrm>
          <a:prstGeom prst="rect">
            <a:avLst/>
          </a:prstGeom>
        </p:spPr>
        <p:txBody>
          <a:bodyPr wrap="none">
            <a:spAutoFit/>
          </a:bodyPr>
          <a:lstStyle/>
          <a:p>
            <a:r>
              <a:rPr lang="en-IN" sz="2400" b="1" dirty="0"/>
              <a:t>=</a:t>
            </a:r>
          </a:p>
        </p:txBody>
      </p:sp>
      <mc:AlternateContent xmlns:mc="http://schemas.openxmlformats.org/markup-compatibility/2006">
        <mc:Choice xmlns:a14="http://schemas.microsoft.com/office/drawing/2010/main" Requires="a14">
          <p:sp>
            <p:nvSpPr>
              <p:cNvPr id="15" name="TextBox 14"/>
              <p:cNvSpPr txBox="1"/>
              <p:nvPr/>
            </p:nvSpPr>
            <p:spPr>
              <a:xfrm>
                <a:off x="8447314" y="3224926"/>
                <a:ext cx="654986" cy="215135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m:rPr>
                                    <m:brk m:alnAt="7"/>
                                  </m:rPr>
                                  <a:rPr lang="en-IN" sz="2400" b="0" i="1" smtClean="0">
                                    <a:latin typeface="Cambria Math"/>
                                  </a:rPr>
                                  <m:t>1</m:t>
                                </m:r>
                              </m:e>
                            </m:mr>
                            <m:mr>
                              <m:e>
                                <m:r>
                                  <a:rPr lang="en-IN" sz="2400" b="0" i="1" smtClean="0">
                                    <a:latin typeface="Cambria Math"/>
                                  </a:rPr>
                                  <m:t>1</m:t>
                                </m:r>
                              </m:e>
                            </m:mr>
                            <m:mr>
                              <m:e>
                                <m:r>
                                  <a:rPr lang="en-IN" sz="2400" b="0" i="1" smtClean="0">
                                    <a:latin typeface="Cambria Math"/>
                                  </a:rPr>
                                  <m:t>1</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0</m:t>
                                </m:r>
                              </m:e>
                            </m:mr>
                          </m:m>
                        </m:e>
                      </m:d>
                    </m:oMath>
                  </m:oMathPara>
                </a14:m>
                <a:endParaRPr lang="en-IN" sz="2400" dirty="0"/>
              </a:p>
            </p:txBody>
          </p:sp>
        </mc:Choice>
        <mc:Fallback>
          <p:sp>
            <p:nvSpPr>
              <p:cNvPr id="15" name="TextBox 14"/>
              <p:cNvSpPr txBox="1">
                <a:spLocks noRot="1" noChangeAspect="1" noMove="1" noResize="1" noEditPoints="1" noAdjustHandles="1" noChangeArrowheads="1" noChangeShapeType="1" noTextEdit="1"/>
              </p:cNvSpPr>
              <p:nvPr/>
            </p:nvSpPr>
            <p:spPr>
              <a:xfrm>
                <a:off x="8447314" y="3224926"/>
                <a:ext cx="654986" cy="2151358"/>
              </a:xfrm>
              <a:prstGeom prst="rect">
                <a:avLst/>
              </a:prstGeom>
              <a:blipFill rotWithShape="1">
                <a:blip r:embed="rId9"/>
                <a:stretch>
                  <a:fillRect/>
                </a:stretch>
              </a:blipFill>
            </p:spPr>
            <p:txBody>
              <a:bodyPr/>
              <a:lstStyle/>
              <a:p>
                <a:r>
                  <a:rPr lang="en-IN">
                    <a:noFill/>
                  </a:rPr>
                  <a:t> </a:t>
                </a:r>
              </a:p>
            </p:txBody>
          </p:sp>
        </mc:Fallback>
      </mc:AlternateContent>
      <p:cxnSp>
        <p:nvCxnSpPr>
          <p:cNvPr id="16" name="Straight Connector 15"/>
          <p:cNvCxnSpPr/>
          <p:nvPr/>
        </p:nvCxnSpPr>
        <p:spPr>
          <a:xfrm>
            <a:off x="8563888" y="4300605"/>
            <a:ext cx="407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9338103" y="3123331"/>
            <a:ext cx="1435192" cy="1354423"/>
          </a:xfrm>
          <a:prstGeom prst="rect">
            <a:avLst/>
          </a:prstGeom>
        </p:spPr>
      </p:pic>
      <p:pic>
        <p:nvPicPr>
          <p:cNvPr id="18" name="Picture 17"/>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397927" y="4585710"/>
            <a:ext cx="1308847" cy="1362391"/>
          </a:xfrm>
          <a:prstGeom prst="rect">
            <a:avLst/>
          </a:prstGeom>
        </p:spPr>
      </p:pic>
      <p:pic>
        <p:nvPicPr>
          <p:cNvPr id="19" name="Picture 18"/>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6083538" y="3618223"/>
            <a:ext cx="1308847" cy="1362391"/>
          </a:xfrm>
          <a:prstGeom prst="rect">
            <a:avLst/>
          </a:prstGeom>
        </p:spPr>
      </p:pic>
    </p:spTree>
    <p:extLst>
      <p:ext uri="{BB962C8B-B14F-4D97-AF65-F5344CB8AC3E}">
        <p14:creationId xmlns:p14="http://schemas.microsoft.com/office/powerpoint/2010/main" val="521205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27</a:t>
            </a:fld>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564351" y="2746854"/>
                <a:ext cx="654986" cy="215135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m:rPr>
                                    <m:brk m:alnAt="7"/>
                                  </m:rPr>
                                  <a:rPr lang="en-IN" sz="2400" b="0" i="1" smtClean="0">
                                    <a:latin typeface="Cambria Math"/>
                                  </a:rPr>
                                  <m:t>1</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1</m:t>
                                </m:r>
                              </m:e>
                            </m:mr>
                            <m:mr>
                              <m:e>
                                <m:r>
                                  <a:rPr lang="en-IN" sz="2400" b="0" i="1" smtClean="0">
                                    <a:latin typeface="Cambria Math"/>
                                  </a:rPr>
                                  <m:t>0</m:t>
                                </m:r>
                              </m:e>
                            </m:mr>
                          </m:m>
                        </m:e>
                      </m:d>
                    </m:oMath>
                  </m:oMathPara>
                </a14:m>
                <a:endParaRPr lang="en-IN" sz="2400" dirty="0"/>
              </a:p>
            </p:txBody>
          </p:sp>
        </mc:Choice>
        <mc:Fallback>
          <p:sp>
            <p:nvSpPr>
              <p:cNvPr id="5" name="TextBox 4"/>
              <p:cNvSpPr txBox="1">
                <a:spLocks noRot="1" noChangeAspect="1" noMove="1" noResize="1" noEditPoints="1" noAdjustHandles="1" noChangeArrowheads="1" noChangeShapeType="1" noTextEdit="1"/>
              </p:cNvSpPr>
              <p:nvPr/>
            </p:nvSpPr>
            <p:spPr>
              <a:xfrm>
                <a:off x="564351" y="2746854"/>
                <a:ext cx="654986" cy="2151358"/>
              </a:xfrm>
              <a:prstGeom prst="rect">
                <a:avLst/>
              </a:prstGeom>
              <a:blipFill rotWithShape="1">
                <a:blip r:embed="rId2"/>
                <a:stretch>
                  <a:fillRect/>
                </a:stretch>
              </a:blipFill>
            </p:spPr>
            <p:txBody>
              <a:bodyPr/>
              <a:lstStyle/>
              <a:p>
                <a:r>
                  <a:rPr lang="en-IN">
                    <a:noFill/>
                  </a:rPr>
                  <a:t> </a:t>
                </a:r>
              </a:p>
            </p:txBody>
          </p:sp>
        </mc:Fallback>
      </mc:AlternateContent>
      <p:cxnSp>
        <p:nvCxnSpPr>
          <p:cNvPr id="6" name="Straight Connector 5"/>
          <p:cNvCxnSpPr/>
          <p:nvPr/>
        </p:nvCxnSpPr>
        <p:spPr>
          <a:xfrm>
            <a:off x="680925" y="3822533"/>
            <a:ext cx="407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978" y="2610104"/>
            <a:ext cx="1882588" cy="983804"/>
          </a:xfrm>
          <a:prstGeom prst="rect">
            <a:avLst/>
          </a:prstGeom>
        </p:spPr>
      </p:pic>
      <p:pic>
        <p:nvPicPr>
          <p:cNvPr id="8"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2567" y="3962782"/>
            <a:ext cx="1688999" cy="945840"/>
          </a:xfrm>
          <a:prstGeom prst="rect">
            <a:avLst/>
          </a:prstGeom>
        </p:spPr>
      </p:pic>
      <p:sp>
        <p:nvSpPr>
          <p:cNvPr id="9" name="TextBox 8"/>
          <p:cNvSpPr txBox="1"/>
          <p:nvPr/>
        </p:nvSpPr>
        <p:spPr>
          <a:xfrm>
            <a:off x="3686506" y="2838103"/>
            <a:ext cx="787395" cy="369332"/>
          </a:xfrm>
          <a:prstGeom prst="rect">
            <a:avLst/>
          </a:prstGeom>
          <a:noFill/>
        </p:spPr>
        <p:txBody>
          <a:bodyPr wrap="none" rtlCol="0">
            <a:spAutoFit/>
          </a:bodyPr>
          <a:lstStyle/>
          <a:p>
            <a:r>
              <a:rPr lang="en-IN" dirty="0" smtClean="0"/>
              <a:t>Same</a:t>
            </a:r>
            <a:endParaRPr lang="en-IN" dirty="0"/>
          </a:p>
        </p:txBody>
      </p:sp>
      <p:sp>
        <p:nvSpPr>
          <p:cNvPr id="10" name="TextBox 9"/>
          <p:cNvSpPr txBox="1"/>
          <p:nvPr/>
        </p:nvSpPr>
        <p:spPr>
          <a:xfrm>
            <a:off x="3657759" y="4247439"/>
            <a:ext cx="1133644" cy="369332"/>
          </a:xfrm>
          <a:prstGeom prst="rect">
            <a:avLst/>
          </a:prstGeom>
          <a:noFill/>
        </p:spPr>
        <p:txBody>
          <a:bodyPr wrap="none" rtlCol="0">
            <a:spAutoFit/>
          </a:bodyPr>
          <a:lstStyle/>
          <a:p>
            <a:r>
              <a:rPr lang="en-IN" dirty="0" smtClean="0"/>
              <a:t>Next Day</a:t>
            </a:r>
            <a:endParaRPr lang="en-IN" dirty="0"/>
          </a:p>
        </p:txBody>
      </p:sp>
      <p:sp>
        <p:nvSpPr>
          <p:cNvPr id="11" name="TextBox 10"/>
          <p:cNvSpPr txBox="1"/>
          <p:nvPr/>
        </p:nvSpPr>
        <p:spPr>
          <a:xfrm>
            <a:off x="5361001" y="3439562"/>
            <a:ext cx="394660" cy="523220"/>
          </a:xfrm>
          <a:prstGeom prst="rect">
            <a:avLst/>
          </a:prstGeom>
          <a:noFill/>
        </p:spPr>
        <p:txBody>
          <a:bodyPr wrap="none" rtlCol="0">
            <a:spAutoFit/>
          </a:bodyPr>
          <a:lstStyle/>
          <a:p>
            <a:r>
              <a:rPr lang="en-IN" sz="2800" b="1" dirty="0" smtClean="0"/>
              <a:t>+</a:t>
            </a:r>
            <a:endParaRPr lang="en-IN" sz="2800" b="1"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252" y="1427189"/>
            <a:ext cx="1882588" cy="983804"/>
          </a:xfrm>
          <a:prstGeom prst="rect">
            <a:avLst/>
          </a:prstGeom>
        </p:spPr>
      </p:pic>
      <p:sp>
        <p:nvSpPr>
          <p:cNvPr id="13" name="Rectangle 12"/>
          <p:cNvSpPr/>
          <p:nvPr/>
        </p:nvSpPr>
        <p:spPr>
          <a:xfrm>
            <a:off x="9116037" y="3501117"/>
            <a:ext cx="364202" cy="461665"/>
          </a:xfrm>
          <a:prstGeom prst="rect">
            <a:avLst/>
          </a:prstGeom>
        </p:spPr>
        <p:txBody>
          <a:bodyPr wrap="none">
            <a:spAutoFit/>
          </a:bodyPr>
          <a:lstStyle/>
          <a:p>
            <a:r>
              <a:rPr lang="en-IN" sz="2400" b="1" dirty="0"/>
              <a:t>=</a:t>
            </a:r>
          </a:p>
        </p:txBody>
      </p:sp>
      <mc:AlternateContent xmlns:mc="http://schemas.openxmlformats.org/markup-compatibility/2006">
        <mc:Choice xmlns:a14="http://schemas.microsoft.com/office/drawing/2010/main" Requires="a14">
          <p:sp>
            <p:nvSpPr>
              <p:cNvPr id="14" name="TextBox 13"/>
              <p:cNvSpPr txBox="1"/>
              <p:nvPr/>
            </p:nvSpPr>
            <p:spPr>
              <a:xfrm>
                <a:off x="6430896" y="2685539"/>
                <a:ext cx="654986" cy="214898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m:rPr>
                                    <m:brk m:alnAt="7"/>
                                  </m:rPr>
                                  <a:rPr lang="en-IN" sz="2400" b="0" i="1" smtClean="0">
                                    <a:latin typeface="Cambria Math"/>
                                  </a:rPr>
                                  <m:t>0</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1</m:t>
                                </m:r>
                              </m:e>
                            </m:mr>
                            <m:mr>
                              <m:e>
                                <m:r>
                                  <a:rPr lang="en-IN" sz="2400" b="0" i="1" smtClean="0">
                                    <a:latin typeface="Cambria Math"/>
                                  </a:rPr>
                                  <m:t>1</m:t>
                                </m:r>
                              </m:e>
                            </m:mr>
                            <m:mr>
                              <m:e>
                                <m:r>
                                  <a:rPr lang="en-IN" sz="2400" b="0" i="1" smtClean="0">
                                    <a:latin typeface="Cambria Math"/>
                                  </a:rPr>
                                  <m:t>1</m:t>
                                </m:r>
                              </m:e>
                            </m:mr>
                          </m:m>
                        </m:e>
                      </m:d>
                    </m:oMath>
                  </m:oMathPara>
                </a14:m>
                <a:endParaRPr lang="en-IN" sz="2400" dirty="0"/>
              </a:p>
            </p:txBody>
          </p:sp>
        </mc:Choice>
        <mc:Fallback>
          <p:sp>
            <p:nvSpPr>
              <p:cNvPr id="14" name="TextBox 13"/>
              <p:cNvSpPr txBox="1">
                <a:spLocks noRot="1" noChangeAspect="1" noMove="1" noResize="1" noEditPoints="1" noAdjustHandles="1" noChangeArrowheads="1" noChangeShapeType="1" noTextEdit="1"/>
              </p:cNvSpPr>
              <p:nvPr/>
            </p:nvSpPr>
            <p:spPr>
              <a:xfrm>
                <a:off x="6430896" y="2685539"/>
                <a:ext cx="654986" cy="2148986"/>
              </a:xfrm>
              <a:prstGeom prst="rect">
                <a:avLst/>
              </a:prstGeom>
              <a:blipFill rotWithShape="1">
                <a:blip r:embed="rId5"/>
                <a:stretch>
                  <a:fillRect/>
                </a:stretch>
              </a:blipFill>
            </p:spPr>
            <p:txBody>
              <a:bodyPr/>
              <a:lstStyle/>
              <a:p>
                <a:r>
                  <a:rPr lang="en-IN">
                    <a:noFill/>
                  </a:rPr>
                  <a:t> </a:t>
                </a:r>
              </a:p>
            </p:txBody>
          </p:sp>
        </mc:Fallback>
      </mc:AlternateContent>
      <p:cxnSp>
        <p:nvCxnSpPr>
          <p:cNvPr id="15" name="Straight Connector 14"/>
          <p:cNvCxnSpPr/>
          <p:nvPr/>
        </p:nvCxnSpPr>
        <p:spPr>
          <a:xfrm>
            <a:off x="6547470" y="3761218"/>
            <a:ext cx="407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tretch>
            <a:fillRect/>
          </a:stretch>
        </p:blipFill>
        <p:spPr>
          <a:xfrm>
            <a:off x="7255164" y="2543434"/>
            <a:ext cx="1435192" cy="1354423"/>
          </a:xfrm>
          <a:prstGeom prst="rect">
            <a:avLst/>
          </a:prstGeom>
        </p:spPr>
      </p:pic>
      <p:pic>
        <p:nvPicPr>
          <p:cNvPr id="17" name="Picture 16"/>
          <p:cNvPicPr>
            <a:picLocks noChangeAspect="1"/>
          </p:cNvPicPr>
          <p:nvPr/>
        </p:nvPicPr>
        <p:blipFill>
          <a:blip r:embed="rId8">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381509" y="4046323"/>
            <a:ext cx="1308847" cy="1362391"/>
          </a:xfrm>
          <a:prstGeom prst="rect">
            <a:avLst/>
          </a:prstGeom>
        </p:spPr>
      </p:pic>
      <p:pic>
        <p:nvPicPr>
          <p:cNvPr id="18" name="Picture 17"/>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584114" y="1226919"/>
            <a:ext cx="1435192" cy="1354423"/>
          </a:xfrm>
          <a:prstGeom prst="rect">
            <a:avLst/>
          </a:prstGeom>
        </p:spPr>
      </p:pic>
      <mc:AlternateContent xmlns:mc="http://schemas.openxmlformats.org/markup-compatibility/2006">
        <mc:Choice xmlns:a14="http://schemas.microsoft.com/office/drawing/2010/main" Requires="a14">
          <p:sp>
            <p:nvSpPr>
              <p:cNvPr id="19" name="TextBox 18"/>
              <p:cNvSpPr txBox="1"/>
              <p:nvPr/>
            </p:nvSpPr>
            <p:spPr>
              <a:xfrm>
                <a:off x="9703867" y="2657456"/>
                <a:ext cx="654986" cy="214898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m:rPr>
                                    <m:brk m:alnAt="7"/>
                                  </m:rPr>
                                  <a:rPr lang="en-IN" sz="2400" b="0" i="1" smtClean="0">
                                    <a:latin typeface="Cambria Math"/>
                                  </a:rPr>
                                  <m:t>1</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1</m:t>
                                </m:r>
                              </m:e>
                            </m:mr>
                            <m:mr>
                              <m:e>
                                <m:r>
                                  <a:rPr lang="en-IN" sz="2400" b="0" i="1" smtClean="0">
                                    <a:latin typeface="Cambria Math"/>
                                  </a:rPr>
                                  <m:t>2</m:t>
                                </m:r>
                              </m:e>
                            </m:mr>
                            <m:mr>
                              <m:e>
                                <m:r>
                                  <a:rPr lang="en-IN" sz="2400" b="0" i="1" smtClean="0">
                                    <a:latin typeface="Cambria Math"/>
                                  </a:rPr>
                                  <m:t>1</m:t>
                                </m:r>
                              </m:e>
                            </m:mr>
                          </m:m>
                        </m:e>
                      </m:d>
                    </m:oMath>
                  </m:oMathPara>
                </a14:m>
                <a:endParaRPr lang="en-IN" sz="2400" dirty="0"/>
              </a:p>
            </p:txBody>
          </p:sp>
        </mc:Choice>
        <mc:Fallback>
          <p:sp>
            <p:nvSpPr>
              <p:cNvPr id="19" name="TextBox 18"/>
              <p:cNvSpPr txBox="1">
                <a:spLocks noRot="1" noChangeAspect="1" noMove="1" noResize="1" noEditPoints="1" noAdjustHandles="1" noChangeArrowheads="1" noChangeShapeType="1" noTextEdit="1"/>
              </p:cNvSpPr>
              <p:nvPr/>
            </p:nvSpPr>
            <p:spPr>
              <a:xfrm>
                <a:off x="9703867" y="2657456"/>
                <a:ext cx="654986" cy="2148986"/>
              </a:xfrm>
              <a:prstGeom prst="rect">
                <a:avLst/>
              </a:prstGeom>
              <a:blipFill rotWithShape="1">
                <a:blip r:embed="rId9"/>
                <a:stretch>
                  <a:fillRect/>
                </a:stretch>
              </a:blipFill>
            </p:spPr>
            <p:txBody>
              <a:bodyPr/>
              <a:lstStyle/>
              <a:p>
                <a:r>
                  <a:rPr lang="en-IN">
                    <a:noFill/>
                  </a:rPr>
                  <a:t> </a:t>
                </a:r>
              </a:p>
            </p:txBody>
          </p:sp>
        </mc:Fallback>
      </mc:AlternateContent>
      <p:sp>
        <p:nvSpPr>
          <p:cNvPr id="20" name="Oval 19"/>
          <p:cNvSpPr/>
          <p:nvPr/>
        </p:nvSpPr>
        <p:spPr>
          <a:xfrm>
            <a:off x="9801305" y="4061273"/>
            <a:ext cx="460110" cy="38578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3803" y="5653696"/>
            <a:ext cx="1688999" cy="945840"/>
          </a:xfrm>
          <a:prstGeom prst="rect">
            <a:avLst/>
          </a:prstGeom>
        </p:spPr>
      </p:pic>
      <p:sp>
        <p:nvSpPr>
          <p:cNvPr id="22" name="TextBox 21"/>
          <p:cNvSpPr txBox="1"/>
          <p:nvPr/>
        </p:nvSpPr>
        <p:spPr>
          <a:xfrm>
            <a:off x="6678995" y="5938353"/>
            <a:ext cx="1133644" cy="369332"/>
          </a:xfrm>
          <a:prstGeom prst="rect">
            <a:avLst/>
          </a:prstGeom>
          <a:noFill/>
        </p:spPr>
        <p:txBody>
          <a:bodyPr wrap="none" rtlCol="0">
            <a:spAutoFit/>
          </a:bodyPr>
          <a:lstStyle/>
          <a:p>
            <a:r>
              <a:rPr lang="en-IN" dirty="0" smtClean="0"/>
              <a:t>Next Day</a:t>
            </a:r>
            <a:endParaRPr lang="en-IN" dirty="0"/>
          </a:p>
        </p:txBody>
      </p:sp>
      <p:sp>
        <p:nvSpPr>
          <p:cNvPr id="23" name="TextBox 22"/>
          <p:cNvSpPr txBox="1"/>
          <p:nvPr/>
        </p:nvSpPr>
        <p:spPr>
          <a:xfrm>
            <a:off x="2496452" y="5938353"/>
            <a:ext cx="1838965" cy="369332"/>
          </a:xfrm>
          <a:prstGeom prst="rect">
            <a:avLst/>
          </a:prstGeom>
          <a:noFill/>
        </p:spPr>
        <p:txBody>
          <a:bodyPr wrap="none" rtlCol="0">
            <a:spAutoFit/>
          </a:bodyPr>
          <a:lstStyle/>
          <a:p>
            <a:r>
              <a:rPr lang="en-IN" b="1" dirty="0" smtClean="0"/>
              <a:t>2 means (0 1 0)</a:t>
            </a:r>
            <a:endParaRPr lang="en-IN" b="1" dirty="0"/>
          </a:p>
        </p:txBody>
      </p:sp>
    </p:spTree>
    <p:extLst>
      <p:ext uri="{BB962C8B-B14F-4D97-AF65-F5344CB8AC3E}">
        <p14:creationId xmlns:p14="http://schemas.microsoft.com/office/powerpoint/2010/main" val="2455571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Merge</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28</a:t>
            </a:fld>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3322066" y="2797764"/>
                <a:ext cx="654986" cy="215135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m:rPr>
                                    <m:brk m:alnAt="7"/>
                                  </m:rPr>
                                  <a:rPr lang="en-IN" sz="2400" b="0" i="1" smtClean="0">
                                    <a:latin typeface="Cambria Math"/>
                                  </a:rPr>
                                  <m:t>0</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1</m:t>
                                </m:r>
                              </m:e>
                            </m:mr>
                            <m:mr>
                              <m:e>
                                <m:r>
                                  <a:rPr lang="en-IN" sz="2400" b="0" i="1" smtClean="0">
                                    <a:latin typeface="Cambria Math"/>
                                  </a:rPr>
                                  <m:t>0</m:t>
                                </m:r>
                              </m:e>
                            </m:mr>
                          </m:m>
                        </m:e>
                      </m:d>
                    </m:oMath>
                  </m:oMathPara>
                </a14:m>
                <a:endParaRPr lang="en-IN" sz="2400" dirty="0"/>
              </a:p>
            </p:txBody>
          </p:sp>
        </mc:Choice>
        <mc:Fallback>
          <p:sp>
            <p:nvSpPr>
              <p:cNvPr id="5" name="TextBox 4"/>
              <p:cNvSpPr txBox="1">
                <a:spLocks noRot="1" noChangeAspect="1" noMove="1" noResize="1" noEditPoints="1" noAdjustHandles="1" noChangeArrowheads="1" noChangeShapeType="1" noTextEdit="1"/>
              </p:cNvSpPr>
              <p:nvPr/>
            </p:nvSpPr>
            <p:spPr>
              <a:xfrm>
                <a:off x="3322066" y="2797764"/>
                <a:ext cx="654986" cy="2151358"/>
              </a:xfrm>
              <a:prstGeom prst="rect">
                <a:avLst/>
              </a:prstGeom>
              <a:blipFill rotWithShape="1">
                <a:blip r:embed="rId2"/>
                <a:stretch>
                  <a:fillRect/>
                </a:stretch>
              </a:blipFill>
            </p:spPr>
            <p:txBody>
              <a:bodyPr/>
              <a:lstStyle/>
              <a:p>
                <a:r>
                  <a:rPr lang="en-IN">
                    <a:noFill/>
                  </a:rPr>
                  <a:t> </a:t>
                </a:r>
              </a:p>
            </p:txBody>
          </p:sp>
        </mc:Fallback>
      </mc:AlternateContent>
      <p:cxnSp>
        <p:nvCxnSpPr>
          <p:cNvPr id="6" name="Straight Connector 5"/>
          <p:cNvCxnSpPr/>
          <p:nvPr/>
        </p:nvCxnSpPr>
        <p:spPr>
          <a:xfrm>
            <a:off x="3438640" y="3873443"/>
            <a:ext cx="407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1041480" y="2779596"/>
                <a:ext cx="654986" cy="214898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m:rPr>
                                    <m:brk m:alnAt="7"/>
                                  </m:rPr>
                                  <a:rPr lang="en-IN" sz="2400" b="0" i="1" smtClean="0">
                                    <a:latin typeface="Cambria Math"/>
                                  </a:rPr>
                                  <m:t>1</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1</m:t>
                                </m:r>
                              </m:e>
                            </m:mr>
                            <m:mr>
                              <m:e>
                                <m:r>
                                  <a:rPr lang="en-IN" sz="2400" b="0" i="1" smtClean="0">
                                    <a:latin typeface="Cambria Math"/>
                                  </a:rPr>
                                  <m:t>2</m:t>
                                </m:r>
                              </m:e>
                            </m:mr>
                            <m:mr>
                              <m:e>
                                <m:r>
                                  <a:rPr lang="en-IN" sz="2400" b="0" i="1" smtClean="0">
                                    <a:latin typeface="Cambria Math"/>
                                  </a:rPr>
                                  <m:t>1</m:t>
                                </m:r>
                              </m:e>
                            </m:mr>
                          </m:m>
                        </m:e>
                      </m:d>
                    </m:oMath>
                  </m:oMathPara>
                </a14:m>
                <a:endParaRPr lang="en-IN" sz="2400" dirty="0"/>
              </a:p>
            </p:txBody>
          </p:sp>
        </mc:Choice>
        <mc:Fallback>
          <p:sp>
            <p:nvSpPr>
              <p:cNvPr id="7" name="TextBox 6"/>
              <p:cNvSpPr txBox="1">
                <a:spLocks noRot="1" noChangeAspect="1" noMove="1" noResize="1" noEditPoints="1" noAdjustHandles="1" noChangeArrowheads="1" noChangeShapeType="1" noTextEdit="1"/>
              </p:cNvSpPr>
              <p:nvPr/>
            </p:nvSpPr>
            <p:spPr>
              <a:xfrm>
                <a:off x="1041480" y="2779596"/>
                <a:ext cx="654986" cy="2148986"/>
              </a:xfrm>
              <a:prstGeom prst="rect">
                <a:avLst/>
              </a:prstGeom>
              <a:blipFill rotWithShape="1">
                <a:blip r:embed="rId3"/>
                <a:stretch>
                  <a:fillRect/>
                </a:stretch>
              </a:blipFill>
            </p:spPr>
            <p:txBody>
              <a:bodyPr/>
              <a:lstStyle/>
              <a:p>
                <a:r>
                  <a:rPr lang="en-IN">
                    <a:noFill/>
                  </a:rPr>
                  <a:t> </a:t>
                </a:r>
              </a:p>
            </p:txBody>
          </p:sp>
        </mc:Fallback>
      </mc:AlternateContent>
      <p:sp>
        <p:nvSpPr>
          <p:cNvPr id="8" name="Oval 7"/>
          <p:cNvSpPr/>
          <p:nvPr/>
        </p:nvSpPr>
        <p:spPr>
          <a:xfrm>
            <a:off x="1138918" y="4183413"/>
            <a:ext cx="460110" cy="38578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p:nvPr/>
        </p:nvCxnSpPr>
        <p:spPr>
          <a:xfrm>
            <a:off x="1988457" y="3854089"/>
            <a:ext cx="1030514"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82735" y="3062514"/>
            <a:ext cx="1313180" cy="369332"/>
          </a:xfrm>
          <a:prstGeom prst="rect">
            <a:avLst/>
          </a:prstGeom>
          <a:noFill/>
        </p:spPr>
        <p:txBody>
          <a:bodyPr wrap="none" rtlCol="0">
            <a:spAutoFit/>
          </a:bodyPr>
          <a:lstStyle/>
          <a:p>
            <a:r>
              <a:rPr lang="en-IN" b="1" dirty="0" smtClean="0"/>
              <a:t>Non</a:t>
            </a:r>
            <a:r>
              <a:rPr lang="en-IN" dirty="0" smtClean="0"/>
              <a:t> </a:t>
            </a:r>
            <a:r>
              <a:rPr lang="en-IN" b="1" dirty="0" smtClean="0"/>
              <a:t>linear</a:t>
            </a:r>
            <a:endParaRPr lang="en-IN" b="1" dirty="0"/>
          </a:p>
        </p:txBody>
      </p:sp>
      <p:sp>
        <p:nvSpPr>
          <p:cNvPr id="12" name="TextBox 11"/>
          <p:cNvSpPr txBox="1"/>
          <p:nvPr/>
        </p:nvSpPr>
        <p:spPr>
          <a:xfrm>
            <a:off x="4420881" y="5062137"/>
            <a:ext cx="1091966" cy="461665"/>
          </a:xfrm>
          <a:prstGeom prst="rect">
            <a:avLst/>
          </a:prstGeom>
          <a:noFill/>
        </p:spPr>
        <p:txBody>
          <a:bodyPr wrap="none" rtlCol="0">
            <a:spAutoFit/>
          </a:bodyPr>
          <a:lstStyle/>
          <a:p>
            <a:r>
              <a:rPr lang="en-IN" sz="2400" b="1" dirty="0"/>
              <a:t>Merge</a:t>
            </a:r>
          </a:p>
        </p:txBody>
      </p:sp>
      <p:sp>
        <p:nvSpPr>
          <p:cNvPr id="13" name="Notched Right Arrow 14"/>
          <p:cNvSpPr/>
          <p:nvPr/>
        </p:nvSpPr>
        <p:spPr>
          <a:xfrm>
            <a:off x="4177970" y="3344204"/>
            <a:ext cx="1577787" cy="925576"/>
          </a:xfrm>
          <a:custGeom>
            <a:avLst/>
            <a:gdLst>
              <a:gd name="connsiteX0" fmla="*/ 0 w 1541929"/>
              <a:gd name="connsiteY0" fmla="*/ 184881 h 739525"/>
              <a:gd name="connsiteX1" fmla="*/ 1172167 w 1541929"/>
              <a:gd name="connsiteY1" fmla="*/ 184881 h 739525"/>
              <a:gd name="connsiteX2" fmla="*/ 1172167 w 1541929"/>
              <a:gd name="connsiteY2" fmla="*/ 0 h 739525"/>
              <a:gd name="connsiteX3" fmla="*/ 1541929 w 1541929"/>
              <a:gd name="connsiteY3" fmla="*/ 369763 h 739525"/>
              <a:gd name="connsiteX4" fmla="*/ 1172167 w 1541929"/>
              <a:gd name="connsiteY4" fmla="*/ 739525 h 739525"/>
              <a:gd name="connsiteX5" fmla="*/ 1172167 w 1541929"/>
              <a:gd name="connsiteY5" fmla="*/ 554644 h 739525"/>
              <a:gd name="connsiteX6" fmla="*/ 0 w 1541929"/>
              <a:gd name="connsiteY6" fmla="*/ 554644 h 739525"/>
              <a:gd name="connsiteX7" fmla="*/ 184881 w 1541929"/>
              <a:gd name="connsiteY7" fmla="*/ 369763 h 739525"/>
              <a:gd name="connsiteX8" fmla="*/ 0 w 1541929"/>
              <a:gd name="connsiteY8" fmla="*/ 184881 h 739525"/>
              <a:gd name="connsiteX0" fmla="*/ 0 w 1577787"/>
              <a:gd name="connsiteY0" fmla="*/ 59375 h 739525"/>
              <a:gd name="connsiteX1" fmla="*/ 1208025 w 1577787"/>
              <a:gd name="connsiteY1" fmla="*/ 184881 h 739525"/>
              <a:gd name="connsiteX2" fmla="*/ 1208025 w 1577787"/>
              <a:gd name="connsiteY2" fmla="*/ 0 h 739525"/>
              <a:gd name="connsiteX3" fmla="*/ 1577787 w 1577787"/>
              <a:gd name="connsiteY3" fmla="*/ 369763 h 739525"/>
              <a:gd name="connsiteX4" fmla="*/ 1208025 w 1577787"/>
              <a:gd name="connsiteY4" fmla="*/ 739525 h 739525"/>
              <a:gd name="connsiteX5" fmla="*/ 1208025 w 1577787"/>
              <a:gd name="connsiteY5" fmla="*/ 554644 h 739525"/>
              <a:gd name="connsiteX6" fmla="*/ 35858 w 1577787"/>
              <a:gd name="connsiteY6" fmla="*/ 554644 h 739525"/>
              <a:gd name="connsiteX7" fmla="*/ 220739 w 1577787"/>
              <a:gd name="connsiteY7" fmla="*/ 369763 h 739525"/>
              <a:gd name="connsiteX8" fmla="*/ 0 w 1577787"/>
              <a:gd name="connsiteY8" fmla="*/ 59375 h 739525"/>
              <a:gd name="connsiteX0" fmla="*/ 0 w 1577787"/>
              <a:gd name="connsiteY0" fmla="*/ 59375 h 739525"/>
              <a:gd name="connsiteX1" fmla="*/ 1208025 w 1577787"/>
              <a:gd name="connsiteY1" fmla="*/ 184881 h 739525"/>
              <a:gd name="connsiteX2" fmla="*/ 1208025 w 1577787"/>
              <a:gd name="connsiteY2" fmla="*/ 0 h 739525"/>
              <a:gd name="connsiteX3" fmla="*/ 1577787 w 1577787"/>
              <a:gd name="connsiteY3" fmla="*/ 369763 h 739525"/>
              <a:gd name="connsiteX4" fmla="*/ 1208025 w 1577787"/>
              <a:gd name="connsiteY4" fmla="*/ 739525 h 739525"/>
              <a:gd name="connsiteX5" fmla="*/ 1208025 w 1577787"/>
              <a:gd name="connsiteY5" fmla="*/ 554644 h 739525"/>
              <a:gd name="connsiteX6" fmla="*/ 71717 w 1577787"/>
              <a:gd name="connsiteY6" fmla="*/ 698080 h 739525"/>
              <a:gd name="connsiteX7" fmla="*/ 220739 w 1577787"/>
              <a:gd name="connsiteY7" fmla="*/ 369763 h 739525"/>
              <a:gd name="connsiteX8" fmla="*/ 0 w 1577787"/>
              <a:gd name="connsiteY8" fmla="*/ 59375 h 739525"/>
              <a:gd name="connsiteX0" fmla="*/ 0 w 1577787"/>
              <a:gd name="connsiteY0" fmla="*/ 59375 h 739525"/>
              <a:gd name="connsiteX1" fmla="*/ 1208025 w 1577787"/>
              <a:gd name="connsiteY1" fmla="*/ 184881 h 739525"/>
              <a:gd name="connsiteX2" fmla="*/ 1208025 w 1577787"/>
              <a:gd name="connsiteY2" fmla="*/ 0 h 739525"/>
              <a:gd name="connsiteX3" fmla="*/ 1577787 w 1577787"/>
              <a:gd name="connsiteY3" fmla="*/ 369763 h 739525"/>
              <a:gd name="connsiteX4" fmla="*/ 1208025 w 1577787"/>
              <a:gd name="connsiteY4" fmla="*/ 739525 h 739525"/>
              <a:gd name="connsiteX5" fmla="*/ 1208025 w 1577787"/>
              <a:gd name="connsiteY5" fmla="*/ 554644 h 739525"/>
              <a:gd name="connsiteX6" fmla="*/ 71717 w 1577787"/>
              <a:gd name="connsiteY6" fmla="*/ 698080 h 739525"/>
              <a:gd name="connsiteX7" fmla="*/ 866198 w 1577787"/>
              <a:gd name="connsiteY7" fmla="*/ 405622 h 739525"/>
              <a:gd name="connsiteX8" fmla="*/ 0 w 1577787"/>
              <a:gd name="connsiteY8" fmla="*/ 59375 h 739525"/>
              <a:gd name="connsiteX0" fmla="*/ 0 w 1577787"/>
              <a:gd name="connsiteY0" fmla="*/ 59375 h 859445"/>
              <a:gd name="connsiteX1" fmla="*/ 1208025 w 1577787"/>
              <a:gd name="connsiteY1" fmla="*/ 184881 h 859445"/>
              <a:gd name="connsiteX2" fmla="*/ 1208025 w 1577787"/>
              <a:gd name="connsiteY2" fmla="*/ 0 h 859445"/>
              <a:gd name="connsiteX3" fmla="*/ 1577787 w 1577787"/>
              <a:gd name="connsiteY3" fmla="*/ 369763 h 859445"/>
              <a:gd name="connsiteX4" fmla="*/ 1208025 w 1577787"/>
              <a:gd name="connsiteY4" fmla="*/ 739525 h 859445"/>
              <a:gd name="connsiteX5" fmla="*/ 1208025 w 1577787"/>
              <a:gd name="connsiteY5" fmla="*/ 554644 h 859445"/>
              <a:gd name="connsiteX6" fmla="*/ 71717 w 1577787"/>
              <a:gd name="connsiteY6" fmla="*/ 859445 h 859445"/>
              <a:gd name="connsiteX7" fmla="*/ 866198 w 1577787"/>
              <a:gd name="connsiteY7" fmla="*/ 405622 h 859445"/>
              <a:gd name="connsiteX8" fmla="*/ 0 w 1577787"/>
              <a:gd name="connsiteY8" fmla="*/ 59375 h 859445"/>
              <a:gd name="connsiteX0" fmla="*/ 0 w 1577787"/>
              <a:gd name="connsiteY0" fmla="*/ 0 h 925576"/>
              <a:gd name="connsiteX1" fmla="*/ 1208025 w 1577787"/>
              <a:gd name="connsiteY1" fmla="*/ 251012 h 925576"/>
              <a:gd name="connsiteX2" fmla="*/ 1208025 w 1577787"/>
              <a:gd name="connsiteY2" fmla="*/ 66131 h 925576"/>
              <a:gd name="connsiteX3" fmla="*/ 1577787 w 1577787"/>
              <a:gd name="connsiteY3" fmla="*/ 435894 h 925576"/>
              <a:gd name="connsiteX4" fmla="*/ 1208025 w 1577787"/>
              <a:gd name="connsiteY4" fmla="*/ 805656 h 925576"/>
              <a:gd name="connsiteX5" fmla="*/ 1208025 w 1577787"/>
              <a:gd name="connsiteY5" fmla="*/ 620775 h 925576"/>
              <a:gd name="connsiteX6" fmla="*/ 71717 w 1577787"/>
              <a:gd name="connsiteY6" fmla="*/ 925576 h 925576"/>
              <a:gd name="connsiteX7" fmla="*/ 866198 w 1577787"/>
              <a:gd name="connsiteY7" fmla="*/ 471753 h 925576"/>
              <a:gd name="connsiteX8" fmla="*/ 0 w 1577787"/>
              <a:gd name="connsiteY8" fmla="*/ 0 h 92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7787" h="925576">
                <a:moveTo>
                  <a:pt x="0" y="0"/>
                </a:moveTo>
                <a:lnTo>
                  <a:pt x="1208025" y="251012"/>
                </a:lnTo>
                <a:lnTo>
                  <a:pt x="1208025" y="66131"/>
                </a:lnTo>
                <a:lnTo>
                  <a:pt x="1577787" y="435894"/>
                </a:lnTo>
                <a:lnTo>
                  <a:pt x="1208025" y="805656"/>
                </a:lnTo>
                <a:lnTo>
                  <a:pt x="1208025" y="620775"/>
                </a:lnTo>
                <a:lnTo>
                  <a:pt x="71717" y="925576"/>
                </a:lnTo>
                <a:lnTo>
                  <a:pt x="866198" y="471753"/>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14" name="TextBox 13"/>
              <p:cNvSpPr txBox="1"/>
              <p:nvPr/>
            </p:nvSpPr>
            <p:spPr>
              <a:xfrm>
                <a:off x="8272731" y="3219556"/>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1</m:t>
                                    </m:r>
                                  </m:e>
                                  <m:e>
                                    <m:r>
                                      <a:rPr lang="en-IN" sz="2400" i="1">
                                        <a:latin typeface="Cambria Math"/>
                                      </a:rPr>
                                      <m:t>0</m:t>
                                    </m:r>
                                  </m:e>
                                </m:eqArr>
                              </m:e>
                            </m:mr>
                          </m:m>
                        </m:e>
                      </m:d>
                    </m:oMath>
                  </m:oMathPara>
                </a14:m>
                <a:endParaRPr lang="en-IN" sz="2400" i="1" dirty="0">
                  <a:latin typeface="Cambria Math"/>
                </a:endParaRPr>
              </a:p>
            </p:txBody>
          </p:sp>
        </mc:Choice>
        <mc:Fallback>
          <p:sp>
            <p:nvSpPr>
              <p:cNvPr id="14" name="TextBox 13"/>
              <p:cNvSpPr txBox="1">
                <a:spLocks noRot="1" noChangeAspect="1" noMove="1" noResize="1" noEditPoints="1" noAdjustHandles="1" noChangeArrowheads="1" noChangeShapeType="1" noTextEdit="1"/>
              </p:cNvSpPr>
              <p:nvPr/>
            </p:nvSpPr>
            <p:spPr>
              <a:xfrm>
                <a:off x="8272731" y="3219556"/>
                <a:ext cx="667490" cy="1050224"/>
              </a:xfrm>
              <a:prstGeom prst="rect">
                <a:avLst/>
              </a:prstGeom>
              <a:blipFill rotWithShape="1">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6291531" y="3310125"/>
                <a:ext cx="1203470" cy="10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r>
                                  <a:rPr lang="en-IN" sz="2400" b="0" i="1" smtClean="0">
                                    <a:latin typeface="Cambria Math"/>
                                  </a:rPr>
                                  <m:t>+0</m:t>
                                </m:r>
                              </m:e>
                            </m:mr>
                            <m:mr>
                              <m:e>
                                <m:eqArr>
                                  <m:eqArrPr>
                                    <m:ctrlPr>
                                      <a:rPr lang="en-IN" sz="2400" i="1">
                                        <a:latin typeface="Cambria Math"/>
                                      </a:rPr>
                                    </m:ctrlPr>
                                  </m:eqArrPr>
                                  <m:e>
                                    <m:r>
                                      <a:rPr lang="en-IN" sz="2400" b="0" i="1" smtClean="0">
                                        <a:latin typeface="Cambria Math"/>
                                      </a:rPr>
                                      <m:t>0+</m:t>
                                    </m:r>
                                    <m:r>
                                      <a:rPr lang="en-IN" sz="2400" i="1">
                                        <a:latin typeface="Cambria Math"/>
                                      </a:rPr>
                                      <m:t>1</m:t>
                                    </m:r>
                                  </m:e>
                                  <m:e>
                                    <m:r>
                                      <a:rPr lang="en-IN" sz="2400" i="1">
                                        <a:latin typeface="Cambria Math"/>
                                      </a:rPr>
                                      <m:t>0</m:t>
                                    </m:r>
                                    <m:r>
                                      <a:rPr lang="en-IN" sz="2400" b="0" i="1" smtClean="0">
                                        <a:latin typeface="Cambria Math"/>
                                      </a:rPr>
                                      <m:t>+0</m:t>
                                    </m:r>
                                  </m:e>
                                </m:eqArr>
                              </m:e>
                            </m:mr>
                          </m:m>
                        </m:e>
                      </m:d>
                    </m:oMath>
                  </m:oMathPara>
                </a14:m>
                <a:endParaRPr lang="en-IN" sz="2400" i="1" dirty="0">
                  <a:latin typeface="Cambria Math"/>
                </a:endParaRPr>
              </a:p>
            </p:txBody>
          </p:sp>
        </mc:Choice>
        <mc:Fallback>
          <p:sp>
            <p:nvSpPr>
              <p:cNvPr id="15" name="TextBox 14"/>
              <p:cNvSpPr txBox="1">
                <a:spLocks noRot="1" noChangeAspect="1" noMove="1" noResize="1" noEditPoints="1" noAdjustHandles="1" noChangeArrowheads="1" noChangeShapeType="1" noTextEdit="1"/>
              </p:cNvSpPr>
              <p:nvPr/>
            </p:nvSpPr>
            <p:spPr>
              <a:xfrm>
                <a:off x="6291531" y="3310125"/>
                <a:ext cx="1203470" cy="1087927"/>
              </a:xfrm>
              <a:prstGeom prst="rect">
                <a:avLst/>
              </a:prstGeom>
              <a:blipFill rotWithShape="1">
                <a:blip r:embed="rId5"/>
                <a:stretch>
                  <a:fillRect/>
                </a:stretch>
              </a:blipFill>
            </p:spPr>
            <p:txBody>
              <a:bodyPr/>
              <a:lstStyle/>
              <a:p>
                <a:r>
                  <a:rPr lang="en-IN">
                    <a:noFill/>
                  </a:rPr>
                  <a:t> </a:t>
                </a:r>
              </a:p>
            </p:txBody>
          </p:sp>
        </mc:Fallback>
      </mc:AlternateContent>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252" y="1427189"/>
            <a:ext cx="1882588" cy="983804"/>
          </a:xfrm>
          <a:prstGeom prst="rect">
            <a:avLst/>
          </a:prstGeom>
        </p:spPr>
      </p:pic>
      <p:pic>
        <p:nvPicPr>
          <p:cNvPr id="17" name="Picture 16"/>
          <p:cNvPicPr>
            <a:picLocks noChangeAspect="1"/>
          </p:cNvPicPr>
          <p:nvPr/>
        </p:nvPicPr>
        <p:blipFill>
          <a:blip r:embed="rId7">
            <a:extLst>
              <a:ext uri="{BEBA8EAE-BF5A-486C-A8C5-ECC9F3942E4B}">
                <a14:imgProps xmlns:a14="http://schemas.microsoft.com/office/drawing/2010/main">
                  <a14:imgLayer r:embed="rId8">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584114" y="1226919"/>
            <a:ext cx="1435192" cy="1354423"/>
          </a:xfrm>
          <a:prstGeom prst="rect">
            <a:avLst/>
          </a:prstGeom>
        </p:spPr>
      </p:pic>
      <p:pic>
        <p:nvPicPr>
          <p:cNvPr id="18" name="Content Placeholder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46432" y="3344204"/>
            <a:ext cx="1688999" cy="945840"/>
          </a:xfrm>
          <a:prstGeom prst="rect">
            <a:avLst/>
          </a:prstGeom>
        </p:spPr>
      </p:pic>
      <p:sp>
        <p:nvSpPr>
          <p:cNvPr id="19" name="Rectangle 18"/>
          <p:cNvSpPr/>
          <p:nvPr/>
        </p:nvSpPr>
        <p:spPr>
          <a:xfrm>
            <a:off x="7590969" y="3586291"/>
            <a:ext cx="364202" cy="461665"/>
          </a:xfrm>
          <a:prstGeom prst="rect">
            <a:avLst/>
          </a:prstGeom>
        </p:spPr>
        <p:txBody>
          <a:bodyPr wrap="none">
            <a:spAutoFit/>
          </a:bodyPr>
          <a:lstStyle/>
          <a:p>
            <a:r>
              <a:rPr lang="en-IN" sz="2400" b="1" dirty="0"/>
              <a:t>=</a:t>
            </a:r>
          </a:p>
        </p:txBody>
      </p:sp>
    </p:spTree>
    <p:extLst>
      <p:ext uri="{BB962C8B-B14F-4D97-AF65-F5344CB8AC3E}">
        <p14:creationId xmlns:p14="http://schemas.microsoft.com/office/powerpoint/2010/main" val="2742620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171" y="1117757"/>
            <a:ext cx="10798629" cy="5606766"/>
          </a:xfrm>
        </p:spPr>
      </p:pic>
      <p:sp>
        <p:nvSpPr>
          <p:cNvPr id="4" name="Slide Number Placeholder 3"/>
          <p:cNvSpPr>
            <a:spLocks noGrp="1"/>
          </p:cNvSpPr>
          <p:nvPr>
            <p:ph type="sldNum" sz="quarter" idx="12"/>
          </p:nvPr>
        </p:nvSpPr>
        <p:spPr/>
        <p:txBody>
          <a:bodyPr/>
          <a:lstStyle/>
          <a:p>
            <a:fld id="{4FAB73BC-B049-4115-A692-8D63A059BFB8}" type="slidenum">
              <a:rPr lang="en-US" smtClean="0"/>
              <a:pPr/>
              <a:t>29</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526" y="2410993"/>
            <a:ext cx="1882588" cy="983804"/>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tretch>
            <a:fillRect/>
          </a:stretch>
        </p:blipFill>
        <p:spPr>
          <a:xfrm>
            <a:off x="925224" y="4289433"/>
            <a:ext cx="1435192" cy="1354423"/>
          </a:xfrm>
          <a:prstGeom prst="rect">
            <a:avLst/>
          </a:prstGeom>
        </p:spPr>
      </p:pic>
      <p:pic>
        <p:nvPicPr>
          <p:cNvPr id="9" name="Content Placeholder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41518" y="3202426"/>
            <a:ext cx="1688999" cy="945840"/>
          </a:xfrm>
          <a:prstGeom prst="rect">
            <a:avLst/>
          </a:prstGeom>
        </p:spPr>
      </p:pic>
      <mc:AlternateContent xmlns:mc="http://schemas.openxmlformats.org/markup-compatibility/2006">
        <mc:Choice xmlns:a14="http://schemas.microsoft.com/office/drawing/2010/main" Requires="a14">
          <p:sp>
            <p:nvSpPr>
              <p:cNvPr id="10" name="TextBox 9"/>
              <p:cNvSpPr txBox="1"/>
              <p:nvPr/>
            </p:nvSpPr>
            <p:spPr>
              <a:xfrm>
                <a:off x="9360556" y="3202426"/>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1</m:t>
                                    </m:r>
                                  </m:e>
                                  <m:e>
                                    <m:r>
                                      <a:rPr lang="en-IN" sz="2400" i="1">
                                        <a:latin typeface="Cambria Math"/>
                                      </a:rPr>
                                      <m:t>0</m:t>
                                    </m:r>
                                  </m:e>
                                </m:eqArr>
                              </m:e>
                            </m:mr>
                          </m:m>
                        </m:e>
                      </m:d>
                    </m:oMath>
                  </m:oMathPara>
                </a14:m>
                <a:endParaRPr lang="en-IN" sz="2400" i="1" dirty="0">
                  <a:latin typeface="Cambria Math"/>
                </a:endParaRPr>
              </a:p>
            </p:txBody>
          </p:sp>
        </mc:Choice>
        <mc:Fallback>
          <p:sp>
            <p:nvSpPr>
              <p:cNvPr id="10" name="TextBox 9"/>
              <p:cNvSpPr txBox="1">
                <a:spLocks noRot="1" noChangeAspect="1" noMove="1" noResize="1" noEditPoints="1" noAdjustHandles="1" noChangeArrowheads="1" noChangeShapeType="1" noTextEdit="1"/>
              </p:cNvSpPr>
              <p:nvPr/>
            </p:nvSpPr>
            <p:spPr>
              <a:xfrm>
                <a:off x="9360556" y="3202426"/>
                <a:ext cx="667490" cy="1050224"/>
              </a:xfrm>
              <a:prstGeom prst="rect">
                <a:avLst/>
              </a:prstGeom>
              <a:blipFill rotWithShape="1">
                <a:blip r:embed="rId7"/>
                <a:stretch>
                  <a:fillRect/>
                </a:stretch>
              </a:blipFill>
            </p:spPr>
            <p:txBody>
              <a:bodyPr/>
              <a:lstStyle/>
              <a:p>
                <a:r>
                  <a:rPr lang="en-IN">
                    <a:noFill/>
                  </a:rPr>
                  <a:t> </a:t>
                </a:r>
              </a:p>
            </p:txBody>
          </p:sp>
        </mc:Fallback>
      </mc:AlternateContent>
      <p:sp>
        <p:nvSpPr>
          <p:cNvPr id="11" name="TextBox 10"/>
          <p:cNvSpPr txBox="1"/>
          <p:nvPr/>
        </p:nvSpPr>
        <p:spPr>
          <a:xfrm>
            <a:off x="8679542" y="2819792"/>
            <a:ext cx="312906" cy="369332"/>
          </a:xfrm>
          <a:prstGeom prst="rect">
            <a:avLst/>
          </a:prstGeom>
          <a:noFill/>
        </p:spPr>
        <p:txBody>
          <a:bodyPr wrap="none" rtlCol="0">
            <a:spAutoFit/>
          </a:bodyPr>
          <a:lstStyle/>
          <a:p>
            <a:r>
              <a:rPr lang="en-IN" b="1" dirty="0" smtClean="0"/>
              <a:t>0</a:t>
            </a:r>
            <a:endParaRPr lang="en-IN" b="1" dirty="0"/>
          </a:p>
        </p:txBody>
      </p:sp>
      <p:sp>
        <p:nvSpPr>
          <p:cNvPr id="12" name="TextBox 11"/>
          <p:cNvSpPr txBox="1"/>
          <p:nvPr/>
        </p:nvSpPr>
        <p:spPr>
          <a:xfrm>
            <a:off x="8672288" y="3538238"/>
            <a:ext cx="312906" cy="369332"/>
          </a:xfrm>
          <a:prstGeom prst="rect">
            <a:avLst/>
          </a:prstGeom>
          <a:noFill/>
        </p:spPr>
        <p:txBody>
          <a:bodyPr wrap="none" rtlCol="0">
            <a:spAutoFit/>
          </a:bodyPr>
          <a:lstStyle/>
          <a:p>
            <a:r>
              <a:rPr lang="en-IN" b="1" dirty="0"/>
              <a:t>1</a:t>
            </a:r>
            <a:endParaRPr lang="en-IN" b="1" dirty="0"/>
          </a:p>
        </p:txBody>
      </p:sp>
      <p:sp>
        <p:nvSpPr>
          <p:cNvPr id="13" name="TextBox 12"/>
          <p:cNvSpPr txBox="1"/>
          <p:nvPr/>
        </p:nvSpPr>
        <p:spPr>
          <a:xfrm>
            <a:off x="8658619" y="4289433"/>
            <a:ext cx="312906" cy="369332"/>
          </a:xfrm>
          <a:prstGeom prst="rect">
            <a:avLst/>
          </a:prstGeom>
          <a:noFill/>
        </p:spPr>
        <p:txBody>
          <a:bodyPr wrap="none" rtlCol="0">
            <a:spAutoFit/>
          </a:bodyPr>
          <a:lstStyle/>
          <a:p>
            <a:r>
              <a:rPr lang="en-IN" b="1" dirty="0" smtClean="0"/>
              <a:t>0</a:t>
            </a:r>
            <a:endParaRPr lang="en-IN" b="1" dirty="0"/>
          </a:p>
        </p:txBody>
      </p:sp>
      <mc:AlternateContent xmlns:mc="http://schemas.openxmlformats.org/markup-compatibility/2006">
        <mc:Choice xmlns:a14="http://schemas.microsoft.com/office/drawing/2010/main" Requires="a14">
          <p:sp>
            <p:nvSpPr>
              <p:cNvPr id="14" name="TextBox 13"/>
              <p:cNvSpPr txBox="1"/>
              <p:nvPr/>
            </p:nvSpPr>
            <p:spPr>
              <a:xfrm>
                <a:off x="24418" y="2652795"/>
                <a:ext cx="677108"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a:rPr lang="en-IN" sz="2400" b="0" i="1" smtClean="0">
                                    <a:latin typeface="Cambria Math"/>
                                  </a:rPr>
                                  <m:t>1</m:t>
                                </m:r>
                              </m:e>
                            </m:mr>
                            <m:mr>
                              <m:e>
                                <m:eqArr>
                                  <m:eqArrPr>
                                    <m:ctrlPr>
                                      <a:rPr lang="en-IN" sz="2400" i="1" smtClean="0">
                                        <a:latin typeface="Cambria Math"/>
                                      </a:rPr>
                                    </m:ctrlPr>
                                  </m:eqArrPr>
                                  <m:e>
                                    <m:r>
                                      <a:rPr lang="en-IN" sz="2400" b="0" i="1" smtClean="0">
                                        <a:latin typeface="Cambria Math"/>
                                      </a:rPr>
                                      <m:t>0</m:t>
                                    </m:r>
                                  </m:e>
                                  <m:e>
                                    <m:r>
                                      <a:rPr lang="en-IN" sz="2400" b="0" i="1" smtClean="0">
                                        <a:latin typeface="Cambria Math"/>
                                      </a:rPr>
                                      <m:t>0</m:t>
                                    </m:r>
                                  </m:e>
                                </m:eqArr>
                              </m:e>
                            </m:mr>
                          </m:m>
                        </m:e>
                      </m:d>
                    </m:oMath>
                  </m:oMathPara>
                </a14:m>
                <a:endParaRPr lang="en-IN" sz="2400" dirty="0">
                  <a:latin typeface="Times New Roman" pitchFamily="18" charset="0"/>
                  <a:cs typeface="Times New Roman" pitchFamily="18" charset="0"/>
                </a:endParaRPr>
              </a:p>
            </p:txBody>
          </p:sp>
        </mc:Choice>
        <mc:Fallback>
          <p:sp>
            <p:nvSpPr>
              <p:cNvPr id="14" name="TextBox 13"/>
              <p:cNvSpPr txBox="1">
                <a:spLocks noRot="1" noChangeAspect="1" noMove="1" noResize="1" noEditPoints="1" noAdjustHandles="1" noChangeArrowheads="1" noChangeShapeType="1" noTextEdit="1"/>
              </p:cNvSpPr>
              <p:nvPr/>
            </p:nvSpPr>
            <p:spPr>
              <a:xfrm>
                <a:off x="24418" y="2652795"/>
                <a:ext cx="677108" cy="1050224"/>
              </a:xfrm>
              <a:prstGeom prst="rect">
                <a:avLst/>
              </a:prstGeom>
              <a:blipFill rotWithShape="1">
                <a:blip r:embed="rId8"/>
                <a:stretch>
                  <a:fillRect/>
                </a:stretch>
              </a:blipFill>
            </p:spPr>
            <p:txBody>
              <a:bodyPr/>
              <a:lstStyle/>
              <a:p>
                <a:r>
                  <a:rPr lang="en-IN">
                    <a:noFill/>
                  </a:rPr>
                  <a:t> </a:t>
                </a:r>
              </a:p>
            </p:txBody>
          </p:sp>
        </mc:Fallback>
      </mc:AlternateContent>
      <p:sp>
        <p:nvSpPr>
          <p:cNvPr id="15" name="TextBox 14"/>
          <p:cNvSpPr txBox="1"/>
          <p:nvPr/>
        </p:nvSpPr>
        <p:spPr>
          <a:xfrm>
            <a:off x="2957708" y="2065836"/>
            <a:ext cx="312906" cy="369332"/>
          </a:xfrm>
          <a:prstGeom prst="rect">
            <a:avLst/>
          </a:prstGeom>
          <a:noFill/>
        </p:spPr>
        <p:txBody>
          <a:bodyPr wrap="none" rtlCol="0">
            <a:spAutoFit/>
          </a:bodyPr>
          <a:lstStyle/>
          <a:p>
            <a:r>
              <a:rPr lang="en-IN" b="1" dirty="0"/>
              <a:t>1</a:t>
            </a:r>
            <a:endParaRPr lang="en-IN" b="1" dirty="0"/>
          </a:p>
        </p:txBody>
      </p:sp>
      <p:sp>
        <p:nvSpPr>
          <p:cNvPr id="16" name="TextBox 15"/>
          <p:cNvSpPr txBox="1"/>
          <p:nvPr/>
        </p:nvSpPr>
        <p:spPr>
          <a:xfrm>
            <a:off x="2948093" y="2747257"/>
            <a:ext cx="312906" cy="369332"/>
          </a:xfrm>
          <a:prstGeom prst="rect">
            <a:avLst/>
          </a:prstGeom>
          <a:noFill/>
        </p:spPr>
        <p:txBody>
          <a:bodyPr wrap="none" rtlCol="0">
            <a:spAutoFit/>
          </a:bodyPr>
          <a:lstStyle/>
          <a:p>
            <a:r>
              <a:rPr lang="en-IN" b="1" dirty="0" smtClean="0"/>
              <a:t>0</a:t>
            </a:r>
            <a:endParaRPr lang="en-IN" b="1" dirty="0"/>
          </a:p>
        </p:txBody>
      </p:sp>
      <p:sp>
        <p:nvSpPr>
          <p:cNvPr id="17" name="TextBox 16"/>
          <p:cNvSpPr txBox="1"/>
          <p:nvPr/>
        </p:nvSpPr>
        <p:spPr>
          <a:xfrm>
            <a:off x="2948093" y="3460297"/>
            <a:ext cx="312906" cy="369332"/>
          </a:xfrm>
          <a:prstGeom prst="rect">
            <a:avLst/>
          </a:prstGeom>
          <a:noFill/>
        </p:spPr>
        <p:txBody>
          <a:bodyPr wrap="none" rtlCol="0">
            <a:spAutoFit/>
          </a:bodyPr>
          <a:lstStyle/>
          <a:p>
            <a:r>
              <a:rPr lang="en-IN" b="1" dirty="0" smtClean="0"/>
              <a:t>0</a:t>
            </a:r>
            <a:endParaRPr lang="en-IN" b="1" dirty="0"/>
          </a:p>
        </p:txBody>
      </p:sp>
      <mc:AlternateContent xmlns:mc="http://schemas.openxmlformats.org/markup-compatibility/2006">
        <mc:Choice xmlns:a14="http://schemas.microsoft.com/office/drawing/2010/main" Requires="a14">
          <p:sp>
            <p:nvSpPr>
              <p:cNvPr id="18" name="TextBox 17"/>
              <p:cNvSpPr txBox="1"/>
              <p:nvPr/>
            </p:nvSpPr>
            <p:spPr>
              <a:xfrm>
                <a:off x="45192" y="4781607"/>
                <a:ext cx="656334" cy="708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eqArr>
                            <m:eqArrPr>
                              <m:ctrlPr>
                                <a:rPr lang="en-IN" sz="2400" b="0" i="1" smtClean="0">
                                  <a:latin typeface="Cambria Math"/>
                                </a:rPr>
                              </m:ctrlPr>
                            </m:eqArrPr>
                            <m:e>
                              <m:r>
                                <a:rPr lang="en-IN" sz="2400" b="0" i="1" smtClean="0">
                                  <a:latin typeface="Cambria Math"/>
                                </a:rPr>
                                <m:t>1</m:t>
                              </m:r>
                            </m:e>
                            <m:e>
                              <m:r>
                                <a:rPr lang="en-IN" sz="2400" b="0" i="1" smtClean="0">
                                  <a:latin typeface="Cambria Math"/>
                                </a:rPr>
                                <m:t>0</m:t>
                              </m:r>
                            </m:e>
                          </m:eqArr>
                        </m:e>
                      </m:d>
                    </m:oMath>
                  </m:oMathPara>
                </a14:m>
                <a:endParaRPr lang="en-IN" sz="2400" dirty="0">
                  <a:latin typeface="Times New Roman" pitchFamily="18" charset="0"/>
                  <a:cs typeface="Times New Roman" pitchFamily="18" charset="0"/>
                </a:endParaRPr>
              </a:p>
            </p:txBody>
          </p:sp>
        </mc:Choice>
        <mc:Fallback>
          <p:sp>
            <p:nvSpPr>
              <p:cNvPr id="18" name="TextBox 17"/>
              <p:cNvSpPr txBox="1">
                <a:spLocks noRot="1" noChangeAspect="1" noMove="1" noResize="1" noEditPoints="1" noAdjustHandles="1" noChangeArrowheads="1" noChangeShapeType="1" noTextEdit="1"/>
              </p:cNvSpPr>
              <p:nvPr/>
            </p:nvSpPr>
            <p:spPr>
              <a:xfrm>
                <a:off x="45192" y="4781607"/>
                <a:ext cx="656334" cy="708143"/>
              </a:xfrm>
              <a:prstGeom prst="rect">
                <a:avLst/>
              </a:prstGeom>
              <a:blipFill rotWithShape="1">
                <a:blip r:embed="rId9"/>
                <a:stretch>
                  <a:fillRect/>
                </a:stretch>
              </a:blipFill>
            </p:spPr>
            <p:txBody>
              <a:bodyPr/>
              <a:lstStyle/>
              <a:p>
                <a:r>
                  <a:rPr lang="en-IN">
                    <a:noFill/>
                  </a:rPr>
                  <a:t> </a:t>
                </a:r>
              </a:p>
            </p:txBody>
          </p:sp>
        </mc:Fallback>
      </mc:AlternateContent>
      <p:sp>
        <p:nvSpPr>
          <p:cNvPr id="19" name="TextBox 18"/>
          <p:cNvSpPr txBox="1"/>
          <p:nvPr/>
        </p:nvSpPr>
        <p:spPr>
          <a:xfrm>
            <a:off x="2948093" y="4500678"/>
            <a:ext cx="312906" cy="369332"/>
          </a:xfrm>
          <a:prstGeom prst="rect">
            <a:avLst/>
          </a:prstGeom>
          <a:noFill/>
        </p:spPr>
        <p:txBody>
          <a:bodyPr wrap="none" rtlCol="0">
            <a:spAutoFit/>
          </a:bodyPr>
          <a:lstStyle/>
          <a:p>
            <a:r>
              <a:rPr lang="en-IN" b="1" dirty="0"/>
              <a:t>1</a:t>
            </a:r>
            <a:endParaRPr lang="en-IN" b="1" dirty="0"/>
          </a:p>
        </p:txBody>
      </p:sp>
      <p:sp>
        <p:nvSpPr>
          <p:cNvPr id="20" name="TextBox 19"/>
          <p:cNvSpPr txBox="1"/>
          <p:nvPr/>
        </p:nvSpPr>
        <p:spPr>
          <a:xfrm>
            <a:off x="2944040" y="5206888"/>
            <a:ext cx="312906" cy="369332"/>
          </a:xfrm>
          <a:prstGeom prst="rect">
            <a:avLst/>
          </a:prstGeom>
          <a:noFill/>
        </p:spPr>
        <p:txBody>
          <a:bodyPr wrap="none" rtlCol="0">
            <a:spAutoFit/>
          </a:bodyPr>
          <a:lstStyle/>
          <a:p>
            <a:r>
              <a:rPr lang="en-IN" b="1" dirty="0" smtClean="0"/>
              <a:t>0</a:t>
            </a:r>
            <a:endParaRPr lang="en-IN" b="1" dirty="0"/>
          </a:p>
        </p:txBody>
      </p:sp>
    </p:spTree>
    <p:extLst>
      <p:ext uri="{BB962C8B-B14F-4D97-AF65-F5344CB8AC3E}">
        <p14:creationId xmlns:p14="http://schemas.microsoft.com/office/powerpoint/2010/main" val="1448261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Cooking Schedule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0421" y="3034489"/>
            <a:ext cx="1688999" cy="945840"/>
          </a:xfrm>
        </p:spPr>
      </p:pic>
      <p:sp>
        <p:nvSpPr>
          <p:cNvPr id="4" name="Slide Number Placeholder 3"/>
          <p:cNvSpPr>
            <a:spLocks noGrp="1"/>
          </p:cNvSpPr>
          <p:nvPr>
            <p:ph type="sldNum" sz="quarter" idx="12"/>
          </p:nvPr>
        </p:nvSpPr>
        <p:spPr/>
        <p:txBody>
          <a:bodyPr/>
          <a:lstStyle/>
          <a:p>
            <a:fld id="{4FAB73BC-B049-4115-A692-8D63A059BFB8}" type="slidenum">
              <a:rPr lang="en-US" smtClean="0"/>
              <a:pPr/>
              <a:t>3</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27683"/>
            <a:ext cx="1882588" cy="98380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5701" y="2897426"/>
            <a:ext cx="1722063" cy="1145955"/>
          </a:xfrm>
          <a:prstGeom prst="rect">
            <a:avLst/>
          </a:prstGeom>
        </p:spPr>
      </p:pic>
      <p:sp>
        <p:nvSpPr>
          <p:cNvPr id="9" name="TextBox 8"/>
          <p:cNvSpPr txBox="1"/>
          <p:nvPr/>
        </p:nvSpPr>
        <p:spPr>
          <a:xfrm>
            <a:off x="430306" y="1828800"/>
            <a:ext cx="10901082" cy="369332"/>
          </a:xfrm>
          <a:prstGeom prst="rect">
            <a:avLst/>
          </a:prstGeom>
          <a:noFill/>
        </p:spPr>
        <p:txBody>
          <a:bodyPr wrap="square" rtlCol="0">
            <a:spAutoFit/>
          </a:bodyPr>
          <a:lstStyle/>
          <a:p>
            <a:r>
              <a:rPr lang="en-IN" dirty="0" smtClean="0"/>
              <a:t>MONDAY            TUESDAY           WEDNESDAY            THURSDAT             FRIDAY              SATURDAY</a:t>
            </a:r>
            <a:endParaRPr lang="en-IN" dirty="0"/>
          </a:p>
        </p:txBody>
      </p:sp>
      <p:pic>
        <p:nvPicPr>
          <p:cNvPr id="10"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888" y="2900025"/>
            <a:ext cx="1688999" cy="94584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467" y="2993219"/>
            <a:ext cx="1882588" cy="983804"/>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9168" y="2762962"/>
            <a:ext cx="1722063" cy="1145955"/>
          </a:xfrm>
          <a:prstGeom prst="rect">
            <a:avLst/>
          </a:prstGeom>
        </p:spPr>
      </p:pic>
    </p:spTree>
    <p:extLst>
      <p:ext uri="{BB962C8B-B14F-4D97-AF65-F5344CB8AC3E}">
        <p14:creationId xmlns:p14="http://schemas.microsoft.com/office/powerpoint/2010/main" val="36489639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AB73BC-B049-4115-A692-8D63A059BFB8}" type="slidenum">
              <a:rPr lang="en-US" smtClean="0"/>
              <a:pPr/>
              <a:t>30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425" y="1229178"/>
            <a:ext cx="7677150" cy="5067300"/>
          </a:xfrm>
          <a:prstGeom prst="rect">
            <a:avLst/>
          </a:prstGeom>
        </p:spPr>
      </p:pic>
    </p:spTree>
    <p:extLst>
      <p:ext uri="{BB962C8B-B14F-4D97-AF65-F5344CB8AC3E}">
        <p14:creationId xmlns:p14="http://schemas.microsoft.com/office/powerpoint/2010/main" val="42687762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&amp; Disadvantages</a:t>
            </a:r>
            <a:endParaRPr lang="en-IN" dirty="0"/>
          </a:p>
        </p:txBody>
      </p:sp>
      <p:sp>
        <p:nvSpPr>
          <p:cNvPr id="3" name="Content Placeholder 2"/>
          <p:cNvSpPr>
            <a:spLocks noGrp="1"/>
          </p:cNvSpPr>
          <p:nvPr>
            <p:ph idx="1"/>
          </p:nvPr>
        </p:nvSpPr>
        <p:spPr/>
        <p:txBody>
          <a:bodyPr>
            <a:normAutofit fontScale="92500" lnSpcReduction="10000"/>
          </a:bodyPr>
          <a:lstStyle/>
          <a:p>
            <a:pPr marL="0" indent="0" fontAlgn="base">
              <a:buNone/>
            </a:pPr>
            <a:r>
              <a:rPr lang="en-US" b="1" dirty="0"/>
              <a:t>Advantages of Recurrent Neural Network</a:t>
            </a:r>
          </a:p>
          <a:p>
            <a:pPr fontAlgn="base"/>
            <a:r>
              <a:rPr lang="en-US" dirty="0" smtClean="0"/>
              <a:t>An </a:t>
            </a:r>
            <a:r>
              <a:rPr lang="en-US" dirty="0"/>
              <a:t>RNN remembers each and every information through time. It is useful in time series prediction only because of the feature to remember previous inputs as well. This is called Long Short Term Memory.</a:t>
            </a:r>
          </a:p>
          <a:p>
            <a:pPr fontAlgn="base"/>
            <a:r>
              <a:rPr lang="en-US" dirty="0"/>
              <a:t>Recurrent neural network are even used with convolutional layers to extend the effective pixel neighborhood.</a:t>
            </a:r>
          </a:p>
          <a:p>
            <a:pPr marL="0" indent="0" fontAlgn="base">
              <a:buNone/>
            </a:pPr>
            <a:r>
              <a:rPr lang="en-US" b="1" dirty="0"/>
              <a:t>Disadvantages of Recurrent Neural </a:t>
            </a:r>
            <a:r>
              <a:rPr lang="en-US" b="1" dirty="0" smtClean="0"/>
              <a:t>Network</a:t>
            </a:r>
            <a:endParaRPr lang="en-US" dirty="0"/>
          </a:p>
          <a:p>
            <a:pPr fontAlgn="base"/>
            <a:r>
              <a:rPr lang="en-US" dirty="0" smtClean="0"/>
              <a:t>Basic RNN only remember previous input </a:t>
            </a:r>
            <a:r>
              <a:rPr lang="en-US" dirty="0" err="1" smtClean="0"/>
              <a:t>ie</a:t>
            </a:r>
            <a:r>
              <a:rPr lang="en-US" dirty="0" smtClean="0"/>
              <a:t> short term memory.</a:t>
            </a:r>
          </a:p>
          <a:p>
            <a:pPr fontAlgn="base"/>
            <a:r>
              <a:rPr lang="en-US" dirty="0" smtClean="0"/>
              <a:t>Gradient </a:t>
            </a:r>
            <a:r>
              <a:rPr lang="en-US" dirty="0"/>
              <a:t>vanishing and exploding problems.</a:t>
            </a:r>
          </a:p>
          <a:p>
            <a:pPr fontAlgn="base"/>
            <a:r>
              <a:rPr lang="en-US" dirty="0"/>
              <a:t>Training an RNN is a very difficult task.</a:t>
            </a:r>
          </a:p>
          <a:p>
            <a:pPr fontAlgn="base"/>
            <a:r>
              <a:rPr lang="en-US" dirty="0"/>
              <a:t>It cannot process very long sequences if using </a:t>
            </a:r>
            <a:r>
              <a:rPr lang="en-US" dirty="0" err="1"/>
              <a:t>tanh</a:t>
            </a:r>
            <a:r>
              <a:rPr lang="en-US" dirty="0"/>
              <a:t> or </a:t>
            </a:r>
            <a:r>
              <a:rPr lang="en-US" dirty="0" err="1"/>
              <a:t>relu</a:t>
            </a:r>
            <a:r>
              <a:rPr lang="en-US" dirty="0"/>
              <a:t> as an activation function.</a:t>
            </a:r>
          </a:p>
          <a:p>
            <a:r>
              <a:rPr lang="en-US" dirty="0"/>
              <a:t/>
            </a:r>
            <a:br>
              <a:rPr lang="en-US" dirty="0"/>
            </a:b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31</a:t>
            </a:fld>
            <a:endParaRPr lang="en-US" dirty="0"/>
          </a:p>
        </p:txBody>
      </p:sp>
    </p:spTree>
    <p:extLst>
      <p:ext uri="{BB962C8B-B14F-4D97-AF65-F5344CB8AC3E}">
        <p14:creationId xmlns:p14="http://schemas.microsoft.com/office/powerpoint/2010/main" val="71324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Recurrent Neural Network</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4</a:t>
            </a:fld>
            <a:endParaRPr lang="en-US" dirty="0"/>
          </a:p>
        </p:txBody>
      </p:sp>
      <p:sp>
        <p:nvSpPr>
          <p:cNvPr id="5" name="Rectangle 4"/>
          <p:cNvSpPr/>
          <p:nvPr/>
        </p:nvSpPr>
        <p:spPr>
          <a:xfrm>
            <a:off x="4410634" y="2994212"/>
            <a:ext cx="1918447" cy="14164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RNN</a:t>
            </a:r>
            <a:endParaRPr lang="en-IN" sz="3200" dirty="0"/>
          </a:p>
        </p:txBody>
      </p:sp>
      <p:cxnSp>
        <p:nvCxnSpPr>
          <p:cNvPr id="7" name="Straight Arrow Connector 6"/>
          <p:cNvCxnSpPr>
            <a:endCxn id="5" idx="1"/>
          </p:cNvCxnSpPr>
          <p:nvPr/>
        </p:nvCxnSpPr>
        <p:spPr>
          <a:xfrm>
            <a:off x="3245224" y="3702423"/>
            <a:ext cx="1165410"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a:stCxn id="5" idx="3"/>
          </p:cNvCxnSpPr>
          <p:nvPr/>
        </p:nvCxnSpPr>
        <p:spPr>
          <a:xfrm>
            <a:off x="6329081" y="3702424"/>
            <a:ext cx="977091" cy="896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V="1">
            <a:off x="5154708" y="4410635"/>
            <a:ext cx="0" cy="60957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6172" y="3219489"/>
            <a:ext cx="1882588" cy="983804"/>
          </a:xfrm>
          <a:prstGeom prst="rect">
            <a:avLst/>
          </a:prstGeom>
        </p:spPr>
      </p:pic>
    </p:spTree>
    <p:extLst>
      <p:ext uri="{BB962C8B-B14F-4D97-AF65-F5344CB8AC3E}">
        <p14:creationId xmlns:p14="http://schemas.microsoft.com/office/powerpoint/2010/main" val="374833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path" presetSubtype="0" accel="50000" decel="50000" fill="hold" nodeType="clickEffect">
                                  <p:stCondLst>
                                    <p:cond delay="0"/>
                                  </p:stCondLst>
                                  <p:childTnLst>
                                    <p:animMotion origin="layout" path="M -2.29167E-6 -3.07443E-6 L 0.00886 0.25312 C 0.01784 0.26699 -0.13971 0.23902 -0.13971 0.26098 C -0.13971 0.28618 -0.39974 0.2418 -0.40872 0.2559 L -0.41914 -0.01572 " pathEditMode="relative" rAng="0" ptsTypes="FffFF">
                                      <p:cBhvr>
                                        <p:cTn id="6" dur="2000" fill="hold"/>
                                        <p:tgtEl>
                                          <p:spTgt spid="11"/>
                                        </p:tgtEl>
                                        <p:attrNameLst>
                                          <p:attrName>ppt_x</p:attrName>
                                          <p:attrName>ppt_y</p:attrName>
                                        </p:attrNameLst>
                                      </p:cBhvr>
                                      <p:rCtr x="-20065" y="13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0535" y="3229504"/>
            <a:ext cx="1688999" cy="945840"/>
          </a:xfr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1931" y="3201564"/>
            <a:ext cx="1882588" cy="983804"/>
          </a:xfrm>
          <a:prstGeom prst="rect">
            <a:avLst/>
          </a:prstGeom>
        </p:spPr>
      </p:pic>
      <p:sp>
        <p:nvSpPr>
          <p:cNvPr id="2" name="Title 1"/>
          <p:cNvSpPr>
            <a:spLocks noGrp="1"/>
          </p:cNvSpPr>
          <p:nvPr>
            <p:ph type="title"/>
          </p:nvPr>
        </p:nvSpPr>
        <p:spPr/>
        <p:txBody>
          <a:bodyPr/>
          <a:lstStyle/>
          <a:p>
            <a:r>
              <a:rPr lang="en-IN" dirty="0" smtClean="0"/>
              <a:t>Recurrent Neural Network</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5</a:t>
            </a:fld>
            <a:endParaRPr lang="en-US" dirty="0"/>
          </a:p>
        </p:txBody>
      </p:sp>
      <p:cxnSp>
        <p:nvCxnSpPr>
          <p:cNvPr id="7" name="Straight Arrow Connector 6"/>
          <p:cNvCxnSpPr>
            <a:endCxn id="5" idx="1"/>
          </p:cNvCxnSpPr>
          <p:nvPr/>
        </p:nvCxnSpPr>
        <p:spPr>
          <a:xfrm>
            <a:off x="3245224" y="3702423"/>
            <a:ext cx="1039905"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6364941" y="3711391"/>
            <a:ext cx="1165411"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V="1">
            <a:off x="5154708" y="4410635"/>
            <a:ext cx="0" cy="60957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4285129" y="2994212"/>
            <a:ext cx="2079812" cy="14164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RNN</a:t>
            </a:r>
            <a:endParaRPr lang="en-IN" sz="3200" dirty="0"/>
          </a:p>
        </p:txBody>
      </p:sp>
    </p:spTree>
    <p:extLst>
      <p:ext uri="{BB962C8B-B14F-4D97-AF65-F5344CB8AC3E}">
        <p14:creationId xmlns:p14="http://schemas.microsoft.com/office/powerpoint/2010/main" val="35235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16667E-6 8.5067E-7 L 0.22942 8.5067E-7 " pathEditMode="relative" rAng="0" ptsTypes="AA">
                                      <p:cBhvr>
                                        <p:cTn id="6" dur="2000" fill="hold"/>
                                        <p:tgtEl>
                                          <p:spTgt spid="11"/>
                                        </p:tgtEl>
                                        <p:attrNameLst>
                                          <p:attrName>ppt_x</p:attrName>
                                          <p:attrName>ppt_y</p:attrName>
                                        </p:attrNameLst>
                                      </p:cBhvr>
                                      <p:rCtr x="11471"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0 L 0.25 0 E" pathEditMode="relative" ptsTypes="">
                                      <p:cBhvr>
                                        <p:cTn id="10"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Recurrent Neural Network</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6</a:t>
            </a:fld>
            <a:endParaRPr lang="en-US" dirty="0"/>
          </a:p>
        </p:txBody>
      </p:sp>
      <p:sp>
        <p:nvSpPr>
          <p:cNvPr id="5" name="Rectangle 4"/>
          <p:cNvSpPr/>
          <p:nvPr/>
        </p:nvSpPr>
        <p:spPr>
          <a:xfrm>
            <a:off x="4410634" y="2994212"/>
            <a:ext cx="1918447" cy="14164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RNN</a:t>
            </a:r>
            <a:endParaRPr lang="en-IN" sz="3200" dirty="0"/>
          </a:p>
        </p:txBody>
      </p:sp>
      <p:cxnSp>
        <p:nvCxnSpPr>
          <p:cNvPr id="7" name="Straight Arrow Connector 6"/>
          <p:cNvCxnSpPr>
            <a:endCxn id="5" idx="1"/>
          </p:cNvCxnSpPr>
          <p:nvPr/>
        </p:nvCxnSpPr>
        <p:spPr>
          <a:xfrm>
            <a:off x="3245224" y="3702423"/>
            <a:ext cx="1165410"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a:stCxn id="5" idx="3"/>
          </p:cNvCxnSpPr>
          <p:nvPr/>
        </p:nvCxnSpPr>
        <p:spPr>
          <a:xfrm>
            <a:off x="6329081" y="3702424"/>
            <a:ext cx="977091" cy="896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V="1">
            <a:off x="5154708" y="4410635"/>
            <a:ext cx="0" cy="60957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070" y="3219489"/>
            <a:ext cx="1756792" cy="983804"/>
          </a:xfrm>
          <a:prstGeom prst="rect">
            <a:avLst/>
          </a:prstGeom>
        </p:spPr>
      </p:pic>
    </p:spTree>
    <p:extLst>
      <p:ext uri="{BB962C8B-B14F-4D97-AF65-F5344CB8AC3E}">
        <p14:creationId xmlns:p14="http://schemas.microsoft.com/office/powerpoint/2010/main" val="9309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path" presetSubtype="0" accel="50000" decel="50000" fill="hold" nodeType="clickEffect">
                                  <p:stCondLst>
                                    <p:cond delay="0"/>
                                  </p:stCondLst>
                                  <p:childTnLst>
                                    <p:animMotion origin="layout" path="M -2.29167E-6 -3.07443E-6 L 0.00886 0.25312 C 0.01784 0.26699 -0.13971 0.23902 -0.13971 0.26098 C -0.13971 0.28618 -0.39974 0.2418 -0.40872 0.2559 L -0.41914 -0.01572 " pathEditMode="relative" rAng="0" ptsTypes="FffFF">
                                      <p:cBhvr>
                                        <p:cTn id="6" dur="2000" fill="hold"/>
                                        <p:tgtEl>
                                          <p:spTgt spid="11"/>
                                        </p:tgtEl>
                                        <p:attrNameLst>
                                          <p:attrName>ppt_x</p:attrName>
                                          <p:attrName>ppt_y</p:attrName>
                                        </p:attrNameLst>
                                      </p:cBhvr>
                                      <p:rCtr x="-20065" y="13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4362" y="3229504"/>
            <a:ext cx="1421344" cy="945840"/>
          </a:xfr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829" y="3201564"/>
            <a:ext cx="1756792" cy="983804"/>
          </a:xfrm>
          <a:prstGeom prst="rect">
            <a:avLst/>
          </a:prstGeom>
        </p:spPr>
      </p:pic>
      <p:sp>
        <p:nvSpPr>
          <p:cNvPr id="2" name="Title 1"/>
          <p:cNvSpPr>
            <a:spLocks noGrp="1"/>
          </p:cNvSpPr>
          <p:nvPr>
            <p:ph type="title"/>
          </p:nvPr>
        </p:nvSpPr>
        <p:spPr/>
        <p:txBody>
          <a:bodyPr/>
          <a:lstStyle/>
          <a:p>
            <a:r>
              <a:rPr lang="en-IN" dirty="0" smtClean="0"/>
              <a:t>Recurrent Neural Network</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7</a:t>
            </a:fld>
            <a:endParaRPr lang="en-US" dirty="0"/>
          </a:p>
        </p:txBody>
      </p:sp>
      <p:cxnSp>
        <p:nvCxnSpPr>
          <p:cNvPr id="7" name="Straight Arrow Connector 6"/>
          <p:cNvCxnSpPr>
            <a:endCxn id="5" idx="1"/>
          </p:cNvCxnSpPr>
          <p:nvPr/>
        </p:nvCxnSpPr>
        <p:spPr>
          <a:xfrm>
            <a:off x="3245224" y="3702423"/>
            <a:ext cx="1039905"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6364941" y="3711391"/>
            <a:ext cx="1165411"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V="1">
            <a:off x="5154708" y="4410635"/>
            <a:ext cx="0" cy="60957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4285129" y="2994212"/>
            <a:ext cx="2079812" cy="14164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RNN</a:t>
            </a:r>
            <a:endParaRPr lang="en-IN" sz="3200" dirty="0"/>
          </a:p>
        </p:txBody>
      </p:sp>
    </p:spTree>
    <p:extLst>
      <p:ext uri="{BB962C8B-B14F-4D97-AF65-F5344CB8AC3E}">
        <p14:creationId xmlns:p14="http://schemas.microsoft.com/office/powerpoint/2010/main" val="285647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16667E-6 8.5067E-7 L 0.22942 8.5067E-7 " pathEditMode="relative" rAng="0" ptsTypes="AA">
                                      <p:cBhvr>
                                        <p:cTn id="6" dur="2000" fill="hold"/>
                                        <p:tgtEl>
                                          <p:spTgt spid="11"/>
                                        </p:tgtEl>
                                        <p:attrNameLst>
                                          <p:attrName>ppt_x</p:attrName>
                                          <p:attrName>ppt_y</p:attrName>
                                        </p:attrNameLst>
                                      </p:cBhvr>
                                      <p:rCtr x="11471"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0 L 0.25 0 E" pathEditMode="relative" ptsTypes="">
                                      <p:cBhvr>
                                        <p:cTn id="10"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Recurrent Neural Network</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8</a:t>
            </a:fld>
            <a:endParaRPr lang="en-US" dirty="0"/>
          </a:p>
        </p:txBody>
      </p:sp>
      <p:sp>
        <p:nvSpPr>
          <p:cNvPr id="5" name="Rectangle 4"/>
          <p:cNvSpPr/>
          <p:nvPr/>
        </p:nvSpPr>
        <p:spPr>
          <a:xfrm>
            <a:off x="4410634" y="2994212"/>
            <a:ext cx="1918447" cy="14164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RNN</a:t>
            </a:r>
            <a:endParaRPr lang="en-IN" sz="3200" dirty="0"/>
          </a:p>
        </p:txBody>
      </p:sp>
      <p:cxnSp>
        <p:nvCxnSpPr>
          <p:cNvPr id="7" name="Straight Arrow Connector 6"/>
          <p:cNvCxnSpPr>
            <a:endCxn id="5" idx="1"/>
          </p:cNvCxnSpPr>
          <p:nvPr/>
        </p:nvCxnSpPr>
        <p:spPr>
          <a:xfrm>
            <a:off x="3245224" y="3702423"/>
            <a:ext cx="1165410"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a:stCxn id="5" idx="3"/>
          </p:cNvCxnSpPr>
          <p:nvPr/>
        </p:nvCxnSpPr>
        <p:spPr>
          <a:xfrm>
            <a:off x="6329081" y="3702424"/>
            <a:ext cx="977091" cy="896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V="1">
            <a:off x="5154708" y="4410635"/>
            <a:ext cx="0" cy="60957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8269" y="3219489"/>
            <a:ext cx="1478393" cy="983804"/>
          </a:xfrm>
          <a:prstGeom prst="rect">
            <a:avLst/>
          </a:prstGeom>
        </p:spPr>
      </p:pic>
    </p:spTree>
    <p:extLst>
      <p:ext uri="{BB962C8B-B14F-4D97-AF65-F5344CB8AC3E}">
        <p14:creationId xmlns:p14="http://schemas.microsoft.com/office/powerpoint/2010/main" val="124226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path" presetSubtype="0" accel="50000" decel="50000" fill="hold" nodeType="clickEffect">
                                  <p:stCondLst>
                                    <p:cond delay="0"/>
                                  </p:stCondLst>
                                  <p:childTnLst>
                                    <p:animMotion origin="layout" path="M -2.29167E-6 -3.07443E-6 L 0.00886 0.25312 C 0.01784 0.26699 -0.13971 0.23902 -0.13971 0.26098 C -0.13971 0.28618 -0.39974 0.2418 -0.40872 0.2559 L -0.41914 -0.01572 " pathEditMode="relative" rAng="0" ptsTypes="FffFF">
                                      <p:cBhvr>
                                        <p:cTn id="6" dur="2000" fill="hold"/>
                                        <p:tgtEl>
                                          <p:spTgt spid="11"/>
                                        </p:tgtEl>
                                        <p:attrNameLst>
                                          <p:attrName>ppt_x</p:attrName>
                                          <p:attrName>ppt_y</p:attrName>
                                        </p:attrNameLst>
                                      </p:cBhvr>
                                      <p:rCtr x="-20065" y="13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4362" y="3331041"/>
            <a:ext cx="1421344" cy="742766"/>
          </a:xfr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028" y="3201564"/>
            <a:ext cx="1478393" cy="983804"/>
          </a:xfrm>
          <a:prstGeom prst="rect">
            <a:avLst/>
          </a:prstGeom>
        </p:spPr>
      </p:pic>
      <p:sp>
        <p:nvSpPr>
          <p:cNvPr id="2" name="Title 1"/>
          <p:cNvSpPr>
            <a:spLocks noGrp="1"/>
          </p:cNvSpPr>
          <p:nvPr>
            <p:ph type="title"/>
          </p:nvPr>
        </p:nvSpPr>
        <p:spPr/>
        <p:txBody>
          <a:bodyPr/>
          <a:lstStyle/>
          <a:p>
            <a:r>
              <a:rPr lang="en-IN" dirty="0" smtClean="0"/>
              <a:t>Recurrent Neural Network</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9</a:t>
            </a:fld>
            <a:endParaRPr lang="en-US" dirty="0"/>
          </a:p>
        </p:txBody>
      </p:sp>
      <p:cxnSp>
        <p:nvCxnSpPr>
          <p:cNvPr id="7" name="Straight Arrow Connector 6"/>
          <p:cNvCxnSpPr>
            <a:endCxn id="5" idx="1"/>
          </p:cNvCxnSpPr>
          <p:nvPr/>
        </p:nvCxnSpPr>
        <p:spPr>
          <a:xfrm>
            <a:off x="3245224" y="3702423"/>
            <a:ext cx="1039905"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6364941" y="3711391"/>
            <a:ext cx="1165411"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V="1">
            <a:off x="5154708" y="4410635"/>
            <a:ext cx="0" cy="60957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4285129" y="2994212"/>
            <a:ext cx="2079812" cy="14164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RNN</a:t>
            </a:r>
            <a:endParaRPr lang="en-IN" sz="3200" dirty="0"/>
          </a:p>
        </p:txBody>
      </p:sp>
    </p:spTree>
    <p:extLst>
      <p:ext uri="{BB962C8B-B14F-4D97-AF65-F5344CB8AC3E}">
        <p14:creationId xmlns:p14="http://schemas.microsoft.com/office/powerpoint/2010/main" val="17379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16667E-6 8.5067E-7 L 0.22942 8.5067E-7 " pathEditMode="relative" rAng="0" ptsTypes="AA">
                                      <p:cBhvr>
                                        <p:cTn id="6" dur="2000" fill="hold"/>
                                        <p:tgtEl>
                                          <p:spTgt spid="11"/>
                                        </p:tgtEl>
                                        <p:attrNameLst>
                                          <p:attrName>ppt_x</p:attrName>
                                          <p:attrName>ppt_y</p:attrName>
                                        </p:attrNameLst>
                                      </p:cBhvr>
                                      <p:rCtr x="11471"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0 L 0.25 0 E" pathEditMode="relative" ptsTypes="">
                                      <p:cBhvr>
                                        <p:cTn id="10"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6573</TotalTime>
  <Words>878</Words>
  <Application>Microsoft Office PowerPoint</Application>
  <PresentationFormat>Custom</PresentationFormat>
  <Paragraphs>196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Clarity</vt:lpstr>
      <vt:lpstr>Recurrent Neural network</vt:lpstr>
      <vt:lpstr>RNN</vt:lpstr>
      <vt:lpstr>Cooking Schedule</vt:lpstr>
      <vt:lpstr>Recurrent Neural Network</vt:lpstr>
      <vt:lpstr>Recurrent Neural Network</vt:lpstr>
      <vt:lpstr>Recurrent Neural Network</vt:lpstr>
      <vt:lpstr>Recurrent Neural Network</vt:lpstr>
      <vt:lpstr>Recurrent Neural Network</vt:lpstr>
      <vt:lpstr>Recurrent Neural Network</vt:lpstr>
      <vt:lpstr>PowerPoint Presentation</vt:lpstr>
      <vt:lpstr>Applications</vt:lpstr>
      <vt:lpstr>RNN Architecture</vt:lpstr>
      <vt:lpstr>RNN Architecture</vt:lpstr>
      <vt:lpstr>RNN Architecture</vt:lpstr>
      <vt:lpstr>RNN</vt:lpstr>
      <vt:lpstr>Vectors</vt:lpstr>
      <vt:lpstr>Input, Weight and Output Vectors </vt:lpstr>
      <vt:lpstr>Simple RNN</vt:lpstr>
      <vt:lpstr>Simple RNN</vt:lpstr>
      <vt:lpstr>Cooking Schedule</vt:lpstr>
      <vt:lpstr>Recurrent Neural Network</vt:lpstr>
      <vt:lpstr>Vectors</vt:lpstr>
      <vt:lpstr>More Complicated RNN</vt:lpstr>
      <vt:lpstr>Complicated RNN</vt:lpstr>
      <vt:lpstr>Complicated RNN</vt:lpstr>
      <vt:lpstr>Complicated RNN</vt:lpstr>
      <vt:lpstr>Add</vt:lpstr>
      <vt:lpstr>Merge</vt:lpstr>
      <vt:lpstr>PowerPoint Presentation</vt:lpstr>
      <vt:lpstr>PowerPoint Presentation</vt:lpstr>
      <vt:lpstr>Advantages &amp; Disadvantages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and Scipy</dc:title>
  <dc:creator>Jimmy Briggs</dc:creator>
  <cp:lastModifiedBy>Windows User</cp:lastModifiedBy>
  <cp:revision>141</cp:revision>
  <dcterms:created xsi:type="dcterms:W3CDTF">2018-02-04T03:42:23Z</dcterms:created>
  <dcterms:modified xsi:type="dcterms:W3CDTF">2020-04-15T11:11:37Z</dcterms:modified>
</cp:coreProperties>
</file>