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0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00B0F0"/>
    <a:srgbClr val="28458F"/>
    <a:srgbClr val="43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2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9A11BDF-D511-467E-BC29-300D76F95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B6C47F-D8AE-4278-82CD-FBE4C4231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1520B-FC62-4CEC-BEB2-0827672D8325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E210D0-623D-4F28-9390-9EC1CC6292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4CB82D-D372-4BBC-B24E-86D0E0D2F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A7758-AB5A-4BCD-BC27-65B76841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4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4C-6C51-46D7-857D-B5CD7A2212F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AF297-D81F-4105-8D99-B88F66C6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28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(c) 2018 VARUN ACADEMY OF SKILL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7596336" y="4083918"/>
            <a:ext cx="1547663" cy="1052438"/>
          </a:xfrm>
          <a:prstGeom prst="snip2DiagRect">
            <a:avLst>
              <a:gd name="adj1" fmla="val 2604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8744800" y="45430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1.0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1" name="Picture 2" descr="Image result for python logo">
            <a:extLst>
              <a:ext uri="{FF2B5EF4-FFF2-40B4-BE49-F238E27FC236}">
                <a16:creationId xmlns:a16="http://schemas.microsoft.com/office/drawing/2014/main" xmlns="" id="{AF0A6741-3F20-4132-9F8F-2745C6CEDF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16" y="318072"/>
            <a:ext cx="1280368" cy="12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0B0C8B3F-8426-48B5-9648-8E832C32C6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56" y="4196296"/>
            <a:ext cx="1219200" cy="8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99544"/>
            <a:ext cx="8839200" cy="408200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627534"/>
            <a:ext cx="762000" cy="4154016"/>
          </a:xfrm>
        </p:spPr>
        <p:txBody>
          <a:bodyPr vert="eaVert"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27534"/>
            <a:ext cx="8001000" cy="415401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9550"/>
            <a:ext cx="8839200" cy="3895074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0" y="-1251"/>
            <a:ext cx="25146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2514600" y="5423"/>
            <a:ext cx="66294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28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839232"/>
            <a:ext cx="4343400" cy="1021556"/>
          </a:xfrm>
        </p:spPr>
        <p:txBody>
          <a:bodyPr anchor="ctr"/>
          <a:lstStyle>
            <a:lvl1pPr algn="ctr">
              <a:defRPr sz="2800" b="1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9" y="2876550"/>
            <a:ext cx="4343401" cy="13237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7020" y="4848290"/>
            <a:ext cx="5347348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B47F811-2C31-46ED-81F6-6631D536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 rot="16200000">
            <a:off x="8744800" y="47716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bg1"/>
                </a:solidFill>
                <a:latin typeface="+mn-lt"/>
              </a:rPr>
              <a:t> 1.0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E880A44C-9B86-4F6C-8B36-8D4EF7BFA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6" y="199957"/>
            <a:ext cx="2123727" cy="1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99545"/>
            <a:ext cx="4343400" cy="408200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9545"/>
            <a:ext cx="4343400" cy="408200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51768"/>
            <a:ext cx="4344988" cy="479822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92808"/>
            <a:ext cx="4344988" cy="35887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51768"/>
            <a:ext cx="4346572" cy="479822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92808"/>
            <a:ext cx="4346572" cy="35887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5607"/>
            <a:ext cx="8236023" cy="4674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99542"/>
            <a:ext cx="5416550" cy="408200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699543"/>
            <a:ext cx="3313116" cy="40820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15607"/>
            <a:ext cx="8267700" cy="46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623377"/>
            <a:ext cx="8839200" cy="36765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4299942"/>
            <a:ext cx="8839200" cy="481608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39200" cy="457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99154"/>
            <a:ext cx="8839200" cy="389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1652" y="4848290"/>
            <a:ext cx="53473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cap="all" spc="300" baseline="0">
                <a:solidFill>
                  <a:schemeClr val="tx2"/>
                </a:solidFill>
              </a:defRPr>
            </a:lvl1pPr>
          </a:lstStyle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4059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/>
                </a:solidFill>
              </a:defRPr>
            </a:lvl1pPr>
          </a:lstStyle>
          <a:p>
            <a:fld id="{1B47F811-2C31-46ED-81F6-6631D536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8744800" y="47716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1.0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B31642E-7984-4915-8FAC-580A670CB9C3}"/>
              </a:ext>
            </a:extLst>
          </p:cNvPr>
          <p:cNvCxnSpPr>
            <a:cxnSpLocks/>
          </p:cNvCxnSpPr>
          <p:nvPr userDrawn="1"/>
        </p:nvCxnSpPr>
        <p:spPr>
          <a:xfrm>
            <a:off x="152400" y="4731990"/>
            <a:ext cx="883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E15F7CD9-9B40-4302-947B-9F3DF686BC8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32" y="4227933"/>
            <a:ext cx="464368" cy="4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rgbClr val="28458F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1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»"/>
        <a:defRPr sz="11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etbrains.com/pycharm/download/#section=window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anaconda.com/distribution/#download-sec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– 01</a:t>
            </a:r>
          </a:p>
          <a:p>
            <a:r>
              <a:rPr lang="en-US" dirty="0"/>
              <a:t>Setting up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Dr. </a:t>
            </a:r>
            <a:r>
              <a:rPr lang="en-US" smtClean="0"/>
              <a:t>Nidhi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SPYDer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Spyder offers built-in integration with many popular scientific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9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Anaconda &gt; Spyder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592288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7E1F9F-F478-4C42-AAF9-AC47911325BF}"/>
              </a:ext>
            </a:extLst>
          </p:cNvPr>
          <p:cNvSpPr txBox="1"/>
          <p:nvPr/>
        </p:nvSpPr>
        <p:spPr>
          <a:xfrm>
            <a:off x="152400" y="987289"/>
            <a:ext cx="3339480" cy="147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Spyder is a powerful scientific environment written in Python, for Python, and designed by and for scientists, engineers and data analysts..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4AAADB-FF0D-4AFE-B0DC-EACD6457C13E}"/>
              </a:ext>
            </a:extLst>
          </p:cNvPr>
          <p:cNvSpPr txBox="1"/>
          <p:nvPr/>
        </p:nvSpPr>
        <p:spPr>
          <a:xfrm>
            <a:off x="152400" y="3076720"/>
            <a:ext cx="3339480" cy="11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solidFill>
                  <a:srgbClr val="2845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features a unique combination of the advanced editing, analysis, debugging and profiling functionality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xmlns="" id="{2BA836D4-37DF-4952-A4CA-4531DE1B7F02}"/>
              </a:ext>
            </a:extLst>
          </p:cNvPr>
          <p:cNvSpPr/>
          <p:nvPr/>
        </p:nvSpPr>
        <p:spPr>
          <a:xfrm rot="20930598">
            <a:off x="7267628" y="3772614"/>
            <a:ext cx="1152128" cy="437666"/>
          </a:xfrm>
          <a:prstGeom prst="curvedUpArrow">
            <a:avLst>
              <a:gd name="adj1" fmla="val 29065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C0BB0-B509-42D7-B04E-55BBC8A43E30}"/>
              </a:ext>
            </a:extLst>
          </p:cNvPr>
          <p:cNvSpPr/>
          <p:nvPr/>
        </p:nvSpPr>
        <p:spPr>
          <a:xfrm>
            <a:off x="7056271" y="3828027"/>
            <a:ext cx="792088" cy="71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C19750-4F17-4E39-AB3C-097E1E6B902B}"/>
              </a:ext>
            </a:extLst>
          </p:cNvPr>
          <p:cNvSpPr txBox="1"/>
          <p:nvPr/>
        </p:nvSpPr>
        <p:spPr>
          <a:xfrm>
            <a:off x="6087433" y="3786930"/>
            <a:ext cx="193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Use this button to Install or Launch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spyder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F20DEEC-0306-4B05-BF7E-EB6AA05CE340}"/>
              </a:ext>
            </a:extLst>
          </p:cNvPr>
          <p:cNvGrpSpPr/>
          <p:nvPr/>
        </p:nvGrpSpPr>
        <p:grpSpPr>
          <a:xfrm>
            <a:off x="5336172" y="1361019"/>
            <a:ext cx="3556308" cy="2283718"/>
            <a:chOff x="1" y="0"/>
            <a:chExt cx="3556308" cy="22837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84C9AD0A-AD5C-4C2D-8531-7A6628113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108" b="55600"/>
            <a:stretch/>
          </p:blipFill>
          <p:spPr>
            <a:xfrm>
              <a:off x="1" y="0"/>
              <a:ext cx="3556308" cy="22837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E50B4A6-9079-48EE-B55E-3B67890C6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270" t="16232" r="34010" b="55600"/>
            <a:stretch/>
          </p:blipFill>
          <p:spPr>
            <a:xfrm>
              <a:off x="2301795" y="834462"/>
              <a:ext cx="1254513" cy="1448829"/>
            </a:xfrm>
            <a:prstGeom prst="rect">
              <a:avLst/>
            </a:prstGeom>
          </p:spPr>
        </p:pic>
      </p:grpSp>
      <p:pic>
        <p:nvPicPr>
          <p:cNvPr id="3074" name="Picture 2" descr="Image result for spyder icon">
            <a:extLst>
              <a:ext uri="{FF2B5EF4-FFF2-40B4-BE49-F238E27FC236}">
                <a16:creationId xmlns:a16="http://schemas.microsoft.com/office/drawing/2014/main" xmlns="" id="{ADC36E69-C4CE-472F-8EFC-343865C1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09" y="132924"/>
            <a:ext cx="966491" cy="9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Spyder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736304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A126D8-10DD-4F77-ACB4-ACFB7E8C6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0"/>
          <a:stretch/>
        </p:blipFill>
        <p:spPr>
          <a:xfrm>
            <a:off x="945826" y="656298"/>
            <a:ext cx="7239000" cy="3917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7CDA50-2E61-4B2F-8FAB-2BF75FE8E2AC}"/>
              </a:ext>
            </a:extLst>
          </p:cNvPr>
          <p:cNvSpPr txBox="1"/>
          <p:nvPr/>
        </p:nvSpPr>
        <p:spPr>
          <a:xfrm>
            <a:off x="6084168" y="1491630"/>
            <a:ext cx="1781450" cy="646331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Help Docs</a:t>
            </a:r>
          </a:p>
          <a:p>
            <a:pPr algn="ctr"/>
            <a:r>
              <a:rPr lang="en-IN" dirty="0"/>
              <a:t>Variable Explorer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B3CC2B-551E-4F2D-AEB3-17A1CD2066FC}"/>
              </a:ext>
            </a:extLst>
          </p:cNvPr>
          <p:cNvSpPr txBox="1"/>
          <p:nvPr/>
        </p:nvSpPr>
        <p:spPr>
          <a:xfrm>
            <a:off x="6119532" y="3507854"/>
            <a:ext cx="1710725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Ipython</a:t>
            </a:r>
            <a:r>
              <a:rPr lang="en-IN" dirty="0"/>
              <a:t> Console</a:t>
            </a:r>
          </a:p>
          <a:p>
            <a:pPr algn="ctr"/>
            <a:r>
              <a:rPr lang="en-IN" dirty="0"/>
              <a:t>History 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2CE947-9016-4B57-8581-EE5DA6890891}"/>
              </a:ext>
            </a:extLst>
          </p:cNvPr>
          <p:cNvSpPr txBox="1"/>
          <p:nvPr/>
        </p:nvSpPr>
        <p:spPr>
          <a:xfrm>
            <a:off x="3388161" y="2427734"/>
            <a:ext cx="1124795" cy="369332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File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A76AEF-6393-4BDE-BC5C-A66039D7B432}"/>
              </a:ext>
            </a:extLst>
          </p:cNvPr>
          <p:cNvSpPr txBox="1"/>
          <p:nvPr/>
        </p:nvSpPr>
        <p:spPr>
          <a:xfrm>
            <a:off x="1019896" y="1966069"/>
            <a:ext cx="1124796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Project </a:t>
            </a:r>
          </a:p>
          <a:p>
            <a:pPr algn="ctr"/>
            <a:r>
              <a:rPr lang="en-IN" dirty="0"/>
              <a:t>Explorer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xmlns="" id="{ADC733FF-ECBB-4859-BA2F-8510A32AF21A}"/>
              </a:ext>
            </a:extLst>
          </p:cNvPr>
          <p:cNvSpPr/>
          <p:nvPr/>
        </p:nvSpPr>
        <p:spPr>
          <a:xfrm>
            <a:off x="3131840" y="1347614"/>
            <a:ext cx="1224136" cy="576064"/>
          </a:xfrm>
          <a:prstGeom prst="wedgeRectCallout">
            <a:avLst>
              <a:gd name="adj1" fmla="val -45125"/>
              <a:gd name="adj2" fmla="val -118591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378297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PyCharm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IDE for Professional Developers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JetBrains PyCharm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592288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7E1F9F-F478-4C42-AAF9-AC47911325BF}"/>
              </a:ext>
            </a:extLst>
          </p:cNvPr>
          <p:cNvSpPr txBox="1"/>
          <p:nvPr/>
        </p:nvSpPr>
        <p:spPr>
          <a:xfrm>
            <a:off x="152400" y="922992"/>
            <a:ext cx="3987552" cy="147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PyCharm provides smart code completion, code inspections, on-the-fly error highlighting and quick-fixes, along with automated code re-factorings and rich navigation capabilities.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4AAADB-FF0D-4AFE-B0DC-EACD6457C13E}"/>
              </a:ext>
            </a:extLst>
          </p:cNvPr>
          <p:cNvSpPr txBox="1"/>
          <p:nvPr/>
        </p:nvSpPr>
        <p:spPr>
          <a:xfrm>
            <a:off x="152400" y="2862831"/>
            <a:ext cx="3987552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dirty="0">
                <a:solidFill>
                  <a:srgbClr val="002060"/>
                </a:solidFill>
              </a:rPr>
              <a:t>PyCharm integrates with </a:t>
            </a:r>
            <a:r>
              <a:rPr lang="en-IN" dirty="0" err="1">
                <a:solidFill>
                  <a:srgbClr val="002060"/>
                </a:solidFill>
              </a:rPr>
              <a:t>IPython</a:t>
            </a:r>
            <a:r>
              <a:rPr lang="en-IN" dirty="0">
                <a:solidFill>
                  <a:srgbClr val="002060"/>
                </a:solidFill>
              </a:rPr>
              <a:t> Notebook, has an interactive Python console, and supports Anaconda as well as multiple scientific packages including Matplotlib and NumPy.</a:t>
            </a:r>
            <a:endParaRPr lang="en-IN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xmlns="" id="{2BA836D4-37DF-4952-A4CA-4531DE1B7F02}"/>
              </a:ext>
            </a:extLst>
          </p:cNvPr>
          <p:cNvSpPr/>
          <p:nvPr/>
        </p:nvSpPr>
        <p:spPr>
          <a:xfrm rot="20930598">
            <a:off x="7267628" y="3772614"/>
            <a:ext cx="1152128" cy="437666"/>
          </a:xfrm>
          <a:prstGeom prst="curvedUpArrow">
            <a:avLst>
              <a:gd name="adj1" fmla="val 29065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C0BB0-B509-42D7-B04E-55BBC8A43E30}"/>
              </a:ext>
            </a:extLst>
          </p:cNvPr>
          <p:cNvSpPr/>
          <p:nvPr/>
        </p:nvSpPr>
        <p:spPr>
          <a:xfrm>
            <a:off x="7056271" y="3828027"/>
            <a:ext cx="792088" cy="71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C19750-4F17-4E39-AB3C-097E1E6B902B}"/>
              </a:ext>
            </a:extLst>
          </p:cNvPr>
          <p:cNvSpPr txBox="1"/>
          <p:nvPr/>
        </p:nvSpPr>
        <p:spPr>
          <a:xfrm>
            <a:off x="5508104" y="3721924"/>
            <a:ext cx="2517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Download and Install Community Version Compatible with your 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E314A9-6867-42B2-9FBF-BF4159A75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0" t="17457" r="18500" b="11164"/>
          <a:stretch/>
        </p:blipFill>
        <p:spPr>
          <a:xfrm>
            <a:off x="4779351" y="1347614"/>
            <a:ext cx="4208554" cy="2332331"/>
          </a:xfrm>
          <a:prstGeom prst="rect">
            <a:avLst/>
          </a:prstGeom>
        </p:spPr>
      </p:pic>
      <p:pic>
        <p:nvPicPr>
          <p:cNvPr id="4098" name="Picture 2" descr="Image result for pycharm logo">
            <a:extLst>
              <a:ext uri="{FF2B5EF4-FFF2-40B4-BE49-F238E27FC236}">
                <a16:creationId xmlns:a16="http://schemas.microsoft.com/office/drawing/2014/main" xmlns="" id="{471B4BB6-227F-4732-A68A-6FC7A2B02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24703"/>
            <a:ext cx="795266" cy="79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1FADAC6-9BA8-4062-AF1C-CEC1BCDF0BE4}"/>
              </a:ext>
            </a:extLst>
          </p:cNvPr>
          <p:cNvSpPr txBox="1"/>
          <p:nvPr/>
        </p:nvSpPr>
        <p:spPr>
          <a:xfrm>
            <a:off x="4779351" y="28118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https://www.jetbrains.com/pycharm/download/#section=windows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17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6230E2-0EAF-459C-B448-ECF77A63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0"/>
          <a:stretch/>
        </p:blipFill>
        <p:spPr>
          <a:xfrm>
            <a:off x="686873" y="597565"/>
            <a:ext cx="7770253" cy="4088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PyCharm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3024336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B3CC2B-551E-4F2D-AEB3-17A1CD2066FC}"/>
              </a:ext>
            </a:extLst>
          </p:cNvPr>
          <p:cNvSpPr txBox="1"/>
          <p:nvPr/>
        </p:nvSpPr>
        <p:spPr>
          <a:xfrm>
            <a:off x="2950400" y="3877758"/>
            <a:ext cx="4367991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Python Console, Terminal, Output and TODO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2CE947-9016-4B57-8581-EE5DA6890891}"/>
              </a:ext>
            </a:extLst>
          </p:cNvPr>
          <p:cNvSpPr txBox="1"/>
          <p:nvPr/>
        </p:nvSpPr>
        <p:spPr>
          <a:xfrm>
            <a:off x="4505955" y="2058020"/>
            <a:ext cx="1256883" cy="646331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Source File </a:t>
            </a:r>
          </a:p>
          <a:p>
            <a:pPr algn="ctr"/>
            <a:r>
              <a:rPr lang="en-IN" dirty="0"/>
              <a:t>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A76AEF-6393-4BDE-BC5C-A66039D7B432}"/>
              </a:ext>
            </a:extLst>
          </p:cNvPr>
          <p:cNvSpPr txBox="1"/>
          <p:nvPr/>
        </p:nvSpPr>
        <p:spPr>
          <a:xfrm>
            <a:off x="686873" y="2417227"/>
            <a:ext cx="1124795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Project </a:t>
            </a:r>
          </a:p>
          <a:p>
            <a:pPr algn="ctr"/>
            <a:r>
              <a:rPr lang="en-IN" dirty="0"/>
              <a:t>Explorer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xmlns="" id="{ADC733FF-ECBB-4859-BA2F-8510A32AF21A}"/>
              </a:ext>
            </a:extLst>
          </p:cNvPr>
          <p:cNvSpPr/>
          <p:nvPr/>
        </p:nvSpPr>
        <p:spPr>
          <a:xfrm>
            <a:off x="1873583" y="1275748"/>
            <a:ext cx="1224136" cy="576064"/>
          </a:xfrm>
          <a:prstGeom prst="wedgeRectCallout">
            <a:avLst>
              <a:gd name="adj1" fmla="val -45125"/>
              <a:gd name="adj2" fmla="val -118591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412562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your learning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Directories and Projects to House your Source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7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0A2BE3F-40F9-4FA3-9194-BC6C6CABC6D9}"/>
              </a:ext>
            </a:extLst>
          </p:cNvPr>
          <p:cNvSpPr/>
          <p:nvPr/>
        </p:nvSpPr>
        <p:spPr>
          <a:xfrm>
            <a:off x="0" y="2931790"/>
            <a:ext cx="9144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Environment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8565340-5F16-4C19-B6FB-92C04B6A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your Git Repository for &lt;</a:t>
            </a:r>
            <a:r>
              <a:rPr lang="en-IN" dirty="0" err="1"/>
              <a:t>YourName</a:t>
            </a:r>
            <a:r>
              <a:rPr lang="en-IN" dirty="0"/>
              <a:t>&gt;</a:t>
            </a:r>
            <a:r>
              <a:rPr lang="en-IN" dirty="0" err="1"/>
              <a:t>PythonLearning</a:t>
            </a:r>
            <a:endParaRPr lang="en-IN" dirty="0"/>
          </a:p>
          <a:p>
            <a:r>
              <a:rPr lang="en-IN" dirty="0"/>
              <a:t>Clone it to a folder in your System</a:t>
            </a:r>
          </a:p>
          <a:p>
            <a:r>
              <a:rPr lang="en-IN" dirty="0"/>
              <a:t>Create 11 directories with name as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"Module-01"</a:t>
            </a:r>
            <a:r>
              <a:rPr lang="en-IN" dirty="0"/>
              <a:t> to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"Module-11"</a:t>
            </a:r>
            <a:r>
              <a:rPr lang="en-IN" dirty="0"/>
              <a:t> and two directories with name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"Module-TDD"</a:t>
            </a:r>
            <a:r>
              <a:rPr lang="en-IN" dirty="0"/>
              <a:t> and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"Module-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LogicBuilding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/>
              <a:t>.</a:t>
            </a:r>
          </a:p>
          <a:p>
            <a:r>
              <a:rPr lang="en-IN" dirty="0"/>
              <a:t>Now Commit your Changes and Push it to your git repository.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952328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4AAADB-FF0D-4AFE-B0DC-EACD6457C13E}"/>
              </a:ext>
            </a:extLst>
          </p:cNvPr>
          <p:cNvSpPr txBox="1"/>
          <p:nvPr/>
        </p:nvSpPr>
        <p:spPr>
          <a:xfrm>
            <a:off x="611560" y="2981496"/>
            <a:ext cx="7992888" cy="119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clone https://github.com/&lt;your_github_id&gt;/&lt;repository_name&gt;.git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add –A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commit –m "your commit message"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9B6861-8018-4BAA-BCEE-67B81BF8A695}"/>
              </a:ext>
            </a:extLst>
          </p:cNvPr>
          <p:cNvSpPr txBox="1"/>
          <p:nvPr/>
        </p:nvSpPr>
        <p:spPr>
          <a:xfrm>
            <a:off x="3717439" y="251384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Commands</a:t>
            </a:r>
          </a:p>
        </p:txBody>
      </p:sp>
    </p:spTree>
    <p:extLst>
      <p:ext uri="{BB962C8B-B14F-4D97-AF65-F5344CB8AC3E}">
        <p14:creationId xmlns:p14="http://schemas.microsoft.com/office/powerpoint/2010/main" val="177245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2" y="1839232"/>
            <a:ext cx="4775448" cy="1021556"/>
          </a:xfrm>
        </p:spPr>
        <p:txBody>
          <a:bodyPr/>
          <a:lstStyle/>
          <a:p>
            <a:r>
              <a:rPr lang="en-IN" dirty="0"/>
              <a:t>Create your Assignment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53" y="2876550"/>
            <a:ext cx="4775448" cy="1323780"/>
          </a:xfrm>
        </p:spPr>
        <p:txBody>
          <a:bodyPr/>
          <a:lstStyle/>
          <a:p>
            <a:r>
              <a:rPr lang="en-IN" dirty="0"/>
              <a:t>Create Directories and Projects to House your Source Files for Assignments and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0A2BE3F-40F9-4FA3-9194-BC6C6CABC6D9}"/>
              </a:ext>
            </a:extLst>
          </p:cNvPr>
          <p:cNvSpPr/>
          <p:nvPr/>
        </p:nvSpPr>
        <p:spPr>
          <a:xfrm>
            <a:off x="0" y="2931790"/>
            <a:ext cx="9144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Environment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8565340-5F16-4C19-B6FB-92C04B6A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your Git Repository for &lt;</a:t>
            </a:r>
            <a:r>
              <a:rPr lang="en-IN" dirty="0" err="1"/>
              <a:t>YourName</a:t>
            </a:r>
            <a:r>
              <a:rPr lang="en-IN" dirty="0"/>
              <a:t>&gt;</a:t>
            </a:r>
            <a:r>
              <a:rPr lang="en-IN" dirty="0" err="1"/>
              <a:t>PythonAssignments</a:t>
            </a:r>
            <a:endParaRPr lang="en-IN" dirty="0"/>
          </a:p>
          <a:p>
            <a:r>
              <a:rPr lang="en-IN" dirty="0"/>
              <a:t>Clone it to a folder in your System</a:t>
            </a:r>
          </a:p>
          <a:p>
            <a:r>
              <a:rPr lang="en-IN" dirty="0"/>
              <a:t>Create 1 directory with name as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"Demo"</a:t>
            </a:r>
            <a:r>
              <a:rPr lang="en-IN" dirty="0"/>
              <a:t>.</a:t>
            </a:r>
          </a:p>
          <a:p>
            <a:r>
              <a:rPr lang="en-IN" dirty="0"/>
              <a:t>Now Commit your Changes and Push it to your git repository.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3384376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4AAADB-FF0D-4AFE-B0DC-EACD6457C13E}"/>
              </a:ext>
            </a:extLst>
          </p:cNvPr>
          <p:cNvSpPr txBox="1"/>
          <p:nvPr/>
        </p:nvSpPr>
        <p:spPr>
          <a:xfrm>
            <a:off x="611560" y="2981496"/>
            <a:ext cx="7992888" cy="119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clone https://github.com/&lt;your_github_id&gt;/&lt;repository_name&gt;.git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add –A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commit –m "your commit message"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9B6861-8018-4BAA-BCEE-67B81BF8A695}"/>
              </a:ext>
            </a:extLst>
          </p:cNvPr>
          <p:cNvSpPr txBox="1"/>
          <p:nvPr/>
        </p:nvSpPr>
        <p:spPr>
          <a:xfrm>
            <a:off x="3717439" y="251384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Commands</a:t>
            </a:r>
          </a:p>
        </p:txBody>
      </p:sp>
    </p:spTree>
    <p:extLst>
      <p:ext uri="{BB962C8B-B14F-4D97-AF65-F5344CB8AC3E}">
        <p14:creationId xmlns:p14="http://schemas.microsoft.com/office/powerpoint/2010/main" val="20411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Python lets you work more quickly and integrate your systems more effectively.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1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2" y="1839232"/>
            <a:ext cx="4775448" cy="1021556"/>
          </a:xfrm>
        </p:spPr>
        <p:txBody>
          <a:bodyPr/>
          <a:lstStyle/>
          <a:p>
            <a:r>
              <a:rPr lang="en-IN" dirty="0"/>
              <a:t>Exercise – 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53" y="2876550"/>
            <a:ext cx="4775448" cy="1323780"/>
          </a:xfrm>
        </p:spPr>
        <p:txBody>
          <a:bodyPr/>
          <a:lstStyle/>
          <a:p>
            <a:r>
              <a:rPr lang="en-IN" dirty="0"/>
              <a:t>Setup 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5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8565340-5F16-4C19-B6FB-92C04B6A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Setup the complete environment on your system as well as on the git repository.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 a directory with the name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/>
              <a:t> in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Demo</a:t>
            </a:r>
            <a:r>
              <a:rPr lang="en-IN" dirty="0"/>
              <a:t> directory of </a:t>
            </a:r>
            <a:r>
              <a:rPr lang="en-IN" dirty="0" err="1"/>
              <a:t>PythonAssignment</a:t>
            </a:r>
            <a:r>
              <a:rPr lang="en-IN" dirty="0"/>
              <a:t>.</a:t>
            </a:r>
          </a:p>
          <a:p>
            <a:r>
              <a:rPr lang="en-IN" dirty="0"/>
              <a:t>Now take the screenshots of your installations and save the images as jpg format in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/>
              <a:t> folder you just created.</a:t>
            </a:r>
          </a:p>
          <a:p>
            <a:r>
              <a:rPr lang="en-IN" dirty="0"/>
              <a:t>Commit and push it to your Git Repository.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016224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88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15607"/>
            <a:ext cx="8839200" cy="468532"/>
          </a:xfrm>
        </p:spPr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2400" y="4313018"/>
            <a:ext cx="8839200" cy="468532"/>
          </a:xfrm>
        </p:spPr>
        <p:txBody>
          <a:bodyPr/>
          <a:lstStyle/>
          <a:p>
            <a:r>
              <a:rPr lang="en-US" dirty="0"/>
              <a:t>Secret Sauce by Top Programmers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652" y="4848290"/>
            <a:ext cx="5347348" cy="273844"/>
          </a:xfrm>
        </p:spPr>
        <p:txBody>
          <a:bodyPr/>
          <a:lstStyle/>
          <a:p>
            <a:r>
              <a:rPr lang="en-IN" dirty="0"/>
              <a:t>(c) 2018 VARUN ACADEMY OF SKILL DEVELOPMENT</a:t>
            </a:r>
            <a:endParaRPr lang="en-US" dirty="0"/>
          </a:p>
        </p:txBody>
      </p:sp>
      <p:pic>
        <p:nvPicPr>
          <p:cNvPr id="1026" name="Picture 2" descr="C:\Users\Anidhya Bhatnagar\Downloads\thank_you_comment_bubbles_500_clr_17355.gif"/>
          <p:cNvPicPr>
            <a:picLocks noGrp="1" noChangeAspect="1" noChangeArrowheads="1" noCro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r="1379"/>
          <a:stretch>
            <a:fillRect/>
          </a:stretch>
        </p:blipFill>
        <p:spPr bwMode="auto">
          <a:xfrm>
            <a:off x="2814320" y="6350"/>
            <a:ext cx="350520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7EB2974-6707-4284-B0CE-F7C3FFB9D998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1440160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4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and Installing Python</a:t>
            </a:r>
          </a:p>
        </p:txBody>
      </p:sp>
      <p:pic>
        <p:nvPicPr>
          <p:cNvPr id="13" name="Content Placeholder 12" descr="Download">
            <a:extLst>
              <a:ext uri="{FF2B5EF4-FFF2-40B4-BE49-F238E27FC236}">
                <a16:creationId xmlns:a16="http://schemas.microsoft.com/office/drawing/2014/main" xmlns="" id="{B2C18C47-672B-45FC-A1F0-2E01F040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400" y="778984"/>
            <a:ext cx="676622" cy="6766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CDE77F3-B01F-4BBD-B350-05B9EECE271B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424847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811153-9823-4B0B-B6BD-31546966EAF8}"/>
              </a:ext>
            </a:extLst>
          </p:cNvPr>
          <p:cNvSpPr txBox="1"/>
          <p:nvPr/>
        </p:nvSpPr>
        <p:spPr>
          <a:xfrm>
            <a:off x="829022" y="1074724"/>
            <a:ext cx="789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and Install the Python as instructed by the </a:t>
            </a:r>
            <a:r>
              <a:rPr lang="en-IN" dirty="0">
                <a:solidFill>
                  <a:schemeClr val="tx2"/>
                </a:solidFill>
              </a:rPr>
              <a:t>python.org</a:t>
            </a:r>
            <a:r>
              <a:rPr lang="en-IN" dirty="0"/>
              <a:t> for your platform.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7EEE99E-6CC3-4FC4-8C22-8405A38198E9}"/>
              </a:ext>
            </a:extLst>
          </p:cNvPr>
          <p:cNvSpPr txBox="1"/>
          <p:nvPr/>
        </p:nvSpPr>
        <p:spPr>
          <a:xfrm>
            <a:off x="2697576" y="2387084"/>
            <a:ext cx="37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hlinkClick r:id="rId4"/>
              </a:rPr>
              <a:t>https://www.python.org/downloads/</a:t>
            </a:r>
            <a:r>
              <a:rPr lang="en-IN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29247EF-0DEF-4C56-BF2A-BA83E02B9506}"/>
              </a:ext>
            </a:extLst>
          </p:cNvPr>
          <p:cNvSpPr txBox="1"/>
          <p:nvPr/>
        </p:nvSpPr>
        <p:spPr>
          <a:xfrm>
            <a:off x="2673563" y="3699444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Python Version for this Course is: </a:t>
            </a:r>
            <a:r>
              <a:rPr lang="en-IN" b="1" dirty="0">
                <a:solidFill>
                  <a:srgbClr val="7030A0"/>
                </a:solidFill>
              </a:rPr>
              <a:t>3.7.2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0B95D-5E71-4DE3-8FDD-7EBABC550A44}"/>
              </a:ext>
            </a:extLst>
          </p:cNvPr>
          <p:cNvSpPr txBox="1"/>
          <p:nvPr/>
        </p:nvSpPr>
        <p:spPr>
          <a:xfrm>
            <a:off x="5529508" y="216972"/>
            <a:ext cx="336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i="1" dirty="0">
                <a:solidFill>
                  <a:srgbClr val="C00000"/>
                </a:solidFill>
              </a:rPr>
              <a:t>Skip this if you are installing Anaconda</a:t>
            </a:r>
          </a:p>
        </p:txBody>
      </p:sp>
    </p:spTree>
    <p:extLst>
      <p:ext uri="{BB962C8B-B14F-4D97-AF65-F5344CB8AC3E}">
        <p14:creationId xmlns:p14="http://schemas.microsoft.com/office/powerpoint/2010/main" val="71148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Anaconda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World’s Most Popular Python Data Science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and Installing Anaconda</a:t>
            </a:r>
          </a:p>
        </p:txBody>
      </p:sp>
      <p:pic>
        <p:nvPicPr>
          <p:cNvPr id="13" name="Content Placeholder 12" descr="Download">
            <a:extLst>
              <a:ext uri="{FF2B5EF4-FFF2-40B4-BE49-F238E27FC236}">
                <a16:creationId xmlns:a16="http://schemas.microsoft.com/office/drawing/2014/main" xmlns="" id="{B2C18C47-672B-45FC-A1F0-2E01F040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400" y="778984"/>
            <a:ext cx="676622" cy="6766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CDE77F3-B01F-4BBD-B350-05B9EECE271B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460851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811153-9823-4B0B-B6BD-31546966EAF8}"/>
              </a:ext>
            </a:extLst>
          </p:cNvPr>
          <p:cNvSpPr txBox="1"/>
          <p:nvPr/>
        </p:nvSpPr>
        <p:spPr>
          <a:xfrm>
            <a:off x="829022" y="1074724"/>
            <a:ext cx="599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and Install the </a:t>
            </a:r>
            <a:r>
              <a:rPr lang="en-IN" dirty="0">
                <a:solidFill>
                  <a:srgbClr val="00B050"/>
                </a:solidFill>
              </a:rPr>
              <a:t>Anaconda</a:t>
            </a:r>
            <a:r>
              <a:rPr lang="en-IN" dirty="0"/>
              <a:t> for your specific platform.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7EEE99E-6CC3-4FC4-8C22-8405A38198E9}"/>
              </a:ext>
            </a:extLst>
          </p:cNvPr>
          <p:cNvSpPr txBox="1"/>
          <p:nvPr/>
        </p:nvSpPr>
        <p:spPr>
          <a:xfrm>
            <a:off x="1626899" y="2387084"/>
            <a:ext cx="589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hlinkClick r:id="rId4"/>
              </a:rPr>
              <a:t>https://www.anaconda.com/distribution/#download-section</a:t>
            </a:r>
            <a:r>
              <a:rPr lang="en-IN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29247EF-0DEF-4C56-BF2A-BA83E02B9506}"/>
              </a:ext>
            </a:extLst>
          </p:cNvPr>
          <p:cNvSpPr txBox="1"/>
          <p:nvPr/>
        </p:nvSpPr>
        <p:spPr>
          <a:xfrm>
            <a:off x="1484012" y="3699444"/>
            <a:ext cx="61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Anaconda Version for this Course is: </a:t>
            </a:r>
            <a:r>
              <a:rPr lang="en-IN" b="1" dirty="0">
                <a:solidFill>
                  <a:srgbClr val="7030A0"/>
                </a:solidFill>
              </a:rPr>
              <a:t>2018.12</a:t>
            </a:r>
            <a:r>
              <a:rPr lang="en-IN" dirty="0">
                <a:solidFill>
                  <a:srgbClr val="7030A0"/>
                </a:solidFill>
              </a:rPr>
              <a:t> Python </a:t>
            </a:r>
            <a:r>
              <a:rPr lang="en-IN" b="1" dirty="0">
                <a:solidFill>
                  <a:srgbClr val="7030A0"/>
                </a:solidFill>
              </a:rPr>
              <a:t>3.7</a:t>
            </a:r>
            <a:r>
              <a:rPr lang="en-IN" dirty="0">
                <a:solidFill>
                  <a:srgbClr val="7030A0"/>
                </a:solidFill>
              </a:rPr>
              <a:t> Version</a:t>
            </a:r>
          </a:p>
        </p:txBody>
      </p:sp>
      <p:pic>
        <p:nvPicPr>
          <p:cNvPr id="1026" name="Picture 2" descr="Anaconda">
            <a:extLst>
              <a:ext uri="{FF2B5EF4-FFF2-40B4-BE49-F238E27FC236}">
                <a16:creationId xmlns:a16="http://schemas.microsoft.com/office/drawing/2014/main" xmlns="" id="{1AFA90E8-3000-46BE-856E-9B70AD58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04" y="194812"/>
            <a:ext cx="1921396" cy="32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Anaconda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316835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53C8D0-EA69-4678-A630-B441DDB1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" b="8000"/>
          <a:stretch/>
        </p:blipFill>
        <p:spPr>
          <a:xfrm>
            <a:off x="755576" y="699542"/>
            <a:ext cx="7632848" cy="39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5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1ABA4-A25E-426A-BEAF-55A9D58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jupyter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039F4-A134-4CA5-98C7-0EEBE72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Produces Rich and Interactive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31DABE-449F-417B-8F3E-C9D4D1C7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upyter logo">
            <a:extLst>
              <a:ext uri="{FF2B5EF4-FFF2-40B4-BE49-F238E27FC236}">
                <a16:creationId xmlns:a16="http://schemas.microsoft.com/office/drawing/2014/main" xmlns="" id="{0F2B1981-E02E-4885-B338-08B7A840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43" y="107400"/>
            <a:ext cx="852237" cy="98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CD56D-A84B-4778-9126-C7E99AB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Anaconda &gt; </a:t>
            </a:r>
            <a:r>
              <a:rPr lang="en-IN" dirty="0" err="1"/>
              <a:t>Jupyter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20C08-3A0C-45F7-9143-270D684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ABD8992-2624-4A5D-B637-DEABC14C2F17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664296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7E1F9F-F478-4C42-AAF9-AC47911325BF}"/>
              </a:ext>
            </a:extLst>
          </p:cNvPr>
          <p:cNvSpPr txBox="1"/>
          <p:nvPr/>
        </p:nvSpPr>
        <p:spPr>
          <a:xfrm>
            <a:off x="152400" y="109497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Jupyter</a:t>
            </a:r>
            <a:r>
              <a:rPr lang="en-IN" dirty="0"/>
              <a:t> Notebook allows you to create and share documents that contain live code, equations, visualizations and narrative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4AAADB-FF0D-4AFE-B0DC-EACD6457C13E}"/>
              </a:ext>
            </a:extLst>
          </p:cNvPr>
          <p:cNvSpPr txBox="1"/>
          <p:nvPr/>
        </p:nvSpPr>
        <p:spPr>
          <a:xfrm>
            <a:off x="152400" y="29535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Jupyter</a:t>
            </a:r>
            <a:r>
              <a:rPr lang="en-IN" dirty="0">
                <a:solidFill>
                  <a:srgbClr val="0070C0"/>
                </a:solidFill>
              </a:rPr>
              <a:t> website strongly recommends installing Python and </a:t>
            </a:r>
            <a:r>
              <a:rPr lang="en-IN" dirty="0" err="1">
                <a:solidFill>
                  <a:srgbClr val="0070C0"/>
                </a:solidFill>
              </a:rPr>
              <a:t>Jupyter</a:t>
            </a:r>
            <a:r>
              <a:rPr lang="en-IN" dirty="0">
                <a:solidFill>
                  <a:srgbClr val="0070C0"/>
                </a:solidFill>
              </a:rPr>
              <a:t> using the Anaconda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30986C9-EDB4-4622-BC66-1C3C6CF65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21" b="55375"/>
          <a:stretch/>
        </p:blipFill>
        <p:spPr>
          <a:xfrm>
            <a:off x="5355704" y="1491630"/>
            <a:ext cx="3536776" cy="2295300"/>
          </a:xfrm>
          <a:prstGeom prst="rect">
            <a:avLst/>
          </a:prstGeom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xmlns="" id="{2BA836D4-37DF-4952-A4CA-4531DE1B7F02}"/>
              </a:ext>
            </a:extLst>
          </p:cNvPr>
          <p:cNvSpPr/>
          <p:nvPr/>
        </p:nvSpPr>
        <p:spPr>
          <a:xfrm rot="20930598">
            <a:off x="7267628" y="3772614"/>
            <a:ext cx="1152128" cy="437666"/>
          </a:xfrm>
          <a:prstGeom prst="curvedUpArrow">
            <a:avLst>
              <a:gd name="adj1" fmla="val 29065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C0BB0-B509-42D7-B04E-55BBC8A43E30}"/>
              </a:ext>
            </a:extLst>
          </p:cNvPr>
          <p:cNvSpPr/>
          <p:nvPr/>
        </p:nvSpPr>
        <p:spPr>
          <a:xfrm>
            <a:off x="7056271" y="3828027"/>
            <a:ext cx="792088" cy="71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C19750-4F17-4E39-AB3C-097E1E6B902B}"/>
              </a:ext>
            </a:extLst>
          </p:cNvPr>
          <p:cNvSpPr txBox="1"/>
          <p:nvPr/>
        </p:nvSpPr>
        <p:spPr>
          <a:xfrm>
            <a:off x="6087433" y="3786930"/>
            <a:ext cx="193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Use this button to Install or Launch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jupyter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1282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1839F-4B47-4742-B67D-08D43ED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Walkthrough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9E9502-A6A6-4B66-9A36-5E2EA6B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7841E2D-AC33-4CB7-9379-EEE96F8C30B2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2808312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B79B51-3B43-44E4-A386-94497FCC5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3800" r="12201" b="69392"/>
          <a:stretch/>
        </p:blipFill>
        <p:spPr>
          <a:xfrm>
            <a:off x="249785" y="649214"/>
            <a:ext cx="8637756" cy="170651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97B53B-38EE-4C82-9A45-A38049313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 t="3800" r="12987" b="66801"/>
          <a:stretch/>
        </p:blipFill>
        <p:spPr>
          <a:xfrm>
            <a:off x="249785" y="2697005"/>
            <a:ext cx="8644430" cy="1890969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936732"/>
      </p:ext>
    </p:extLst>
  </p:cSld>
  <p:clrMapOvr>
    <a:masterClrMapping/>
  </p:clrMapOvr>
</p:sld>
</file>

<file path=ppt/theme/theme1.xml><?xml version="1.0" encoding="utf-8"?>
<a:theme xmlns:a="http://schemas.openxmlformats.org/drawingml/2006/main" name="FinTech Trainer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FinTech Trainers Template</Template>
  <TotalTime>1958</TotalTime>
  <Words>783</Words>
  <Application>Microsoft Office PowerPoint</Application>
  <PresentationFormat>On-screen Show (16:9)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FinTech Trainers Template</vt:lpstr>
      <vt:lpstr>Python Programming</vt:lpstr>
      <vt:lpstr>Installing Python</vt:lpstr>
      <vt:lpstr>Download and Installing Python</vt:lpstr>
      <vt:lpstr>Installing Anaconda</vt:lpstr>
      <vt:lpstr>Download and Installing Anaconda</vt:lpstr>
      <vt:lpstr>Anaconda Walkthrough</vt:lpstr>
      <vt:lpstr>Installing jupyter</vt:lpstr>
      <vt:lpstr>Anaconda &gt; Jupyter</vt:lpstr>
      <vt:lpstr>Jupyter Walkthrough</vt:lpstr>
      <vt:lpstr>Installing SPYDer</vt:lpstr>
      <vt:lpstr>Anaconda &gt; Spyder</vt:lpstr>
      <vt:lpstr>Spyder Walkthrough</vt:lpstr>
      <vt:lpstr>Installing PyCharm</vt:lpstr>
      <vt:lpstr>JetBrains PyCharm</vt:lpstr>
      <vt:lpstr>PyCharm Walkthrough</vt:lpstr>
      <vt:lpstr>Create your learning environment</vt:lpstr>
      <vt:lpstr>Learning Environment</vt:lpstr>
      <vt:lpstr>Create your Assignment environment</vt:lpstr>
      <vt:lpstr>Assignment Environment</vt:lpstr>
      <vt:lpstr>Exercise – 1 </vt:lpstr>
      <vt:lpstr>Setup Exercise</vt:lpstr>
      <vt:lpstr>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Data Analysis - BootCamp</dc:title>
  <dc:creator>Windows User</dc:creator>
  <cp:lastModifiedBy>Windows User</cp:lastModifiedBy>
  <cp:revision>88</cp:revision>
  <dcterms:created xsi:type="dcterms:W3CDTF">2016-12-14T05:52:05Z</dcterms:created>
  <dcterms:modified xsi:type="dcterms:W3CDTF">2020-01-19T16:34:54Z</dcterms:modified>
</cp:coreProperties>
</file>