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E39B94-3DD1-40AA-BA98-F98F8A32095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4E05AA0-7AC8-42DB-9DA2-A11F6B10171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MaTPLotLiB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Creating </a:t>
            </a:r>
            <a:r>
              <a:rPr lang="en-US" b="1" dirty="0" err="1"/>
              <a:t>Multiplots</a:t>
            </a:r>
            <a:r>
              <a:rPr lang="en-US" b="1" dirty="0"/>
              <a:t> on Same Canvas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3"/>
            <a:ext cx="6251545" cy="4302138"/>
          </a:xfrm>
        </p:spPr>
      </p:pic>
    </p:spTree>
    <p:extLst>
      <p:ext uri="{BB962C8B-B14F-4D97-AF65-F5344CB8AC3E}">
        <p14:creationId xmlns:p14="http://schemas.microsoft.com/office/powerpoint/2010/main" val="24160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Matplotlib</a:t>
            </a:r>
            <a:r>
              <a:rPr lang="en-IN" b="1" dirty="0"/>
              <a:t> Object Oriented Method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figure objects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just call methods or attributes off of that object.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approach is nicer when dealing with a canvas that has multiple plots on 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0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Matplotlib</a:t>
            </a:r>
            <a:r>
              <a:rPr lang="en-IN" b="1" dirty="0"/>
              <a:t> Object Oriented Method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begin we create a figure instance. Then we can add axes to that figure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IN" dirty="0"/>
              <a:t># Create Figure (empty canvas)</a:t>
            </a:r>
          </a:p>
          <a:p>
            <a:r>
              <a:rPr lang="en-IN" dirty="0"/>
              <a:t>fig = </a:t>
            </a:r>
            <a:r>
              <a:rPr lang="en-IN" dirty="0" err="1"/>
              <a:t>plt.figure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Add set of axes to figure</a:t>
            </a:r>
          </a:p>
          <a:p>
            <a:r>
              <a:rPr lang="en-IN" dirty="0"/>
              <a:t>axes = </a:t>
            </a:r>
            <a:r>
              <a:rPr lang="en-IN" dirty="0" err="1"/>
              <a:t>fig.add_axes</a:t>
            </a:r>
            <a:r>
              <a:rPr lang="en-IN" dirty="0"/>
              <a:t>([0.1, 0.1, 0.8, 0.8]) # left, bottom, width, height (range 0 to 1)</a:t>
            </a:r>
          </a:p>
          <a:p>
            <a:endParaRPr lang="en-IN" dirty="0"/>
          </a:p>
          <a:p>
            <a:r>
              <a:rPr lang="en-IN" dirty="0"/>
              <a:t># Plot on that set of axes</a:t>
            </a:r>
          </a:p>
          <a:p>
            <a:r>
              <a:rPr lang="en-IN" dirty="0" err="1"/>
              <a:t>axes.plot</a:t>
            </a:r>
            <a:r>
              <a:rPr lang="en-IN" dirty="0"/>
              <a:t>(x, y, 'b')</a:t>
            </a:r>
          </a:p>
          <a:p>
            <a:r>
              <a:rPr lang="en-IN" dirty="0" err="1"/>
              <a:t>axes.set_xlabel</a:t>
            </a:r>
            <a:r>
              <a:rPr lang="en-IN" dirty="0"/>
              <a:t>('Set X Label') # Notice the use of set_ to begin methods</a:t>
            </a:r>
          </a:p>
          <a:p>
            <a:r>
              <a:rPr lang="en-IN" dirty="0" err="1"/>
              <a:t>axes.set_ylabel</a:t>
            </a:r>
            <a:r>
              <a:rPr lang="en-IN" dirty="0"/>
              <a:t>('Set y Label')</a:t>
            </a:r>
          </a:p>
          <a:p>
            <a:r>
              <a:rPr lang="en-IN" dirty="0" err="1"/>
              <a:t>axes.set_title</a:t>
            </a:r>
            <a:r>
              <a:rPr lang="en-IN" dirty="0"/>
              <a:t>('Set Title')</a:t>
            </a:r>
          </a:p>
        </p:txBody>
      </p:sp>
    </p:spTree>
    <p:extLst>
      <p:ext uri="{BB962C8B-B14F-4D97-AF65-F5344CB8AC3E}">
        <p14:creationId xmlns:p14="http://schemas.microsoft.com/office/powerpoint/2010/main" val="4479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Matplotlib</a:t>
            </a:r>
            <a:r>
              <a:rPr lang="en-IN" b="1" dirty="0"/>
              <a:t> Object Oriented Method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17" y="1916833"/>
            <a:ext cx="6107679" cy="4464496"/>
          </a:xfrm>
        </p:spPr>
      </p:pic>
    </p:spTree>
    <p:extLst>
      <p:ext uri="{BB962C8B-B14F-4D97-AF65-F5344CB8AC3E}">
        <p14:creationId xmlns:p14="http://schemas.microsoft.com/office/powerpoint/2010/main" val="27639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156"/>
            <a:ext cx="8229600" cy="990600"/>
          </a:xfrm>
        </p:spPr>
        <p:txBody>
          <a:bodyPr/>
          <a:lstStyle/>
          <a:p>
            <a:r>
              <a:rPr lang="en-IN" dirty="0" smtClean="0"/>
              <a:t>More Complex with two figures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224"/>
            <a:ext cx="8229600" cy="4876800"/>
          </a:xfrm>
        </p:spPr>
        <p:txBody>
          <a:bodyPr>
            <a:noAutofit/>
          </a:bodyPr>
          <a:lstStyle/>
          <a:p>
            <a:r>
              <a:rPr lang="en-IN" sz="1600" dirty="0"/>
              <a:t># Creates blank canvas</a:t>
            </a:r>
          </a:p>
          <a:p>
            <a:r>
              <a:rPr lang="en-IN" sz="1600" dirty="0"/>
              <a:t>fig = </a:t>
            </a:r>
            <a:r>
              <a:rPr lang="en-IN" sz="1600" dirty="0" err="1"/>
              <a:t>plt.figure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axes1 = </a:t>
            </a:r>
            <a:r>
              <a:rPr lang="en-IN" sz="1600" dirty="0" err="1"/>
              <a:t>fig.add_axes</a:t>
            </a:r>
            <a:r>
              <a:rPr lang="en-IN" sz="1600" dirty="0"/>
              <a:t>([0.1, 0.1, 0.8, 0.8]) # main axes</a:t>
            </a:r>
          </a:p>
          <a:p>
            <a:r>
              <a:rPr lang="en-IN" sz="1600" dirty="0"/>
              <a:t>axes2 = </a:t>
            </a:r>
            <a:r>
              <a:rPr lang="en-IN" sz="1600" dirty="0" err="1"/>
              <a:t>fig.add_axes</a:t>
            </a:r>
            <a:r>
              <a:rPr lang="en-IN" sz="1600" dirty="0"/>
              <a:t>([0.2, 0.5, 0.4, 0.3]) # inset axes</a:t>
            </a:r>
          </a:p>
          <a:p>
            <a:endParaRPr lang="en-IN" sz="1600" dirty="0"/>
          </a:p>
          <a:p>
            <a:r>
              <a:rPr lang="en-IN" sz="1600" dirty="0"/>
              <a:t># Larger Figure Axes 1</a:t>
            </a:r>
          </a:p>
          <a:p>
            <a:r>
              <a:rPr lang="en-IN" sz="1600" dirty="0"/>
              <a:t>axes1.plot(x, y, 'b')</a:t>
            </a:r>
          </a:p>
          <a:p>
            <a:r>
              <a:rPr lang="en-IN" sz="1600" dirty="0"/>
              <a:t>axes1.set_xlabel('X_label_axes2')</a:t>
            </a:r>
          </a:p>
          <a:p>
            <a:r>
              <a:rPr lang="en-IN" sz="1600" dirty="0"/>
              <a:t>axes1.set_ylabel('Y_label_axes2')</a:t>
            </a:r>
          </a:p>
          <a:p>
            <a:r>
              <a:rPr lang="en-IN" sz="1600" dirty="0"/>
              <a:t>axes1.set_title('Axes 2 Title')</a:t>
            </a:r>
          </a:p>
          <a:p>
            <a:endParaRPr lang="en-IN" sz="1600" dirty="0"/>
          </a:p>
          <a:p>
            <a:r>
              <a:rPr lang="en-IN" sz="1600" dirty="0"/>
              <a:t># Insert Figure Axes 2</a:t>
            </a:r>
          </a:p>
          <a:p>
            <a:r>
              <a:rPr lang="en-IN" sz="1600" dirty="0"/>
              <a:t>axes2.plot(y, x, 'r')</a:t>
            </a:r>
          </a:p>
          <a:p>
            <a:r>
              <a:rPr lang="en-IN" sz="1600" dirty="0"/>
              <a:t>axes2.set_xlabel('X_label_axes2')</a:t>
            </a:r>
          </a:p>
          <a:p>
            <a:r>
              <a:rPr lang="en-IN" sz="1600" dirty="0"/>
              <a:t>axes2.set_ylabel('Y_label_axes2')</a:t>
            </a:r>
          </a:p>
          <a:p>
            <a:r>
              <a:rPr lang="en-IN" sz="1600" dirty="0"/>
              <a:t>axes2.set_title('Axes 2 Title</a:t>
            </a:r>
            <a:r>
              <a:rPr lang="en-IN" sz="1600" dirty="0" smtClean="0"/>
              <a:t>');</a:t>
            </a:r>
          </a:p>
          <a:p>
            <a:r>
              <a:rPr lang="en-IN" sz="1600" b="1" dirty="0" smtClean="0"/>
              <a:t>Note:</a:t>
            </a:r>
            <a:r>
              <a:rPr lang="en-US" sz="1600" b="1" dirty="0"/>
              <a:t>we now have full control of where the plot axes are placed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6390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Complex with two figures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6428386" cy="4703300"/>
          </a:xfrm>
        </p:spPr>
      </p:pic>
    </p:spTree>
    <p:extLst>
      <p:ext uri="{BB962C8B-B14F-4D97-AF65-F5344CB8AC3E}">
        <p14:creationId xmlns:p14="http://schemas.microsoft.com/office/powerpoint/2010/main" val="8112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subplots()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plt.subplots</a:t>
            </a:r>
            <a:r>
              <a:rPr lang="en-US" dirty="0"/>
              <a:t>() object will act as a more automatic axis manager.</a:t>
            </a:r>
          </a:p>
          <a:p>
            <a:endParaRPr lang="en-IN" dirty="0" smtClean="0"/>
          </a:p>
          <a:p>
            <a:r>
              <a:rPr lang="en-IN" dirty="0"/>
              <a:t># Use similar to </a:t>
            </a:r>
            <a:r>
              <a:rPr lang="en-IN" dirty="0" err="1"/>
              <a:t>plt.figure</a:t>
            </a:r>
            <a:r>
              <a:rPr lang="en-IN" dirty="0"/>
              <a:t>() except use tuple unpacking to grab fig and axes</a:t>
            </a:r>
          </a:p>
          <a:p>
            <a:r>
              <a:rPr lang="en-IN" dirty="0" smtClean="0"/>
              <a:t>fig, axes = </a:t>
            </a:r>
            <a:r>
              <a:rPr lang="en-IN" dirty="0" err="1" smtClean="0"/>
              <a:t>plt.subplots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# </a:t>
            </a:r>
            <a:r>
              <a:rPr lang="en-IN" dirty="0"/>
              <a:t>Now use the axes object to add stuff to plot</a:t>
            </a:r>
          </a:p>
          <a:p>
            <a:r>
              <a:rPr lang="en-IN" dirty="0" err="1"/>
              <a:t>axes.plot</a:t>
            </a:r>
            <a:r>
              <a:rPr lang="en-IN" dirty="0"/>
              <a:t>(x, y, 'r')</a:t>
            </a:r>
          </a:p>
          <a:p>
            <a:r>
              <a:rPr lang="en-IN" dirty="0" err="1"/>
              <a:t>axes.set_xlabel</a:t>
            </a:r>
            <a:r>
              <a:rPr lang="en-IN" dirty="0"/>
              <a:t>('x')</a:t>
            </a:r>
          </a:p>
          <a:p>
            <a:r>
              <a:rPr lang="en-IN" dirty="0" err="1"/>
              <a:t>axes.set_ylabel</a:t>
            </a:r>
            <a:r>
              <a:rPr lang="en-IN" dirty="0"/>
              <a:t>('y')</a:t>
            </a:r>
          </a:p>
          <a:p>
            <a:r>
              <a:rPr lang="en-IN" dirty="0" err="1"/>
              <a:t>axes.set_title</a:t>
            </a:r>
            <a:r>
              <a:rPr lang="en-IN" dirty="0"/>
              <a:t>('title');</a:t>
            </a:r>
          </a:p>
        </p:txBody>
      </p:sp>
    </p:spTree>
    <p:extLst>
      <p:ext uri="{BB962C8B-B14F-4D97-AF65-F5344CB8AC3E}">
        <p14:creationId xmlns:p14="http://schemas.microsoft.com/office/powerpoint/2010/main" val="20760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subplots()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09319"/>
            <a:ext cx="6336704" cy="4637015"/>
          </a:xfrm>
        </p:spPr>
      </p:pic>
    </p:spTree>
    <p:extLst>
      <p:ext uri="{BB962C8B-B14F-4D97-AF65-F5344CB8AC3E}">
        <p14:creationId xmlns:p14="http://schemas.microsoft.com/office/powerpoint/2010/main" val="39826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subplots()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988"/>
            <a:ext cx="8229600" cy="1684784"/>
          </a:xfrm>
        </p:spPr>
        <p:txBody>
          <a:bodyPr/>
          <a:lstStyle/>
          <a:p>
            <a:r>
              <a:rPr lang="en-US" dirty="0"/>
              <a:t># Empty canvas of 1 by 2 subplots</a:t>
            </a:r>
          </a:p>
          <a:p>
            <a:r>
              <a:rPr lang="en-US" dirty="0"/>
              <a:t>fig, axes = </a:t>
            </a:r>
            <a:r>
              <a:rPr lang="en-US" dirty="0" err="1"/>
              <a:t>plt.subplots</a:t>
            </a:r>
            <a:r>
              <a:rPr lang="en-US" dirty="0"/>
              <a:t>(</a:t>
            </a:r>
            <a:r>
              <a:rPr lang="en-US" dirty="0" err="1"/>
              <a:t>nrows</a:t>
            </a:r>
            <a:r>
              <a:rPr lang="en-US" dirty="0"/>
              <a:t>=1, </a:t>
            </a:r>
            <a:r>
              <a:rPr lang="en-US" dirty="0" err="1"/>
              <a:t>ncols</a:t>
            </a:r>
            <a:r>
              <a:rPr lang="en-US" dirty="0"/>
              <a:t>=2)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5743378" cy="39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subplots()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37730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for </a:t>
            </a:r>
            <a:r>
              <a:rPr lang="en-IN" dirty="0" err="1"/>
              <a:t>ax</a:t>
            </a:r>
            <a:r>
              <a:rPr lang="en-IN" dirty="0"/>
              <a:t> in axes:</a:t>
            </a:r>
          </a:p>
          <a:p>
            <a:r>
              <a:rPr lang="en-IN" dirty="0"/>
              <a:t>    </a:t>
            </a:r>
            <a:r>
              <a:rPr lang="en-IN" dirty="0" err="1"/>
              <a:t>ax.plot</a:t>
            </a:r>
            <a:r>
              <a:rPr lang="en-IN" dirty="0"/>
              <a:t>(x, y, 'b')</a:t>
            </a:r>
          </a:p>
          <a:p>
            <a:r>
              <a:rPr lang="en-IN" dirty="0"/>
              <a:t>    </a:t>
            </a:r>
            <a:r>
              <a:rPr lang="en-IN" dirty="0" err="1"/>
              <a:t>ax.set_xlabel</a:t>
            </a:r>
            <a:r>
              <a:rPr lang="en-IN" dirty="0"/>
              <a:t>('x')</a:t>
            </a:r>
          </a:p>
          <a:p>
            <a:r>
              <a:rPr lang="en-IN" dirty="0"/>
              <a:t>    </a:t>
            </a:r>
            <a:r>
              <a:rPr lang="en-IN" dirty="0" err="1"/>
              <a:t>ax.set_ylabel</a:t>
            </a:r>
            <a:r>
              <a:rPr lang="en-IN" dirty="0"/>
              <a:t>('y')</a:t>
            </a:r>
          </a:p>
          <a:p>
            <a:r>
              <a:rPr lang="en-IN" dirty="0"/>
              <a:t>    </a:t>
            </a:r>
            <a:r>
              <a:rPr lang="en-IN" dirty="0" err="1"/>
              <a:t>ax.set_title</a:t>
            </a:r>
            <a:r>
              <a:rPr lang="en-IN" dirty="0"/>
              <a:t>('title')</a:t>
            </a:r>
          </a:p>
          <a:p>
            <a:endParaRPr lang="en-IN" dirty="0"/>
          </a:p>
          <a:p>
            <a:r>
              <a:rPr lang="en-IN" dirty="0"/>
              <a:t># Display the figure object    </a:t>
            </a:r>
          </a:p>
          <a:p>
            <a:r>
              <a:rPr lang="en-IN" dirty="0" smtClean="0"/>
              <a:t>Fig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630790"/>
            <a:ext cx="4877911" cy="3569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880" y="5565339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A common issue with </a:t>
            </a:r>
            <a:r>
              <a:rPr lang="en-US" dirty="0" err="1" smtClean="0"/>
              <a:t>matplolib</a:t>
            </a:r>
            <a:r>
              <a:rPr lang="en-US" dirty="0" smtClean="0"/>
              <a:t> is overlapping subplots or figures. </a:t>
            </a:r>
            <a:r>
              <a:rPr lang="en-US" b="1" dirty="0" err="1" smtClean="0"/>
              <a:t>fig.tight_layout</a:t>
            </a:r>
            <a:r>
              <a:rPr lang="en-US" b="1" dirty="0" smtClean="0"/>
              <a:t>()</a:t>
            </a:r>
            <a:r>
              <a:rPr lang="en-US" dirty="0" smtClean="0"/>
              <a:t> or </a:t>
            </a:r>
            <a:r>
              <a:rPr lang="en-US" b="1" dirty="0" err="1" smtClean="0"/>
              <a:t>plt.tight_layout</a:t>
            </a:r>
            <a:r>
              <a:rPr lang="en-US" b="1" dirty="0" smtClean="0"/>
              <a:t>()</a:t>
            </a:r>
            <a:r>
              <a:rPr lang="en-US" dirty="0" smtClean="0"/>
              <a:t> method automatically adjusts the positions of the axes on the figure canvas so that there is no overlapping content: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5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Very Important in Data Analysis</a:t>
            </a:r>
          </a:p>
          <a:p>
            <a:pPr lvl="1"/>
            <a:r>
              <a:rPr lang="en-IN" dirty="0" smtClean="0"/>
              <a:t>Explore Data</a:t>
            </a:r>
          </a:p>
          <a:p>
            <a:pPr lvl="1"/>
            <a:r>
              <a:rPr lang="en-IN" dirty="0" smtClean="0"/>
              <a:t>Report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567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Figure size, aspect ratio and DPI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allows the aspect ratio, DPI and figure size to be </a:t>
            </a:r>
            <a:r>
              <a:rPr lang="en-US" dirty="0" smtClean="0"/>
              <a:t>specified </a:t>
            </a:r>
            <a:r>
              <a:rPr lang="en-US" dirty="0"/>
              <a:t>when the Figure object is created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figsize</a:t>
            </a:r>
            <a:r>
              <a:rPr lang="en-US" dirty="0"/>
              <a:t> is a tuple of the width and height of the figure in inches</a:t>
            </a:r>
          </a:p>
          <a:p>
            <a:r>
              <a:rPr lang="en-US" dirty="0">
                <a:solidFill>
                  <a:srgbClr val="FF0000"/>
                </a:solidFill>
              </a:rPr>
              <a:t>dpi</a:t>
            </a:r>
            <a:r>
              <a:rPr lang="en-US" dirty="0"/>
              <a:t> is the dots-per-inch (pixel per inch). </a:t>
            </a:r>
          </a:p>
          <a:p>
            <a:endParaRPr lang="en-US" dirty="0" smtClean="0"/>
          </a:p>
          <a:p>
            <a:pPr algn="ctr"/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=(8,4), dpi=100) </a:t>
            </a:r>
            <a:endParaRPr lang="en-US" dirty="0" smtClean="0"/>
          </a:p>
          <a:p>
            <a:pPr algn="ctr"/>
            <a:r>
              <a:rPr lang="en-US" dirty="0" smtClean="0"/>
              <a:t>or</a:t>
            </a:r>
            <a:endParaRPr lang="en-US" dirty="0"/>
          </a:p>
          <a:p>
            <a:pPr algn="ctr"/>
            <a:r>
              <a:rPr lang="en-IN" dirty="0"/>
              <a:t>fig, axes = </a:t>
            </a:r>
            <a:r>
              <a:rPr lang="en-IN" dirty="0" err="1"/>
              <a:t>plt.subplots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=(12,3))</a:t>
            </a:r>
          </a:p>
        </p:txBody>
      </p:sp>
    </p:spTree>
    <p:extLst>
      <p:ext uri="{BB962C8B-B14F-4D97-AF65-F5344CB8AC3E}">
        <p14:creationId xmlns:p14="http://schemas.microsoft.com/office/powerpoint/2010/main" val="27810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Saving figures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fig.savefig</a:t>
            </a:r>
            <a:r>
              <a:rPr lang="en-IN" dirty="0"/>
              <a:t>("filename.png</a:t>
            </a:r>
            <a:r>
              <a:rPr lang="en-IN" dirty="0" smtClean="0"/>
              <a:t>")</a:t>
            </a:r>
          </a:p>
          <a:p>
            <a:pPr algn="ctr"/>
            <a:r>
              <a:rPr lang="en-IN" dirty="0" smtClean="0"/>
              <a:t>or</a:t>
            </a:r>
          </a:p>
          <a:p>
            <a:pPr algn="ctr"/>
            <a:r>
              <a:rPr lang="en-IN" dirty="0" err="1"/>
              <a:t>fig.savefig</a:t>
            </a:r>
            <a:r>
              <a:rPr lang="en-IN" dirty="0"/>
              <a:t>("filename.png", dpi=200)</a:t>
            </a:r>
          </a:p>
        </p:txBody>
      </p:sp>
    </p:spTree>
    <p:extLst>
      <p:ext uri="{BB962C8B-B14F-4D97-AF65-F5344CB8AC3E}">
        <p14:creationId xmlns:p14="http://schemas.microsoft.com/office/powerpoint/2010/main" val="13437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Legends, labels and </a:t>
            </a:r>
            <a:r>
              <a:rPr lang="en-IN" b="1" dirty="0" smtClean="0"/>
              <a:t>titles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4114800" cy="549627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fig </a:t>
            </a:r>
            <a:r>
              <a:rPr lang="en-IN" dirty="0"/>
              <a:t>= </a:t>
            </a:r>
            <a:r>
              <a:rPr lang="en-IN" dirty="0" err="1"/>
              <a:t>plt.figure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ax</a:t>
            </a:r>
            <a:r>
              <a:rPr lang="en-IN" dirty="0"/>
              <a:t> = </a:t>
            </a:r>
            <a:r>
              <a:rPr lang="en-IN" dirty="0" err="1"/>
              <a:t>fig.add_axes</a:t>
            </a:r>
            <a:r>
              <a:rPr lang="en-IN" dirty="0"/>
              <a:t>([0,0,1,1])</a:t>
            </a:r>
          </a:p>
          <a:p>
            <a:endParaRPr lang="en-IN" dirty="0"/>
          </a:p>
          <a:p>
            <a:r>
              <a:rPr lang="en-IN" dirty="0" err="1"/>
              <a:t>ax.plot</a:t>
            </a:r>
            <a:r>
              <a:rPr lang="en-IN" dirty="0"/>
              <a:t>(x, x**2, label="x**2")</a:t>
            </a:r>
          </a:p>
          <a:p>
            <a:r>
              <a:rPr lang="en-IN" dirty="0" err="1"/>
              <a:t>ax.plot</a:t>
            </a:r>
            <a:r>
              <a:rPr lang="en-IN" dirty="0"/>
              <a:t>(x, x**3, label="x**3</a:t>
            </a:r>
            <a:r>
              <a:rPr lang="en-IN" dirty="0" smtClean="0"/>
              <a:t>")</a:t>
            </a:r>
          </a:p>
          <a:p>
            <a:r>
              <a:rPr lang="en-IN" dirty="0" err="1"/>
              <a:t>ax.set_title</a:t>
            </a:r>
            <a:r>
              <a:rPr lang="en-IN" dirty="0"/>
              <a:t>("title");</a:t>
            </a:r>
          </a:p>
          <a:p>
            <a:r>
              <a:rPr lang="en-IN" dirty="0" err="1"/>
              <a:t>ax.set_xlabel</a:t>
            </a:r>
            <a:r>
              <a:rPr lang="en-IN" dirty="0"/>
              <a:t>("x")</a:t>
            </a:r>
          </a:p>
          <a:p>
            <a:r>
              <a:rPr lang="en-IN" dirty="0" err="1"/>
              <a:t>ax.set_ylabel</a:t>
            </a:r>
            <a:r>
              <a:rPr lang="en-IN" dirty="0"/>
              <a:t>("y");</a:t>
            </a:r>
          </a:p>
          <a:p>
            <a:r>
              <a:rPr lang="en-IN" dirty="0" err="1" smtClean="0"/>
              <a:t>ax.legend</a:t>
            </a:r>
            <a:r>
              <a:rPr lang="en-IN" dirty="0" smtClean="0"/>
              <a:t>()</a:t>
            </a:r>
          </a:p>
          <a:p>
            <a:r>
              <a:rPr lang="en-US" dirty="0"/>
              <a:t># Most common to choose</a:t>
            </a:r>
          </a:p>
          <a:p>
            <a:r>
              <a:rPr lang="en-US" dirty="0" err="1"/>
              <a:t>ax.legend</a:t>
            </a:r>
            <a:r>
              <a:rPr lang="en-US" dirty="0"/>
              <a:t>(</a:t>
            </a:r>
            <a:r>
              <a:rPr lang="en-US" dirty="0" err="1"/>
              <a:t>loc</a:t>
            </a:r>
            <a:r>
              <a:rPr lang="en-US" dirty="0"/>
              <a:t>=0) # let </a:t>
            </a:r>
            <a:r>
              <a:rPr lang="en-US" dirty="0" err="1"/>
              <a:t>matplotlib</a:t>
            </a:r>
            <a:r>
              <a:rPr lang="en-US" dirty="0"/>
              <a:t> decide the optimal location</a:t>
            </a:r>
          </a:p>
          <a:p>
            <a:r>
              <a:rPr lang="en-US" dirty="0"/>
              <a:t>fig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0" y="2780928"/>
            <a:ext cx="4392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loc</a:t>
            </a:r>
            <a:r>
              <a:rPr lang="en-US" sz="2400" dirty="0" smtClean="0"/>
              <a:t>=0) # </a:t>
            </a:r>
            <a:r>
              <a:rPr lang="en-IN" sz="2400" dirty="0" smtClean="0"/>
              <a:t>Optimal Location</a:t>
            </a:r>
          </a:p>
          <a:p>
            <a:r>
              <a:rPr lang="en-IN" sz="2400" dirty="0" smtClean="0"/>
              <a:t>(</a:t>
            </a:r>
            <a:r>
              <a:rPr lang="en-IN" sz="2400" dirty="0" err="1"/>
              <a:t>loc</a:t>
            </a:r>
            <a:r>
              <a:rPr lang="en-IN" sz="2400" dirty="0"/>
              <a:t>=1) # upper right corner</a:t>
            </a:r>
          </a:p>
          <a:p>
            <a:r>
              <a:rPr lang="en-IN" sz="2400" dirty="0" smtClean="0"/>
              <a:t>(</a:t>
            </a:r>
            <a:r>
              <a:rPr lang="en-IN" sz="2400" dirty="0" err="1" smtClean="0"/>
              <a:t>loc</a:t>
            </a:r>
            <a:r>
              <a:rPr lang="en-IN" sz="2400" dirty="0" smtClean="0"/>
              <a:t>=2</a:t>
            </a:r>
            <a:r>
              <a:rPr lang="en-IN" sz="2400" dirty="0"/>
              <a:t>) # upper left corner</a:t>
            </a:r>
          </a:p>
          <a:p>
            <a:r>
              <a:rPr lang="en-IN" sz="2400" dirty="0" smtClean="0"/>
              <a:t>(</a:t>
            </a:r>
            <a:r>
              <a:rPr lang="en-IN" sz="2400" dirty="0" err="1"/>
              <a:t>loc</a:t>
            </a:r>
            <a:r>
              <a:rPr lang="en-IN" sz="2400" dirty="0"/>
              <a:t>=3) # lower left corner</a:t>
            </a:r>
          </a:p>
          <a:p>
            <a:r>
              <a:rPr lang="en-IN" sz="2400" dirty="0" smtClean="0"/>
              <a:t>(</a:t>
            </a:r>
            <a:r>
              <a:rPr lang="en-IN" sz="2400" dirty="0" err="1"/>
              <a:t>loc</a:t>
            </a:r>
            <a:r>
              <a:rPr lang="en-IN" sz="2400" dirty="0"/>
              <a:t>=4) # lower right </a:t>
            </a:r>
            <a:r>
              <a:rPr lang="en-IN" sz="2400" dirty="0" smtClean="0"/>
              <a:t>corner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22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Legends, labels and titles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360218" cy="4325487"/>
          </a:xfrm>
        </p:spPr>
      </p:pic>
    </p:spTree>
    <p:extLst>
      <p:ext uri="{BB962C8B-B14F-4D97-AF65-F5344CB8AC3E}">
        <p14:creationId xmlns:p14="http://schemas.microsoft.com/office/powerpoint/2010/main" val="24888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Setting </a:t>
            </a:r>
            <a:r>
              <a:rPr lang="en-IN" b="1" dirty="0" err="1"/>
              <a:t>colors</a:t>
            </a:r>
            <a:r>
              <a:rPr lang="en-IN" b="1" dirty="0"/>
              <a:t>, </a:t>
            </a:r>
            <a:r>
              <a:rPr lang="en-IN" b="1" dirty="0" err="1"/>
              <a:t>linewidths</a:t>
            </a:r>
            <a:r>
              <a:rPr lang="en-IN" b="1" dirty="0"/>
              <a:t>, </a:t>
            </a:r>
            <a:r>
              <a:rPr lang="en-IN" b="1" dirty="0" err="1"/>
              <a:t>linetypes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</a:p>
          <a:p>
            <a:r>
              <a:rPr lang="en-US" dirty="0" err="1"/>
              <a:t>ax.plot</a:t>
            </a:r>
            <a:r>
              <a:rPr lang="en-US" dirty="0"/>
              <a:t>(x, x**2, 'b.-') # blue line with dots</a:t>
            </a:r>
          </a:p>
          <a:p>
            <a:r>
              <a:rPr lang="en-US" dirty="0" err="1"/>
              <a:t>ax.plot</a:t>
            </a:r>
            <a:r>
              <a:rPr lang="en-US" dirty="0"/>
              <a:t>(x, x**3, 'g--') # green dashed line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32" y="3025928"/>
            <a:ext cx="4932100" cy="33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Colors with the color= parameter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fig, </a:t>
            </a:r>
            <a:r>
              <a:rPr lang="en-IN" dirty="0" err="1"/>
              <a:t>ax</a:t>
            </a:r>
            <a:r>
              <a:rPr lang="en-IN" dirty="0"/>
              <a:t> = </a:t>
            </a:r>
            <a:r>
              <a:rPr lang="en-IN" dirty="0" err="1"/>
              <a:t>plt.subplots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ax.plot</a:t>
            </a:r>
            <a:r>
              <a:rPr lang="en-IN" dirty="0"/>
              <a:t>(x, x+1, </a:t>
            </a:r>
            <a:r>
              <a:rPr lang="en-IN" dirty="0" err="1"/>
              <a:t>color</a:t>
            </a:r>
            <a:r>
              <a:rPr lang="en-IN" dirty="0"/>
              <a:t>="blue", alpha=0.5) # half-</a:t>
            </a:r>
            <a:r>
              <a:rPr lang="en-IN" dirty="0" err="1"/>
              <a:t>transparant</a:t>
            </a:r>
            <a:endParaRPr lang="en-IN" dirty="0"/>
          </a:p>
          <a:p>
            <a:r>
              <a:rPr lang="en-IN" dirty="0" err="1"/>
              <a:t>ax.plot</a:t>
            </a:r>
            <a:r>
              <a:rPr lang="en-IN" dirty="0"/>
              <a:t>(x, x+2, </a:t>
            </a:r>
            <a:r>
              <a:rPr lang="en-IN" dirty="0" err="1"/>
              <a:t>color</a:t>
            </a:r>
            <a:r>
              <a:rPr lang="en-IN" dirty="0"/>
              <a:t>="#8B008B")        # RGB hex code</a:t>
            </a:r>
          </a:p>
          <a:p>
            <a:r>
              <a:rPr lang="en-IN" dirty="0" err="1"/>
              <a:t>ax.plot</a:t>
            </a:r>
            <a:r>
              <a:rPr lang="en-IN" dirty="0"/>
              <a:t>(x, x+3, </a:t>
            </a:r>
            <a:r>
              <a:rPr lang="en-IN" dirty="0" err="1"/>
              <a:t>color</a:t>
            </a:r>
            <a:r>
              <a:rPr lang="en-IN" dirty="0"/>
              <a:t>="#FF8C00")        # RGB hex code </a:t>
            </a:r>
            <a:endParaRPr lang="en-IN" dirty="0" smtClean="0"/>
          </a:p>
          <a:p>
            <a:r>
              <a:rPr lang="en-US" dirty="0" err="1"/>
              <a:t>ax.plot</a:t>
            </a:r>
            <a:r>
              <a:rPr lang="en-US" dirty="0"/>
              <a:t>(x, x+1, color="red", </a:t>
            </a:r>
            <a:r>
              <a:rPr lang="en-US" dirty="0" err="1"/>
              <a:t>linewidth</a:t>
            </a:r>
            <a:r>
              <a:rPr lang="en-US" dirty="0"/>
              <a:t>=0.25</a:t>
            </a:r>
            <a:r>
              <a:rPr lang="en-US" dirty="0" smtClean="0"/>
              <a:t>)</a:t>
            </a:r>
          </a:p>
          <a:p>
            <a:r>
              <a:rPr lang="en-US" dirty="0"/>
              <a:t> possible </a:t>
            </a:r>
            <a:r>
              <a:rPr lang="en-US" dirty="0" err="1"/>
              <a:t>linestype</a:t>
            </a:r>
            <a:r>
              <a:rPr lang="en-US" dirty="0"/>
              <a:t> options ‘-‘, ‘–’, ‘-.’, ‘:’, ‘steps’</a:t>
            </a:r>
          </a:p>
          <a:p>
            <a:r>
              <a:rPr lang="en-US" dirty="0" err="1"/>
              <a:t>ax.plot</a:t>
            </a:r>
            <a:r>
              <a:rPr lang="en-US" dirty="0"/>
              <a:t>(x, x+5, color="green", </a:t>
            </a:r>
            <a:r>
              <a:rPr lang="en-US" dirty="0" err="1"/>
              <a:t>lw</a:t>
            </a:r>
            <a:r>
              <a:rPr lang="en-US" dirty="0"/>
              <a:t>=3, </a:t>
            </a:r>
            <a:r>
              <a:rPr lang="en-US" dirty="0" err="1"/>
              <a:t>linestyle</a:t>
            </a:r>
            <a:r>
              <a:rPr lang="en-US" dirty="0" smtClean="0"/>
              <a:t>='-')</a:t>
            </a:r>
          </a:p>
          <a:p>
            <a:r>
              <a:rPr lang="en-US" dirty="0"/>
              <a:t># possible marker symbols: marker = '+', 'o', '*', 's', ',', '.', '1', '2', '3', '4', ...</a:t>
            </a:r>
          </a:p>
          <a:p>
            <a:r>
              <a:rPr lang="en-US" dirty="0" err="1"/>
              <a:t>ax.plot</a:t>
            </a:r>
            <a:r>
              <a:rPr lang="en-US" dirty="0"/>
              <a:t>(x, x+ 9, color="blue", </a:t>
            </a:r>
            <a:r>
              <a:rPr lang="en-US" dirty="0" err="1"/>
              <a:t>lw</a:t>
            </a:r>
            <a:r>
              <a:rPr lang="en-US" dirty="0"/>
              <a:t>=3, </a:t>
            </a:r>
            <a:r>
              <a:rPr lang="en-US" dirty="0" err="1"/>
              <a:t>ls</a:t>
            </a:r>
            <a:r>
              <a:rPr lang="en-US" dirty="0"/>
              <a:t>='-', marker='+')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59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Colors with the color= parameter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980729"/>
            <a:ext cx="5076076" cy="25922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638788"/>
            <a:ext cx="7168633" cy="29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8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Special Plot </a:t>
            </a:r>
            <a:r>
              <a:rPr lang="en-IN" b="1" dirty="0" smtClean="0"/>
              <a:t>Types-Scatter Plot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2896"/>
            <a:ext cx="573954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94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Special Plot </a:t>
            </a:r>
            <a:r>
              <a:rPr lang="en-IN" b="1" dirty="0" smtClean="0"/>
              <a:t>Types-Histogram </a:t>
            </a:r>
            <a:r>
              <a:rPr lang="en-IN" b="1" dirty="0"/>
              <a:t>Plot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random import sample</a:t>
            </a:r>
          </a:p>
          <a:p>
            <a:r>
              <a:rPr lang="en-US" dirty="0"/>
              <a:t>data = sample(range(1, 1000), 100)</a:t>
            </a:r>
          </a:p>
          <a:p>
            <a:r>
              <a:rPr lang="en-US" dirty="0" err="1"/>
              <a:t>plt.hist</a:t>
            </a:r>
            <a:r>
              <a:rPr lang="en-US" dirty="0"/>
              <a:t>(data)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3140968"/>
            <a:ext cx="5120667" cy="34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5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Special Plot </a:t>
            </a:r>
            <a:r>
              <a:rPr lang="en-IN" b="1" dirty="0" smtClean="0"/>
              <a:t>Types-Box </a:t>
            </a:r>
            <a:r>
              <a:rPr lang="en-IN" b="1" dirty="0"/>
              <a:t>Plot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76800"/>
          </a:xfrm>
        </p:spPr>
        <p:txBody>
          <a:bodyPr/>
          <a:lstStyle/>
          <a:p>
            <a:r>
              <a:rPr lang="en-IN" dirty="0"/>
              <a:t>data = [</a:t>
            </a:r>
            <a:r>
              <a:rPr lang="en-IN" dirty="0" err="1"/>
              <a:t>np.random.normal</a:t>
            </a:r>
            <a:r>
              <a:rPr lang="en-IN" dirty="0"/>
              <a:t>(0, </a:t>
            </a:r>
            <a:r>
              <a:rPr lang="en-IN" dirty="0" err="1"/>
              <a:t>std</a:t>
            </a:r>
            <a:r>
              <a:rPr lang="en-IN" dirty="0"/>
              <a:t>, 100) for </a:t>
            </a:r>
            <a:r>
              <a:rPr lang="en-IN" dirty="0" err="1"/>
              <a:t>std</a:t>
            </a:r>
            <a:r>
              <a:rPr lang="en-IN" dirty="0"/>
              <a:t> in range(1, 4)]</a:t>
            </a:r>
          </a:p>
          <a:p>
            <a:r>
              <a:rPr lang="en-IN" dirty="0" smtClean="0"/>
              <a:t># </a:t>
            </a:r>
            <a:r>
              <a:rPr lang="en-IN" dirty="0"/>
              <a:t>rectangular box plot</a:t>
            </a:r>
          </a:p>
          <a:p>
            <a:r>
              <a:rPr lang="en-IN" dirty="0" err="1"/>
              <a:t>plt.boxplot</a:t>
            </a:r>
            <a:r>
              <a:rPr lang="en-IN" dirty="0"/>
              <a:t>(</a:t>
            </a:r>
            <a:r>
              <a:rPr lang="en-IN" dirty="0" err="1"/>
              <a:t>data,vert</a:t>
            </a:r>
            <a:r>
              <a:rPr lang="en-IN" dirty="0"/>
              <a:t>=</a:t>
            </a:r>
            <a:r>
              <a:rPr lang="en-IN" dirty="0" err="1"/>
              <a:t>True,patch_artist</a:t>
            </a:r>
            <a:r>
              <a:rPr lang="en-IN" dirty="0"/>
              <a:t>=True);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52936"/>
            <a:ext cx="5616624" cy="35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3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Matplotlib</a:t>
            </a:r>
            <a:r>
              <a:rPr lang="en-IN" b="1" dirty="0" smtClean="0"/>
              <a:t> Introduction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"</a:t>
            </a:r>
            <a:r>
              <a:rPr lang="en-US" sz="2800" dirty="0"/>
              <a:t>grandfather" library of data visualization with Python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Created </a:t>
            </a:r>
            <a:r>
              <a:rPr lang="en-US" sz="2800" dirty="0"/>
              <a:t>by John Hunter. </a:t>
            </a:r>
            <a:endParaRPr lang="en-US" sz="2800" dirty="0" smtClean="0"/>
          </a:p>
          <a:p>
            <a:r>
              <a:rPr lang="en-US" sz="2800" dirty="0" smtClean="0"/>
              <a:t>replicate </a:t>
            </a:r>
            <a:r>
              <a:rPr lang="en-US" sz="2800" dirty="0" err="1"/>
              <a:t>MatLab's</a:t>
            </a:r>
            <a:r>
              <a:rPr lang="en-US" sz="2800" dirty="0"/>
              <a:t> (another programming language) plotting capabilities in Python. </a:t>
            </a:r>
          </a:p>
          <a:p>
            <a:r>
              <a:rPr lang="en-US" sz="2800" dirty="0" err="1" smtClean="0"/>
              <a:t>Matplotlib</a:t>
            </a:r>
            <a:r>
              <a:rPr lang="en-US" sz="2800" dirty="0" smtClean="0"/>
              <a:t> </a:t>
            </a:r>
            <a:r>
              <a:rPr lang="en-US" sz="2800" dirty="0"/>
              <a:t>allows you to create reproducible figures </a:t>
            </a:r>
            <a:r>
              <a:rPr lang="en-US" sz="2800" dirty="0" smtClean="0"/>
              <a:t>programmatically</a:t>
            </a:r>
          </a:p>
          <a:p>
            <a:r>
              <a:rPr lang="en-US" sz="2800" dirty="0" smtClean="0"/>
              <a:t> Explore </a:t>
            </a:r>
            <a:r>
              <a:rPr lang="en-US" sz="2800" dirty="0"/>
              <a:t>the official </a:t>
            </a:r>
            <a:r>
              <a:rPr lang="en-US" sz="2800" dirty="0" err="1"/>
              <a:t>Matplotlib</a:t>
            </a:r>
            <a:r>
              <a:rPr lang="en-US" sz="2800" dirty="0"/>
              <a:t> web page: </a:t>
            </a:r>
            <a:r>
              <a:rPr lang="en-US" sz="2800" dirty="0">
                <a:hlinkClick r:id="rId2"/>
              </a:rPr>
              <a:t>http://matplotlib.org/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60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Plots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fig, axes = </a:t>
            </a:r>
            <a:r>
              <a:rPr lang="en-IN" dirty="0" err="1"/>
              <a:t>plt.subplots</a:t>
            </a:r>
            <a:r>
              <a:rPr lang="en-IN" dirty="0"/>
              <a:t>(1, 4, </a:t>
            </a:r>
            <a:r>
              <a:rPr lang="en-IN" dirty="0" err="1"/>
              <a:t>figsize</a:t>
            </a:r>
            <a:r>
              <a:rPr lang="en-IN" dirty="0"/>
              <a:t>=(12,3))</a:t>
            </a:r>
          </a:p>
          <a:p>
            <a:endParaRPr lang="en-IN" dirty="0"/>
          </a:p>
          <a:p>
            <a:r>
              <a:rPr lang="en-IN" dirty="0"/>
              <a:t>axes[0].scatter(xx, xx + 0.25*</a:t>
            </a:r>
            <a:r>
              <a:rPr lang="en-IN" dirty="0" err="1"/>
              <a:t>np.random.randn</a:t>
            </a:r>
            <a:r>
              <a:rPr lang="en-IN" dirty="0"/>
              <a:t>(</a:t>
            </a:r>
            <a:r>
              <a:rPr lang="en-IN" dirty="0" err="1"/>
              <a:t>len</a:t>
            </a:r>
            <a:r>
              <a:rPr lang="en-IN" dirty="0"/>
              <a:t>(xx)))</a:t>
            </a:r>
          </a:p>
          <a:p>
            <a:r>
              <a:rPr lang="en-IN" dirty="0"/>
              <a:t>axes[0].</a:t>
            </a:r>
            <a:r>
              <a:rPr lang="en-IN" dirty="0" err="1"/>
              <a:t>set_title</a:t>
            </a:r>
            <a:r>
              <a:rPr lang="en-IN" dirty="0"/>
              <a:t>("scatter")</a:t>
            </a:r>
          </a:p>
          <a:p>
            <a:endParaRPr lang="en-IN" dirty="0"/>
          </a:p>
          <a:p>
            <a:r>
              <a:rPr lang="en-IN" dirty="0"/>
              <a:t>axes[1].step(n, n**2, </a:t>
            </a:r>
            <a:r>
              <a:rPr lang="en-IN" dirty="0" err="1"/>
              <a:t>lw</a:t>
            </a:r>
            <a:r>
              <a:rPr lang="en-IN" dirty="0"/>
              <a:t>=2)</a:t>
            </a:r>
          </a:p>
          <a:p>
            <a:r>
              <a:rPr lang="en-IN" dirty="0"/>
              <a:t>axes[1].</a:t>
            </a:r>
            <a:r>
              <a:rPr lang="en-IN" dirty="0" err="1"/>
              <a:t>set_title</a:t>
            </a:r>
            <a:r>
              <a:rPr lang="en-IN" dirty="0"/>
              <a:t>("step")</a:t>
            </a:r>
          </a:p>
          <a:p>
            <a:endParaRPr lang="en-IN" dirty="0"/>
          </a:p>
          <a:p>
            <a:r>
              <a:rPr lang="en-IN" dirty="0"/>
              <a:t>axes[2].bar(n, n**2, align="</a:t>
            </a:r>
            <a:r>
              <a:rPr lang="en-IN" dirty="0" err="1"/>
              <a:t>center</a:t>
            </a:r>
            <a:r>
              <a:rPr lang="en-IN" dirty="0"/>
              <a:t>", width=0.5, alpha=0.5)</a:t>
            </a:r>
          </a:p>
          <a:p>
            <a:r>
              <a:rPr lang="en-IN" dirty="0"/>
              <a:t>axes[2].</a:t>
            </a:r>
            <a:r>
              <a:rPr lang="en-IN" dirty="0" err="1"/>
              <a:t>set_title</a:t>
            </a:r>
            <a:r>
              <a:rPr lang="en-IN" dirty="0"/>
              <a:t>("bar")</a:t>
            </a:r>
          </a:p>
          <a:p>
            <a:endParaRPr lang="en-IN" dirty="0"/>
          </a:p>
          <a:p>
            <a:r>
              <a:rPr lang="en-IN" dirty="0"/>
              <a:t>axes[3].</a:t>
            </a:r>
            <a:r>
              <a:rPr lang="en-IN" dirty="0" err="1"/>
              <a:t>fill_between</a:t>
            </a:r>
            <a:r>
              <a:rPr lang="en-IN" dirty="0"/>
              <a:t>(x, x**2, x**3, </a:t>
            </a:r>
            <a:r>
              <a:rPr lang="en-IN" dirty="0" err="1"/>
              <a:t>color</a:t>
            </a:r>
            <a:r>
              <a:rPr lang="en-IN" dirty="0"/>
              <a:t>="green", alpha=0.5);</a:t>
            </a:r>
          </a:p>
          <a:p>
            <a:r>
              <a:rPr lang="en-IN" dirty="0"/>
              <a:t>axes[3].</a:t>
            </a:r>
            <a:r>
              <a:rPr lang="en-IN" dirty="0" err="1"/>
              <a:t>set_title</a:t>
            </a:r>
            <a:r>
              <a:rPr lang="en-IN" dirty="0"/>
              <a:t>("</a:t>
            </a:r>
            <a:r>
              <a:rPr lang="en-IN" dirty="0" err="1"/>
              <a:t>fill_between</a:t>
            </a:r>
            <a:r>
              <a:rPr lang="en-IN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38212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Plots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612"/>
            <a:ext cx="8229600" cy="2437975"/>
          </a:xfrm>
        </p:spPr>
      </p:pic>
    </p:spTree>
    <p:extLst>
      <p:ext uri="{BB962C8B-B14F-4D97-AF65-F5344CB8AC3E}">
        <p14:creationId xmlns:p14="http://schemas.microsoft.com/office/powerpoint/2010/main" val="3045949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Selecting the Right </a:t>
            </a:r>
            <a:r>
              <a:rPr lang="en-IN" b="1" dirty="0" smtClean="0"/>
              <a:t>Chart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hich </a:t>
            </a:r>
            <a:r>
              <a:rPr lang="en-US" dirty="0">
                <a:solidFill>
                  <a:srgbClr val="FF0000"/>
                </a:solidFill>
              </a:rPr>
              <a:t>chart is best </a:t>
            </a:r>
            <a:r>
              <a:rPr lang="en-US" dirty="0" smtClean="0">
                <a:solidFill>
                  <a:srgbClr val="FF0000"/>
                </a:solidFill>
              </a:rPr>
              <a:t>suited?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many variables </a:t>
            </a:r>
            <a:r>
              <a:rPr lang="en-US" dirty="0" smtClean="0"/>
              <a:t>to </a:t>
            </a:r>
            <a:r>
              <a:rPr lang="en-US" dirty="0"/>
              <a:t>show in a single chart? One, two, three, many?</a:t>
            </a:r>
          </a:p>
          <a:p>
            <a:r>
              <a:rPr lang="en-US" dirty="0"/>
              <a:t>How many items (data points) will you display for each variable? Only a few or many?</a:t>
            </a:r>
          </a:p>
          <a:p>
            <a:r>
              <a:rPr lang="en-US" dirty="0"/>
              <a:t>Will you display values over a period of time, or among items or groups?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6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923"/>
            <a:ext cx="8784976" cy="6806379"/>
          </a:xfrm>
        </p:spPr>
      </p:pic>
    </p:spTree>
    <p:extLst>
      <p:ext uri="{BB962C8B-B14F-4D97-AF65-F5344CB8AC3E}">
        <p14:creationId xmlns:p14="http://schemas.microsoft.com/office/powerpoint/2010/main" val="6512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 of the major Pros of </a:t>
            </a:r>
            <a:r>
              <a:rPr lang="en-US" dirty="0" err="1"/>
              <a:t>Matplotlib</a:t>
            </a:r>
            <a:r>
              <a:rPr lang="en-US" dirty="0"/>
              <a:t> are:</a:t>
            </a:r>
          </a:p>
          <a:p>
            <a:pPr>
              <a:lnSpc>
                <a:spcPct val="150000"/>
              </a:lnSpc>
            </a:pPr>
            <a:r>
              <a:rPr lang="en-US" dirty="0"/>
              <a:t>It is an excellent 2D and 3D graphics library for generating scientific figures.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Generally </a:t>
            </a:r>
            <a:r>
              <a:rPr lang="en-US" dirty="0"/>
              <a:t>easy to get started for simple plots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 for custom labels and texts</a:t>
            </a:r>
          </a:p>
          <a:p>
            <a:pPr>
              <a:lnSpc>
                <a:spcPct val="150000"/>
              </a:lnSpc>
            </a:pPr>
            <a:r>
              <a:rPr lang="en-US" dirty="0"/>
              <a:t>Great control of every element in a figure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 output in many formats</a:t>
            </a:r>
          </a:p>
          <a:p>
            <a:pPr>
              <a:lnSpc>
                <a:spcPct val="150000"/>
              </a:lnSpc>
            </a:pPr>
            <a:r>
              <a:rPr lang="en-US" dirty="0"/>
              <a:t>Very customizable in general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5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Installation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You'll </a:t>
            </a:r>
            <a:r>
              <a:rPr lang="en-US" dirty="0"/>
              <a:t>need to install </a:t>
            </a:r>
            <a:r>
              <a:rPr lang="en-US" dirty="0" err="1"/>
              <a:t>matplotlib</a:t>
            </a:r>
            <a:r>
              <a:rPr lang="en-US" dirty="0"/>
              <a:t> first with either: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matplotlib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or </a:t>
            </a:r>
          </a:p>
          <a:p>
            <a:pPr algn="ctr"/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/>
              <a:t>matplotlib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0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Importing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the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 smtClean="0"/>
              <a:t>(sub-module/sub-package) module </a:t>
            </a:r>
            <a:r>
              <a:rPr lang="en-US" dirty="0"/>
              <a:t>under the name </a:t>
            </a:r>
            <a:r>
              <a:rPr lang="en-US" dirty="0" err="1"/>
              <a:t>plt</a:t>
            </a:r>
            <a:r>
              <a:rPr lang="en-US" dirty="0"/>
              <a:t> (the tidy way</a:t>
            </a:r>
            <a:r>
              <a:rPr lang="en-US" dirty="0" smtClean="0"/>
              <a:t>):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 smtClean="0"/>
              <a:t>plt</a:t>
            </a:r>
            <a:endParaRPr lang="en-IN" dirty="0" smtClean="0"/>
          </a:p>
          <a:p>
            <a:pPr algn="ctr"/>
            <a:endParaRPr lang="en-IN" dirty="0"/>
          </a:p>
          <a:p>
            <a:r>
              <a:rPr lang="en-US" dirty="0"/>
              <a:t>You'll also need to use this line to see plots in the notebook</a:t>
            </a:r>
            <a:r>
              <a:rPr lang="en-US" dirty="0" smtClean="0"/>
              <a:t>:</a:t>
            </a:r>
          </a:p>
          <a:p>
            <a:pPr algn="ctr"/>
            <a:r>
              <a:rPr lang="en-IN" dirty="0" smtClean="0"/>
              <a:t>%</a:t>
            </a:r>
            <a:r>
              <a:rPr lang="en-IN" dirty="0" err="1"/>
              <a:t>matplotlib</a:t>
            </a:r>
            <a:r>
              <a:rPr lang="en-IN" dirty="0"/>
              <a:t> </a:t>
            </a:r>
            <a:r>
              <a:rPr lang="en-IN" dirty="0" smtClean="0"/>
              <a:t>inline</a:t>
            </a:r>
          </a:p>
          <a:p>
            <a:pPr algn="ctr"/>
            <a:endParaRPr lang="en-IN" dirty="0"/>
          </a:p>
          <a:p>
            <a:r>
              <a:rPr lang="en-US" dirty="0"/>
              <a:t>That line is only for </a:t>
            </a:r>
            <a:r>
              <a:rPr lang="en-US" dirty="0" err="1"/>
              <a:t>jupyter</a:t>
            </a:r>
            <a:r>
              <a:rPr lang="en-US" dirty="0"/>
              <a:t> notebooks, if you are using another editor, you'll use: </a:t>
            </a:r>
            <a:r>
              <a:rPr lang="en-US" b="1" dirty="0" err="1"/>
              <a:t>plt.show</a:t>
            </a:r>
            <a:r>
              <a:rPr lang="en-US" b="1" dirty="0"/>
              <a:t>()</a:t>
            </a:r>
            <a:r>
              <a:rPr lang="en-US" dirty="0"/>
              <a:t> at the end of all your plotting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(0, 5, 11</a:t>
            </a:r>
            <a:r>
              <a:rPr lang="en-US" dirty="0" smtClean="0"/>
              <a:t>) #create linear spaced values</a:t>
            </a:r>
            <a:endParaRPr lang="en-US" dirty="0"/>
          </a:p>
          <a:p>
            <a:r>
              <a:rPr lang="en-US" dirty="0"/>
              <a:t>y = x </a:t>
            </a:r>
            <a:r>
              <a:rPr lang="en-US"/>
              <a:t>** </a:t>
            </a:r>
            <a:r>
              <a:rPr lang="en-US" smtClean="0"/>
              <a:t>2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 can create a very simple line plot using the following </a:t>
            </a:r>
            <a:endParaRPr lang="en-US" dirty="0" smtClean="0"/>
          </a:p>
          <a:p>
            <a:endParaRPr lang="en-US" dirty="0"/>
          </a:p>
          <a:p>
            <a:r>
              <a:rPr lang="en-IN" dirty="0" err="1"/>
              <a:t>plt.plot</a:t>
            </a:r>
            <a:r>
              <a:rPr lang="en-IN" dirty="0"/>
              <a:t>(x, y, 'r') # </a:t>
            </a:r>
            <a:r>
              <a:rPr lang="en-IN" dirty="0" smtClean="0"/>
              <a:t>plots x and y data, 'r</a:t>
            </a:r>
            <a:r>
              <a:rPr lang="en-IN" dirty="0"/>
              <a:t>' is the </a:t>
            </a:r>
            <a:r>
              <a:rPr lang="en-IN" dirty="0" err="1"/>
              <a:t>color</a:t>
            </a:r>
            <a:r>
              <a:rPr lang="en-IN" dirty="0"/>
              <a:t> red</a:t>
            </a:r>
          </a:p>
          <a:p>
            <a:r>
              <a:rPr lang="en-IN" dirty="0" err="1"/>
              <a:t>plt.xlabel</a:t>
            </a:r>
            <a:r>
              <a:rPr lang="en-IN" dirty="0"/>
              <a:t>('X Axis Title Here</a:t>
            </a:r>
            <a:r>
              <a:rPr lang="en-IN" dirty="0" smtClean="0"/>
              <a:t>') # sets the x axis label</a:t>
            </a:r>
            <a:endParaRPr lang="en-IN" dirty="0"/>
          </a:p>
          <a:p>
            <a:r>
              <a:rPr lang="en-IN" dirty="0" err="1"/>
              <a:t>plt.ylabel</a:t>
            </a:r>
            <a:r>
              <a:rPr lang="en-IN" dirty="0"/>
              <a:t>('Y Axis Title Here') # </a:t>
            </a:r>
            <a:r>
              <a:rPr lang="en-IN" dirty="0" smtClean="0"/>
              <a:t>sets </a:t>
            </a:r>
            <a:r>
              <a:rPr lang="en-IN" dirty="0"/>
              <a:t>the </a:t>
            </a:r>
            <a:r>
              <a:rPr lang="en-IN" dirty="0" smtClean="0"/>
              <a:t>y </a:t>
            </a:r>
            <a:r>
              <a:rPr lang="en-IN" dirty="0"/>
              <a:t>axis label</a:t>
            </a:r>
          </a:p>
          <a:p>
            <a:r>
              <a:rPr lang="en-IN" dirty="0" err="1"/>
              <a:t>plt.title</a:t>
            </a:r>
            <a:r>
              <a:rPr lang="en-IN" dirty="0"/>
              <a:t>('String Title Here') # </a:t>
            </a:r>
            <a:r>
              <a:rPr lang="en-IN" dirty="0" smtClean="0"/>
              <a:t>sets </a:t>
            </a:r>
            <a:r>
              <a:rPr lang="en-IN" dirty="0"/>
              <a:t>the </a:t>
            </a:r>
            <a:r>
              <a:rPr lang="en-IN" dirty="0" smtClean="0"/>
              <a:t>title of plot</a:t>
            </a:r>
            <a:endParaRPr lang="en-IN" dirty="0"/>
          </a:p>
          <a:p>
            <a:r>
              <a:rPr lang="en-IN" dirty="0" err="1"/>
              <a:t>plt.show</a:t>
            </a:r>
            <a:r>
              <a:rPr lang="en-IN" dirty="0" smtClean="0"/>
              <a:t>() # Displays a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Example</a:t>
            </a:r>
            <a:endParaRPr lang="en-IN" dirty="0"/>
          </a:p>
        </p:txBody>
      </p:sp>
      <p:sp>
        <p:nvSpPr>
          <p:cNvPr id="4" name="AutoShape 2" descr="data:image/png;base64,iVBORw0KGgoAAAANSUhEUgAAAYAAAAEZCAYAAACervI0AAAABHNCSVQICAgIfAhkiAAAAAlwSFlzAAALEgAACxIB0t1+/AAAIABJREFUeJzt3Xm8XfO9//HXOxJzKC2NioZUDb/bqkhraGiPS0JVS2uMGoqq3qqhreny60160ZqKVlEx9JJSpDGFIvHjFDETEYrQKuISNUdoSM7n98daJ9mOM+x99rDW3uv9fDzO46y19xo+Z5PvZ3+H9f0qIjAzs+IZkHUAZmaWDScAM7OCcgIwMysoJwAzs4JyAjAzKygnADOzgnICsKYl6TxJx2dw3z9L2qeX938v6b8bGZNZfzgBWCYkbSlpuqQ3Jb0q6U5JI9P39pN0Z1/XiIj/iIiT6hDXPElvS3pHUke63fna0IjYISImVhJrBffvkDS8y2vjJE2s1T3MOg3MOgArHkmDgSnAwcAkYGlgK2BB5yFAr08oShoQER21ji0i7gIGp/cYBvwdWDl6fmKyz1grDaHC13tVr8/JWoNrAJaF9YCIiKsisSAibo2IxyRtAJwHbJF+634dFjernCvpRknzgLbSphZJX5X0gqSfSJor6UVJ3+28oaRVJU2R9Jak+ySdUME3d31oR7pd0gE9xfqRk6UdJc2Q9IakuyR9vtx79XC9DSRNlfSapCck7VbyXnef09KSTpf0nKSX0veXKe9Pt1bmBGBZmA0skvQ/kraX9LHONyLiSeAHwD0RMTgiVi05byxwQkQMBqZ3c90hJN/ePwV8DzhH0srpe+cC84DVge8C+1HlN/c+YgVA0gjgIuAgYFXgfOB6SYP6c09JywNTgT8AnwD2BM5Nk1Gnrp/TKcC6wEbp7zWB/+rP/a21OAFYw0XEPGBLoAOYALwi6TpJq/Vx6nURcW96jQXdvP8+ScG3KCJuAt4B1pc0APg28F9pbeMJ4JJa/T19OAj4XUQ8mNZ2JpI0dW3eyzkPS3o9/XkDOKbkvR2BZyPi0vR6M4HJwG4lx3T9nA4CfhwRb0XEfOBkkiRhBec+AMtERDwFHAAgaT3gMuAs4Du9nPZCH5d9rUt797vAisBqwFLAnAquVSvDgH0lHZruCxhEUkvpyYiIeLZzR9I44DMl19u8pLlJJH/bpSXnv1By7mrA8sBD0uLWpQGU0dRkrc8JwDIXEbMl/Q/w/c6Xejq0n7f4J7AQGAo8k762Vj+v1VVfMb0AnBQRv6zgmr0Vzi8A7RGxXZkxvUqSCP8tIl6qIAYrADcBWcNJWj/trF0z3V+LpEninvSQucDQ/raTd5XWCq4GxktaLm0v37fccPt4v69YLwB+IGlTAEkrSNpB0gpl3r+rG4D1JO0taaCkQZK+KGn97g5ORy9dAJzV2cQmaU1JY/p5f2shTgCWhXnAZsB96UiVu4FHgSPT928DHgdelvRKFfcp/SZ8KPAx4CWS9v/LWTLstNxrdPdar7FGxEMkbfC/TZttZpN0QFdyv9LrvQOMIen8/d/052Sgt1E9x5DUfO6V9CZJJ/J6vd3HikH1XBBG0lCStslPknb4RcTZaZvmQUDnP5jjIuLmugVi1oWkk4FPRsT+WcdilpV6J4AhwJCIeETSisBDwE7AHsC8iDijbjc3K5E2kSwdEbPS5pgbgQMiYkrGoZllpq6dwBHxMvByuv2OpCdIxiCDRyFYYw0G/ihpDZJ2+9Nc+FvR1bUG8KEbSWsD7cDngJ+SPIzzFvAg8NOIeKshgZiZGdCgTuC0+edPwOFpJ9a5wPCI2JikhuCmIDOzBqt7DUDSQJKhazdFxK+7eX8YMCUiNurmvcZUT8zMWkxE9NnM3ogawMXAX0sL/7RzuNO3gcd6Ojki/BPBuHHjMo8hLz/+LPxZ+LPo5mfCBGLDDYm33y67cK5rJ7CkUSSP9s+SNINkjPNxwF6SNiYZGvoPkmmBzcysP+6/H44/Hu68EwYPLvu0eo8Cmk4yT0lXHvNvZlYLr7wCu+4KEybA+t0+EN4jPwncJNra2rIOITf8WSzhz2KJQn4WCxfCHnvAvvvCzjtXfHrDhoH2h6TIc3xmZpk68kh47DG48UZYakljiySijE5gzwZqZtaMrrwSrr4aHnzwQ4V/JVwDMDNrNo89BltvDdOmwcYbf+TtcmsA7gMwM2smb74J3/oWnHlmt4V/JVwDMDNrFh0dsNNOsM468Jvf9HiYawBmZq3mhBOSGsCvflWTy7kT2MysGdxwA1xwQdLpO6gmi+U5AZiZ5d4zz8ABB8B118GQIX0fXyY3AZmZ5dn8+Umn789/DltsUdNLuxPYzCyvImCvvWDZZeHii0HlraPlB8HMzJrdWWfB7Nlw111lF/6VcA3AzCyP2tthzz3hvvtg2LCKTvUwUDOzZjVnDowdCxMnVlz4V8IJwMwsTxYsgF12gSOOgNGj63orNwGZmeXJwQfDa6/BpEn9bvd3J7CZWbO58MJkVa/77qtLp29XrgGYmeXB/ffDjjsmCaDClb26ciewmVmzqGJZx2q4BmBmlqWFC5PO3lGj4MQTa3LJcmsATgBmZlnqYVnHargT2Mws72qwrGM1XAMwM8tCH8s6VsOdwGZmeVXDZR2r4RqAmVkjdS7rOHw4/PrXdbmFawBmZnl04onw1ltw+ulZR+JOYDOzhrnxxmSsfw2XdayGE4CZWSM88wzsv3/Nl3WshpuAzMzqrY7LOlbDncBmZvXUz2Udq+EHwczM8qDOyzpWwzUAM7N6qWJZx2p4GKiZWZbmzEmafv7wh4YW/pVwAjAzq7XSZR233TbraHrkJiAzs1qrwbKO1XAnsJlZFhq8rGM16toEJGmopNskPS5plqTD0tdXkTRV0lOSbpG0cj3jMDNriPvvh+OOg2uugcGDs46mT/XuA1gI/CQi/g3YAjhE0gbAscCtEbE+cBvwn3WOw8ysvubOzWRZx2rUNQFExMsR8Ui6/Q7wBDAU2Am4JD3sEmDnesZhZlZX8+cnC7ofeCDs3DzFWcM6gSWtDbQDnwNeiIhVSt57PSJW7eYcdwKbWb4tXJgU+quvDhddlIt2/1x1AktaEfgTcHhEvCOpa6neYyk/fvz4xdttbW20tbXVI0Qzs8pFwA9/mCSB88/PrPBvb2+nvb294vPqXgOQNBC4AbgpIn6dvvYE0BYRcyUNAW6PiA27Odc1ADPLr5NOgsmT4S9/yVWnb56eBL4Y+Gtn4Z+6Hvhuur0fcF0D4jAzq51LLkmGfN54Y64K/0rUtQYgaRRwBzCLpJkngOOA+4GrgLWA54DdI+LNbs53DcDM8mfaNNh772Sunw0/0niRuXJrAH4S2MysEjNnwujRSdPPVltlHU238tQEZGbWGp5/Phnuec45uS38K+EEYGZWjjfegK99DX7yE9htt6yjqQk3AZmZ9WXBAthuOxgxAs48M+to+uQ+ADOzWujogO98Jxnrf+WVMCD/DSe5ehDMzKxpHXtssrjLtGlNUfhXwgnAzKwnZ58NU6bA9OnJou4txgnAzKw711wDJ5+cFP6rfmSqspbgBGBm1tU99ySret18M6y9dtbR1E1rNWiZmVVr9mz41reSqR422STraOrKCcDMrNPcuclY/5NOSn63OCcAMzNYsqjLPvskC7sUgJ8DMDPL4aIu1fBcQGZm5cjJoi5Z8CggMyu2X/wCHnwwWdRl0KCso2koJwAzK65LLoELLkiGfTbpoi7VcB+AmRVTzhd1qYbnAjIz68nMmckEb5Mnt1zhXwl3AptZsbTYoi7VcAIws+JowUVdquE+ADMrhiZb1KUaXhDGzKxTEy7qUg13ApuZdWrhRV2q4QRgZq3t7LPh+uvh7rtbclGXapSVCiUNk7Rtur2cpOI9MWFmzadzUZebbmrZRV2q0WcCkHQQ8Cfg/PSlocC19QzKzKxqd98N3/9+8u1/nXWyjiaXyqkBHAKMAt4GiIingdXrGZSZWVVmz4ZvfxsuvRRGjsw6mtwqJwEsiIj3O3ckDQQ8NMfM8qlgi7pUo5wE8BdJxwHLSRoNTAKm1DcsM7N+KOCiLtXo8zkASQOAA4ExgIBbgAsbMUDfzwGYWdlabFGXatTkQTBJSwGXRsR3ahlcuZwAzKwsEXDwwck8P1OmFG5e/65q8iBYRCxKh4AuXdoPYGaWKyeeCA88AHfcUfjCvxLlPAj2d2C6pOuB+Z0vRsQZdYvKzKxcJ58MEycmK3oVcFGXapSTAP6W/gwA/OmaWX6cfDJcfHGyqMsaa2QdTdMpezI4SctHxLt1jqfrPd0HYGbdKy38P/WprKPJlXL7AMp5EngLSX8Fnkz3vyDp3BrEaGbWPy78a6Kc5wDOArYDXgOIiJnAV8q5uKSLJM2V9GjJa+MkzZH0cPqzfX8CN7OCcuFfM2VNBhcRL3R5aVGZ1/89SfLo6oyI2CT9ubnMa5lZ0bnwr6lyEsALkr4MhKRBko4Enijn4hFxF/BGN28V9wkNM+sfF/41V04C+AHJhHBrAi8CG6f71fiRpEckXShp5SqvZWatzoV/XdR9SUhJw4ApEbFRur8a8GpEhKQTgTUiottJOzwKyMxc+Feu6ieBJZ1NL7N+RsRh/QksIv5ZsnsBfUwsN378+MXbbW1ttLW19ee2ZtaMXPiXpb29nfb29orP67EGIGm/kt2fA+NK34+IS8q6gbQ2SQ3g8+n+kIh4Od3+MfCliNirh3NdAzArKhf+/VaTyeBKLjYjIkb0I4jLgTbg48BckiSyNUk/QgfwD+DgiJjbw/lOAGZF5MK/KrVOAA9HxCY1iawCTgBmBeTCv2o1exLYzKxhXPg3VG+dwPNY0gm8vKS3O98CIiJWqndwZlYgLvwbrscEEBGe+dPMGsOFfybcBGRm2XLhnxknADPLjgv/TDkBmFk2XPhnrqwEkK4LvG26vZwk9w+YWf+58M+FchaEOQj4E3B++tJQ4Np6BmVmLcyFf26UUwM4BBgFvA0QEU8Dq9czKDNrUS78c6WcBLAgIt7v3JE0kF4miTMz65YL/9wpJwH8RdJxwHKSRgOT6GMGTzOzD3Hhn0t9zgUkaQBwIDCG5CngW4ALGzFJj+cCMmsBLvwbrqaTwWXFCcCsybnwz0QtFoSZRe8LwmzUz9jMrAhc+OdejwkA2LFhUZhZa3Hh3xR67ASOiOci4jngh53bpa81LkQzayou/JtGOaOARnfz2tdqHYiZtQAX/k2ltz6A/yD5pj9c0qMlbw0Gptc7MDNrMi78m05vi8KvDKwC/BI4tuSteRHxegNi8yggs2bhwj9Xqh4GKmmliHhb0qrdvd+IJOAEYNYEXPjnTi0SwA0RsaOkZ0mGg5ZeLCJieG1C7SU4JwCz/OrogOOOg2uugdtvd+GfI7VIAMPSET+ZcQIwy6l//Qv22w9efBGuuw4+/vGsI7IS5SaA3kYBXVPDeMysVbz6KmyzDUhw660u/JtYbwmgz+xhZgXz9NOwxRbwla/A5ZfDsstmHZFVobcmoFeAK3o6MSIOq1dQJTG4CcgsL6ZPh112gRNOgIMOyjoa60XVcwEB7wEP1S4kM2taV14Jhx4KEyfCdttlHY3VSG8J4LWIuKRhkZhZ/kTAqafCOefAtGnwhS9kHZHVUG8J4P1e3jOzVrdwIRxyCNx3H9xzD6y5ZtYRWY31mAAiYvNGBmJmOTJvHuy+e7J9550weHC28VhdlDMZnJkVyZw5sNVWMGwYTJniwr+FOQGY2RIzZ8KXvwx77QXnnQcDe2sltmbXZwKQ9BlJy6TbbZIOk/Sx+odmZg11880wejScfjocfXTyoJe1tHJqAJOBRZLWBSYAawGX1zUqM2usCRNg//3h2muXtP1byyunftcREQslfQs4OyLOljSj3oGZWQN0Tuh29dVJZ++662YdkTVQOQngA0ljgf2Ab6SvDapfSGbWEKUTut1zj+f0KaBymoD2B7YAToqIZyWtA0ysb1hmVlevvgrbbusJ3Qqux7mAanJx6SJgR2BuRGyUvrYKcCUwDPgHsHtEvNXD+Z4LyKzWnn4adtgBdt0VTjoJBngwYKupejpoSVelv2dJerTrT5lx/B7oOnHIscCtEbE+cBvwn2Vey8yqNX16Msb/6KPhl7904V9wvc0GukZEvCRpWHfvl7tYTHr+lJIawJPAVyNirqQhQHtEbNDDua4BmNXKVVfBj37kCd0KoOrZQCPipXRzhYj4a5eLtwH9XS1s9YiYm97jZUmr9/M6ZlYOT+hmPShnFNBVkiYCpwLLpr+/SNIxXAv+im9WLwsXJt/6773XE7rZR5STADYDTgHuBgYDlwGjqrjnXEmfLGkCeqW3g8ePH794u62tjba2tipubVYgntCtMNrb22lvb6/4vD5HAUlaGjgJGA2sCPzfiOhxpbBuzl+bpA/g8+n+KcDrEXGKpGOAVSLi2B7OdR+AWX/MmQM77gibbw6//a3n9CmYWiwK3+kBktXBvgRsBYyVNKnMIC4nqTmsJ+l5SfsDJwOjJT0FbJPum1mteEI3K1M5NYAvRsSDXV7bJyLq/jCYawBmFbr5Zth33+Rbv+f0Kaya1QBKC39JK0jaG9izyvjMrNY8oZtVqM+6YdoH8HVgL5KHuiYDv6tzXGZWro4OOP54mDzZE7pZRXpMAJLGAGOBMcDtwKXAlyJi/wbFZmZ9+de/4LvfTTp9PaGbVai3JqCbgeHAlhGxd0RMAToaE5aZ9alzQjfwhG7WL70lgE2Ae4BbJU2TdCCwVGPCMrNe3XsvbLppMq/P5ZfDsstmHZE1obJmA5X0ZZLmoF2AmcA1ETGhzrF5FJBZVx0dcNppcMYZcP75sPPOWUdkOVTuKKCKpoOWNADYFtgzIg6oIr5y7+cEYNZp7lzYZx94773kW/9aa2UdkeVULR8EWywiOiJiaiMKfzMrMXUqjBgBW2wBt9/uwt9qwo8ImuXZBx/Az34Gf/gDXHYZbL111hFZC+ltQZg/p/P4mFkWnn026eSdNQtmzHDhbzXXWxPQ74Gpko6X5EXgzRpp0iTYbDPYYw+44QZYbbWsI7IW1GsnsKQVgZ8B25MsBL/4OYCIOKPuwbkT2Irm3Xfhxz+G226DK66AkSOzjsiaUK06gd8H5gPLkKwFUPpjZrX0+OPJ2P533oGHHnLhb3XX21QQ2wNnANcDm0TEuw2LyqxIIuCCC5L5fE47DfbbD9TnlzezqvU2Cuh4YLeIeLxRwZgVzptvwve/D7NnJxO5bbBB1hFZgfTYBBQRW7nwN6uje+9NxvYPGZJsu/C3BvNzAGaNVjqdw4QJsNNOWUdkBeUEYNZIL7+crNj13nvw4IN+otcyVdFUEGZWhalTYZNNPJ2D5YZrAGb15ukcLKecAMzq6dlnYezYZLGWGTP8RK/lipuAzOrF0zlYzrkGYFZr774LRxyRtPPfdJOf6LXccg3ArJYeewy+9CWYP9/TOVjuOQGY1UJEskTj1lvDUUclHb4rrZR1VGa9chOQWbXefBMOOgiefhruugvWXz/riMzK4hqAWTU6p3NYY41k24W/NRHXAMz6w9M5WAtwAjCr1PPPw/e+5+kcrOm5CcisXAsWwC9+kUzn8JWveDoHa3quAZiV45Zb4NBDYcMN4YEHYJ11so7IrGpOAGa9ef75ZI3eRx6B3/wGvv71rCMyqxk3AZl1p7S55wtfSNbrdeFvLcY1ALOu3NxjBeEEYNbJzT1WMG4CMnNzjxVUZjUASf8A3gI6gA8iYtOsYrECc3OPFViWTUAdQFtEvJFhDFZUbu4xy7QJSBnf34rIzT1mi2VZAwhgmqRFwISIuCDDWKwI3Nxj9iFZJoBREfGSpNVIEsETEXFX14PGjx+/eLutrY22trbGRWitwc091uLa29tpb2+v+DxFRO2jqTQIaRwwLyLO6PJ65CE+a1ILFsCvfpXM2HnYYXD00bDssllHZVZ3kogI9XVcJjUAScsDAyLiHUkrAGOAn2cRi7UoN/eY9SmrJqBPAtdIijSGyyJiakaxWCtxc49Z2XLRBNQTNwFZ2dzcY7ZYrpuAzGrKzT1m/eIEYM3LzT1mVfGDWNZ8/DCXWU24BmDNo6MDbrgBjjzSzT1mNeAEYPn3wQdwxRVw6qmw1FJw5pn+xm9WA04All/z58NFFyWje4YPh9NOg+22A/U5uMHMyuAEYPnz2mvw29/COefAllvCVVfBZptlHZVZy3EnsOXH88/DEUfAZz+bbN9xB1x9tQt/szpxArDsPf447LcfbLwxDBwIs2YlTT8bbJB1ZGYtzQnAsjN9Onzzm7DNNrD++vC3v8Hpp8Oaa2YdmVkhuA/AGqujA/78ZzjlFHjxRTjqKLjySlhuuawjMyscJwBrjK5DOY89FnbdNWnyMbNM+F+f1VfXoZynnw5jxngop1kOOAFYfZQO5dxqK5g0CTbdNOuozKyEO4GttkqHcr7wAtx5J0ye7MLfLIecAKw2SodyDhqUDOW88MJkdI+Z5ZITgFWnu6Gcp53moZxmTcB9AFY5D+U0awlOAFa+0qGcAwfCMcd4KKdZE/O/XOtdBMycmUzIdtll8JnPeCinWYtwArCPKi30J02ChQth993h2mthxIisozOzGnECsERPhf4f/wgjR/rbvlkLcgIoMhf6ZoXmBFA0LvTNLOUEUAQu9M2sG04ArcqFvpn1wQmglbjQN7MKOAE0Oxf6ZtZPTgDNyIW+mdWAE0CzcKFvZjXmBJBXixbB7Nnw0EPw4INw440u9M2sphQRWcfQI0mR5/hqprSw7yzwH3kEVl89KehHjkymW3ahb2ZlkERE9FlYOAE0WjmF/ciRsMkmsOqqWUdrZk3ICSAPXNibWQacABrNhb2Z5UTuE4Ck7YGzSJalvCgiTunmmHwmABf2ZpZjuU4AkgYAs4FtgP8FHgD2jIgnuxyXfQLISWHf3t5OW1tb3a7fTPxZLOHPYgl/FkuUmwCyGga6KfB0RDwHIOkKYCfgyV7PqsaiRfDmm/DGG0t+Xn/9w/vd/fzznzBkyJKCfty4TL7Z+3/uJfxZLOHPYgl/FpXLKgGsCbxQsj+HJCn0rrtCvNwCff58WGklWGWV7n8+8Qn47Gc//NqqqyavDx5cr8/BzCwz+X8QbMSI6gvxVVZJzhswIOu/xswsN7LqA9gcGB8R26f7xwLRtSNYUg57gM3M8i/PncBLAU+RdAK/BNwPjI2IJxoejJlZQWXSBBQRiyT9CJjKkmGgLvzNzBoo1w+CmZlZ/eSyV1TS9pKelDRb0jFZx5MlSRdJmivp0axjyZKkoZJuk/S4pFmSDss6pqxIWkbSfZJmpJ/FuKxjypqkAZIelnR91rFkSdI/JM1M/9+4v8/j81YDKPchsaKQtCXwDnBpRGyUdTxZkTQEGBIRj0haEXgI2KnA/18sHxHvpv1p04HDIqLPf/CtStKPgZHAShHxzazjyYqkvwMjI+KNco7PYw1g8UNiEfEB0PmQWCFFxF1AWf8xW1lEvBwRj6Tb7wBPkDxPUkgR8W66uQxJX16+vsk1kKShwA7AhVnHkgOignI9jwmgu4fECvsP3T5K0trAxsB92UaSnbTJYwbwMjAtIh7IOqYMnQkcRYGTYIkApkl6QNJBfR2cxwRg1qO0+edPwOFpTaCQIqIjIkYAQ4HNJP2frGPKgqSvA3PT2qHSnyIbFRGbkNSIDkmbkHuUxwTwIvDpkv2h6WtWcJIGkhT+EyPiuqzjyYOIeBu4Hdg+61gyMgr4Ztr2/Udga0mXZhxTZiLipfT3P4Fr6GOKnTwmgAeAdSUNk7Q0sCdQ6J59/M2m08XAXyPi11kHkiVJn5C0crq9HDCaek6kmGMRcVxEfDoihpOUFbdFxL5Zx5UFScunNWQkrQCMAR7r7ZzcJYCIWAR0PiT2OHBFkR8Sk3Q5cDewnqTnJe2fdUxZkDQK+A7w7+kQt4fTNSWKaA3gdkmPkPSD3BIRf844JsveJ4G70r6he4EpETG1txNyNwzUzMwaI3c1ADMzawwnADOzgnICMDMrKCcAM7OCcgIwMysoJwAzs4JyArDcSad+/rukj6X7q6T7n+7h+J0ldUhar4xrj5R0VhnHrVryvMFLkuaU7A+SdFd63DBJY0vO+6qkKRX8rcMkzery2jhJPyn3Gmb95QRguRMRc4Bzgc41ok8GfhcRz/dwyp7AncDYHt4vvfZDEXFEGce9HhEj0nlVzgPO6NyPiA8ionOOlXWAvbqe3tf1qzz+Q9Ipoc0q5gRgeXUWySRnhwNfBn7V3UHpI++jgAMpSQBpreDWdHsNSU9JWr30G3q63fmt/qH0Wt3eppv7zks3fwlsmV7j8C7HLJ8u6HNvev1vVPQJJNcYLummdHbHv3TWciT9XtJ5ku4FTqnFvax4MlkT2KwvEbFQ0tHAzcC26RQh3dkJuDkinpH0qqQRETEjIq6V9G1Jh5BMlPaziHhF0oYs+cb9U+CHEXGPpOWBf1USYvr7WOCnnYuQSPpqyTHHA/8vIg5M5+65X9KtEfFel2utK+nhdFskj/Sfnu5PAA6OiL9J2pSkNrJN+t6aEbF5et+TyryX2WJOAJZnO5CsCvd54LYejhlLUlsAuJKkOWZGun8YyWRY90TEVd2cOx04U9JlwNURUetZZ8cA35B0VLq/NMlMt091Oe6ZtKkJSPoA0t8rkNR+JknqrIUMKjlvUj/uZbaYE4DlkqSNSb7pbg5Ml3RFRMztcswqwL8Dn5MUwFIk38w7C8G1gA6Sb9QfERGnSLoB+Hp6jzERMbuWfwawS0Q83c/zBwBvlCaHLuZ32a/mXlZA7gOwvDqXZNGXOcCpdN8HsBvJWsnrRMTwiBgGPCtpy7Rj9CKSDuInJP2068mShkfE4xFxKsk05BtUEF/nN/J5wOAejrmFpBbSeb+N+7jWh0TEPJK/Z9eSa/S0LnS59zJbzAnAciddyu65iOhs9jkP2EDSVl0O3YNk0YtSk0mahY4D7oiIu0na+g+UtH6XY4+QNCudVvl94KYKwuzsA3gU6Eg7kw/vcswJwCBJj6ZDPf+7j2t1Z+809kckPQZ8s4dzTizzXmaLeTpoM7OCcg3AzKygnADMzAqn7UUdAAAAKElEQVTKCcDMrKCcAMzMCsoJwMysoJwAzMwKygnAzKygnADMzArq/wOMeihNaDDM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22" y="1644243"/>
            <a:ext cx="5587833" cy="40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Creating </a:t>
            </a:r>
            <a:r>
              <a:rPr lang="en-US" b="1" dirty="0" err="1"/>
              <a:t>Multiplots</a:t>
            </a:r>
            <a:r>
              <a:rPr lang="en-US" b="1" dirty="0"/>
              <a:t> on Same Canvas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# </a:t>
            </a:r>
            <a:r>
              <a:rPr lang="en-IN" dirty="0" err="1"/>
              <a:t>plt.subplot</a:t>
            </a:r>
            <a:r>
              <a:rPr lang="en-IN" dirty="0"/>
              <a:t>(</a:t>
            </a:r>
            <a:r>
              <a:rPr lang="en-IN" dirty="0" err="1"/>
              <a:t>nrows</a:t>
            </a:r>
            <a:r>
              <a:rPr lang="en-IN" dirty="0"/>
              <a:t>, </a:t>
            </a:r>
            <a:r>
              <a:rPr lang="en-IN" dirty="0" err="1"/>
              <a:t>ncols</a:t>
            </a:r>
            <a:r>
              <a:rPr lang="en-IN" dirty="0"/>
              <a:t>, </a:t>
            </a:r>
            <a:r>
              <a:rPr lang="en-IN" dirty="0" err="1"/>
              <a:t>plot_number</a:t>
            </a:r>
            <a:r>
              <a:rPr lang="en-IN" dirty="0"/>
              <a:t>)</a:t>
            </a:r>
          </a:p>
          <a:p>
            <a:pPr>
              <a:lnSpc>
                <a:spcPct val="200000"/>
              </a:lnSpc>
            </a:pPr>
            <a:r>
              <a:rPr lang="en-IN" dirty="0" err="1"/>
              <a:t>plt.subplot</a:t>
            </a:r>
            <a:r>
              <a:rPr lang="en-IN" dirty="0"/>
              <a:t>(1,2,1)</a:t>
            </a:r>
          </a:p>
          <a:p>
            <a:pPr>
              <a:lnSpc>
                <a:spcPct val="200000"/>
              </a:lnSpc>
            </a:pPr>
            <a:r>
              <a:rPr lang="en-IN" dirty="0" err="1"/>
              <a:t>plt.plot</a:t>
            </a:r>
            <a:r>
              <a:rPr lang="en-IN" dirty="0"/>
              <a:t>(x, y, 'r--') # More on </a:t>
            </a:r>
            <a:r>
              <a:rPr lang="en-IN" dirty="0" err="1"/>
              <a:t>color</a:t>
            </a:r>
            <a:r>
              <a:rPr lang="en-IN" dirty="0"/>
              <a:t> options later</a:t>
            </a:r>
          </a:p>
          <a:p>
            <a:pPr>
              <a:lnSpc>
                <a:spcPct val="200000"/>
              </a:lnSpc>
            </a:pPr>
            <a:r>
              <a:rPr lang="en-IN" dirty="0" err="1"/>
              <a:t>plt.subplot</a:t>
            </a:r>
            <a:r>
              <a:rPr lang="en-IN" dirty="0"/>
              <a:t>(1,2,2)</a:t>
            </a:r>
          </a:p>
          <a:p>
            <a:pPr>
              <a:lnSpc>
                <a:spcPct val="200000"/>
              </a:lnSpc>
            </a:pPr>
            <a:r>
              <a:rPr lang="en-IN" dirty="0" err="1"/>
              <a:t>plt.plot</a:t>
            </a:r>
            <a:r>
              <a:rPr lang="en-IN" dirty="0"/>
              <a:t>(y, x, 'g*-');</a:t>
            </a:r>
          </a:p>
        </p:txBody>
      </p:sp>
    </p:spTree>
    <p:extLst>
      <p:ext uri="{BB962C8B-B14F-4D97-AF65-F5344CB8AC3E}">
        <p14:creationId xmlns:p14="http://schemas.microsoft.com/office/powerpoint/2010/main" val="35041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</TotalTime>
  <Words>1310</Words>
  <Application>Microsoft Office PowerPoint</Application>
  <PresentationFormat>On-screen Show (4:3)</PresentationFormat>
  <Paragraphs>202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MaTPLotLiB</vt:lpstr>
      <vt:lpstr>Data Visualization</vt:lpstr>
      <vt:lpstr>Matplotlib Introduction </vt:lpstr>
      <vt:lpstr>Introduction </vt:lpstr>
      <vt:lpstr>Installation </vt:lpstr>
      <vt:lpstr>Importing </vt:lpstr>
      <vt:lpstr>Basic Example</vt:lpstr>
      <vt:lpstr>Basic Example</vt:lpstr>
      <vt:lpstr>Creating Multiplots on Same Canvas </vt:lpstr>
      <vt:lpstr>Creating Multiplots on Same Canvas </vt:lpstr>
      <vt:lpstr>Matplotlib Object Oriented Method </vt:lpstr>
      <vt:lpstr>Matplotlib Object Oriented Method </vt:lpstr>
      <vt:lpstr>Matplotlib Object Oriented Method </vt:lpstr>
      <vt:lpstr>More Complex with two figures</vt:lpstr>
      <vt:lpstr>More Complex with two figures</vt:lpstr>
      <vt:lpstr>subplots() </vt:lpstr>
      <vt:lpstr>subplots() </vt:lpstr>
      <vt:lpstr>subplots() </vt:lpstr>
      <vt:lpstr>subplots() </vt:lpstr>
      <vt:lpstr>Figure size, aspect ratio and DPI </vt:lpstr>
      <vt:lpstr>Saving figures </vt:lpstr>
      <vt:lpstr>Legends, labels and titles </vt:lpstr>
      <vt:lpstr>Legends, labels and titles </vt:lpstr>
      <vt:lpstr>Setting colors, linewidths, linetypes </vt:lpstr>
      <vt:lpstr>Colors with the color= parameter </vt:lpstr>
      <vt:lpstr>Colors with the color= parameter </vt:lpstr>
      <vt:lpstr>Special Plot Types-Scatter Plot </vt:lpstr>
      <vt:lpstr>Special Plot Types-Histogram Plot </vt:lpstr>
      <vt:lpstr>Special Plot Types-Box Plot </vt:lpstr>
      <vt:lpstr>Other Plots</vt:lpstr>
      <vt:lpstr>Other Plots</vt:lpstr>
      <vt:lpstr>Selecting the Right Chart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Windows User</dc:creator>
  <cp:lastModifiedBy>Windows User</cp:lastModifiedBy>
  <cp:revision>14</cp:revision>
  <dcterms:created xsi:type="dcterms:W3CDTF">2019-12-05T11:38:19Z</dcterms:created>
  <dcterms:modified xsi:type="dcterms:W3CDTF">2019-12-26T12:26:55Z</dcterms:modified>
</cp:coreProperties>
</file>