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78" r:id="rId3"/>
    <p:sldId id="309" r:id="rId4"/>
    <p:sldId id="310" r:id="rId5"/>
    <p:sldId id="283" r:id="rId6"/>
    <p:sldId id="290" r:id="rId7"/>
    <p:sldId id="282" r:id="rId8"/>
    <p:sldId id="284" r:id="rId9"/>
    <p:sldId id="285" r:id="rId10"/>
    <p:sldId id="286" r:id="rId11"/>
    <p:sldId id="287" r:id="rId12"/>
    <p:sldId id="288" r:id="rId13"/>
    <p:sldId id="291" r:id="rId14"/>
    <p:sldId id="292" r:id="rId15"/>
    <p:sldId id="293" r:id="rId16"/>
    <p:sldId id="294" r:id="rId17"/>
    <p:sldId id="295" r:id="rId18"/>
    <p:sldId id="313" r:id="rId19"/>
    <p:sldId id="312" r:id="rId20"/>
    <p:sldId id="296" r:id="rId21"/>
    <p:sldId id="314" r:id="rId22"/>
    <p:sldId id="315" r:id="rId23"/>
    <p:sldId id="297" r:id="rId24"/>
    <p:sldId id="298" r:id="rId25"/>
    <p:sldId id="299" r:id="rId26"/>
    <p:sldId id="300" r:id="rId27"/>
    <p:sldId id="302" r:id="rId28"/>
    <p:sldId id="303" r:id="rId29"/>
    <p:sldId id="311" r:id="rId30"/>
    <p:sldId id="304" r:id="rId31"/>
    <p:sldId id="305" r:id="rId32"/>
    <p:sldId id="306" r:id="rId33"/>
    <p:sldId id="307" r:id="rId34"/>
    <p:sldId id="30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07" autoAdjust="0"/>
  </p:normalViewPr>
  <p:slideViewPr>
    <p:cSldViewPr>
      <p:cViewPr>
        <p:scale>
          <a:sx n="50" d="100"/>
          <a:sy n="50" d="100"/>
        </p:scale>
        <p:origin x="-18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D7F3AE-4B21-4313-96A7-65C021D941CA}" type="datetimeFigureOut">
              <a:rPr lang="en-IN" smtClean="0"/>
              <a:t>21-02-2020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0B66E2-F37D-4D1E-A745-672CA2294E46}" type="slidenum">
              <a:rPr lang="en-IN" smtClean="0"/>
              <a:t>‹#›</a:t>
            </a:fld>
            <a:endParaRPr lang="en-IN"/>
          </a:p>
        </p:txBody>
      </p:sp>
    </p:spTree>
    <p:extLst>
      <p:ext uri="{BB962C8B-B14F-4D97-AF65-F5344CB8AC3E}">
        <p14:creationId xmlns:p14="http://schemas.microsoft.com/office/powerpoint/2010/main" val="313420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A64353-41CF-4114-994D-F4265D34ECC5}" type="slidenum">
              <a:rPr lang="en-US"/>
              <a:pPr/>
              <a:t>5</a:t>
            </a:fld>
            <a:endParaRPr lang="en-US"/>
          </a:p>
        </p:txBody>
      </p:sp>
      <p:sp>
        <p:nvSpPr>
          <p:cNvPr id="1139714" name="Rectangle 2"/>
          <p:cNvSpPr>
            <a:spLocks noGrp="1" noRot="1" noChangeAspect="1" noChangeArrowheads="1" noTextEdit="1"/>
          </p:cNvSpPr>
          <p:nvPr>
            <p:ph type="sldImg"/>
          </p:nvPr>
        </p:nvSpPr>
        <p:spPr>
          <a:xfrm>
            <a:off x="1144588" y="684213"/>
            <a:ext cx="4572000" cy="3429000"/>
          </a:xfrm>
          <a:ln/>
        </p:spPr>
      </p:sp>
      <p:sp>
        <p:nvSpPr>
          <p:cNvPr id="1139715" name="Rectangle 3"/>
          <p:cNvSpPr>
            <a:spLocks noGrp="1" noChangeArrowheads="1"/>
          </p:cNvSpPr>
          <p:nvPr>
            <p:ph type="body" idx="1"/>
          </p:nvPr>
        </p:nvSpPr>
        <p:spPr>
          <a:xfrm>
            <a:off x="914400" y="4343400"/>
            <a:ext cx="5029200" cy="4116388"/>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B9EC3-B4E2-4697-80D9-3F890B5D36CE}" type="slidenum">
              <a:rPr lang="en-US"/>
              <a:pPr/>
              <a:t>7</a:t>
            </a:fld>
            <a:endParaRPr lang="en-US"/>
          </a:p>
        </p:txBody>
      </p:sp>
      <p:sp>
        <p:nvSpPr>
          <p:cNvPr id="1129474" name="Rectangle 2"/>
          <p:cNvSpPr>
            <a:spLocks noGrp="1" noRot="1" noChangeAspect="1" noChangeArrowheads="1" noTextEdit="1"/>
          </p:cNvSpPr>
          <p:nvPr>
            <p:ph type="sldImg"/>
          </p:nvPr>
        </p:nvSpPr>
        <p:spPr>
          <a:xfrm>
            <a:off x="1144588" y="684213"/>
            <a:ext cx="4572000" cy="3429000"/>
          </a:xfrm>
          <a:ln/>
        </p:spPr>
      </p:sp>
      <p:sp>
        <p:nvSpPr>
          <p:cNvPr id="1129475" name="Rectangle 3"/>
          <p:cNvSpPr>
            <a:spLocks noGrp="1" noChangeArrowheads="1"/>
          </p:cNvSpPr>
          <p:nvPr>
            <p:ph type="body" idx="1"/>
          </p:nvPr>
        </p:nvSpPr>
        <p:spPr>
          <a:xfrm>
            <a:off x="914400" y="4343400"/>
            <a:ext cx="5029200" cy="4116388"/>
          </a:xfrm>
        </p:spPr>
        <p:txBody>
          <a:bodyPr/>
          <a:lstStyle/>
          <a:p>
            <a:pPr marL="228600" indent="-228600">
              <a:buFontTx/>
              <a:buAutoNum type="arabicPeriod"/>
            </a:pPr>
            <a:r>
              <a:rPr lang="en-US" sz="1000"/>
              <a:t>Why do we believe that neural nets offer promising solutions?</a:t>
            </a:r>
          </a:p>
          <a:p>
            <a:pPr marL="228600" indent="-228600">
              <a:buFontTx/>
              <a:buAutoNum type="arabicPeriod"/>
            </a:pPr>
            <a:endParaRPr lang="en-US" sz="1000"/>
          </a:p>
          <a:p>
            <a:pPr marL="228600" indent="-228600">
              <a:buFontTx/>
              <a:buAutoNum type="arabicPeriod"/>
            </a:pPr>
            <a:r>
              <a:rPr lang="en-US" sz="1000"/>
              <a:t>Computers are very good at some things that people are not good at, e.g., mathematical computations. But people perform “simple” tasks routinely (walking, talking, common sense reasoning) that computers cannot do. Why can’t computers do these things?</a:t>
            </a:r>
          </a:p>
          <a:p>
            <a:pPr marL="228600" indent="-228600">
              <a:buFontTx/>
              <a:buAutoNum type="arabicPeriod"/>
            </a:pPr>
            <a:endParaRPr lang="en-US" sz="1000"/>
          </a:p>
          <a:p>
            <a:pPr marL="228600" indent="-228600">
              <a:buFontTx/>
              <a:buAutoNum type="arabicPeriod"/>
            </a:pPr>
            <a:r>
              <a:rPr lang="en-US" sz="1000"/>
              <a:t>Maybe the structure of the brain is somehow suited to these tasks and not suited to high-speed arithmetic calculations. </a:t>
            </a:r>
          </a:p>
          <a:p>
            <a:pPr marL="228600" indent="-228600">
              <a:buFontTx/>
              <a:buAutoNum type="arabicPeriod"/>
            </a:pPr>
            <a:endParaRPr lang="en-US" sz="1000"/>
          </a:p>
          <a:p>
            <a:pPr marL="228600" indent="-228600">
              <a:buFontTx/>
              <a:buAutoNum type="arabicPeriod"/>
            </a:pPr>
            <a:r>
              <a:rPr lang="en-US" sz="1000"/>
              <a:t>Solving problems…</a:t>
            </a:r>
          </a:p>
          <a:p>
            <a:pPr marL="228600" indent="-228600">
              <a:buFontTx/>
              <a:buAutoNum type="arabicPeriod"/>
            </a:pPr>
            <a:endParaRPr lang="en-US" sz="1000"/>
          </a:p>
          <a:p>
            <a:pPr marL="228600" indent="-228600">
              <a:buFontTx/>
              <a:buAutoNum type="arabicPeriod"/>
            </a:pPr>
            <a:r>
              <a:rPr lang="en-US" sz="1000"/>
              <a:t>What are some of those constraints?</a:t>
            </a:r>
          </a:p>
          <a:p>
            <a:pPr marL="228600" indent="-228600">
              <a:buFontTx/>
              <a:buAutoNum type="arabicPeriod"/>
            </a:pPr>
            <a:endParaRPr lang="en-US" sz="1000"/>
          </a:p>
          <a:p>
            <a:pPr marL="228600" indent="-228600">
              <a:buFontTx/>
              <a:buAutoNum type="arabicPeriod"/>
            </a:pPr>
            <a:r>
              <a:rPr lang="en-US" sz="1000"/>
              <a:t>Individual neurons…millisecond range. Slow as far as computers go. But people can interpret a visual scene or understand a sentence in about 1/10 of a second. Look for </a:t>
            </a:r>
            <a:r>
              <a:rPr lang="en-US" sz="1000" i="1"/>
              <a:t>massively parallel algorithms that require no more than 100 time steps. </a:t>
            </a:r>
          </a:p>
          <a:p>
            <a:pPr marL="228600" indent="-228600">
              <a:buFontTx/>
              <a:buAutoNum type="arabicPeriod"/>
            </a:pPr>
            <a:endParaRPr lang="en-US" sz="1000" i="1"/>
          </a:p>
          <a:p>
            <a:pPr marL="228600" indent="-228600">
              <a:buFontTx/>
              <a:buAutoNum type="arabicPeriod"/>
            </a:pPr>
            <a:r>
              <a:rPr lang="en-US" sz="1000"/>
              <a:t>Neurons constantly dying; firing patterns are irregular. Can still operate anyway. Not the case with computers. </a:t>
            </a:r>
            <a:r>
              <a:rPr lang="en-US" sz="1000" i="1"/>
              <a:t>Represent information in a distributed fashion.</a:t>
            </a:r>
            <a:r>
              <a:rPr lang="en-US" sz="1000"/>
              <a:t> </a:t>
            </a:r>
          </a:p>
          <a:p>
            <a:pPr marL="228600" indent="-228600">
              <a:buFontTx/>
              <a:buAutoNum type="arabicPeriod"/>
            </a:pPr>
            <a:endParaRPr lang="en-US" sz="1000"/>
          </a:p>
          <a:p>
            <a:pPr marL="228600" indent="-228600">
              <a:buFontTx/>
              <a:buAutoNum type="arabicPeriod"/>
            </a:pPr>
            <a:r>
              <a:rPr lang="en-US" sz="1000"/>
              <a:t>People are better at handling fuzzy situations. Solve new problems by finding the closest match to old situations.  </a:t>
            </a:r>
            <a:r>
              <a:rPr lang="en-US" sz="1000" i="1"/>
              <a:t>Write programs that are less brittle. </a:t>
            </a:r>
          </a:p>
          <a:p>
            <a:pPr marL="228600" indent="-228600"/>
            <a:endParaRPr 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13186E-A21B-4F9C-B74E-D23D0727C722}" type="slidenum">
              <a:rPr lang="en-US"/>
              <a:pPr/>
              <a:t>8</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r>
              <a:rPr lang="en-US" dirty="0"/>
              <a:t>the ALVINN system can learn to control an autonomous van in under 5 minutes by watching a person drive. Once trained, individual ALVINN networks can drive in a variety of circumstances, including single-lane paved and unpaved roads, and multi-lane lined and unlined roads, at speeds of up to 55 miles per hour. The techniques also are shown to generalize to the task of controlling the precise foot placement of a walking robot. </a:t>
            </a:r>
          </a:p>
          <a:p>
            <a:endParaRPr lang="en-US" dirty="0"/>
          </a:p>
          <a:p>
            <a:r>
              <a:rPr lang="en-US" dirty="0"/>
              <a:t>Using the results of our research, we have demonstrated systems capable of autonomously driving the </a:t>
            </a:r>
            <a:r>
              <a:rPr lang="en-US" dirty="0" err="1"/>
              <a:t>Navlab</a:t>
            </a:r>
            <a:r>
              <a:rPr lang="en-US" dirty="0"/>
              <a:t> vehicle for long distances at speeds of up to 90 mph. One such vision system, called RALPH (Rapidly Adapting Lateral Position Handler) steered the </a:t>
            </a:r>
            <a:r>
              <a:rPr lang="en-US" dirty="0" err="1"/>
              <a:t>Navlab</a:t>
            </a:r>
            <a:r>
              <a:rPr lang="en-US" dirty="0"/>
              <a:t> for 98.2% of a trip from Washington, DC to San Diego, CA, a distance of over 2800 miles. When augmented with a millimeter wave radar for sensing obstacles, the system can detect vehicles ahead and automatically change lanes when appropriate.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513CD3-ECF7-437A-B9BE-0D48FF25E9C1}" type="slidenum">
              <a:rPr lang="en-US"/>
              <a:pPr/>
              <a:t>9</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r>
              <a:rPr lang="en-US"/>
              <a:t>ALVINN is a perception system which learns to control the NAVLAB vehicles by watching a person drive. ALVINN's architecture consists of a single hidden layer back-propagation network. The input layer of the network is a 30x32 unit two dimensional "retina" which receives input from the vehicles video camera. Each input unit is fully connected to a layer of five hidden units which are in turn fully connected to a layer of 30 output units. The output layer is a linear representation of the direction the vehicle should travel in order to keep the vehicle on the road.</a:t>
            </a:r>
            <a:endParaRPr lang="en-US" b="1"/>
          </a:p>
          <a:p>
            <a:endParaRPr 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a:t>Each neuron within the network is usually a simple processing unit which takes one or more inputs and produces an output. At each neuron, every input has an associated </a:t>
            </a:r>
            <a:r>
              <a:rPr lang="en-GB" altLang="en-US" dirty="0">
                <a:solidFill>
                  <a:schemeClr val="hlink"/>
                </a:solidFill>
              </a:rPr>
              <a:t>weight</a:t>
            </a:r>
            <a:r>
              <a:rPr lang="en-GB" altLang="en-US" dirty="0"/>
              <a:t> which modifies the strength of each input</a:t>
            </a:r>
            <a:r>
              <a:rPr lang="en-US" altLang="en-US" dirty="0"/>
              <a:t>. </a:t>
            </a:r>
            <a:r>
              <a:rPr lang="en-GB" altLang="en-US" dirty="0"/>
              <a:t>The neuron simply adds together all the inputs and calculates an output to be passed on. </a:t>
            </a:r>
          </a:p>
          <a:p>
            <a:endParaRPr lang="en-GB" altLang="en-US" dirty="0"/>
          </a:p>
          <a:p>
            <a:endParaRPr lang="en-US" dirty="0"/>
          </a:p>
        </p:txBody>
      </p:sp>
      <p:sp>
        <p:nvSpPr>
          <p:cNvPr id="4" name="Slide Number Placeholder 3"/>
          <p:cNvSpPr>
            <a:spLocks noGrp="1"/>
          </p:cNvSpPr>
          <p:nvPr>
            <p:ph type="sldNum" sz="quarter" idx="10"/>
          </p:nvPr>
        </p:nvSpPr>
        <p:spPr/>
        <p:txBody>
          <a:bodyPr/>
          <a:lstStyle/>
          <a:p>
            <a:pPr>
              <a:defRPr/>
            </a:pPr>
            <a:fld id="{8F2F4E57-8579-4838-B84C-35BF7B205AF6}" type="slidenum">
              <a:rPr lang="en-US" smtClean="0"/>
              <a:pPr>
                <a:defRPr/>
              </a:pPr>
              <a:t>14</a:t>
            </a:fld>
            <a:endParaRPr lang="en-US"/>
          </a:p>
        </p:txBody>
      </p:sp>
    </p:spTree>
    <p:extLst>
      <p:ext uri="{BB962C8B-B14F-4D97-AF65-F5344CB8AC3E}">
        <p14:creationId xmlns:p14="http://schemas.microsoft.com/office/powerpoint/2010/main" val="4183029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69C36D-69D5-474E-8C53-A2AEFA9206AA}" type="datetimeFigureOut">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706CE-FCE1-45B9-9780-E3847A9CBDBF}"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69C36D-69D5-474E-8C53-A2AEFA9206AA}" type="datetimeFigureOut">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706CE-FCE1-45B9-9780-E3847A9CBDB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69C36D-69D5-474E-8C53-A2AEFA9206AA}" type="datetimeFigureOut">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706CE-FCE1-45B9-9780-E3847A9CBDB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9" name="Slide Number Placeholder 5"/>
          <p:cNvSpPr>
            <a:spLocks noGrp="1"/>
          </p:cNvSpPr>
          <p:nvPr>
            <p:ph type="sldNum" sz="quarter" idx="4"/>
          </p:nvPr>
        </p:nvSpPr>
        <p:spPr>
          <a:xfrm>
            <a:off x="173724" y="6352243"/>
            <a:ext cx="365760" cy="365125"/>
          </a:xfrm>
          <a:prstGeom prst="rect">
            <a:avLst/>
          </a:prstGeom>
        </p:spPr>
        <p:txBody>
          <a:bodyPr anchor="ctr"/>
          <a:lstStyle>
            <a:lvl1pPr>
              <a:defRPr sz="825">
                <a:solidFill>
                  <a:schemeClr val="bg1">
                    <a:lumMod val="75000"/>
                  </a:schemeClr>
                </a:solidFill>
              </a:defRPr>
            </a:lvl1pPr>
          </a:lstStyle>
          <a:p>
            <a:fld id="{B016F8AB-BCEA-4347-8BA6-BE776009BC89}" type="slidenum">
              <a:rPr lang="en-US" smtClean="0"/>
              <a:pPr/>
              <a:t>‹#›</a:t>
            </a:fld>
            <a:endParaRPr lang="en-US" dirty="0"/>
          </a:p>
        </p:txBody>
      </p:sp>
      <p:sp>
        <p:nvSpPr>
          <p:cNvPr id="6" name="Text Placeholder 2"/>
          <p:cNvSpPr>
            <a:spLocks noGrp="1"/>
          </p:cNvSpPr>
          <p:nvPr>
            <p:ph idx="1"/>
          </p:nvPr>
        </p:nvSpPr>
        <p:spPr>
          <a:xfrm>
            <a:off x="710090" y="1414130"/>
            <a:ext cx="7733824" cy="476283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721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Header (Blue)">
    <p:spTree>
      <p:nvGrpSpPr>
        <p:cNvPr id="1" name=""/>
        <p:cNvGrpSpPr/>
        <p:nvPr/>
      </p:nvGrpSpPr>
      <p:grpSpPr>
        <a:xfrm>
          <a:off x="0" y="0"/>
          <a:ext cx="0" cy="0"/>
          <a:chOff x="0" y="0"/>
          <a:chExt cx="0" cy="0"/>
        </a:xfrm>
      </p:grpSpPr>
      <p:sp>
        <p:nvSpPr>
          <p:cNvPr id="10" name="Rectangle 9"/>
          <p:cNvSpPr/>
          <p:nvPr/>
        </p:nvSpPr>
        <p:spPr>
          <a:xfrm>
            <a:off x="1" y="3"/>
            <a:ext cx="64103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274321" y="4733926"/>
            <a:ext cx="5923361" cy="1471786"/>
          </a:xfrm>
        </p:spPr>
        <p:txBody>
          <a:bodyPr anchor="ctr">
            <a:normAutofit/>
          </a:bodyPr>
          <a:lstStyle>
            <a:lvl1pPr>
              <a:defRPr sz="3600">
                <a:solidFill>
                  <a:schemeClr val="bg1"/>
                </a:solidFill>
              </a:defRPr>
            </a:lvl1pPr>
          </a:lstStyle>
          <a:p>
            <a:r>
              <a:rPr lang="en-US"/>
              <a:t>Click to edit Master title style</a:t>
            </a:r>
            <a:endParaRPr lang="en-US" dirty="0"/>
          </a:p>
        </p:txBody>
      </p:sp>
      <p:sp>
        <p:nvSpPr>
          <p:cNvPr id="28" name="Rectangle 27"/>
          <p:cNvSpPr/>
          <p:nvPr/>
        </p:nvSpPr>
        <p:spPr>
          <a:xfrm>
            <a:off x="8058150" y="6272213"/>
            <a:ext cx="1085850" cy="585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rot="16200000">
            <a:off x="-506427" y="5418151"/>
            <a:ext cx="1115449" cy="102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5"/>
          <p:cNvSpPr>
            <a:spLocks/>
          </p:cNvSpPr>
          <p:nvPr/>
        </p:nvSpPr>
        <p:spPr bwMode="auto">
          <a:xfrm>
            <a:off x="8090836" y="213670"/>
            <a:ext cx="781962" cy="781963"/>
          </a:xfrm>
          <a:custGeom>
            <a:avLst/>
            <a:gdLst>
              <a:gd name="T0" fmla="*/ 0 w 122"/>
              <a:gd name="T1" fmla="*/ 122 h 122"/>
              <a:gd name="T2" fmla="*/ 0 w 122"/>
              <a:gd name="T3" fmla="*/ 0 h 122"/>
              <a:gd name="T4" fmla="*/ 30 w 122"/>
              <a:gd name="T5" fmla="*/ 0 h 122"/>
              <a:gd name="T6" fmla="*/ 30 w 122"/>
              <a:gd name="T7" fmla="*/ 92 h 122"/>
              <a:gd name="T8" fmla="*/ 122 w 122"/>
              <a:gd name="T9" fmla="*/ 92 h 122"/>
              <a:gd name="T10" fmla="*/ 122 w 122"/>
              <a:gd name="T11" fmla="*/ 122 h 122"/>
              <a:gd name="T12" fmla="*/ 0 w 122"/>
              <a:gd name="T13" fmla="*/ 122 h 122"/>
              <a:gd name="T14" fmla="*/ 0 w 122"/>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2">
                <a:moveTo>
                  <a:pt x="0" y="122"/>
                </a:moveTo>
                <a:lnTo>
                  <a:pt x="0" y="0"/>
                </a:lnTo>
                <a:lnTo>
                  <a:pt x="30" y="0"/>
                </a:lnTo>
                <a:lnTo>
                  <a:pt x="30" y="92"/>
                </a:lnTo>
                <a:lnTo>
                  <a:pt x="122" y="92"/>
                </a:lnTo>
                <a:lnTo>
                  <a:pt x="122" y="122"/>
                </a:lnTo>
                <a:lnTo>
                  <a:pt x="0" y="122"/>
                </a:lnTo>
                <a:lnTo>
                  <a:pt x="0" y="122"/>
                </a:lnTo>
                <a:close/>
              </a:path>
            </a:pathLst>
          </a:custGeom>
          <a:solidFill>
            <a:schemeClr val="tx1">
              <a:lumMod val="10000"/>
              <a:lumOff val="90000"/>
              <a:alpha val="79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p:cNvSpPr>
          <p:nvPr/>
        </p:nvSpPr>
        <p:spPr bwMode="auto">
          <a:xfrm>
            <a:off x="7499294" y="802409"/>
            <a:ext cx="781962" cy="769143"/>
          </a:xfrm>
          <a:custGeom>
            <a:avLst/>
            <a:gdLst>
              <a:gd name="T0" fmla="*/ 0 w 122"/>
              <a:gd name="T1" fmla="*/ 28 h 120"/>
              <a:gd name="T2" fmla="*/ 0 w 122"/>
              <a:gd name="T3" fmla="*/ 0 h 120"/>
              <a:gd name="T4" fmla="*/ 122 w 122"/>
              <a:gd name="T5" fmla="*/ 0 h 120"/>
              <a:gd name="T6" fmla="*/ 122 w 122"/>
              <a:gd name="T7" fmla="*/ 120 h 120"/>
              <a:gd name="T8" fmla="*/ 92 w 122"/>
              <a:gd name="T9" fmla="*/ 120 h 120"/>
              <a:gd name="T10" fmla="*/ 92 w 122"/>
              <a:gd name="T11" fmla="*/ 28 h 120"/>
              <a:gd name="T12" fmla="*/ 0 w 122"/>
              <a:gd name="T13" fmla="*/ 28 h 120"/>
              <a:gd name="T14" fmla="*/ 0 w 122"/>
              <a:gd name="T15" fmla="*/ 28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0">
                <a:moveTo>
                  <a:pt x="0" y="28"/>
                </a:moveTo>
                <a:lnTo>
                  <a:pt x="0" y="0"/>
                </a:lnTo>
                <a:lnTo>
                  <a:pt x="122" y="0"/>
                </a:lnTo>
                <a:lnTo>
                  <a:pt x="122" y="120"/>
                </a:lnTo>
                <a:lnTo>
                  <a:pt x="92" y="120"/>
                </a:lnTo>
                <a:lnTo>
                  <a:pt x="92" y="28"/>
                </a:lnTo>
                <a:lnTo>
                  <a:pt x="0" y="28"/>
                </a:lnTo>
                <a:lnTo>
                  <a:pt x="0" y="2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9240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69C36D-69D5-474E-8C53-A2AEFA9206AA}" type="datetimeFigureOut">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706CE-FCE1-45B9-9780-E3847A9CBDB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9C36D-69D5-474E-8C53-A2AEFA9206AA}" type="datetimeFigureOut">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706CE-FCE1-45B9-9780-E3847A9CBDBF}"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69C36D-69D5-474E-8C53-A2AEFA9206AA}" type="datetimeFigureOut">
              <a:rPr lang="en-IN" smtClean="0"/>
              <a:t>21-02-2020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706CE-FCE1-45B9-9780-E3847A9CBDB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69C36D-69D5-474E-8C53-A2AEFA9206AA}" type="datetimeFigureOut">
              <a:rPr lang="en-IN" smtClean="0"/>
              <a:t>21-02-2020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F706CE-FCE1-45B9-9780-E3847A9CBDBF}"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69C36D-69D5-474E-8C53-A2AEFA9206AA}" type="datetimeFigureOut">
              <a:rPr lang="en-IN" smtClean="0"/>
              <a:t>21-02-2020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F706CE-FCE1-45B9-9780-E3847A9CBDB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9C36D-69D5-474E-8C53-A2AEFA9206AA}" type="datetimeFigureOut">
              <a:rPr lang="en-IN" smtClean="0"/>
              <a:t>21-02-2020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F706CE-FCE1-45B9-9780-E3847A9CBDB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9C36D-69D5-474E-8C53-A2AEFA9206AA}" type="datetimeFigureOut">
              <a:rPr lang="en-IN" smtClean="0"/>
              <a:t>21-02-2020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706CE-FCE1-45B9-9780-E3847A9CBDBF}"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9C36D-69D5-474E-8C53-A2AEFA9206AA}" type="datetimeFigureOut">
              <a:rPr lang="en-IN" smtClean="0"/>
              <a:t>21-02-2020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F706CE-FCE1-45B9-9780-E3847A9CBDB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E69C36D-69D5-474E-8C53-A2AEFA9206AA}" type="datetimeFigureOut">
              <a:rPr lang="en-IN" smtClean="0"/>
              <a:t>21-02-2020</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6F706CE-FCE1-45B9-9780-E3847A9CBDB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2.xml"/><Relationship Id="rId5" Type="http://schemas.openxmlformats.org/officeDocument/2006/relationships/image" Target="../media/image14.wmf"/><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xenonstack.com/blog/overview-of-artificial-intelligence-and-role-of-natural-language-processing-in-big-data"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134672" cy="1927225"/>
          </a:xfrm>
        </p:spPr>
        <p:txBody>
          <a:bodyPr/>
          <a:lstStyle/>
          <a:p>
            <a:r>
              <a:rPr lang="en-IN" dirty="0" smtClean="0"/>
              <a:t>Neural Network</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851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normAutofit fontScale="90000"/>
          </a:bodyPr>
          <a:lstStyle/>
          <a:p>
            <a:r>
              <a:rPr lang="en-US"/>
              <a:t>What kinds of problems are suitable for neural networks? </a:t>
            </a:r>
          </a:p>
        </p:txBody>
      </p:sp>
      <p:sp>
        <p:nvSpPr>
          <p:cNvPr id="1079299" name="Rectangle 3"/>
          <p:cNvSpPr>
            <a:spLocks noGrp="1" noChangeArrowheads="1"/>
          </p:cNvSpPr>
          <p:nvPr>
            <p:ph type="body" idx="1"/>
          </p:nvPr>
        </p:nvSpPr>
        <p:spPr>
          <a:xfrm>
            <a:off x="990600" y="2438400"/>
            <a:ext cx="7772400" cy="4114800"/>
          </a:xfrm>
        </p:spPr>
        <p:txBody>
          <a:bodyPr/>
          <a:lstStyle/>
          <a:p>
            <a:r>
              <a:rPr lang="en-US"/>
              <a:t>Have sufficient training data</a:t>
            </a:r>
          </a:p>
          <a:p>
            <a:endParaRPr lang="en-US"/>
          </a:p>
          <a:p>
            <a:r>
              <a:rPr lang="en-US"/>
              <a:t>Long training times are acceptable</a:t>
            </a:r>
          </a:p>
          <a:p>
            <a:endParaRPr lang="en-US"/>
          </a:p>
          <a:p>
            <a:r>
              <a:rPr lang="en-US">
                <a:solidFill>
                  <a:srgbClr val="FF0000"/>
                </a:solidFill>
              </a:rPr>
              <a:t>Not necessary for humans to understand learned </a:t>
            </a:r>
            <a:r>
              <a:rPr lang="en-US" u="sng">
                <a:solidFill>
                  <a:srgbClr val="FF0000"/>
                </a:solidFill>
              </a:rPr>
              <a:t>target function or hypothesis</a:t>
            </a:r>
            <a:r>
              <a:rPr lang="en-US" u="sng"/>
              <a:t>  </a:t>
            </a:r>
          </a:p>
          <a:p>
            <a:endParaRPr lang="en-US" u="sng"/>
          </a:p>
        </p:txBody>
      </p:sp>
      <p:sp>
        <p:nvSpPr>
          <p:cNvPr id="1079300" name="Text Box 4"/>
          <p:cNvSpPr txBox="1">
            <a:spLocks noChangeArrowheads="1"/>
          </p:cNvSpPr>
          <p:nvPr/>
        </p:nvSpPr>
        <p:spPr bwMode="auto">
          <a:xfrm>
            <a:off x="2831054" y="5949280"/>
            <a:ext cx="530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0000"/>
                </a:solidFill>
                <a:sym typeface="Wingdings" pitchFamily="2" charset="2"/>
              </a:rPr>
              <a:t> neural networks are magic black boxes</a:t>
            </a:r>
            <a:endParaRPr lang="en-US" dirty="0">
              <a:solidFill>
                <a:srgbClr val="FF0000"/>
              </a:solidFill>
            </a:endParaRPr>
          </a:p>
        </p:txBody>
      </p:sp>
    </p:spTree>
    <p:extLst>
      <p:ext uri="{BB962C8B-B14F-4D97-AF65-F5344CB8AC3E}">
        <p14:creationId xmlns:p14="http://schemas.microsoft.com/office/powerpoint/2010/main" val="1308924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9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p:txBody>
          <a:bodyPr/>
          <a:lstStyle/>
          <a:p>
            <a:r>
              <a:rPr lang="en-US"/>
              <a:t>Tasks</a:t>
            </a:r>
          </a:p>
        </p:txBody>
      </p:sp>
      <p:sp>
        <p:nvSpPr>
          <p:cNvPr id="1086467" name="Rectangle 3"/>
          <p:cNvSpPr>
            <a:spLocks noGrp="1" noChangeArrowheads="1"/>
          </p:cNvSpPr>
          <p:nvPr>
            <p:ph type="body" idx="1"/>
          </p:nvPr>
        </p:nvSpPr>
        <p:spPr/>
        <p:txBody>
          <a:bodyPr/>
          <a:lstStyle/>
          <a:p>
            <a:pPr lvl="1"/>
            <a:r>
              <a:rPr lang="en-US"/>
              <a:t>Function approximation, or regression analysis, including time series prediction and modeling. </a:t>
            </a:r>
          </a:p>
          <a:p>
            <a:endParaRPr lang="en-US"/>
          </a:p>
          <a:p>
            <a:pPr lvl="1"/>
            <a:r>
              <a:rPr lang="en-US"/>
              <a:t>Classification, including pattern  and sequence recognition, novelty detection and sequential decision making. </a:t>
            </a:r>
          </a:p>
          <a:p>
            <a:endParaRPr lang="en-US"/>
          </a:p>
          <a:p>
            <a:pPr lvl="1"/>
            <a:r>
              <a:rPr lang="en-US"/>
              <a:t>Data processing, including filtering, clustering, blind signal separation and compression. </a:t>
            </a:r>
          </a:p>
        </p:txBody>
      </p:sp>
    </p:spTree>
    <p:extLst>
      <p:ext uri="{BB962C8B-B14F-4D97-AF65-F5344CB8AC3E}">
        <p14:creationId xmlns:p14="http://schemas.microsoft.com/office/powerpoint/2010/main" val="6257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en-US" dirty="0"/>
              <a:t>Example of Application Areas</a:t>
            </a:r>
          </a:p>
        </p:txBody>
      </p:sp>
      <p:sp>
        <p:nvSpPr>
          <p:cNvPr id="1085443" name="Rectangle 3"/>
          <p:cNvSpPr>
            <a:spLocks noGrp="1" noChangeArrowheads="1"/>
          </p:cNvSpPr>
          <p:nvPr>
            <p:ph type="body" idx="1"/>
          </p:nvPr>
        </p:nvSpPr>
        <p:spPr/>
        <p:txBody>
          <a:bodyPr/>
          <a:lstStyle/>
          <a:p>
            <a:endParaRPr lang="en-US" sz="1800"/>
          </a:p>
          <a:p>
            <a:r>
              <a:rPr lang="en-US" sz="1800"/>
              <a:t>Application areas include:</a:t>
            </a:r>
          </a:p>
          <a:p>
            <a:endParaRPr lang="en-US" sz="1800"/>
          </a:p>
          <a:p>
            <a:pPr>
              <a:buFontTx/>
              <a:buChar char="•"/>
            </a:pPr>
            <a:r>
              <a:rPr lang="en-US" sz="1800"/>
              <a:t>System identification and control (vehicle control, process control), </a:t>
            </a:r>
          </a:p>
          <a:p>
            <a:pPr>
              <a:buFontTx/>
              <a:buChar char="•"/>
            </a:pPr>
            <a:r>
              <a:rPr lang="en-US" sz="1800"/>
              <a:t>Game-playing and decision making (backgammon, chess, racing), </a:t>
            </a:r>
          </a:p>
          <a:p>
            <a:pPr>
              <a:buFontTx/>
              <a:buChar char="•"/>
            </a:pPr>
            <a:r>
              <a:rPr lang="en-US" sz="1800"/>
              <a:t>Pattern recognition (radar systems, face identification, object recognition, etc.)</a:t>
            </a:r>
          </a:p>
          <a:p>
            <a:pPr>
              <a:buFontTx/>
              <a:buChar char="•"/>
            </a:pPr>
            <a:r>
              <a:rPr lang="en-US" sz="1800"/>
              <a:t>Sequence recognition (gesture, speech, handwritten text recognition), </a:t>
            </a:r>
          </a:p>
          <a:p>
            <a:pPr>
              <a:buFontTx/>
              <a:buChar char="•"/>
            </a:pPr>
            <a:r>
              <a:rPr lang="en-US" sz="1800"/>
              <a:t>Medical diagnosis</a:t>
            </a:r>
          </a:p>
          <a:p>
            <a:pPr>
              <a:buFontTx/>
              <a:buChar char="•"/>
            </a:pPr>
            <a:r>
              <a:rPr lang="en-US" sz="1800"/>
              <a:t>Financial applications</a:t>
            </a:r>
          </a:p>
          <a:p>
            <a:pPr>
              <a:buFontTx/>
              <a:buChar char="•"/>
            </a:pPr>
            <a:r>
              <a:rPr lang="en-US" sz="1800"/>
              <a:t>Data mining (or knowledge discovery in databases, "KDD"), </a:t>
            </a:r>
          </a:p>
          <a:p>
            <a:pPr>
              <a:buFontTx/>
              <a:buChar char="•"/>
            </a:pPr>
            <a:r>
              <a:rPr lang="en-US" sz="1800"/>
              <a:t>Visualization </a:t>
            </a:r>
          </a:p>
          <a:p>
            <a:pPr>
              <a:buFontTx/>
              <a:buChar char="•"/>
            </a:pPr>
            <a:r>
              <a:rPr lang="en-US" sz="1800"/>
              <a:t> E-mail spam filtering.</a:t>
            </a:r>
          </a:p>
        </p:txBody>
      </p:sp>
    </p:spTree>
    <p:extLst>
      <p:ext uri="{BB962C8B-B14F-4D97-AF65-F5344CB8AC3E}">
        <p14:creationId xmlns:p14="http://schemas.microsoft.com/office/powerpoint/2010/main" val="2072163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r>
              <a:rPr lang="en-US" sz="1800" dirty="0"/>
              <a:t>A typical neural network contains a large number of artificial neurons called units arranged in a series of layers.</a:t>
            </a:r>
            <a:endParaRPr lang="en-GB" altLang="en-US" sz="30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xmlns="" id="{1A91B339-29C8-4699-B3CE-0972C3937CBE}"/>
              </a:ext>
            </a:extLst>
          </p:cNvPr>
          <p:cNvPicPr>
            <a:picLocks noChangeAspect="1"/>
          </p:cNvPicPr>
          <p:nvPr/>
        </p:nvPicPr>
        <p:blipFill>
          <a:blip r:embed="rId2"/>
          <a:stretch>
            <a:fillRect/>
          </a:stretch>
        </p:blipFill>
        <p:spPr>
          <a:xfrm>
            <a:off x="1693865" y="2276872"/>
            <a:ext cx="5715001" cy="4068536"/>
          </a:xfrm>
          <a:prstGeom prst="rect">
            <a:avLst/>
          </a:prstGeom>
        </p:spPr>
      </p:pic>
      <p:sp>
        <p:nvSpPr>
          <p:cNvPr id="3" name="Title 2"/>
          <p:cNvSpPr>
            <a:spLocks noGrp="1"/>
          </p:cNvSpPr>
          <p:nvPr>
            <p:ph type="title"/>
          </p:nvPr>
        </p:nvSpPr>
        <p:spPr/>
        <p:txBody>
          <a:bodyPr>
            <a:normAutofit/>
          </a:bodyPr>
          <a:lstStyle/>
          <a:p>
            <a:r>
              <a:rPr lang="en-GB" altLang="en-US" dirty="0"/>
              <a:t>Architecture of Neural Network</a:t>
            </a:r>
            <a:endParaRPr lang="en-IN" dirty="0"/>
          </a:p>
        </p:txBody>
      </p:sp>
    </p:spTree>
    <p:extLst>
      <p:ext uri="{BB962C8B-B14F-4D97-AF65-F5344CB8AC3E}">
        <p14:creationId xmlns:p14="http://schemas.microsoft.com/office/powerpoint/2010/main" val="3437024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A sigmoidal unit with three inputs \(\vec{x} = (x_1, x_2, x_3)\), weight vector \(\vec{w}\), and bias \(b\).">
            <a:extLst>
              <a:ext uri="{FF2B5EF4-FFF2-40B4-BE49-F238E27FC236}">
                <a16:creationId xmlns:a16="http://schemas.microsoft.com/office/drawing/2014/main" xmlns="" id="{679CF76E-5815-403E-B59E-442ED23677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52800" y="2037233"/>
            <a:ext cx="5711741" cy="2769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2284F31-9246-4F49-9770-C5D6B7576719}"/>
              </a:ext>
            </a:extLst>
          </p:cNvPr>
          <p:cNvSpPr>
            <a:spLocks noGrp="1"/>
          </p:cNvSpPr>
          <p:nvPr>
            <p:ph type="title"/>
          </p:nvPr>
        </p:nvSpPr>
        <p:spPr/>
        <p:txBody>
          <a:bodyPr vert="horz" lIns="68580" tIns="34290" rIns="68580" bIns="34290" rtlCol="0" anchor="ctr">
            <a:noAutofit/>
          </a:bodyPr>
          <a:lstStyle/>
          <a:p>
            <a:r>
              <a:rPr lang="en-US" sz="4000" dirty="0"/>
              <a:t>Elements of Neural Networks</a:t>
            </a:r>
            <a:br>
              <a:rPr lang="en-US" sz="4000" dirty="0"/>
            </a:br>
            <a:endParaRPr lang="en-US" sz="4000" dirty="0"/>
          </a:p>
        </p:txBody>
      </p:sp>
      <p:sp>
        <p:nvSpPr>
          <p:cNvPr id="16" name="Content Placeholder 15">
            <a:extLst>
              <a:ext uri="{FF2B5EF4-FFF2-40B4-BE49-F238E27FC236}">
                <a16:creationId xmlns:a16="http://schemas.microsoft.com/office/drawing/2014/main" xmlns="" id="{C82F8B24-D42E-49DA-88B1-16C25844622B}"/>
              </a:ext>
            </a:extLst>
          </p:cNvPr>
          <p:cNvSpPr>
            <a:spLocks noGrp="1"/>
          </p:cNvSpPr>
          <p:nvPr>
            <p:ph idx="1"/>
          </p:nvPr>
        </p:nvSpPr>
        <p:spPr>
          <a:xfrm>
            <a:off x="767954" y="1867328"/>
            <a:ext cx="2584846" cy="590931"/>
          </a:xfrm>
          <a:prstGeom prst="rect">
            <a:avLst/>
          </a:prstGeom>
          <a:solidFill>
            <a:srgbClr val="0078EF"/>
          </a:solidFill>
        </p:spPr>
        <p:txBody>
          <a:bodyPr wrap="square">
            <a:spAutoFit/>
          </a:bodyPr>
          <a:lstStyle/>
          <a:p>
            <a:pPr marL="0" indent="0">
              <a:buNone/>
            </a:pPr>
            <a:r>
              <a:rPr lang="en-IN" altLang="en-US" sz="1800" dirty="0">
                <a:solidFill>
                  <a:schemeClr val="bg1"/>
                </a:solidFill>
              </a:rPr>
              <a:t>1. No Computation on Input layer Neurons</a:t>
            </a:r>
          </a:p>
        </p:txBody>
      </p:sp>
      <p:sp>
        <p:nvSpPr>
          <p:cNvPr id="4" name="Rectangle 3">
            <a:extLst>
              <a:ext uri="{FF2B5EF4-FFF2-40B4-BE49-F238E27FC236}">
                <a16:creationId xmlns:a16="http://schemas.microsoft.com/office/drawing/2014/main" xmlns="" id="{7F529D69-C643-4FE4-8BD9-6A398E296C00}"/>
              </a:ext>
            </a:extLst>
          </p:cNvPr>
          <p:cNvSpPr/>
          <p:nvPr/>
        </p:nvSpPr>
        <p:spPr>
          <a:xfrm>
            <a:off x="767954" y="3435928"/>
            <a:ext cx="2709538" cy="1107996"/>
          </a:xfrm>
          <a:prstGeom prst="rect">
            <a:avLst/>
          </a:prstGeom>
          <a:solidFill>
            <a:srgbClr val="0078EF"/>
          </a:solidFill>
        </p:spPr>
        <p:txBody>
          <a:bodyPr wrap="square">
            <a:spAutoFit/>
          </a:bodyPr>
          <a:lstStyle/>
          <a:p>
            <a:r>
              <a:rPr lang="en-IN" altLang="en-US" dirty="0">
                <a:solidFill>
                  <a:schemeClr val="bg1"/>
                </a:solidFill>
              </a:rPr>
              <a:t>2. Two process on every computational Neuron.</a:t>
            </a:r>
          </a:p>
          <a:p>
            <a:pPr marL="473202" lvl="1" indent="-342900">
              <a:buFont typeface="Wingdings" panose="05000000000000000000" pitchFamily="2" charset="2"/>
              <a:buChar char="§"/>
            </a:pPr>
            <a:r>
              <a:rPr lang="en-IN" altLang="en-US" sz="1500" dirty="0">
                <a:solidFill>
                  <a:schemeClr val="bg1"/>
                </a:solidFill>
              </a:rPr>
              <a:t>Weighted Sum</a:t>
            </a:r>
          </a:p>
          <a:p>
            <a:pPr marL="473202" lvl="1" indent="-342900">
              <a:buFont typeface="Wingdings" panose="05000000000000000000" pitchFamily="2" charset="2"/>
              <a:buChar char="§"/>
            </a:pPr>
            <a:r>
              <a:rPr lang="en-IN" altLang="en-US" sz="1500" dirty="0">
                <a:solidFill>
                  <a:schemeClr val="bg1"/>
                </a:solidFill>
              </a:rPr>
              <a:t>Activation Function</a:t>
            </a:r>
            <a:endParaRPr lang="en-US" altLang="en-US" sz="1500" dirty="0">
              <a:solidFill>
                <a:schemeClr val="bg1"/>
              </a:solidFill>
            </a:endParaRPr>
          </a:p>
        </p:txBody>
      </p:sp>
    </p:spTree>
    <p:extLst>
      <p:ext uri="{BB962C8B-B14F-4D97-AF65-F5344CB8AC3E}">
        <p14:creationId xmlns:p14="http://schemas.microsoft.com/office/powerpoint/2010/main" val="1301561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1243013" y="756047"/>
            <a:ext cx="5829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defRPr>
            </a:lvl9pPr>
          </a:lstStyle>
          <a:p>
            <a:pPr algn="l"/>
            <a:endParaRPr lang="en-US" altLang="en-US" sz="2400" dirty="0">
              <a:solidFill>
                <a:schemeClr val="tx1">
                  <a:lumMod val="95000"/>
                  <a:lumOff val="5000"/>
                </a:schemeClr>
              </a:solidFill>
              <a:latin typeface="Arial" panose="020B0604020202020204" pitchFamily="34" charset="0"/>
              <a:cs typeface="Arial" panose="020B0604020202020204" pitchFamily="34" charset="0"/>
            </a:endParaRPr>
          </a:p>
        </p:txBody>
      </p:sp>
      <p:grpSp>
        <p:nvGrpSpPr>
          <p:cNvPr id="3" name="Group 2"/>
          <p:cNvGrpSpPr>
            <a:grpSpLocks/>
          </p:cNvGrpSpPr>
          <p:nvPr/>
        </p:nvGrpSpPr>
        <p:grpSpPr bwMode="auto">
          <a:xfrm>
            <a:off x="1320185" y="2139662"/>
            <a:ext cx="6113458" cy="3421870"/>
            <a:chOff x="96" y="730"/>
            <a:chExt cx="5723" cy="3195"/>
          </a:xfrm>
        </p:grpSpPr>
        <p:sp>
          <p:nvSpPr>
            <p:cNvPr id="4" name="Oval 3"/>
            <p:cNvSpPr>
              <a:spLocks noChangeArrowheads="1"/>
            </p:cNvSpPr>
            <p:nvPr/>
          </p:nvSpPr>
          <p:spPr bwMode="auto">
            <a:xfrm>
              <a:off x="2880" y="192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5" name="Rectangle 4"/>
            <p:cNvSpPr>
              <a:spLocks noChangeArrowheads="1"/>
            </p:cNvSpPr>
            <p:nvPr/>
          </p:nvSpPr>
          <p:spPr bwMode="auto">
            <a:xfrm>
              <a:off x="4272" y="1920"/>
              <a:ext cx="576"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6" name="Oval 5"/>
            <p:cNvSpPr>
              <a:spLocks noChangeArrowheads="1"/>
            </p:cNvSpPr>
            <p:nvPr/>
          </p:nvSpPr>
          <p:spPr bwMode="auto">
            <a:xfrm>
              <a:off x="1008" y="129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7" name="Oval 6"/>
            <p:cNvSpPr>
              <a:spLocks noChangeArrowheads="1"/>
            </p:cNvSpPr>
            <p:nvPr/>
          </p:nvSpPr>
          <p:spPr bwMode="auto">
            <a:xfrm>
              <a:off x="1008" y="321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8" name="Oval 7"/>
            <p:cNvSpPr>
              <a:spLocks noChangeArrowheads="1"/>
            </p:cNvSpPr>
            <p:nvPr/>
          </p:nvSpPr>
          <p:spPr bwMode="auto">
            <a:xfrm>
              <a:off x="1008" y="216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9" name="AutoShape 12"/>
            <p:cNvSpPr>
              <a:spLocks/>
            </p:cNvSpPr>
            <p:nvPr/>
          </p:nvSpPr>
          <p:spPr bwMode="auto">
            <a:xfrm>
              <a:off x="576" y="1152"/>
              <a:ext cx="192" cy="2304"/>
            </a:xfrm>
            <a:prstGeom prst="leftBrace">
              <a:avLst>
                <a:gd name="adj1" fmla="val 10000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0" name="Text Box 13"/>
            <p:cNvSpPr txBox="1">
              <a:spLocks noChangeArrowheads="1"/>
            </p:cNvSpPr>
            <p:nvPr/>
          </p:nvSpPr>
          <p:spPr bwMode="auto">
            <a:xfrm>
              <a:off x="96" y="2064"/>
              <a:ext cx="64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a:solidFill>
                    <a:srgbClr val="0000FF"/>
                  </a:solidFill>
                </a:rPr>
                <a:t>Input</a:t>
              </a:r>
            </a:p>
            <a:p>
              <a:r>
                <a:rPr lang="en-US" altLang="en-US" sz="1500">
                  <a:solidFill>
                    <a:srgbClr val="0000FF"/>
                  </a:solidFill>
                </a:rPr>
                <a:t>signal</a:t>
              </a:r>
              <a:endParaRPr lang="en-US" altLang="en-US" sz="1500"/>
            </a:p>
          </p:txBody>
        </p:sp>
        <p:sp>
          <p:nvSpPr>
            <p:cNvPr id="11" name="Text Box 14"/>
            <p:cNvSpPr txBox="1">
              <a:spLocks noChangeArrowheads="1"/>
            </p:cNvSpPr>
            <p:nvPr/>
          </p:nvSpPr>
          <p:spPr bwMode="auto">
            <a:xfrm>
              <a:off x="1824" y="3408"/>
              <a:ext cx="865"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a:solidFill>
                    <a:srgbClr val="0000FF"/>
                  </a:solidFill>
                </a:rPr>
                <a:t>Synaptic</a:t>
              </a:r>
            </a:p>
            <a:p>
              <a:r>
                <a:rPr lang="en-US" altLang="en-US" sz="1500">
                  <a:solidFill>
                    <a:srgbClr val="0000FF"/>
                  </a:solidFill>
                </a:rPr>
                <a:t>weights</a:t>
              </a:r>
              <a:endParaRPr lang="en-US" altLang="en-US" sz="1500"/>
            </a:p>
          </p:txBody>
        </p:sp>
        <p:sp>
          <p:nvSpPr>
            <p:cNvPr id="12" name="Text Box 15"/>
            <p:cNvSpPr txBox="1">
              <a:spLocks noChangeArrowheads="1"/>
            </p:cNvSpPr>
            <p:nvPr/>
          </p:nvSpPr>
          <p:spPr bwMode="auto">
            <a:xfrm>
              <a:off x="3024" y="2544"/>
              <a:ext cx="935"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a:solidFill>
                    <a:srgbClr val="0000FF"/>
                  </a:solidFill>
                </a:rPr>
                <a:t>Summing</a:t>
              </a:r>
            </a:p>
            <a:p>
              <a:r>
                <a:rPr lang="en-US" altLang="en-US" sz="1500">
                  <a:solidFill>
                    <a:srgbClr val="0000FF"/>
                  </a:solidFill>
                </a:rPr>
                <a:t>function</a:t>
              </a:r>
              <a:endParaRPr lang="en-US" altLang="en-US" sz="1500"/>
            </a:p>
          </p:txBody>
        </p:sp>
        <p:sp>
          <p:nvSpPr>
            <p:cNvPr id="13" name="Text Box 16"/>
            <p:cNvSpPr txBox="1">
              <a:spLocks noChangeArrowheads="1"/>
            </p:cNvSpPr>
            <p:nvPr/>
          </p:nvSpPr>
          <p:spPr bwMode="auto">
            <a:xfrm>
              <a:off x="2857" y="730"/>
              <a:ext cx="524" cy="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a:r>
                <a:rPr lang="en-US" altLang="en-US" sz="1500" dirty="0">
                  <a:solidFill>
                    <a:srgbClr val="0000FF"/>
                  </a:solidFill>
                </a:rPr>
                <a:t>Bias</a:t>
              </a:r>
            </a:p>
            <a:p>
              <a:pPr algn="ctr"/>
              <a:r>
                <a:rPr lang="en-US" altLang="en-US" sz="1800" i="1" dirty="0"/>
                <a:t>b</a:t>
              </a:r>
              <a:endParaRPr lang="en-US" altLang="en-US" sz="1500" dirty="0"/>
            </a:p>
          </p:txBody>
        </p:sp>
        <p:sp>
          <p:nvSpPr>
            <p:cNvPr id="14" name="Text Box 17"/>
            <p:cNvSpPr txBox="1">
              <a:spLocks noChangeArrowheads="1"/>
            </p:cNvSpPr>
            <p:nvPr/>
          </p:nvSpPr>
          <p:spPr bwMode="auto">
            <a:xfrm>
              <a:off x="4272" y="1440"/>
              <a:ext cx="955"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a:solidFill>
                    <a:srgbClr val="0000FF"/>
                  </a:solidFill>
                </a:rPr>
                <a:t>Activation</a:t>
              </a:r>
            </a:p>
            <a:p>
              <a:r>
                <a:rPr lang="en-US" altLang="en-US" sz="1500">
                  <a:solidFill>
                    <a:srgbClr val="0000FF"/>
                  </a:solidFill>
                </a:rPr>
                <a:t>function</a:t>
              </a:r>
              <a:endParaRPr lang="en-US" altLang="en-US" sz="1500"/>
            </a:p>
          </p:txBody>
        </p:sp>
        <p:sp>
          <p:nvSpPr>
            <p:cNvPr id="15" name="Text Box 18"/>
            <p:cNvSpPr txBox="1">
              <a:spLocks noChangeArrowheads="1"/>
            </p:cNvSpPr>
            <p:nvPr/>
          </p:nvSpPr>
          <p:spPr bwMode="auto">
            <a:xfrm>
              <a:off x="3499" y="1584"/>
              <a:ext cx="605" cy="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a:r>
                <a:rPr lang="en-US" altLang="en-US" sz="1500">
                  <a:solidFill>
                    <a:srgbClr val="0000FF"/>
                  </a:solidFill>
                </a:rPr>
                <a:t>Local</a:t>
              </a:r>
            </a:p>
            <a:p>
              <a:pPr algn="ctr"/>
              <a:r>
                <a:rPr lang="en-US" altLang="en-US" sz="1500">
                  <a:solidFill>
                    <a:srgbClr val="0000FF"/>
                  </a:solidFill>
                </a:rPr>
                <a:t>Field</a:t>
              </a:r>
            </a:p>
            <a:p>
              <a:pPr algn="ctr"/>
              <a:r>
                <a:rPr lang="en-US" altLang="en-US" sz="1800" i="1"/>
                <a:t>v</a:t>
              </a:r>
              <a:endParaRPr lang="en-US" altLang="en-US" sz="1500"/>
            </a:p>
          </p:txBody>
        </p:sp>
        <p:sp>
          <p:nvSpPr>
            <p:cNvPr id="16" name="Text Box 19"/>
            <p:cNvSpPr txBox="1">
              <a:spLocks noChangeArrowheads="1"/>
            </p:cNvSpPr>
            <p:nvPr/>
          </p:nvSpPr>
          <p:spPr bwMode="auto">
            <a:xfrm>
              <a:off x="5106" y="1872"/>
              <a:ext cx="713" cy="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a:r>
                <a:rPr lang="en-US" altLang="en-US" sz="1500">
                  <a:solidFill>
                    <a:srgbClr val="0000FF"/>
                  </a:solidFill>
                </a:rPr>
                <a:t>Output</a:t>
              </a:r>
            </a:p>
            <a:p>
              <a:pPr algn="ctr"/>
              <a:r>
                <a:rPr lang="en-US" altLang="en-US" sz="1800" i="1"/>
                <a:t>y</a:t>
              </a:r>
              <a:endParaRPr lang="en-US" altLang="en-US" sz="1500"/>
            </a:p>
          </p:txBody>
        </p:sp>
        <p:sp>
          <p:nvSpPr>
            <p:cNvPr id="17" name="Line 20"/>
            <p:cNvSpPr>
              <a:spLocks noChangeShapeType="1"/>
            </p:cNvSpPr>
            <p:nvPr/>
          </p:nvSpPr>
          <p:spPr bwMode="auto">
            <a:xfrm>
              <a:off x="4848" y="220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8" name="Line 21"/>
            <p:cNvSpPr>
              <a:spLocks noChangeShapeType="1"/>
            </p:cNvSpPr>
            <p:nvPr/>
          </p:nvSpPr>
          <p:spPr bwMode="auto">
            <a:xfrm>
              <a:off x="1104" y="1344"/>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9" name="Line 22"/>
            <p:cNvSpPr>
              <a:spLocks noChangeShapeType="1"/>
            </p:cNvSpPr>
            <p:nvPr/>
          </p:nvSpPr>
          <p:spPr bwMode="auto">
            <a:xfrm>
              <a:off x="1104" y="2208"/>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0" name="Line 23"/>
            <p:cNvSpPr>
              <a:spLocks noChangeShapeType="1"/>
            </p:cNvSpPr>
            <p:nvPr/>
          </p:nvSpPr>
          <p:spPr bwMode="auto">
            <a:xfrm>
              <a:off x="1104" y="3264"/>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1" name="Line 24"/>
            <p:cNvSpPr>
              <a:spLocks noChangeShapeType="1"/>
            </p:cNvSpPr>
            <p:nvPr/>
          </p:nvSpPr>
          <p:spPr bwMode="auto">
            <a:xfrm flipV="1">
              <a:off x="2160" y="2496"/>
              <a:ext cx="912"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2" name="Line 25"/>
            <p:cNvSpPr>
              <a:spLocks noChangeShapeType="1"/>
            </p:cNvSpPr>
            <p:nvPr/>
          </p:nvSpPr>
          <p:spPr bwMode="auto">
            <a:xfrm>
              <a:off x="2160" y="2208"/>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3" name="Line 26"/>
            <p:cNvSpPr>
              <a:spLocks noChangeShapeType="1"/>
            </p:cNvSpPr>
            <p:nvPr/>
          </p:nvSpPr>
          <p:spPr bwMode="auto">
            <a:xfrm>
              <a:off x="2160" y="1392"/>
              <a:ext cx="81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4" name="Line 27"/>
            <p:cNvSpPr>
              <a:spLocks noChangeShapeType="1"/>
            </p:cNvSpPr>
            <p:nvPr/>
          </p:nvSpPr>
          <p:spPr bwMode="auto">
            <a:xfrm>
              <a:off x="3456" y="2208"/>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5" name="Text Box 28"/>
            <p:cNvSpPr txBox="1">
              <a:spLocks noChangeArrowheads="1"/>
            </p:cNvSpPr>
            <p:nvPr/>
          </p:nvSpPr>
          <p:spPr bwMode="auto">
            <a:xfrm>
              <a:off x="720" y="1152"/>
              <a:ext cx="360"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t>x</a:t>
              </a:r>
              <a:r>
                <a:rPr lang="en-US" altLang="en-US" sz="1800" i="1" baseline="-25000"/>
                <a:t>1</a:t>
              </a:r>
              <a:endParaRPr lang="en-US" altLang="en-US" sz="1800"/>
            </a:p>
          </p:txBody>
        </p:sp>
        <p:sp>
          <p:nvSpPr>
            <p:cNvPr id="26" name="Text Box 29"/>
            <p:cNvSpPr txBox="1">
              <a:spLocks noChangeArrowheads="1"/>
            </p:cNvSpPr>
            <p:nvPr/>
          </p:nvSpPr>
          <p:spPr bwMode="auto">
            <a:xfrm>
              <a:off x="720" y="2064"/>
              <a:ext cx="360"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t>x</a:t>
              </a:r>
              <a:r>
                <a:rPr lang="en-US" altLang="en-US" sz="1800" i="1" baseline="-25000"/>
                <a:t>2</a:t>
              </a:r>
              <a:endParaRPr lang="en-US" altLang="en-US" sz="1800"/>
            </a:p>
          </p:txBody>
        </p:sp>
        <p:sp>
          <p:nvSpPr>
            <p:cNvPr id="27" name="Text Box 30"/>
            <p:cNvSpPr txBox="1">
              <a:spLocks noChangeArrowheads="1"/>
            </p:cNvSpPr>
            <p:nvPr/>
          </p:nvSpPr>
          <p:spPr bwMode="auto">
            <a:xfrm>
              <a:off x="720" y="3120"/>
              <a:ext cx="40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t>x</a:t>
              </a:r>
              <a:r>
                <a:rPr lang="en-US" altLang="en-US" sz="1800" i="1" baseline="-25000"/>
                <a:t>m</a:t>
              </a:r>
              <a:endParaRPr lang="en-US" altLang="en-US" sz="1800"/>
            </a:p>
          </p:txBody>
        </p:sp>
        <p:sp>
          <p:nvSpPr>
            <p:cNvPr id="28" name="Text Box 31"/>
            <p:cNvSpPr txBox="1">
              <a:spLocks noChangeArrowheads="1"/>
            </p:cNvSpPr>
            <p:nvPr/>
          </p:nvSpPr>
          <p:spPr bwMode="auto">
            <a:xfrm>
              <a:off x="1824" y="2064"/>
              <a:ext cx="408" cy="34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t>w</a:t>
              </a:r>
              <a:r>
                <a:rPr lang="en-US" altLang="en-US" sz="1800" i="1" baseline="-25000"/>
                <a:t>2</a:t>
              </a:r>
              <a:endParaRPr lang="en-US" altLang="en-US" sz="1800"/>
            </a:p>
          </p:txBody>
        </p:sp>
        <p:sp>
          <p:nvSpPr>
            <p:cNvPr id="29" name="Text Box 32"/>
            <p:cNvSpPr txBox="1">
              <a:spLocks noChangeArrowheads="1"/>
            </p:cNvSpPr>
            <p:nvPr/>
          </p:nvSpPr>
          <p:spPr bwMode="auto">
            <a:xfrm>
              <a:off x="1776" y="3120"/>
              <a:ext cx="449" cy="34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t>w</a:t>
              </a:r>
              <a:r>
                <a:rPr lang="en-US" altLang="en-US" sz="1800" i="1" baseline="-25000"/>
                <a:t>m</a:t>
              </a:r>
              <a:endParaRPr lang="en-US" altLang="en-US" sz="1800"/>
            </a:p>
          </p:txBody>
        </p:sp>
        <p:sp>
          <p:nvSpPr>
            <p:cNvPr id="30" name="Text Box 33"/>
            <p:cNvSpPr txBox="1">
              <a:spLocks noChangeArrowheads="1"/>
            </p:cNvSpPr>
            <p:nvPr/>
          </p:nvSpPr>
          <p:spPr bwMode="auto">
            <a:xfrm>
              <a:off x="1824" y="1200"/>
              <a:ext cx="382" cy="60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dirty="0"/>
                <a:t>w</a:t>
              </a:r>
              <a:r>
                <a:rPr lang="en-US" altLang="en-US" sz="1800" i="1" baseline="-25000" dirty="0"/>
                <a:t>1</a:t>
              </a:r>
              <a:endParaRPr lang="en-US" altLang="en-US" sz="1800" dirty="0"/>
            </a:p>
          </p:txBody>
        </p:sp>
        <p:sp>
          <p:nvSpPr>
            <p:cNvPr id="31" name="Oval 30"/>
            <p:cNvSpPr>
              <a:spLocks noChangeArrowheads="1"/>
            </p:cNvSpPr>
            <p:nvPr/>
          </p:nvSpPr>
          <p:spPr bwMode="auto">
            <a:xfrm>
              <a:off x="3072" y="120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2" name="Line 35"/>
            <p:cNvSpPr>
              <a:spLocks noChangeShapeType="1"/>
            </p:cNvSpPr>
            <p:nvPr/>
          </p:nvSpPr>
          <p:spPr bwMode="auto">
            <a:xfrm>
              <a:off x="3120" y="1296"/>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pic>
          <p:nvPicPr>
            <p:cNvPr id="33"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 y="2448"/>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 name="Picture 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2" y="2448"/>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 name="Picture 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6" y="1968"/>
              <a:ext cx="576"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 name="Picture 3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2" y="1968"/>
              <a:ext cx="57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7" name="Title 36">
            <a:extLst>
              <a:ext uri="{FF2B5EF4-FFF2-40B4-BE49-F238E27FC236}">
                <a16:creationId xmlns:a16="http://schemas.microsoft.com/office/drawing/2014/main" xmlns="" id="{FC20F9D8-B159-4028-8F5F-FC791CABA764}"/>
              </a:ext>
            </a:extLst>
          </p:cNvPr>
          <p:cNvSpPr>
            <a:spLocks noGrp="1"/>
          </p:cNvSpPr>
          <p:nvPr>
            <p:ph type="title"/>
          </p:nvPr>
        </p:nvSpPr>
        <p:spPr/>
        <p:txBody>
          <a:bodyPr>
            <a:normAutofit/>
          </a:bodyPr>
          <a:lstStyle/>
          <a:p>
            <a:r>
              <a:rPr lang="en-US" altLang="en-US" sz="3600" b="1" dirty="0"/>
              <a:t>The Single Neuron Structure</a:t>
            </a:r>
            <a:endParaRPr lang="en-US" sz="3600" b="1" dirty="0"/>
          </a:p>
        </p:txBody>
      </p:sp>
      <p:sp>
        <p:nvSpPr>
          <p:cNvPr id="38" name="TextBox 37"/>
          <p:cNvSpPr txBox="1"/>
          <p:nvPr/>
        </p:nvSpPr>
        <p:spPr>
          <a:xfrm>
            <a:off x="239521" y="5843912"/>
            <a:ext cx="8682826" cy="923330"/>
          </a:xfrm>
          <a:prstGeom prst="rect">
            <a:avLst/>
          </a:prstGeom>
          <a:noFill/>
        </p:spPr>
        <p:txBody>
          <a:bodyPr wrap="none" rtlCol="0">
            <a:spAutoFit/>
          </a:bodyPr>
          <a:lstStyle/>
          <a:p>
            <a:r>
              <a:rPr lang="en-IN" dirty="0" smtClean="0"/>
              <a:t>W implies how much Weight or strength to give the incoming input</a:t>
            </a:r>
          </a:p>
          <a:p>
            <a:r>
              <a:rPr lang="en-IN" dirty="0" smtClean="0"/>
              <a:t>Think b as offset value making x*w have to reach a certain threshold before having </a:t>
            </a:r>
          </a:p>
          <a:p>
            <a:r>
              <a:rPr lang="en-IN" dirty="0" smtClean="0"/>
              <a:t>an effect </a:t>
            </a:r>
            <a:endParaRPr lang="en-IN" dirty="0"/>
          </a:p>
        </p:txBody>
      </p:sp>
    </p:spTree>
    <p:extLst>
      <p:ext uri="{BB962C8B-B14F-4D97-AF65-F5344CB8AC3E}">
        <p14:creationId xmlns:p14="http://schemas.microsoft.com/office/powerpoint/2010/main" val="256920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1339964" y="765572"/>
            <a:ext cx="5829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altLang="en-US" dirty="0"/>
          </a:p>
        </p:txBody>
      </p:sp>
      <p:sp>
        <p:nvSpPr>
          <p:cNvPr id="3" name="Line 21"/>
          <p:cNvSpPr>
            <a:spLocks noChangeShapeType="1"/>
          </p:cNvSpPr>
          <p:nvPr/>
        </p:nvSpPr>
        <p:spPr bwMode="auto">
          <a:xfrm>
            <a:off x="1913196" y="3300341"/>
            <a:ext cx="800100" cy="11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grpSp>
        <p:nvGrpSpPr>
          <p:cNvPr id="4" name="Group 3"/>
          <p:cNvGrpSpPr>
            <a:grpSpLocks/>
          </p:cNvGrpSpPr>
          <p:nvPr/>
        </p:nvGrpSpPr>
        <p:grpSpPr bwMode="auto">
          <a:xfrm>
            <a:off x="726900" y="2420874"/>
            <a:ext cx="6490458" cy="3100875"/>
            <a:chOff x="0" y="1152"/>
            <a:chExt cx="5803" cy="2863"/>
          </a:xfrm>
        </p:grpSpPr>
        <p:sp>
          <p:nvSpPr>
            <p:cNvPr id="8" name="Oval 7"/>
            <p:cNvSpPr>
              <a:spLocks noChangeArrowheads="1"/>
            </p:cNvSpPr>
            <p:nvPr/>
          </p:nvSpPr>
          <p:spPr bwMode="auto">
            <a:xfrm>
              <a:off x="2880" y="2352"/>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9" name="Rectangle 8"/>
            <p:cNvSpPr>
              <a:spLocks noChangeArrowheads="1"/>
            </p:cNvSpPr>
            <p:nvPr/>
          </p:nvSpPr>
          <p:spPr bwMode="auto">
            <a:xfrm>
              <a:off x="4272" y="2352"/>
              <a:ext cx="576"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0" name="Oval 9"/>
            <p:cNvSpPr>
              <a:spLocks noChangeArrowheads="1"/>
            </p:cNvSpPr>
            <p:nvPr/>
          </p:nvSpPr>
          <p:spPr bwMode="auto">
            <a:xfrm>
              <a:off x="1008" y="19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1" name="Oval 10"/>
            <p:cNvSpPr>
              <a:spLocks noChangeArrowheads="1"/>
            </p:cNvSpPr>
            <p:nvPr/>
          </p:nvSpPr>
          <p:spPr bwMode="auto">
            <a:xfrm>
              <a:off x="1008" y="364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2" name="Oval 11"/>
            <p:cNvSpPr>
              <a:spLocks noChangeArrowheads="1"/>
            </p:cNvSpPr>
            <p:nvPr/>
          </p:nvSpPr>
          <p:spPr bwMode="auto">
            <a:xfrm>
              <a:off x="1008" y="259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3" name="AutoShape 13"/>
            <p:cNvSpPr>
              <a:spLocks/>
            </p:cNvSpPr>
            <p:nvPr/>
          </p:nvSpPr>
          <p:spPr bwMode="auto">
            <a:xfrm>
              <a:off x="432" y="1200"/>
              <a:ext cx="192" cy="2640"/>
            </a:xfrm>
            <a:prstGeom prst="leftBrace">
              <a:avLst>
                <a:gd name="adj1" fmla="val 114583"/>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4" name="Text Box 14"/>
            <p:cNvSpPr txBox="1">
              <a:spLocks noChangeArrowheads="1"/>
            </p:cNvSpPr>
            <p:nvPr/>
          </p:nvSpPr>
          <p:spPr bwMode="auto">
            <a:xfrm>
              <a:off x="0" y="2302"/>
              <a:ext cx="617"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a:solidFill>
                    <a:srgbClr val="0000FF"/>
                  </a:solidFill>
                </a:rPr>
                <a:t>Input</a:t>
              </a:r>
            </a:p>
            <a:p>
              <a:r>
                <a:rPr lang="en-US" altLang="en-US" sz="1500">
                  <a:solidFill>
                    <a:srgbClr val="0000FF"/>
                  </a:solidFill>
                </a:rPr>
                <a:t>signal</a:t>
              </a:r>
              <a:endParaRPr lang="en-US" altLang="en-US" sz="1500"/>
            </a:p>
          </p:txBody>
        </p:sp>
        <p:sp>
          <p:nvSpPr>
            <p:cNvPr id="15" name="Text Box 15"/>
            <p:cNvSpPr txBox="1">
              <a:spLocks noChangeArrowheads="1"/>
            </p:cNvSpPr>
            <p:nvPr/>
          </p:nvSpPr>
          <p:spPr bwMode="auto">
            <a:xfrm>
              <a:off x="2256" y="3504"/>
              <a:ext cx="826"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a:solidFill>
                    <a:srgbClr val="0000FF"/>
                  </a:solidFill>
                </a:rPr>
                <a:t>Synaptic</a:t>
              </a:r>
            </a:p>
            <a:p>
              <a:r>
                <a:rPr lang="en-US" altLang="en-US" sz="1500">
                  <a:solidFill>
                    <a:srgbClr val="0000FF"/>
                  </a:solidFill>
                </a:rPr>
                <a:t>weights</a:t>
              </a:r>
              <a:endParaRPr lang="en-US" altLang="en-US" sz="1500"/>
            </a:p>
          </p:txBody>
        </p:sp>
        <p:sp>
          <p:nvSpPr>
            <p:cNvPr id="16" name="Text Box 16"/>
            <p:cNvSpPr txBox="1">
              <a:spLocks noChangeArrowheads="1"/>
            </p:cNvSpPr>
            <p:nvPr/>
          </p:nvSpPr>
          <p:spPr bwMode="auto">
            <a:xfrm>
              <a:off x="3216" y="2880"/>
              <a:ext cx="893"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a:solidFill>
                    <a:srgbClr val="0000FF"/>
                  </a:solidFill>
                </a:rPr>
                <a:t>Summing</a:t>
              </a:r>
            </a:p>
            <a:p>
              <a:r>
                <a:rPr lang="en-US" altLang="en-US" sz="1500">
                  <a:solidFill>
                    <a:srgbClr val="0000FF"/>
                  </a:solidFill>
                </a:rPr>
                <a:t>function</a:t>
              </a:r>
              <a:endParaRPr lang="en-US" altLang="en-US" sz="1500"/>
            </a:p>
          </p:txBody>
        </p:sp>
        <p:sp>
          <p:nvSpPr>
            <p:cNvPr id="17" name="Text Box 17"/>
            <p:cNvSpPr txBox="1">
              <a:spLocks noChangeArrowheads="1"/>
            </p:cNvSpPr>
            <p:nvPr/>
          </p:nvSpPr>
          <p:spPr bwMode="auto">
            <a:xfrm>
              <a:off x="4272" y="1870"/>
              <a:ext cx="912"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a:solidFill>
                    <a:srgbClr val="0000FF"/>
                  </a:solidFill>
                </a:rPr>
                <a:t>Activation</a:t>
              </a:r>
            </a:p>
            <a:p>
              <a:r>
                <a:rPr lang="en-US" altLang="en-US" sz="1500">
                  <a:solidFill>
                    <a:srgbClr val="0000FF"/>
                  </a:solidFill>
                </a:rPr>
                <a:t>function</a:t>
              </a:r>
              <a:endParaRPr lang="en-US" altLang="en-US" sz="1500"/>
            </a:p>
          </p:txBody>
        </p:sp>
        <p:sp>
          <p:nvSpPr>
            <p:cNvPr id="18" name="Text Box 18"/>
            <p:cNvSpPr txBox="1">
              <a:spLocks noChangeArrowheads="1"/>
            </p:cNvSpPr>
            <p:nvPr/>
          </p:nvSpPr>
          <p:spPr bwMode="auto">
            <a:xfrm>
              <a:off x="3513" y="2014"/>
              <a:ext cx="578" cy="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a:r>
                <a:rPr lang="en-US" altLang="en-US" sz="1500">
                  <a:solidFill>
                    <a:srgbClr val="0000FF"/>
                  </a:solidFill>
                </a:rPr>
                <a:t>Local</a:t>
              </a:r>
            </a:p>
            <a:p>
              <a:pPr algn="ctr"/>
              <a:r>
                <a:rPr lang="en-US" altLang="en-US" sz="1500">
                  <a:solidFill>
                    <a:srgbClr val="0000FF"/>
                  </a:solidFill>
                </a:rPr>
                <a:t>Field</a:t>
              </a:r>
            </a:p>
            <a:p>
              <a:pPr algn="ctr"/>
              <a:r>
                <a:rPr lang="en-US" altLang="en-US" sz="1800" i="1"/>
                <a:t>v</a:t>
              </a:r>
              <a:endParaRPr lang="en-US" altLang="en-US" sz="1500"/>
            </a:p>
          </p:txBody>
        </p:sp>
        <p:sp>
          <p:nvSpPr>
            <p:cNvPr id="19" name="Text Box 19"/>
            <p:cNvSpPr txBox="1">
              <a:spLocks noChangeArrowheads="1"/>
            </p:cNvSpPr>
            <p:nvPr/>
          </p:nvSpPr>
          <p:spPr bwMode="auto">
            <a:xfrm>
              <a:off x="5122" y="2302"/>
              <a:ext cx="681" cy="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a:r>
                <a:rPr lang="en-US" altLang="en-US" sz="1500">
                  <a:solidFill>
                    <a:srgbClr val="0000FF"/>
                  </a:solidFill>
                </a:rPr>
                <a:t>Output</a:t>
              </a:r>
            </a:p>
            <a:p>
              <a:pPr algn="ctr"/>
              <a:r>
                <a:rPr lang="en-US" altLang="en-US" sz="1800" i="1"/>
                <a:t>y</a:t>
              </a:r>
              <a:endParaRPr lang="en-US" altLang="en-US" sz="1500"/>
            </a:p>
          </p:txBody>
        </p:sp>
        <p:sp>
          <p:nvSpPr>
            <p:cNvPr id="20" name="Line 20"/>
            <p:cNvSpPr>
              <a:spLocks noChangeShapeType="1"/>
            </p:cNvSpPr>
            <p:nvPr/>
          </p:nvSpPr>
          <p:spPr bwMode="auto">
            <a:xfrm>
              <a:off x="4848" y="2640"/>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1" name="Line 22"/>
            <p:cNvSpPr>
              <a:spLocks noChangeShapeType="1"/>
            </p:cNvSpPr>
            <p:nvPr/>
          </p:nvSpPr>
          <p:spPr bwMode="auto">
            <a:xfrm>
              <a:off x="1104" y="2640"/>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2" name="Line 23"/>
            <p:cNvSpPr>
              <a:spLocks noChangeShapeType="1"/>
            </p:cNvSpPr>
            <p:nvPr/>
          </p:nvSpPr>
          <p:spPr bwMode="auto">
            <a:xfrm>
              <a:off x="1104" y="3696"/>
              <a:ext cx="7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3" name="Line 24"/>
            <p:cNvSpPr>
              <a:spLocks noChangeShapeType="1"/>
            </p:cNvSpPr>
            <p:nvPr/>
          </p:nvSpPr>
          <p:spPr bwMode="auto">
            <a:xfrm flipV="1">
              <a:off x="2160" y="2928"/>
              <a:ext cx="912"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4" name="Line 25"/>
            <p:cNvSpPr>
              <a:spLocks noChangeShapeType="1"/>
            </p:cNvSpPr>
            <p:nvPr/>
          </p:nvSpPr>
          <p:spPr bwMode="auto">
            <a:xfrm>
              <a:off x="2160" y="2640"/>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5" name="Line 26"/>
            <p:cNvSpPr>
              <a:spLocks noChangeShapeType="1"/>
            </p:cNvSpPr>
            <p:nvPr/>
          </p:nvSpPr>
          <p:spPr bwMode="auto">
            <a:xfrm>
              <a:off x="2112" y="1968"/>
              <a:ext cx="864"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6" name="Line 27"/>
            <p:cNvSpPr>
              <a:spLocks noChangeShapeType="1"/>
            </p:cNvSpPr>
            <p:nvPr/>
          </p:nvSpPr>
          <p:spPr bwMode="auto">
            <a:xfrm>
              <a:off x="3456" y="2640"/>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7" name="Text Box 28"/>
            <p:cNvSpPr txBox="1">
              <a:spLocks noChangeArrowheads="1"/>
            </p:cNvSpPr>
            <p:nvPr/>
          </p:nvSpPr>
          <p:spPr bwMode="auto">
            <a:xfrm>
              <a:off x="720" y="1775"/>
              <a:ext cx="344"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t>x</a:t>
              </a:r>
              <a:r>
                <a:rPr lang="en-US" altLang="en-US" sz="1800" i="1" baseline="-25000"/>
                <a:t>1</a:t>
              </a:r>
              <a:endParaRPr lang="en-US" altLang="en-US" sz="1800"/>
            </a:p>
          </p:txBody>
        </p:sp>
        <p:sp>
          <p:nvSpPr>
            <p:cNvPr id="28" name="Text Box 29"/>
            <p:cNvSpPr txBox="1">
              <a:spLocks noChangeArrowheads="1"/>
            </p:cNvSpPr>
            <p:nvPr/>
          </p:nvSpPr>
          <p:spPr bwMode="auto">
            <a:xfrm>
              <a:off x="720" y="2495"/>
              <a:ext cx="344"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t>x</a:t>
              </a:r>
              <a:r>
                <a:rPr lang="en-US" altLang="en-US" sz="1800" i="1" baseline="-25000"/>
                <a:t>2</a:t>
              </a:r>
              <a:endParaRPr lang="en-US" altLang="en-US" sz="1800"/>
            </a:p>
          </p:txBody>
        </p:sp>
        <p:sp>
          <p:nvSpPr>
            <p:cNvPr id="29" name="Text Box 30"/>
            <p:cNvSpPr txBox="1">
              <a:spLocks noChangeArrowheads="1"/>
            </p:cNvSpPr>
            <p:nvPr/>
          </p:nvSpPr>
          <p:spPr bwMode="auto">
            <a:xfrm>
              <a:off x="720" y="3551"/>
              <a:ext cx="383"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t>x</a:t>
              </a:r>
              <a:r>
                <a:rPr lang="en-US" altLang="en-US" sz="1800" i="1" baseline="-25000"/>
                <a:t>m</a:t>
              </a:r>
              <a:endParaRPr lang="en-US" altLang="en-US" sz="1800"/>
            </a:p>
          </p:txBody>
        </p:sp>
        <p:sp>
          <p:nvSpPr>
            <p:cNvPr id="30" name="Text Box 31"/>
            <p:cNvSpPr txBox="1">
              <a:spLocks noChangeArrowheads="1"/>
            </p:cNvSpPr>
            <p:nvPr/>
          </p:nvSpPr>
          <p:spPr bwMode="auto">
            <a:xfrm>
              <a:off x="1824" y="2496"/>
              <a:ext cx="390" cy="34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t>w</a:t>
              </a:r>
              <a:r>
                <a:rPr lang="en-US" altLang="en-US" sz="1800" i="1" baseline="-25000"/>
                <a:t>2</a:t>
              </a:r>
              <a:endParaRPr lang="en-US" altLang="en-US" sz="1800"/>
            </a:p>
          </p:txBody>
        </p:sp>
        <p:sp>
          <p:nvSpPr>
            <p:cNvPr id="31" name="Text Box 32"/>
            <p:cNvSpPr txBox="1">
              <a:spLocks noChangeArrowheads="1"/>
            </p:cNvSpPr>
            <p:nvPr/>
          </p:nvSpPr>
          <p:spPr bwMode="auto">
            <a:xfrm>
              <a:off x="1824" y="3552"/>
              <a:ext cx="429" cy="34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t>w</a:t>
              </a:r>
              <a:r>
                <a:rPr lang="en-US" altLang="en-US" sz="1800" i="1" baseline="-25000"/>
                <a:t>m</a:t>
              </a:r>
              <a:endParaRPr lang="en-US" altLang="en-US" sz="1800"/>
            </a:p>
          </p:txBody>
        </p:sp>
        <p:sp>
          <p:nvSpPr>
            <p:cNvPr id="32" name="Text Box 33"/>
            <p:cNvSpPr txBox="1">
              <a:spLocks noChangeArrowheads="1"/>
            </p:cNvSpPr>
            <p:nvPr/>
          </p:nvSpPr>
          <p:spPr bwMode="auto">
            <a:xfrm>
              <a:off x="1776" y="1824"/>
              <a:ext cx="336" cy="59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dirty="0"/>
                <a:t>w</a:t>
              </a:r>
              <a:r>
                <a:rPr lang="en-US" altLang="en-US" sz="1800" i="1" baseline="-25000" dirty="0"/>
                <a:t>1</a:t>
              </a:r>
              <a:endParaRPr lang="en-US" altLang="en-US" sz="1800" dirty="0"/>
            </a:p>
          </p:txBody>
        </p:sp>
        <p:sp>
          <p:nvSpPr>
            <p:cNvPr id="33" name="Line 34"/>
            <p:cNvSpPr>
              <a:spLocks noChangeShapeType="1"/>
            </p:cNvSpPr>
            <p:nvPr/>
          </p:nvSpPr>
          <p:spPr bwMode="auto">
            <a:xfrm>
              <a:off x="3120" y="1728"/>
              <a:ext cx="0" cy="624"/>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pic>
          <p:nvPicPr>
            <p:cNvPr id="34" name="Picture 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0" y="2880"/>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 name="Picture 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2" y="2880"/>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 name="Picture 3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6" y="2400"/>
              <a:ext cx="576"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 name="Picture 3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72" y="2400"/>
              <a:ext cx="57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 name="Line 39"/>
            <p:cNvSpPr>
              <a:spLocks noChangeShapeType="1"/>
            </p:cNvSpPr>
            <p:nvPr/>
          </p:nvSpPr>
          <p:spPr bwMode="auto">
            <a:xfrm flipH="1" flipV="1">
              <a:off x="2400" y="1296"/>
              <a:ext cx="720" cy="43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9" name="Text Box 40"/>
            <p:cNvSpPr txBox="1">
              <a:spLocks noChangeArrowheads="1"/>
            </p:cNvSpPr>
            <p:nvPr/>
          </p:nvSpPr>
          <p:spPr bwMode="auto">
            <a:xfrm>
              <a:off x="1776" y="1152"/>
              <a:ext cx="390" cy="34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solidFill>
                    <a:schemeClr val="tx2"/>
                  </a:solidFill>
                </a:rPr>
                <a:t>w</a:t>
              </a:r>
              <a:r>
                <a:rPr lang="en-US" altLang="en-US" sz="1800" i="1" baseline="-25000">
                  <a:solidFill>
                    <a:schemeClr val="tx2"/>
                  </a:solidFill>
                </a:rPr>
                <a:t>0</a:t>
              </a:r>
              <a:endParaRPr lang="en-US" altLang="en-US" sz="1800"/>
            </a:p>
          </p:txBody>
        </p:sp>
        <p:sp>
          <p:nvSpPr>
            <p:cNvPr id="40" name="Line 41"/>
            <p:cNvSpPr>
              <a:spLocks noChangeShapeType="1"/>
            </p:cNvSpPr>
            <p:nvPr/>
          </p:nvSpPr>
          <p:spPr bwMode="auto">
            <a:xfrm flipH="1">
              <a:off x="2112" y="1296"/>
              <a:ext cx="288" cy="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41" name="Oval 40"/>
            <p:cNvSpPr>
              <a:spLocks noChangeArrowheads="1"/>
            </p:cNvSpPr>
            <p:nvPr/>
          </p:nvSpPr>
          <p:spPr bwMode="auto">
            <a:xfrm>
              <a:off x="1008" y="1248"/>
              <a:ext cx="96" cy="96"/>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42" name="Line 43"/>
            <p:cNvSpPr>
              <a:spLocks noChangeShapeType="1"/>
            </p:cNvSpPr>
            <p:nvPr/>
          </p:nvSpPr>
          <p:spPr bwMode="auto">
            <a:xfrm>
              <a:off x="1104" y="1296"/>
              <a:ext cx="672" cy="1"/>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43" name="Rectangle 42"/>
            <p:cNvSpPr>
              <a:spLocks noChangeArrowheads="1"/>
            </p:cNvSpPr>
            <p:nvPr/>
          </p:nvSpPr>
          <p:spPr bwMode="auto">
            <a:xfrm>
              <a:off x="576" y="1295"/>
              <a:ext cx="693"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i="1">
                  <a:solidFill>
                    <a:schemeClr val="tx2"/>
                  </a:solidFill>
                </a:rPr>
                <a:t>x</a:t>
              </a:r>
              <a:r>
                <a:rPr lang="en-US" altLang="en-US" sz="1800" i="1" baseline="-25000">
                  <a:solidFill>
                    <a:schemeClr val="tx2"/>
                  </a:solidFill>
                </a:rPr>
                <a:t>0 </a:t>
              </a:r>
              <a:r>
                <a:rPr lang="en-US" altLang="en-US" sz="1350" i="1">
                  <a:solidFill>
                    <a:schemeClr val="tx2"/>
                  </a:solidFill>
                </a:rPr>
                <a:t>= +1</a:t>
              </a:r>
              <a:endParaRPr lang="en-US" altLang="en-US" sz="1350" i="1" baseline="-25000"/>
            </a:p>
          </p:txBody>
        </p:sp>
      </p:grpSp>
      <p:sp>
        <p:nvSpPr>
          <p:cNvPr id="5" name="Text Box 45"/>
          <p:cNvSpPr txBox="1">
            <a:spLocks noChangeArrowheads="1"/>
          </p:cNvSpPr>
          <p:nvPr/>
        </p:nvSpPr>
        <p:spPr bwMode="auto">
          <a:xfrm>
            <a:off x="386828" y="5725724"/>
            <a:ext cx="875717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dirty="0">
                <a:effectLst>
                  <a:outerShdw blurRad="38100" dist="38100" dir="2700000" algn="tl">
                    <a:srgbClr val="C0C0C0"/>
                  </a:outerShdw>
                </a:effectLst>
              </a:rPr>
              <a:t> </a:t>
            </a:r>
            <a:r>
              <a:rPr lang="en-US" altLang="en-US" sz="1500" dirty="0"/>
              <a:t>Bias is an external parameter of the neuron</a:t>
            </a:r>
            <a:r>
              <a:rPr lang="en-US" altLang="en-US" sz="1500" i="1" dirty="0"/>
              <a:t>. C</a:t>
            </a:r>
            <a:r>
              <a:rPr lang="en-US" altLang="en-US" sz="1500" dirty="0"/>
              <a:t>an be modeled by adding an extra input</a:t>
            </a:r>
            <a:r>
              <a:rPr lang="en-US" altLang="en-US" sz="1500" dirty="0" smtClean="0"/>
              <a:t>. We can think it </a:t>
            </a:r>
            <a:r>
              <a:rPr lang="en-US" altLang="en-US" sz="1500" dirty="0"/>
              <a:t>offset value </a:t>
            </a:r>
            <a:r>
              <a:rPr lang="en-IN" sz="1500" dirty="0"/>
              <a:t> making x*w have to reach a certain threshold before having </a:t>
            </a:r>
          </a:p>
          <a:p>
            <a:r>
              <a:rPr lang="en-IN" sz="1500" dirty="0"/>
              <a:t>an effect </a:t>
            </a:r>
          </a:p>
          <a:p>
            <a:endParaRPr lang="en-US" altLang="en-US" sz="1800" dirty="0"/>
          </a:p>
        </p:txBody>
      </p:sp>
      <p:pic>
        <p:nvPicPr>
          <p:cNvPr id="6" name="Picture 5"/>
          <p:cNvPicPr>
            <a:picLocks noChangeAspect="1" noChangeArrowheads="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26310" y="1838744"/>
            <a:ext cx="1543050"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a:spLocks noChangeArrowheads="1"/>
          </p:cNvSpPr>
          <p:nvPr/>
        </p:nvSpPr>
        <p:spPr bwMode="auto">
          <a:xfrm>
            <a:off x="6992540" y="1894284"/>
            <a:ext cx="1543050" cy="1200150"/>
          </a:xfrm>
          <a:prstGeom prst="rect">
            <a:avLst/>
          </a:prstGeom>
          <a:noFill/>
          <a:ln w="57150">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44" name="Title 43">
            <a:extLst>
              <a:ext uri="{FF2B5EF4-FFF2-40B4-BE49-F238E27FC236}">
                <a16:creationId xmlns:a16="http://schemas.microsoft.com/office/drawing/2014/main" xmlns="" id="{0D6ECA3F-9EE6-492C-8E00-706012AD6E15}"/>
              </a:ext>
            </a:extLst>
          </p:cNvPr>
          <p:cNvSpPr>
            <a:spLocks noGrp="1"/>
          </p:cNvSpPr>
          <p:nvPr>
            <p:ph type="title"/>
          </p:nvPr>
        </p:nvSpPr>
        <p:spPr/>
        <p:txBody>
          <a:bodyPr>
            <a:normAutofit/>
          </a:bodyPr>
          <a:lstStyle/>
          <a:p>
            <a:r>
              <a:rPr lang="en-US" altLang="en-US" sz="3600" b="1" dirty="0"/>
              <a:t>Bias as extra input</a:t>
            </a:r>
            <a:endParaRPr lang="en-US" sz="3600" b="1" dirty="0"/>
          </a:p>
        </p:txBody>
      </p:sp>
    </p:spTree>
    <p:extLst>
      <p:ext uri="{BB962C8B-B14F-4D97-AF65-F5344CB8AC3E}">
        <p14:creationId xmlns:p14="http://schemas.microsoft.com/office/powerpoint/2010/main" val="3594696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C9D33-33B9-458F-9567-440752A9D134}"/>
              </a:ext>
            </a:extLst>
          </p:cNvPr>
          <p:cNvSpPr>
            <a:spLocks noGrp="1"/>
          </p:cNvSpPr>
          <p:nvPr>
            <p:ph type="title"/>
          </p:nvPr>
        </p:nvSpPr>
        <p:spPr/>
        <p:txBody>
          <a:bodyPr>
            <a:normAutofit/>
          </a:bodyPr>
          <a:lstStyle/>
          <a:p>
            <a:r>
              <a:rPr lang="en-IN" sz="3600" b="1" dirty="0"/>
              <a:t>What are Activation Functions?</a:t>
            </a:r>
          </a:p>
        </p:txBody>
      </p:sp>
      <p:sp>
        <p:nvSpPr>
          <p:cNvPr id="3" name="Content Placeholder 2">
            <a:extLst>
              <a:ext uri="{FF2B5EF4-FFF2-40B4-BE49-F238E27FC236}">
                <a16:creationId xmlns:a16="http://schemas.microsoft.com/office/drawing/2014/main" xmlns="" id="{A56131AD-2EC1-4AE1-8C78-84EE39CD21DC}"/>
              </a:ext>
            </a:extLst>
          </p:cNvPr>
          <p:cNvSpPr>
            <a:spLocks noGrp="1"/>
          </p:cNvSpPr>
          <p:nvPr>
            <p:ph idx="1"/>
          </p:nvPr>
        </p:nvSpPr>
        <p:spPr/>
        <p:txBody>
          <a:bodyPr>
            <a:normAutofit fontScale="92500" lnSpcReduction="10000"/>
          </a:bodyPr>
          <a:lstStyle/>
          <a:p>
            <a:r>
              <a:rPr lang="en-US" dirty="0"/>
              <a:t>Activation function </a:t>
            </a:r>
            <a:r>
              <a:rPr lang="en-US" b="1" dirty="0"/>
              <a:t>helps decide if we need to fire a neuron or not</a:t>
            </a:r>
            <a:r>
              <a:rPr lang="en-US" dirty="0"/>
              <a:t> . If we need to fire a neuron then what will be the strength of the signal.</a:t>
            </a:r>
          </a:p>
          <a:p>
            <a:r>
              <a:rPr lang="en-US" dirty="0"/>
              <a:t>Activation function is the</a:t>
            </a:r>
            <a:r>
              <a:rPr lang="en-US" b="1" dirty="0"/>
              <a:t> mechanism by which neurons process and pass the information through the neural network</a:t>
            </a:r>
            <a:endParaRPr lang="en-US" dirty="0"/>
          </a:p>
          <a:p>
            <a:endParaRPr lang="en-IN" dirty="0" smtClean="0"/>
          </a:p>
          <a:p>
            <a:r>
              <a:rPr lang="en-IN" dirty="0" smtClean="0"/>
              <a:t>Activation </a:t>
            </a:r>
            <a:r>
              <a:rPr lang="en-IN" dirty="0"/>
              <a:t>Functions </a:t>
            </a:r>
            <a:r>
              <a:rPr lang="en-US" i="1" dirty="0"/>
              <a:t>introduce non-linear properties to Neural Network.</a:t>
            </a:r>
          </a:p>
          <a:p>
            <a:endParaRPr lang="en-US" i="1" dirty="0"/>
          </a:p>
          <a:p>
            <a:r>
              <a:rPr lang="en-US" i="1" dirty="0"/>
              <a:t>There are 2 types of activation functions – </a:t>
            </a:r>
          </a:p>
          <a:p>
            <a:r>
              <a:rPr lang="en-US" i="1" dirty="0"/>
              <a:t>1. Linear Activation Functions</a:t>
            </a:r>
          </a:p>
          <a:p>
            <a:r>
              <a:rPr lang="en-US" i="1" dirty="0"/>
              <a:t>2. Non Linear Activation Functions</a:t>
            </a:r>
            <a:endParaRPr lang="en-IN" dirty="0"/>
          </a:p>
        </p:txBody>
      </p:sp>
    </p:spTree>
    <p:extLst>
      <p:ext uri="{BB962C8B-B14F-4D97-AF65-F5344CB8AC3E}">
        <p14:creationId xmlns:p14="http://schemas.microsoft.com/office/powerpoint/2010/main" val="157422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990600"/>
          </a:xfrm>
        </p:spPr>
        <p:txBody>
          <a:bodyPr>
            <a:normAutofit fontScale="90000"/>
          </a:bodyPr>
          <a:lstStyle/>
          <a:p>
            <a:r>
              <a:rPr lang="en-US" b="1" dirty="0"/>
              <a:t>Why do we need an Activation function in Neural network?</a:t>
            </a:r>
            <a:br>
              <a:rPr lang="en-US" b="1"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z is the product of the input node and weight for the node plus the bias. Equation for z looks very similar to linear equation and can have value that can ranges from +infinity to –infinity</a:t>
                </a:r>
              </a:p>
              <a:p>
                <a:endParaRPr lang="en-IN"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a:rPr>
                        <m:t>𝑧</m:t>
                      </m:r>
                      <m:r>
                        <a:rPr lang="pt-BR" i="1" smtClean="0">
                          <a:latin typeface="Cambria Math"/>
                        </a:rPr>
                        <m:t>=</m:t>
                      </m:r>
                      <m:nary>
                        <m:naryPr>
                          <m:chr m:val="∑"/>
                          <m:ctrlPr>
                            <a:rPr lang="pt-BR" i="1" smtClean="0">
                              <a:latin typeface="Cambria Math"/>
                            </a:rPr>
                          </m:ctrlPr>
                        </m:naryPr>
                        <m:sub/>
                        <m:sup/>
                        <m:e>
                          <m:r>
                            <a:rPr lang="en-IN" b="0" i="1" smtClean="0">
                              <a:latin typeface="Cambria Math"/>
                            </a:rPr>
                            <m:t>𝑤</m:t>
                          </m:r>
                          <m:r>
                            <a:rPr lang="en-IN" b="0" i="1" smtClean="0">
                              <a:latin typeface="Cambria Math"/>
                            </a:rPr>
                            <m:t>∗</m:t>
                          </m:r>
                          <m:r>
                            <a:rPr lang="en-IN" b="0" i="1" smtClean="0">
                              <a:latin typeface="Cambria Math"/>
                            </a:rPr>
                            <m:t>𝑥</m:t>
                          </m:r>
                          <m:r>
                            <a:rPr lang="en-IN" b="0" i="1" smtClean="0">
                              <a:latin typeface="Cambria Math"/>
                            </a:rPr>
                            <m:t>+</m:t>
                          </m:r>
                          <m:r>
                            <a:rPr lang="en-IN" b="0" i="1" smtClean="0">
                              <a:latin typeface="Cambria Math"/>
                            </a:rPr>
                            <m:t>𝑏</m:t>
                          </m:r>
                        </m:e>
                      </m:nary>
                    </m:oMath>
                  </m:oMathPara>
                </a14:m>
                <a:endParaRPr lang="en-IN" dirty="0" smtClean="0"/>
              </a:p>
              <a:p>
                <a:r>
                  <a:rPr lang="en-US" dirty="0"/>
                  <a:t>If the neuron value can range from -infinity to + infinity then we will not be able to decide if we need to fire the neuron or not. This is where Activation helps us to solve the problem.</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875" r="-74"/>
                </a:stretch>
              </a:blipFill>
            </p:spPr>
            <p:txBody>
              <a:bodyPr/>
              <a:lstStyle/>
              <a:p>
                <a:r>
                  <a:rPr lang="en-IN">
                    <a:noFill/>
                  </a:rPr>
                  <a:t> </a:t>
                </a:r>
              </a:p>
            </p:txBody>
          </p:sp>
        </mc:Fallback>
      </mc:AlternateContent>
    </p:spTree>
    <p:extLst>
      <p:ext uri="{BB962C8B-B14F-4D97-AF65-F5344CB8AC3E}">
        <p14:creationId xmlns:p14="http://schemas.microsoft.com/office/powerpoint/2010/main" val="163035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Function</a:t>
            </a:r>
            <a:endParaRPr lang="en-IN" dirty="0"/>
          </a:p>
        </p:txBody>
      </p:sp>
      <p:sp>
        <p:nvSpPr>
          <p:cNvPr id="3" name="Content Placeholder 2"/>
          <p:cNvSpPr>
            <a:spLocks noGrp="1"/>
          </p:cNvSpPr>
          <p:nvPr>
            <p:ph idx="1"/>
          </p:nvPr>
        </p:nvSpPr>
        <p:spPr/>
        <p:txBody>
          <a:bodyPr/>
          <a:lstStyle/>
          <a:p>
            <a:r>
              <a:rPr lang="en-IN" dirty="0" smtClean="0"/>
              <a:t>The most simple neural network rely on basic step function that outputs 0 or 1.</a:t>
            </a:r>
          </a:p>
          <a:p>
            <a:r>
              <a:rPr lang="en-IN" dirty="0" smtClean="0"/>
              <a:t>This sort of function could be useful for classification   ( 0 or 1 class)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3848" y="2852936"/>
            <a:ext cx="5076056" cy="3629761"/>
          </a:xfrm>
          <a:prstGeom prst="rect">
            <a:avLst/>
          </a:prstGeom>
        </p:spPr>
      </p:pic>
    </p:spTree>
    <p:extLst>
      <p:ext uri="{BB962C8B-B14F-4D97-AF65-F5344CB8AC3E}">
        <p14:creationId xmlns:p14="http://schemas.microsoft.com/office/powerpoint/2010/main" val="3212434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en-US"/>
              <a:t>Neural Networks</a:t>
            </a:r>
          </a:p>
        </p:txBody>
      </p:sp>
      <p:sp>
        <p:nvSpPr>
          <p:cNvPr id="1011715" name="Rectangle 3"/>
          <p:cNvSpPr>
            <a:spLocks noGrp="1" noChangeArrowheads="1"/>
          </p:cNvSpPr>
          <p:nvPr>
            <p:ph type="body" idx="1"/>
          </p:nvPr>
        </p:nvSpPr>
        <p:spPr>
          <a:xfrm>
            <a:off x="1143000" y="1469928"/>
            <a:ext cx="7772400" cy="4114800"/>
          </a:xfrm>
        </p:spPr>
        <p:txBody>
          <a:bodyPr/>
          <a:lstStyle/>
          <a:p>
            <a:pPr algn="r"/>
            <a:r>
              <a:rPr lang="en-US" sz="2400" dirty="0">
                <a:solidFill>
                  <a:srgbClr val="FF0000"/>
                </a:solidFill>
              </a:rPr>
              <a:t>Computational model inspired by the </a:t>
            </a:r>
            <a:r>
              <a:rPr lang="en-US" sz="2400" dirty="0" smtClean="0">
                <a:solidFill>
                  <a:srgbClr val="FF0000"/>
                </a:solidFill>
              </a:rPr>
              <a:t>brain</a:t>
            </a:r>
          </a:p>
          <a:p>
            <a:pPr algn="r"/>
            <a:r>
              <a:rPr lang="en-US" dirty="0" smtClean="0"/>
              <a:t>based </a:t>
            </a:r>
            <a:r>
              <a:rPr lang="en-US" dirty="0"/>
              <a:t>on the interaction of </a:t>
            </a:r>
          </a:p>
          <a:p>
            <a:pPr algn="r"/>
            <a:r>
              <a:rPr lang="en-US" dirty="0"/>
              <a:t>multiple connected processing elements</a:t>
            </a:r>
          </a:p>
          <a:p>
            <a:pPr algn="r"/>
            <a:r>
              <a:rPr lang="en-US" sz="1800" dirty="0"/>
              <a:t>(Connectionism, parallel distributed processing, neural computation)</a:t>
            </a:r>
          </a:p>
          <a:p>
            <a:pPr algn="ctr"/>
            <a:r>
              <a:rPr lang="en-US" sz="2400" dirty="0">
                <a:solidFill>
                  <a:srgbClr val="FF0000"/>
                </a:solidFill>
              </a:rPr>
              <a:t>.</a:t>
            </a:r>
          </a:p>
        </p:txBody>
      </p:sp>
      <p:pic>
        <p:nvPicPr>
          <p:cNvPr id="1011716" name="Picture 4" descr="brain_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472497"/>
            <a:ext cx="2133600" cy="1370013"/>
          </a:xfrm>
          <a:prstGeom prst="rect">
            <a:avLst/>
          </a:prstGeom>
          <a:noFill/>
          <a:extLst>
            <a:ext uri="{909E8E84-426E-40DD-AFC4-6F175D3DCCD1}">
              <a14:hiddenFill xmlns:a14="http://schemas.microsoft.com/office/drawing/2010/main">
                <a:solidFill>
                  <a:srgbClr val="FFFFFF"/>
                </a:solidFill>
              </a14:hiddenFill>
            </a:ext>
          </a:extLst>
        </p:spPr>
      </p:pic>
      <p:sp>
        <p:nvSpPr>
          <p:cNvPr id="1011718" name="Text Box 6"/>
          <p:cNvSpPr txBox="1">
            <a:spLocks noChangeArrowheads="1"/>
          </p:cNvSpPr>
          <p:nvPr/>
        </p:nvSpPr>
        <p:spPr bwMode="auto">
          <a:xfrm>
            <a:off x="1676400" y="4631004"/>
            <a:ext cx="2057400" cy="13525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solidFill>
                  <a:srgbClr val="FF0000"/>
                </a:solidFill>
              </a:rPr>
              <a:t>Brain</a:t>
            </a:r>
            <a:r>
              <a:rPr lang="en-US" sz="1600"/>
              <a:t>’s information and processing power</a:t>
            </a:r>
          </a:p>
          <a:p>
            <a:r>
              <a:rPr lang="en-US" sz="1600"/>
              <a:t>emerges from a </a:t>
            </a:r>
          </a:p>
          <a:p>
            <a:r>
              <a:rPr lang="en-US" sz="1600">
                <a:solidFill>
                  <a:srgbClr val="FF0000"/>
                </a:solidFill>
              </a:rPr>
              <a:t>highly interconnected </a:t>
            </a:r>
          </a:p>
          <a:p>
            <a:r>
              <a:rPr lang="en-US" sz="1600">
                <a:solidFill>
                  <a:srgbClr val="FF0000"/>
                </a:solidFill>
              </a:rPr>
              <a:t>network of neurons.</a:t>
            </a:r>
          </a:p>
        </p:txBody>
      </p:sp>
      <p:sp>
        <p:nvSpPr>
          <p:cNvPr id="1011719" name="Text Box 7"/>
          <p:cNvSpPr txBox="1">
            <a:spLocks noChangeArrowheads="1"/>
          </p:cNvSpPr>
          <p:nvPr/>
        </p:nvSpPr>
        <p:spPr bwMode="auto">
          <a:xfrm>
            <a:off x="2438400" y="2362200"/>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Brain</a:t>
            </a:r>
          </a:p>
        </p:txBody>
      </p:sp>
      <p:grpSp>
        <p:nvGrpSpPr>
          <p:cNvPr id="1011735" name="Group 23"/>
          <p:cNvGrpSpPr>
            <a:grpSpLocks/>
          </p:cNvGrpSpPr>
          <p:nvPr/>
        </p:nvGrpSpPr>
        <p:grpSpPr bwMode="auto">
          <a:xfrm>
            <a:off x="0" y="3121752"/>
            <a:ext cx="1689100" cy="2052638"/>
            <a:chOff x="-8" y="2352"/>
            <a:chExt cx="1064" cy="1293"/>
          </a:xfrm>
        </p:grpSpPr>
        <p:pic>
          <p:nvPicPr>
            <p:cNvPr id="1011717" name="Picture 5" descr="neur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2352"/>
              <a:ext cx="864" cy="862"/>
            </a:xfrm>
            <a:prstGeom prst="rect">
              <a:avLst/>
            </a:prstGeom>
            <a:noFill/>
            <a:extLst>
              <a:ext uri="{909E8E84-426E-40DD-AFC4-6F175D3DCCD1}">
                <a14:hiddenFill xmlns:a14="http://schemas.microsoft.com/office/drawing/2010/main">
                  <a:solidFill>
                    <a:srgbClr val="FFFFFF"/>
                  </a:solidFill>
                </a14:hiddenFill>
              </a:ext>
            </a:extLst>
          </p:spPr>
        </p:pic>
        <p:sp>
          <p:nvSpPr>
            <p:cNvPr id="1011720" name="Text Box 8"/>
            <p:cNvSpPr txBox="1">
              <a:spLocks noChangeArrowheads="1"/>
            </p:cNvSpPr>
            <p:nvPr/>
          </p:nvSpPr>
          <p:spPr bwMode="auto">
            <a:xfrm>
              <a:off x="-8" y="3279"/>
              <a:ext cx="106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Brain made up</a:t>
              </a:r>
            </a:p>
            <a:p>
              <a:pPr algn="ctr"/>
              <a:r>
                <a:rPr lang="en-US" sz="1600"/>
                <a:t>of neurons (~10</a:t>
              </a:r>
              <a:r>
                <a:rPr lang="en-US" sz="1600" baseline="30000"/>
                <a:t>11</a:t>
              </a:r>
              <a:r>
                <a:rPr lang="en-US" sz="1600"/>
                <a:t>)</a:t>
              </a:r>
            </a:p>
          </p:txBody>
        </p:sp>
      </p:grpSp>
      <p:pic>
        <p:nvPicPr>
          <p:cNvPr id="101172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9525" y="3336562"/>
            <a:ext cx="4718050" cy="268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1723" name="Text Box 11"/>
          <p:cNvSpPr txBox="1">
            <a:spLocks noChangeArrowheads="1"/>
          </p:cNvSpPr>
          <p:nvPr/>
        </p:nvSpPr>
        <p:spPr bwMode="auto">
          <a:xfrm>
            <a:off x="3895725" y="4230530"/>
            <a:ext cx="547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000" dirty="0">
                <a:solidFill>
                  <a:srgbClr val="000099"/>
                </a:solidFill>
                <a:latin typeface="Gulim" pitchFamily="34" charset="-127"/>
                <a:ea typeface="Gulim" pitchFamily="34" charset="-127"/>
              </a:rPr>
              <a:t>Inputs</a:t>
            </a:r>
          </a:p>
        </p:txBody>
      </p:sp>
      <p:sp>
        <p:nvSpPr>
          <p:cNvPr id="1011724" name="Text Box 12"/>
          <p:cNvSpPr txBox="1">
            <a:spLocks noChangeArrowheads="1"/>
          </p:cNvSpPr>
          <p:nvPr/>
        </p:nvSpPr>
        <p:spPr bwMode="auto">
          <a:xfrm>
            <a:off x="6061281" y="4341910"/>
            <a:ext cx="6508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000" dirty="0">
                <a:solidFill>
                  <a:srgbClr val="000099"/>
                </a:solidFill>
                <a:latin typeface="Gulim" pitchFamily="34" charset="-127"/>
                <a:ea typeface="Gulim" pitchFamily="34" charset="-127"/>
              </a:rPr>
              <a:t>Outputs</a:t>
            </a:r>
          </a:p>
        </p:txBody>
      </p:sp>
      <p:sp>
        <p:nvSpPr>
          <p:cNvPr id="1011725" name="Text Box 13"/>
          <p:cNvSpPr txBox="1">
            <a:spLocks noChangeArrowheads="1"/>
          </p:cNvSpPr>
          <p:nvPr/>
        </p:nvSpPr>
        <p:spPr bwMode="auto">
          <a:xfrm>
            <a:off x="7400925" y="5546362"/>
            <a:ext cx="157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900" dirty="0">
                <a:solidFill>
                  <a:srgbClr val="000099"/>
                </a:solidFill>
                <a:latin typeface="Gulim" pitchFamily="34" charset="-127"/>
                <a:ea typeface="Gulim" pitchFamily="34" charset="-127"/>
              </a:rPr>
              <a:t>Connection between cells</a:t>
            </a:r>
          </a:p>
        </p:txBody>
      </p:sp>
      <p:sp>
        <p:nvSpPr>
          <p:cNvPr id="1011726" name="Oval 14"/>
          <p:cNvSpPr>
            <a:spLocks noChangeArrowheads="1"/>
          </p:cNvSpPr>
          <p:nvPr/>
        </p:nvSpPr>
        <p:spPr bwMode="auto">
          <a:xfrm>
            <a:off x="3819525" y="4221466"/>
            <a:ext cx="728663" cy="473075"/>
          </a:xfrm>
          <a:prstGeom prst="ellipse">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1727" name="Oval 15"/>
          <p:cNvSpPr>
            <a:spLocks noChangeArrowheads="1"/>
          </p:cNvSpPr>
          <p:nvPr/>
        </p:nvSpPr>
        <p:spPr bwMode="auto">
          <a:xfrm>
            <a:off x="4560888" y="5513388"/>
            <a:ext cx="1117600" cy="381000"/>
          </a:xfrm>
          <a:prstGeom prst="ellipse">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1728" name="Oval 16"/>
          <p:cNvSpPr>
            <a:spLocks noChangeArrowheads="1"/>
          </p:cNvSpPr>
          <p:nvPr/>
        </p:nvSpPr>
        <p:spPr bwMode="auto">
          <a:xfrm>
            <a:off x="6040438" y="4330797"/>
            <a:ext cx="777875" cy="431800"/>
          </a:xfrm>
          <a:prstGeom prst="ellipse">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1729" name="Oval 17"/>
          <p:cNvSpPr>
            <a:spLocks noChangeArrowheads="1"/>
          </p:cNvSpPr>
          <p:nvPr/>
        </p:nvSpPr>
        <p:spPr bwMode="auto">
          <a:xfrm>
            <a:off x="7004050" y="5352432"/>
            <a:ext cx="2139950" cy="431800"/>
          </a:xfrm>
          <a:prstGeom prst="ellipse">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1731" name="Rectangle 19"/>
          <p:cNvSpPr>
            <a:spLocks noChangeArrowheads="1"/>
          </p:cNvSpPr>
          <p:nvPr/>
        </p:nvSpPr>
        <p:spPr bwMode="auto">
          <a:xfrm>
            <a:off x="6759575" y="5906724"/>
            <a:ext cx="2384425"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ko-KR" sz="1600" dirty="0">
                <a:ea typeface="Gulim" pitchFamily="34" charset="-127"/>
              </a:rPr>
              <a:t>Excitatory or inhibitory</a:t>
            </a:r>
          </a:p>
          <a:p>
            <a:pPr algn="ctr">
              <a:spcBef>
                <a:spcPct val="20000"/>
              </a:spcBef>
            </a:pPr>
            <a:r>
              <a:rPr lang="en-US" altLang="ko-KR" sz="1600" dirty="0">
                <a:ea typeface="Gulim" pitchFamily="34" charset="-127"/>
              </a:rPr>
              <a:t> and may change over time</a:t>
            </a:r>
          </a:p>
        </p:txBody>
      </p:sp>
      <p:sp>
        <p:nvSpPr>
          <p:cNvPr id="1011732" name="Line 20"/>
          <p:cNvSpPr>
            <a:spLocks noChangeShapeType="1"/>
          </p:cNvSpPr>
          <p:nvPr/>
        </p:nvSpPr>
        <p:spPr bwMode="auto">
          <a:xfrm>
            <a:off x="8077200" y="541020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1734" name="Rectangle 22"/>
          <p:cNvSpPr>
            <a:spLocks noChangeArrowheads="1"/>
          </p:cNvSpPr>
          <p:nvPr/>
        </p:nvSpPr>
        <p:spPr bwMode="auto">
          <a:xfrm>
            <a:off x="228600" y="6400800"/>
            <a:ext cx="6772275" cy="406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ko-KR" sz="2000">
                <a:ea typeface="Gulim" pitchFamily="34" charset="-127"/>
              </a:rPr>
              <a:t>Around 10</a:t>
            </a:r>
            <a:r>
              <a:rPr lang="en-US" altLang="ko-KR" sz="2000" baseline="30000">
                <a:ea typeface="Gulim" pitchFamily="34" charset="-127"/>
              </a:rPr>
              <a:t>11</a:t>
            </a:r>
            <a:r>
              <a:rPr lang="en-US" altLang="ko-KR" sz="2000">
                <a:ea typeface="Gulim" pitchFamily="34" charset="-127"/>
              </a:rPr>
              <a:t> neurons, 10</a:t>
            </a:r>
            <a:r>
              <a:rPr lang="en-US" altLang="ko-KR" sz="2000" baseline="30000">
                <a:ea typeface="Gulim" pitchFamily="34" charset="-127"/>
              </a:rPr>
              <a:t>14</a:t>
            </a:r>
            <a:r>
              <a:rPr lang="en-US" altLang="ko-KR" sz="2000">
                <a:ea typeface="Gulim" pitchFamily="34" charset="-127"/>
              </a:rPr>
              <a:t> synapses; a cycle time of  1ms-10 ms.</a:t>
            </a:r>
          </a:p>
        </p:txBody>
      </p:sp>
      <p:sp>
        <p:nvSpPr>
          <p:cNvPr id="1011736" name="Rectangle 24"/>
          <p:cNvSpPr>
            <a:spLocks noChangeArrowheads="1"/>
          </p:cNvSpPr>
          <p:nvPr/>
        </p:nvSpPr>
        <p:spPr bwMode="auto">
          <a:xfrm>
            <a:off x="1600200" y="3121752"/>
            <a:ext cx="3519488" cy="152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ko-KR" sz="1600" dirty="0">
                <a:ea typeface="Gulim" pitchFamily="34" charset="-127"/>
              </a:rPr>
              <a:t>When inputs reach some threshold</a:t>
            </a:r>
          </a:p>
          <a:p>
            <a:pPr>
              <a:spcBef>
                <a:spcPct val="20000"/>
              </a:spcBef>
            </a:pPr>
            <a:r>
              <a:rPr lang="en-US" altLang="ko-KR" sz="1600" dirty="0">
                <a:ea typeface="Gulim" pitchFamily="34" charset="-127"/>
              </a:rPr>
              <a:t> </a:t>
            </a:r>
            <a:r>
              <a:rPr lang="en-US" altLang="ko-KR" sz="1600" dirty="0">
                <a:ea typeface="Gulim" pitchFamily="34" charset="-127"/>
                <a:sym typeface="Wingdings" pitchFamily="2" charset="2"/>
              </a:rPr>
              <a:t> </a:t>
            </a:r>
            <a:r>
              <a:rPr lang="en-US" altLang="ko-KR" sz="1600" dirty="0">
                <a:ea typeface="Gulim" pitchFamily="34" charset="-127"/>
              </a:rPr>
              <a:t>an action potential </a:t>
            </a:r>
          </a:p>
          <a:p>
            <a:pPr>
              <a:spcBef>
                <a:spcPct val="20000"/>
              </a:spcBef>
            </a:pPr>
            <a:r>
              <a:rPr lang="en-US" altLang="ko-KR" sz="1600" dirty="0">
                <a:ea typeface="Gulim" pitchFamily="34" charset="-127"/>
              </a:rPr>
              <a:t>(electric pulse)</a:t>
            </a:r>
          </a:p>
          <a:p>
            <a:pPr>
              <a:spcBef>
                <a:spcPct val="20000"/>
              </a:spcBef>
            </a:pPr>
            <a:r>
              <a:rPr lang="en-US" altLang="ko-KR" sz="1600" dirty="0">
                <a:ea typeface="Gulim" pitchFamily="34" charset="-127"/>
              </a:rPr>
              <a:t> is sent along </a:t>
            </a:r>
          </a:p>
          <a:p>
            <a:pPr>
              <a:spcBef>
                <a:spcPct val="20000"/>
              </a:spcBef>
            </a:pPr>
            <a:r>
              <a:rPr lang="en-US" altLang="ko-KR" sz="1600" dirty="0">
                <a:ea typeface="Gulim" pitchFamily="34" charset="-127"/>
              </a:rPr>
              <a:t>the axon to the outputs</a:t>
            </a:r>
          </a:p>
        </p:txBody>
      </p:sp>
    </p:spTree>
    <p:extLst>
      <p:ext uri="{BB962C8B-B14F-4D97-AF65-F5344CB8AC3E}">
        <p14:creationId xmlns:p14="http://schemas.microsoft.com/office/powerpoint/2010/main" val="369690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17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17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1172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17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17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17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17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1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173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17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1172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173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1173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11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8" grpId="0" animBg="1"/>
      <p:bldP spid="1011723" grpId="0"/>
      <p:bldP spid="1011724" grpId="0"/>
      <p:bldP spid="1011725" grpId="0"/>
      <p:bldP spid="1011726" grpId="0" animBg="1"/>
      <p:bldP spid="1011727" grpId="0" animBg="1"/>
      <p:bldP spid="1011728" grpId="0" animBg="1"/>
      <p:bldP spid="1011729" grpId="0" animBg="1"/>
      <p:bldP spid="1011731" grpId="0"/>
      <p:bldP spid="1011732" grpId="0" animBg="1"/>
      <p:bldP spid="1011734" grpId="0" animBg="1"/>
      <p:bldP spid="10117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174BD178-2D57-4ABE-AB9C-CC5DAFE3063E}"/>
                  </a:ext>
                </a:extLst>
              </p:cNvPr>
              <p:cNvSpPr txBox="1"/>
              <p:nvPr/>
            </p:nvSpPr>
            <p:spPr>
              <a:xfrm>
                <a:off x="6417212" y="1299487"/>
                <a:ext cx="2087623" cy="700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ea typeface="Cambria Math" panose="02040503050406030204" pitchFamily="18" charset="0"/>
                        </a:rPr>
                        <m:t>𝝈</m:t>
                      </m:r>
                      <m:d>
                        <m:dPr>
                          <m:ctrlPr>
                            <a:rPr lang="en-IN" sz="2400" b="1" i="1">
                              <a:solidFill>
                                <a:schemeClr val="tx1"/>
                              </a:solidFill>
                              <a:latin typeface="Cambria Math"/>
                              <a:ea typeface="Cambria Math" panose="02040503050406030204" pitchFamily="18" charset="0"/>
                            </a:rPr>
                          </m:ctrlPr>
                        </m:dPr>
                        <m:e>
                          <m:r>
                            <a:rPr lang="en-IN" sz="2400" b="1" i="1">
                              <a:solidFill>
                                <a:schemeClr val="tx1"/>
                              </a:solidFill>
                              <a:latin typeface="Cambria Math" panose="02040503050406030204" pitchFamily="18" charset="0"/>
                              <a:ea typeface="Cambria Math" panose="02040503050406030204" pitchFamily="18" charset="0"/>
                            </a:rPr>
                            <m:t>𝒛</m:t>
                          </m:r>
                        </m:e>
                      </m:d>
                      <m:r>
                        <a:rPr lang="en-IN" sz="2400" b="1" i="1">
                          <a:solidFill>
                            <a:schemeClr val="tx1"/>
                          </a:solidFill>
                          <a:latin typeface="Cambria Math" panose="02040503050406030204" pitchFamily="18" charset="0"/>
                          <a:ea typeface="Cambria Math" panose="02040503050406030204" pitchFamily="18" charset="0"/>
                        </a:rPr>
                        <m:t>=</m:t>
                      </m:r>
                      <m:f>
                        <m:fPr>
                          <m:ctrlPr>
                            <a:rPr lang="en-IN" sz="2400" b="1" i="1">
                              <a:solidFill>
                                <a:schemeClr val="tx1"/>
                              </a:solidFill>
                              <a:latin typeface="Cambria Math"/>
                              <a:ea typeface="Cambria Math" panose="02040503050406030204" pitchFamily="18" charset="0"/>
                            </a:rPr>
                          </m:ctrlPr>
                        </m:fPr>
                        <m:num>
                          <m:r>
                            <a:rPr lang="en-IN" sz="2400" b="1" i="1">
                              <a:solidFill>
                                <a:schemeClr val="tx1"/>
                              </a:solidFill>
                              <a:latin typeface="Cambria Math" panose="02040503050406030204" pitchFamily="18" charset="0"/>
                              <a:ea typeface="Cambria Math" panose="02040503050406030204" pitchFamily="18" charset="0"/>
                            </a:rPr>
                            <m:t>𝟏</m:t>
                          </m:r>
                        </m:num>
                        <m:den>
                          <m:r>
                            <a:rPr lang="en-IN" sz="2400" b="1" i="1">
                              <a:solidFill>
                                <a:schemeClr val="tx1"/>
                              </a:solidFill>
                              <a:latin typeface="Cambria Math" panose="02040503050406030204" pitchFamily="18" charset="0"/>
                              <a:ea typeface="Cambria Math" panose="02040503050406030204" pitchFamily="18" charset="0"/>
                            </a:rPr>
                            <m:t>𝟏</m:t>
                          </m:r>
                          <m:r>
                            <a:rPr lang="en-IN" sz="2400" b="1" i="1">
                              <a:solidFill>
                                <a:schemeClr val="tx1"/>
                              </a:solidFill>
                              <a:latin typeface="Cambria Math" panose="02040503050406030204" pitchFamily="18" charset="0"/>
                              <a:ea typeface="Cambria Math" panose="02040503050406030204" pitchFamily="18" charset="0"/>
                            </a:rPr>
                            <m:t>+</m:t>
                          </m:r>
                          <m:sSup>
                            <m:sSupPr>
                              <m:ctrlPr>
                                <a:rPr lang="en-IN" sz="2400" b="1" i="1">
                                  <a:solidFill>
                                    <a:schemeClr val="tx1"/>
                                  </a:solidFill>
                                  <a:latin typeface="Cambria Math"/>
                                  <a:ea typeface="Cambria Math" panose="02040503050406030204" pitchFamily="18" charset="0"/>
                                </a:rPr>
                              </m:ctrlPr>
                            </m:sSupPr>
                            <m:e>
                              <m:r>
                                <a:rPr lang="en-IN" sz="2400" b="1" i="1">
                                  <a:solidFill>
                                    <a:schemeClr val="tx1"/>
                                  </a:solidFill>
                                  <a:latin typeface="Cambria Math" panose="02040503050406030204" pitchFamily="18" charset="0"/>
                                  <a:ea typeface="Cambria Math" panose="02040503050406030204" pitchFamily="18" charset="0"/>
                                </a:rPr>
                                <m:t>𝒆</m:t>
                              </m:r>
                            </m:e>
                            <m:sup>
                              <m:r>
                                <a:rPr lang="en-IN" sz="2400" b="1" i="1">
                                  <a:solidFill>
                                    <a:schemeClr val="tx1"/>
                                  </a:solidFill>
                                  <a:latin typeface="Cambria Math" panose="02040503050406030204" pitchFamily="18" charset="0"/>
                                  <a:ea typeface="Cambria Math" panose="02040503050406030204" pitchFamily="18" charset="0"/>
                                </a:rPr>
                                <m:t>−</m:t>
                              </m:r>
                              <m:r>
                                <a:rPr lang="en-IN" sz="2400" b="1" i="1">
                                  <a:solidFill>
                                    <a:schemeClr val="tx1"/>
                                  </a:solidFill>
                                  <a:latin typeface="Cambria Math" panose="02040503050406030204" pitchFamily="18" charset="0"/>
                                  <a:ea typeface="Cambria Math" panose="02040503050406030204" pitchFamily="18" charset="0"/>
                                </a:rPr>
                                <m:t>𝒛</m:t>
                              </m:r>
                            </m:sup>
                          </m:sSup>
                        </m:den>
                      </m:f>
                    </m:oMath>
                  </m:oMathPara>
                </a14:m>
                <a:endParaRPr lang="en-IN" sz="2400" b="1" dirty="0">
                  <a:solidFill>
                    <a:schemeClr val="tx1"/>
                  </a:solidFill>
                </a:endParaRPr>
              </a:p>
            </p:txBody>
          </p:sp>
        </mc:Choice>
        <mc:Fallback xmlns="">
          <p:sp>
            <p:nvSpPr>
              <p:cNvPr id="4" name="TextBox 3">
                <a:extLst>
                  <a:ext uri="{FF2B5EF4-FFF2-40B4-BE49-F238E27FC236}">
                    <a16:creationId xmlns:a16="http://schemas.microsoft.com/office/drawing/2014/main" xmlns="" xmlns:a14="http://schemas.microsoft.com/office/drawing/2010/main" id="{174BD178-2D57-4ABE-AB9C-CC5DAFE3063E}"/>
                  </a:ext>
                </a:extLst>
              </p:cNvPr>
              <p:cNvSpPr txBox="1">
                <a:spLocks noRot="1" noChangeAspect="1" noMove="1" noResize="1" noEditPoints="1" noAdjustHandles="1" noChangeArrowheads="1" noChangeShapeType="1" noTextEdit="1"/>
              </p:cNvSpPr>
              <p:nvPr/>
            </p:nvSpPr>
            <p:spPr>
              <a:xfrm>
                <a:off x="6417212" y="1299487"/>
                <a:ext cx="2087623" cy="700063"/>
              </a:xfrm>
              <a:prstGeom prst="rect">
                <a:avLst/>
              </a:prstGeom>
              <a:blipFill rotWithShape="1">
                <a:blip r:embed="rId2"/>
                <a:stretch>
                  <a:fillRect/>
                </a:stretch>
              </a:blipFill>
            </p:spPr>
            <p:txBody>
              <a:bodyPr/>
              <a:lstStyle/>
              <a:p>
                <a:r>
                  <a:rPr lang="en-IN">
                    <a:noFill/>
                  </a:rPr>
                  <a:t> </a:t>
                </a:r>
              </a:p>
            </p:txBody>
          </p:sp>
        </mc:Fallback>
      </mc:AlternateContent>
      <p:pic>
        <p:nvPicPr>
          <p:cNvPr id="8" name="Picture 2" descr="https://cdn-images-1.medium.com/max/1000/0*WYB0K0zk1MiIB6xp.png">
            <a:extLst>
              <a:ext uri="{FF2B5EF4-FFF2-40B4-BE49-F238E27FC236}">
                <a16:creationId xmlns:a16="http://schemas.microsoft.com/office/drawing/2014/main" xmlns="" id="{57507456-38F6-4AE4-B531-83240171E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6666" y="2411226"/>
            <a:ext cx="3073054" cy="295232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xmlns="" id="{C6F662BF-782E-4C96-A680-397D9BF4234D}"/>
              </a:ext>
            </a:extLst>
          </p:cNvPr>
          <p:cNvSpPr txBox="1">
            <a:spLocks/>
          </p:cNvSpPr>
          <p:nvPr/>
        </p:nvSpPr>
        <p:spPr>
          <a:xfrm>
            <a:off x="344210" y="2348880"/>
            <a:ext cx="6057900" cy="3971924"/>
          </a:xfrm>
          <a:prstGeom prst="rect">
            <a:avLst/>
          </a:prstGeom>
        </p:spPr>
        <p:txBody>
          <a:bodyPr vert="horz" lIns="34290" tIns="34290" rIns="34290" bIns="34290" rtlCol="0">
            <a:normAutofit/>
          </a:bodyPr>
          <a:lstStyle>
            <a:lvl1pPr marL="171450" indent="-171450" algn="l" defTabSz="685800" rtl="0" eaLnBrk="1" latinLnBrk="0" hangingPunct="1">
              <a:lnSpc>
                <a:spcPct val="90000"/>
              </a:lnSpc>
              <a:spcBef>
                <a:spcPts val="0"/>
              </a:spcBef>
              <a:spcAft>
                <a:spcPts val="1200"/>
              </a:spcAft>
              <a:buFont typeface="Wingdings" panose="05000000000000000000" pitchFamily="2" charset="2"/>
              <a:buChar char="§"/>
              <a:defRPr sz="2200" kern="1200">
                <a:solidFill>
                  <a:schemeClr val="tx1"/>
                </a:solidFill>
                <a:latin typeface="+mn-lt"/>
                <a:ea typeface="+mn-ea"/>
                <a:cs typeface="+mn-cs"/>
              </a:defRPr>
            </a:lvl1pPr>
            <a:lvl2pPr marL="300038" indent="-128588" algn="l" defTabSz="685800" rtl="0" eaLnBrk="1" latinLnBrk="0" hangingPunct="1">
              <a:lnSpc>
                <a:spcPct val="90000"/>
              </a:lnSpc>
              <a:spcBef>
                <a:spcPts val="0"/>
              </a:spcBef>
              <a:spcAft>
                <a:spcPts val="1200"/>
              </a:spcAft>
              <a:buFont typeface="Wingdings" panose="05000000000000000000" pitchFamily="2" charset="2"/>
              <a:buChar char="§"/>
              <a:defRPr sz="2000" kern="1200">
                <a:solidFill>
                  <a:schemeClr val="tx1"/>
                </a:solidFill>
                <a:latin typeface="+mn-lt"/>
                <a:ea typeface="+mn-ea"/>
                <a:cs typeface="+mn-cs"/>
              </a:defRPr>
            </a:lvl2pPr>
            <a:lvl3pPr marL="428625" indent="-128588" algn="l" defTabSz="685800" rtl="0" eaLnBrk="1" latinLnBrk="0" hangingPunct="1">
              <a:lnSpc>
                <a:spcPct val="90000"/>
              </a:lnSpc>
              <a:spcBef>
                <a:spcPts val="0"/>
              </a:spcBef>
              <a:spcAft>
                <a:spcPts val="1200"/>
              </a:spcAft>
              <a:buFont typeface="Wingdings" panose="05000000000000000000" pitchFamily="2" charset="2"/>
              <a:buChar char="§"/>
              <a:defRPr sz="1800" kern="1200">
                <a:solidFill>
                  <a:schemeClr val="tx1"/>
                </a:solidFill>
                <a:latin typeface="+mn-lt"/>
                <a:ea typeface="+mn-ea"/>
                <a:cs typeface="+mn-cs"/>
              </a:defRPr>
            </a:lvl3pPr>
            <a:lvl4pPr marL="557213" indent="-128588" algn="l" defTabSz="685800" rtl="0" eaLnBrk="1" latinLnBrk="0" hangingPunct="1">
              <a:lnSpc>
                <a:spcPct val="90000"/>
              </a:lnSpc>
              <a:spcBef>
                <a:spcPts val="0"/>
              </a:spcBef>
              <a:spcAft>
                <a:spcPts val="1200"/>
              </a:spcAft>
              <a:buFont typeface="Wingdings" panose="05000000000000000000" pitchFamily="2" charset="2"/>
              <a:buChar char="§"/>
              <a:defRPr sz="1600" kern="1200">
                <a:solidFill>
                  <a:schemeClr val="tx1"/>
                </a:solidFill>
                <a:latin typeface="+mn-lt"/>
                <a:ea typeface="+mn-ea"/>
                <a:cs typeface="+mn-cs"/>
              </a:defRPr>
            </a:lvl4pPr>
            <a:lvl5pPr marL="685800" indent="-128588" algn="l" defTabSz="685800" rtl="0" eaLnBrk="1" latinLnBrk="0" hangingPunct="1">
              <a:lnSpc>
                <a:spcPct val="90000"/>
              </a:lnSpc>
              <a:spcBef>
                <a:spcPts val="0"/>
              </a:spcBef>
              <a:spcAft>
                <a:spcPts val="1200"/>
              </a:spcAft>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dirty="0"/>
              <a:t>The function is </a:t>
            </a:r>
            <a:r>
              <a:rPr lang="en-US" b="1" dirty="0"/>
              <a:t>differentiable</a:t>
            </a:r>
            <a:r>
              <a:rPr lang="en-US" dirty="0"/>
              <a:t>. That means, we can find the slope of the sigmoid curve at any two points.</a:t>
            </a:r>
          </a:p>
          <a:p>
            <a:pPr>
              <a:buFont typeface="Arial" panose="020B0604020202020204" pitchFamily="34" charset="0"/>
              <a:buChar char="•"/>
            </a:pPr>
            <a:r>
              <a:rPr lang="en-US" dirty="0"/>
              <a:t>The function is </a:t>
            </a:r>
            <a:r>
              <a:rPr lang="en-US" b="1" dirty="0"/>
              <a:t>monotonic </a:t>
            </a:r>
            <a:r>
              <a:rPr lang="en-US" dirty="0"/>
              <a:t>but function’s derivative is not.</a:t>
            </a:r>
          </a:p>
          <a:p>
            <a:pPr>
              <a:buFont typeface="Arial" panose="020B0604020202020204" pitchFamily="34" charset="0"/>
              <a:buChar char="•"/>
            </a:pPr>
            <a:r>
              <a:rPr lang="en-US" dirty="0"/>
              <a:t>The logistic sigmoid function can cause a neural network to get stuck at the training time.</a:t>
            </a:r>
          </a:p>
          <a:p>
            <a:pPr>
              <a:buFont typeface="Arial" panose="020B0604020202020204" pitchFamily="34" charset="0"/>
              <a:buChar char="•"/>
            </a:pPr>
            <a:r>
              <a:rPr lang="en-US" dirty="0"/>
              <a:t>The </a:t>
            </a:r>
            <a:r>
              <a:rPr lang="en-US" b="1" dirty="0" err="1"/>
              <a:t>softmax</a:t>
            </a:r>
            <a:r>
              <a:rPr lang="en-US" b="1" dirty="0"/>
              <a:t> function</a:t>
            </a:r>
            <a:r>
              <a:rPr lang="en-US" dirty="0"/>
              <a:t> is a more generalized logistic activation function which is used for multiclass classification</a:t>
            </a:r>
            <a:r>
              <a:rPr lang="en-US" dirty="0">
                <a:solidFill>
                  <a:schemeClr val="bg1"/>
                </a:solidFill>
              </a:rPr>
              <a:t>.</a:t>
            </a:r>
          </a:p>
          <a:p>
            <a:pPr>
              <a:buFont typeface="Arial" panose="020B0604020202020204" pitchFamily="34" charset="0"/>
              <a:buChar char="•"/>
            </a:pPr>
            <a:endParaRPr lang="en-IN" dirty="0">
              <a:solidFill>
                <a:schemeClr val="bg1"/>
              </a:solidFill>
            </a:endParaRPr>
          </a:p>
        </p:txBody>
      </p:sp>
      <p:sp>
        <p:nvSpPr>
          <p:cNvPr id="6" name="Title 5"/>
          <p:cNvSpPr>
            <a:spLocks noGrp="1"/>
          </p:cNvSpPr>
          <p:nvPr>
            <p:ph type="title"/>
          </p:nvPr>
        </p:nvSpPr>
        <p:spPr>
          <a:xfrm>
            <a:off x="347270" y="308887"/>
            <a:ext cx="8229600" cy="990600"/>
          </a:xfrm>
        </p:spPr>
        <p:txBody>
          <a:bodyPr>
            <a:normAutofit fontScale="90000"/>
          </a:bodyPr>
          <a:lstStyle/>
          <a:p>
            <a:r>
              <a:rPr lang="en-IN" spc="-55" dirty="0">
                <a:solidFill>
                  <a:srgbClr val="FF0000"/>
                </a:solidFill>
                <a:latin typeface="Calibri"/>
                <a:cs typeface="Calibri"/>
              </a:rPr>
              <a:t/>
            </a:r>
            <a:br>
              <a:rPr lang="en-IN" spc="-55" dirty="0">
                <a:solidFill>
                  <a:srgbClr val="FF0000"/>
                </a:solidFill>
                <a:latin typeface="Calibri"/>
                <a:cs typeface="Calibri"/>
              </a:rPr>
            </a:br>
            <a:r>
              <a:rPr lang="en-IN" spc="-55" dirty="0">
                <a:solidFill>
                  <a:srgbClr val="FF0000"/>
                </a:solidFill>
                <a:latin typeface="Calibri"/>
                <a:cs typeface="Calibri"/>
              </a:rPr>
              <a:t/>
            </a:r>
            <a:br>
              <a:rPr lang="en-IN" spc="-55" dirty="0">
                <a:solidFill>
                  <a:srgbClr val="FF0000"/>
                </a:solidFill>
                <a:latin typeface="Calibri"/>
                <a:cs typeface="Calibri"/>
              </a:rPr>
            </a:br>
            <a:r>
              <a:rPr lang="en-IN" sz="3600" dirty="0"/>
              <a:t>Sigmoid Function</a:t>
            </a:r>
            <a:r>
              <a:rPr lang="en-US" cap="all" dirty="0">
                <a:solidFill>
                  <a:srgbClr val="FF0000"/>
                </a:solidFill>
              </a:rPr>
              <a:t/>
            </a:r>
            <a:br>
              <a:rPr lang="en-US" cap="all" dirty="0">
                <a:solidFill>
                  <a:srgbClr val="FF0000"/>
                </a:solidFill>
              </a:rPr>
            </a:br>
            <a:endParaRPr lang="en-IN" dirty="0"/>
          </a:p>
        </p:txBody>
      </p:sp>
    </p:spTree>
    <p:extLst>
      <p:ext uri="{BB962C8B-B14F-4D97-AF65-F5344CB8AC3E}">
        <p14:creationId xmlns:p14="http://schemas.microsoft.com/office/powerpoint/2010/main" val="2190056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Issues with the logistic activation function</a:t>
            </a:r>
            <a:endParaRPr lang="en-IN" dirty="0"/>
          </a:p>
        </p:txBody>
      </p:sp>
      <p:sp>
        <p:nvSpPr>
          <p:cNvPr id="3" name="Content Placeholder 2"/>
          <p:cNvSpPr>
            <a:spLocks noGrp="1"/>
          </p:cNvSpPr>
          <p:nvPr>
            <p:ph idx="1"/>
          </p:nvPr>
        </p:nvSpPr>
        <p:spPr>
          <a:xfrm>
            <a:off x="467544" y="1340768"/>
            <a:ext cx="8229600" cy="4876800"/>
          </a:xfrm>
        </p:spPr>
        <p:txBody>
          <a:bodyPr>
            <a:normAutofit fontScale="92500" lnSpcReduction="10000"/>
          </a:bodyPr>
          <a:lstStyle/>
          <a:p>
            <a:r>
              <a:rPr lang="en-US" b="1" dirty="0" smtClean="0"/>
              <a:t>1. Saturation problem</a:t>
            </a:r>
          </a:p>
          <a:p>
            <a:r>
              <a:rPr lang="en-US" dirty="0" smtClean="0"/>
              <a:t>A neuron is said to be saturated if it reaches to its peak value either maximum or minimum.</a:t>
            </a:r>
          </a:p>
          <a:p>
            <a:r>
              <a:rPr lang="en-US" dirty="0" smtClean="0"/>
              <a:t>Saturation when </a:t>
            </a:r>
            <a:r>
              <a:rPr lang="en-US" b="1" dirty="0" smtClean="0"/>
              <a:t>f(x) = 0 or 1 </a:t>
            </a:r>
            <a:r>
              <a:rPr lang="en-US" dirty="0" smtClean="0"/>
              <a:t>then</a:t>
            </a:r>
            <a:r>
              <a:rPr lang="en-US" b="1" dirty="0" smtClean="0"/>
              <a:t> f’(x) = f(x)(1- f(x)) = 0</a:t>
            </a:r>
          </a:p>
          <a:p>
            <a:r>
              <a:rPr lang="en-US" dirty="0" smtClean="0"/>
              <a:t>In case of back propagation </a:t>
            </a:r>
            <a:r>
              <a:rPr lang="en-US" dirty="0"/>
              <a:t>if </a:t>
            </a:r>
            <a:r>
              <a:rPr lang="en-US" dirty="0" smtClean="0"/>
              <a:t>1 </a:t>
            </a:r>
            <a:r>
              <a:rPr lang="en-US" dirty="0"/>
              <a:t>then its derivative will be 0. So there is no any update in </a:t>
            </a:r>
            <a:r>
              <a:rPr lang="en-US" dirty="0" smtClean="0"/>
              <a:t>weight, </a:t>
            </a:r>
            <a:r>
              <a:rPr lang="en-US" dirty="0"/>
              <a:t>this problem is known as </a:t>
            </a:r>
            <a:r>
              <a:rPr lang="en-US" b="1" dirty="0"/>
              <a:t>vanishing gradient problem. </a:t>
            </a:r>
            <a:r>
              <a:rPr lang="en-US" dirty="0"/>
              <a:t>The gradient of weight vanishes or goes down to zero.</a:t>
            </a:r>
            <a:endParaRPr lang="en-US" b="1" dirty="0" smtClean="0"/>
          </a:p>
          <a:p>
            <a:r>
              <a:rPr lang="en-US" b="1" dirty="0" smtClean="0"/>
              <a:t>2. </a:t>
            </a:r>
            <a:r>
              <a:rPr lang="en-IN" b="1" dirty="0"/>
              <a:t>Not a zero-</a:t>
            </a:r>
            <a:r>
              <a:rPr lang="en-IN" b="1" dirty="0" err="1"/>
              <a:t>centered</a:t>
            </a:r>
            <a:r>
              <a:rPr lang="en-IN" b="1" dirty="0"/>
              <a:t> function</a:t>
            </a:r>
          </a:p>
          <a:p>
            <a:r>
              <a:rPr lang="en-US" dirty="0"/>
              <a:t>A function having an equal mass on both the sides of zero line (x-axis) is known as a zero-centered function</a:t>
            </a:r>
            <a:r>
              <a:rPr lang="en-US" dirty="0" smtClean="0"/>
              <a:t>..</a:t>
            </a:r>
          </a:p>
          <a:p>
            <a:r>
              <a:rPr lang="en-US" dirty="0" smtClean="0"/>
              <a:t>During </a:t>
            </a:r>
            <a:r>
              <a:rPr lang="en-US" dirty="0"/>
              <a:t>update rule, </a:t>
            </a:r>
            <a:r>
              <a:rPr lang="en-US" dirty="0" smtClean="0"/>
              <a:t>weights </a:t>
            </a:r>
            <a:r>
              <a:rPr lang="en-US" dirty="0"/>
              <a:t>are only allowed to move in certain directions, not in all the possible directions. It makes the optimization harder.</a:t>
            </a:r>
            <a:endParaRPr lang="en-US" dirty="0" smtClean="0"/>
          </a:p>
          <a:p>
            <a:endParaRPr lang="en-IN" dirty="0"/>
          </a:p>
        </p:txBody>
      </p:sp>
    </p:spTree>
    <p:extLst>
      <p:ext uri="{BB962C8B-B14F-4D97-AF65-F5344CB8AC3E}">
        <p14:creationId xmlns:p14="http://schemas.microsoft.com/office/powerpoint/2010/main" val="4276760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Softmax</a:t>
            </a:r>
            <a:r>
              <a:rPr lang="en-IN" dirty="0" smtClean="0"/>
              <a:t> function</a:t>
            </a:r>
            <a:endParaRPr lang="en-IN" dirty="0"/>
          </a:p>
        </p:txBody>
      </p:sp>
      <p:sp>
        <p:nvSpPr>
          <p:cNvPr id="3" name="Content Placeholder 2"/>
          <p:cNvSpPr>
            <a:spLocks noGrp="1"/>
          </p:cNvSpPr>
          <p:nvPr>
            <p:ph idx="1"/>
          </p:nvPr>
        </p:nvSpPr>
        <p:spPr/>
        <p:txBody>
          <a:bodyPr/>
          <a:lstStyle/>
          <a:p>
            <a:pPr algn="just"/>
            <a:r>
              <a:rPr lang="en-US" dirty="0"/>
              <a:t>Sigmoid activation function is used for two class or binary class classification whereas </a:t>
            </a:r>
            <a:r>
              <a:rPr lang="en-US" b="1" dirty="0" err="1"/>
              <a:t>softmax</a:t>
            </a:r>
            <a:r>
              <a:rPr lang="en-US" b="1" dirty="0"/>
              <a:t> is used for multi class classification</a:t>
            </a:r>
            <a:r>
              <a:rPr lang="en-US" dirty="0"/>
              <a:t> and is a generalization of the sigmoid function.</a:t>
            </a:r>
          </a:p>
          <a:p>
            <a:pPr algn="just"/>
            <a:r>
              <a:rPr lang="en-US" dirty="0"/>
              <a:t>In </a:t>
            </a:r>
            <a:r>
              <a:rPr lang="en-US" dirty="0" err="1"/>
              <a:t>softmax</a:t>
            </a:r>
            <a:r>
              <a:rPr lang="en-US" dirty="0"/>
              <a:t>, we get the probabilities of each of the class whose sum should be equal to 1. When the probability of one class increase then the probability of other classes decreases, so the class with highest probability is the output class.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5013176"/>
            <a:ext cx="4850110" cy="1517353"/>
          </a:xfrm>
          <a:prstGeom prst="rect">
            <a:avLst/>
          </a:prstGeom>
        </p:spPr>
      </p:pic>
    </p:spTree>
    <p:extLst>
      <p:ext uri="{BB962C8B-B14F-4D97-AF65-F5344CB8AC3E}">
        <p14:creationId xmlns:p14="http://schemas.microsoft.com/office/powerpoint/2010/main" val="858550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3F64D-B833-49AF-8261-D4C41B88F3AC}"/>
              </a:ext>
            </a:extLst>
          </p:cNvPr>
          <p:cNvSpPr>
            <a:spLocks noGrp="1"/>
          </p:cNvSpPr>
          <p:nvPr>
            <p:ph type="title"/>
          </p:nvPr>
        </p:nvSpPr>
        <p:spPr/>
        <p:txBody>
          <a:bodyPr vert="horz" lIns="68580" tIns="34290" rIns="68580" bIns="34290" rtlCol="0" anchor="ctr">
            <a:normAutofit fontScale="90000"/>
          </a:bodyPr>
          <a:lstStyle/>
          <a:p>
            <a:r>
              <a:rPr lang="en-IN" sz="3000" cap="none" spc="-55" dirty="0">
                <a:solidFill>
                  <a:schemeClr val="tx1"/>
                </a:solidFill>
                <a:latin typeface="Calibri"/>
                <a:cs typeface="Calibri"/>
              </a:rPr>
              <a:t/>
            </a:r>
            <a:br>
              <a:rPr lang="en-IN" sz="3000" cap="none" spc="-55" dirty="0">
                <a:solidFill>
                  <a:schemeClr val="tx1"/>
                </a:solidFill>
                <a:latin typeface="Calibri"/>
                <a:cs typeface="Calibri"/>
              </a:rPr>
            </a:br>
            <a:r>
              <a:rPr lang="en-IN" sz="3600" dirty="0"/>
              <a:t>Hyperbolic Tangent function</a:t>
            </a:r>
            <a:br>
              <a:rPr lang="en-IN" sz="3600" dirty="0"/>
            </a:br>
            <a:endParaRPr lang="en-US" sz="3600" dirty="0"/>
          </a:p>
        </p:txBody>
      </p:sp>
      <p:sp>
        <p:nvSpPr>
          <p:cNvPr id="3" name="Content Placeholder 2">
            <a:extLst>
              <a:ext uri="{FF2B5EF4-FFF2-40B4-BE49-F238E27FC236}">
                <a16:creationId xmlns:a16="http://schemas.microsoft.com/office/drawing/2014/main" xmlns="" id="{03B914EC-C6CC-4680-861A-3F9AAEFF38DE}"/>
              </a:ext>
            </a:extLst>
          </p:cNvPr>
          <p:cNvSpPr>
            <a:spLocks noGrp="1"/>
          </p:cNvSpPr>
          <p:nvPr>
            <p:ph idx="1"/>
          </p:nvPr>
        </p:nvSpPr>
        <p:spPr/>
        <p:txBody>
          <a:bodyPr vert="horz" lIns="34290" tIns="34290" rIns="34290" bIns="34290" rtlCol="0">
            <a:normAutofit/>
          </a:bodyPr>
          <a:lstStyle/>
          <a:p>
            <a:pPr>
              <a:buFont typeface="Arial" panose="020B0604020202020204" pitchFamily="34" charset="0"/>
              <a:buChar char="•"/>
            </a:pPr>
            <a:r>
              <a:rPr lang="en-US" dirty="0"/>
              <a:t>The function is </a:t>
            </a:r>
            <a:r>
              <a:rPr lang="en-US" b="1" dirty="0"/>
              <a:t>differentiable</a:t>
            </a:r>
            <a:r>
              <a:rPr lang="en-US" dirty="0"/>
              <a:t>.</a:t>
            </a:r>
          </a:p>
          <a:p>
            <a:pPr>
              <a:buFont typeface="Arial" panose="020B0604020202020204" pitchFamily="34" charset="0"/>
              <a:buChar char="•"/>
            </a:pPr>
            <a:r>
              <a:rPr lang="en-US" dirty="0"/>
              <a:t>The function is </a:t>
            </a:r>
            <a:r>
              <a:rPr lang="en-US" b="1" dirty="0"/>
              <a:t>monotonic</a:t>
            </a:r>
            <a:r>
              <a:rPr lang="en-US" dirty="0"/>
              <a:t> while its </a:t>
            </a:r>
            <a:r>
              <a:rPr lang="en-US" b="1" dirty="0"/>
              <a:t>derivative is not</a:t>
            </a:r>
            <a:r>
              <a:rPr lang="en-US" dirty="0"/>
              <a:t>.</a:t>
            </a:r>
          </a:p>
          <a:p>
            <a:pPr>
              <a:buFont typeface="Arial" panose="020B0604020202020204" pitchFamily="34" charset="0"/>
              <a:buChar char="•"/>
            </a:pPr>
            <a:r>
              <a:rPr lang="en-US" dirty="0"/>
              <a:t>The tanh function is mainly used classification between two classes.</a:t>
            </a:r>
          </a:p>
          <a:p>
            <a:pPr>
              <a:buFont typeface="Arial" panose="020B0604020202020204" pitchFamily="34" charset="0"/>
              <a:buChar char="•"/>
            </a:pPr>
            <a:r>
              <a:rPr lang="en-US" dirty="0"/>
              <a:t>output is zero centered because its range in between -1 to 1 </a:t>
            </a:r>
            <a:r>
              <a:rPr lang="en-US" dirty="0" err="1"/>
              <a:t>i.e</a:t>
            </a:r>
            <a:r>
              <a:rPr lang="en-US" dirty="0"/>
              <a:t> -1 &lt; output &lt; 1 . Hence optimization is </a:t>
            </a:r>
            <a:r>
              <a:rPr lang="en-US" i="1" dirty="0"/>
              <a:t>easier</a:t>
            </a:r>
            <a:r>
              <a:rPr lang="en-US" dirty="0"/>
              <a:t> in this method hence in practice it is always preferred over Sigmoid function .</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174BD178-2D57-4ABE-AB9C-CC5DAFE3063E}"/>
                  </a:ext>
                </a:extLst>
              </p:cNvPr>
              <p:cNvSpPr txBox="1"/>
              <p:nvPr/>
            </p:nvSpPr>
            <p:spPr>
              <a:xfrm>
                <a:off x="2699792" y="5445224"/>
                <a:ext cx="2775312" cy="756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IN" sz="2400" b="1" i="1" smtClean="0">
                              <a:solidFill>
                                <a:schemeClr val="tx1"/>
                              </a:solidFill>
                              <a:latin typeface="Cambria Math"/>
                            </a:rPr>
                          </m:ctrlPr>
                        </m:funcPr>
                        <m:fName>
                          <m:r>
                            <a:rPr lang="en-IN" sz="2400" b="1" i="1">
                              <a:solidFill>
                                <a:schemeClr val="tx1"/>
                              </a:solidFill>
                              <a:latin typeface="Cambria Math" panose="02040503050406030204" pitchFamily="18" charset="0"/>
                            </a:rPr>
                            <m:t>𝒕𝒂𝒏𝒉</m:t>
                          </m:r>
                        </m:fName>
                        <m:e>
                          <m:d>
                            <m:dPr>
                              <m:ctrlPr>
                                <a:rPr lang="en-IN" sz="2400" b="1" i="1">
                                  <a:solidFill>
                                    <a:schemeClr val="tx1"/>
                                  </a:solidFill>
                                  <a:latin typeface="Cambria Math"/>
                                </a:rPr>
                              </m:ctrlPr>
                            </m:dPr>
                            <m:e>
                              <m:r>
                                <a:rPr lang="en-IN" sz="2400" b="1" i="1">
                                  <a:solidFill>
                                    <a:schemeClr val="tx1"/>
                                  </a:solidFill>
                                  <a:latin typeface="Cambria Math" panose="02040503050406030204" pitchFamily="18" charset="0"/>
                                </a:rPr>
                                <m:t>𝒙</m:t>
                              </m:r>
                            </m:e>
                          </m:d>
                        </m:e>
                      </m:func>
                      <m:r>
                        <a:rPr lang="en-IN" sz="2400" b="1" i="1">
                          <a:solidFill>
                            <a:schemeClr val="tx1"/>
                          </a:solidFill>
                          <a:latin typeface="Cambria Math" panose="02040503050406030204" pitchFamily="18" charset="0"/>
                        </a:rPr>
                        <m:t>=</m:t>
                      </m:r>
                      <m:f>
                        <m:fPr>
                          <m:ctrlPr>
                            <a:rPr lang="en-IN" sz="2400" b="1" i="1">
                              <a:solidFill>
                                <a:schemeClr val="tx1"/>
                              </a:solidFill>
                              <a:latin typeface="Cambria Math"/>
                            </a:rPr>
                          </m:ctrlPr>
                        </m:fPr>
                        <m:num>
                          <m:sSup>
                            <m:sSupPr>
                              <m:ctrlPr>
                                <a:rPr lang="en-IN" sz="2400" b="1" i="1">
                                  <a:solidFill>
                                    <a:schemeClr val="tx1"/>
                                  </a:solidFill>
                                  <a:latin typeface="Cambria Math"/>
                                </a:rPr>
                              </m:ctrlPr>
                            </m:sSupPr>
                            <m:e>
                              <m:r>
                                <a:rPr lang="en-IN" sz="2400" b="1" i="1">
                                  <a:solidFill>
                                    <a:schemeClr val="tx1"/>
                                  </a:solidFill>
                                  <a:latin typeface="Cambria Math" panose="02040503050406030204" pitchFamily="18" charset="0"/>
                                </a:rPr>
                                <m:t>𝟏</m:t>
                              </m:r>
                              <m:r>
                                <a:rPr lang="en-IN" sz="2400" b="1" i="1">
                                  <a:solidFill>
                                    <a:schemeClr val="tx1"/>
                                  </a:solidFill>
                                  <a:latin typeface="Cambria Math" panose="02040503050406030204" pitchFamily="18" charset="0"/>
                                </a:rPr>
                                <m:t>−</m:t>
                              </m:r>
                              <m:r>
                                <a:rPr lang="en-IN" sz="2400" b="1" i="1">
                                  <a:solidFill>
                                    <a:schemeClr val="tx1"/>
                                  </a:solidFill>
                                  <a:latin typeface="Cambria Math" panose="02040503050406030204" pitchFamily="18" charset="0"/>
                                </a:rPr>
                                <m:t>𝒆</m:t>
                              </m:r>
                            </m:e>
                            <m:sup>
                              <m:r>
                                <a:rPr lang="en-IN" sz="2400" b="1" i="1">
                                  <a:solidFill>
                                    <a:schemeClr val="tx1"/>
                                  </a:solidFill>
                                  <a:latin typeface="Cambria Math" panose="02040503050406030204" pitchFamily="18" charset="0"/>
                                </a:rPr>
                                <m:t>−</m:t>
                              </m:r>
                              <m:r>
                                <a:rPr lang="en-IN" sz="2400" b="1" i="1">
                                  <a:solidFill>
                                    <a:schemeClr val="tx1"/>
                                  </a:solidFill>
                                  <a:latin typeface="Cambria Math" panose="02040503050406030204" pitchFamily="18" charset="0"/>
                                </a:rPr>
                                <m:t>𝟐</m:t>
                              </m:r>
                              <m:r>
                                <a:rPr lang="en-IN" sz="2400" b="1" i="1">
                                  <a:solidFill>
                                    <a:schemeClr val="tx1"/>
                                  </a:solidFill>
                                  <a:latin typeface="Cambria Math" panose="02040503050406030204" pitchFamily="18" charset="0"/>
                                </a:rPr>
                                <m:t>𝒙</m:t>
                              </m:r>
                            </m:sup>
                          </m:sSup>
                        </m:num>
                        <m:den>
                          <m:sSup>
                            <m:sSupPr>
                              <m:ctrlPr>
                                <a:rPr lang="en-IN" sz="2400" b="1" i="1">
                                  <a:solidFill>
                                    <a:schemeClr val="tx1"/>
                                  </a:solidFill>
                                  <a:latin typeface="Cambria Math"/>
                                </a:rPr>
                              </m:ctrlPr>
                            </m:sSupPr>
                            <m:e>
                              <m:r>
                                <a:rPr lang="en-IN" sz="2400" b="1" i="1">
                                  <a:solidFill>
                                    <a:schemeClr val="tx1"/>
                                  </a:solidFill>
                                  <a:latin typeface="Cambria Math" panose="02040503050406030204" pitchFamily="18" charset="0"/>
                                </a:rPr>
                                <m:t>𝟏</m:t>
                              </m:r>
                              <m:r>
                                <a:rPr lang="en-IN" sz="2400" b="1" i="1">
                                  <a:solidFill>
                                    <a:schemeClr val="tx1"/>
                                  </a:solidFill>
                                  <a:latin typeface="Cambria Math" panose="02040503050406030204" pitchFamily="18" charset="0"/>
                                </a:rPr>
                                <m:t>+</m:t>
                              </m:r>
                              <m:r>
                                <a:rPr lang="en-IN" sz="2400" b="1" i="1">
                                  <a:solidFill>
                                    <a:schemeClr val="tx1"/>
                                  </a:solidFill>
                                  <a:latin typeface="Cambria Math" panose="02040503050406030204" pitchFamily="18" charset="0"/>
                                </a:rPr>
                                <m:t>𝒆</m:t>
                              </m:r>
                            </m:e>
                            <m:sup>
                              <m:r>
                                <a:rPr lang="en-IN" sz="2400" b="1" i="1">
                                  <a:solidFill>
                                    <a:schemeClr val="tx1"/>
                                  </a:solidFill>
                                  <a:latin typeface="Cambria Math" panose="02040503050406030204" pitchFamily="18" charset="0"/>
                                </a:rPr>
                                <m:t>−</m:t>
                              </m:r>
                              <m:r>
                                <a:rPr lang="en-IN" sz="2400" b="1" i="1">
                                  <a:solidFill>
                                    <a:schemeClr val="tx1"/>
                                  </a:solidFill>
                                  <a:latin typeface="Cambria Math" panose="02040503050406030204" pitchFamily="18" charset="0"/>
                                </a:rPr>
                                <m:t>𝟐</m:t>
                              </m:r>
                              <m:r>
                                <a:rPr lang="en-IN" sz="2400" b="1" i="1">
                                  <a:solidFill>
                                    <a:schemeClr val="tx1"/>
                                  </a:solidFill>
                                  <a:latin typeface="Cambria Math" panose="02040503050406030204" pitchFamily="18" charset="0"/>
                                </a:rPr>
                                <m:t>𝒙</m:t>
                              </m:r>
                            </m:sup>
                          </m:sSup>
                        </m:den>
                      </m:f>
                    </m:oMath>
                  </m:oMathPara>
                </a14:m>
                <a:endParaRPr lang="en-IN" sz="2400" b="1" dirty="0">
                  <a:solidFill>
                    <a:schemeClr val="tx1"/>
                  </a:solidFill>
                </a:endParaRPr>
              </a:p>
            </p:txBody>
          </p:sp>
        </mc:Choice>
        <mc:Fallback xmlns="">
          <p:sp>
            <p:nvSpPr>
              <p:cNvPr id="4" name="TextBox 3">
                <a:extLst>
                  <a:ext uri="{FF2B5EF4-FFF2-40B4-BE49-F238E27FC236}">
                    <a16:creationId xmlns:a16="http://schemas.microsoft.com/office/drawing/2014/main" xmlns="" xmlns:a14="http://schemas.microsoft.com/office/drawing/2010/main" id="{174BD178-2D57-4ABE-AB9C-CC5DAFE3063E}"/>
                  </a:ext>
                </a:extLst>
              </p:cNvPr>
              <p:cNvSpPr txBox="1">
                <a:spLocks noRot="1" noChangeAspect="1" noMove="1" noResize="1" noEditPoints="1" noAdjustHandles="1" noChangeArrowheads="1" noChangeShapeType="1" noTextEdit="1"/>
              </p:cNvSpPr>
              <p:nvPr/>
            </p:nvSpPr>
            <p:spPr>
              <a:xfrm>
                <a:off x="2699792" y="5445224"/>
                <a:ext cx="2775312" cy="756746"/>
              </a:xfrm>
              <a:prstGeom prst="rect">
                <a:avLst/>
              </a:prstGeom>
              <a:blipFill rotWithShape="1">
                <a:blip r:embed="rId2"/>
                <a:stretch>
                  <a:fillRect/>
                </a:stretch>
              </a:blipFill>
            </p:spPr>
            <p:txBody>
              <a:bodyPr/>
              <a:lstStyle/>
              <a:p>
                <a:r>
                  <a:rPr lang="en-IN">
                    <a:noFill/>
                  </a:rPr>
                  <a:t> </a:t>
                </a:r>
              </a:p>
            </p:txBody>
          </p:sp>
        </mc:Fallback>
      </mc:AlternateContent>
      <p:pic>
        <p:nvPicPr>
          <p:cNvPr id="8" name="Picture 2" descr="https://cdn-images-1.medium.com/max/1000/0*VHhGS4NwibecRjIa.png">
            <a:extLst>
              <a:ext uri="{FF2B5EF4-FFF2-40B4-BE49-F238E27FC236}">
                <a16:creationId xmlns:a16="http://schemas.microsoft.com/office/drawing/2014/main" xmlns="" id="{8889DE09-3B0A-47A8-9822-FB58BD01A4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260" y="4675930"/>
            <a:ext cx="265719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7567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cdn-images-1.medium.com/max/1000/1*XxxiA0jJvPrHEJHD4z893g.png">
            <a:extLst>
              <a:ext uri="{FF2B5EF4-FFF2-40B4-BE49-F238E27FC236}">
                <a16:creationId xmlns:a16="http://schemas.microsoft.com/office/drawing/2014/main" xmlns="" id="{050E9442-1441-4FDC-A312-C39B20690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534"/>
          <a:stretch/>
        </p:blipFill>
        <p:spPr bwMode="auto">
          <a:xfrm>
            <a:off x="5724128" y="4931881"/>
            <a:ext cx="2743200" cy="19261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CBC3F64D-B833-49AF-8261-D4C41B88F3AC}"/>
              </a:ext>
            </a:extLst>
          </p:cNvPr>
          <p:cNvSpPr>
            <a:spLocks noGrp="1"/>
          </p:cNvSpPr>
          <p:nvPr>
            <p:ph type="title"/>
          </p:nvPr>
        </p:nvSpPr>
        <p:spPr/>
        <p:txBody>
          <a:bodyPr vert="horz" lIns="68580" tIns="34290" rIns="68580" bIns="34290" rtlCol="0" anchor="ctr">
            <a:normAutofit fontScale="90000"/>
          </a:bodyPr>
          <a:lstStyle/>
          <a:p>
            <a:r>
              <a:rPr lang="en-US" cap="all" dirty="0">
                <a:solidFill>
                  <a:schemeClr val="tx1"/>
                </a:solidFill>
              </a:rPr>
              <a:t/>
            </a:r>
            <a:br>
              <a:rPr lang="en-US" cap="all" dirty="0">
                <a:solidFill>
                  <a:schemeClr val="tx1"/>
                </a:solidFill>
              </a:rPr>
            </a:br>
            <a:r>
              <a:rPr lang="en-US" sz="3600" dirty="0" err="1"/>
              <a:t>ReLu</a:t>
            </a:r>
            <a:r>
              <a:rPr lang="en-US" sz="3600" dirty="0"/>
              <a:t>- Rectified Linear units</a:t>
            </a:r>
            <a:br>
              <a:rPr lang="en-US" sz="3600" dirty="0"/>
            </a:br>
            <a:endParaRPr lang="en-US" sz="3600" dirty="0"/>
          </a:p>
        </p:txBody>
      </p:sp>
      <p:sp>
        <p:nvSpPr>
          <p:cNvPr id="3" name="Content Placeholder 2">
            <a:extLst>
              <a:ext uri="{FF2B5EF4-FFF2-40B4-BE49-F238E27FC236}">
                <a16:creationId xmlns:a16="http://schemas.microsoft.com/office/drawing/2014/main" xmlns="" id="{03B914EC-C6CC-4680-861A-3F9AAEFF38DE}"/>
              </a:ext>
            </a:extLst>
          </p:cNvPr>
          <p:cNvSpPr>
            <a:spLocks noGrp="1"/>
          </p:cNvSpPr>
          <p:nvPr>
            <p:ph idx="1"/>
          </p:nvPr>
        </p:nvSpPr>
        <p:spPr/>
        <p:txBody>
          <a:bodyPr vert="horz" lIns="34290" tIns="34290" rIns="34290" bIns="34290" rtlCol="0">
            <a:normAutofit/>
          </a:bodyPr>
          <a:lstStyle/>
          <a:p>
            <a:r>
              <a:rPr lang="en-US" dirty="0"/>
              <a:t>The function and its derivative </a:t>
            </a:r>
            <a:r>
              <a:rPr lang="en-US" b="1" dirty="0"/>
              <a:t>both are</a:t>
            </a:r>
            <a:r>
              <a:rPr lang="en-US" dirty="0"/>
              <a:t> </a:t>
            </a:r>
            <a:r>
              <a:rPr lang="en-US" b="1" dirty="0"/>
              <a:t>monotonic</a:t>
            </a:r>
            <a:r>
              <a:rPr lang="en-US" dirty="0"/>
              <a:t>.</a:t>
            </a:r>
            <a:br>
              <a:rPr lang="en-US" dirty="0"/>
            </a:br>
            <a:endParaRPr lang="en-US" b="1" dirty="0"/>
          </a:p>
          <a:p>
            <a:r>
              <a:rPr lang="en-US" b="1" dirty="0"/>
              <a:t>It should only be used within Hidden layers of a Neural Network Model</a:t>
            </a:r>
            <a:r>
              <a:rPr lang="en-US" dirty="0"/>
              <a:t>. </a:t>
            </a:r>
            <a:br>
              <a:rPr lang="en-US" dirty="0"/>
            </a:br>
            <a:endParaRPr lang="en-US" dirty="0"/>
          </a:p>
          <a:p>
            <a:r>
              <a:rPr lang="en-US" dirty="0"/>
              <a:t>Hence for output layers we should use a </a:t>
            </a:r>
            <a:r>
              <a:rPr lang="en-US" b="1" dirty="0" err="1"/>
              <a:t>Softmax</a:t>
            </a:r>
            <a:r>
              <a:rPr lang="en-US" dirty="0"/>
              <a:t> function for a Classification problem to compute the </a:t>
            </a:r>
            <a:r>
              <a:rPr lang="en-US" dirty="0" smtClean="0"/>
              <a:t>probabilities </a:t>
            </a:r>
            <a:r>
              <a:rPr lang="en-US" dirty="0"/>
              <a:t>for the classes , and for a regression problem it should simply use a </a:t>
            </a:r>
            <a:r>
              <a:rPr lang="en-US" b="1" dirty="0"/>
              <a:t>linear</a:t>
            </a:r>
            <a:r>
              <a:rPr lang="en-US" dirty="0"/>
              <a:t> function</a:t>
            </a:r>
            <a:r>
              <a:rPr lang="en-US" dirty="0">
                <a:solidFill>
                  <a:schemeClr val="bg1"/>
                </a:solidFill>
              </a:rPr>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174BD178-2D57-4ABE-AB9C-CC5DAFE3063E}"/>
                  </a:ext>
                </a:extLst>
              </p:cNvPr>
              <p:cNvSpPr txBox="1"/>
              <p:nvPr/>
            </p:nvSpPr>
            <p:spPr>
              <a:xfrm>
                <a:off x="2771800" y="5894940"/>
                <a:ext cx="2361609" cy="369332"/>
              </a:xfrm>
              <a:prstGeom prst="rect">
                <a:avLst/>
              </a:prstGeom>
              <a:noFill/>
            </p:spPr>
            <p:txBody>
              <a:bodyPr wrap="none" lIns="0" tIns="0" rIns="0" bIns="0" rtlCol="0">
                <a:spAutoFit/>
              </a:bodyPr>
              <a:lstStyle/>
              <a:p>
                <a:pPr defTabSz="342900">
                  <a:defRPr/>
                </a:pPr>
                <a14:m>
                  <m:oMathPara xmlns:m="http://schemas.openxmlformats.org/officeDocument/2006/math">
                    <m:oMathParaPr>
                      <m:jc m:val="centerGroup"/>
                    </m:oMathParaPr>
                    <m:oMath xmlns:m="http://schemas.openxmlformats.org/officeDocument/2006/math">
                      <m:r>
                        <a:rPr lang="en-IN" sz="2400" i="1" smtClean="0">
                          <a:solidFill>
                            <a:schemeClr val="tx1"/>
                          </a:solidFill>
                          <a:latin typeface="Cambria Math" panose="02040503050406030204" pitchFamily="18" charset="0"/>
                        </a:rPr>
                        <m:t>𝑓</m:t>
                      </m:r>
                      <m:d>
                        <m:dPr>
                          <m:ctrlPr>
                            <a:rPr lang="en-IN" sz="2400" i="1">
                              <a:solidFill>
                                <a:schemeClr val="tx1"/>
                              </a:solidFill>
                              <a:latin typeface="Cambria Math"/>
                            </a:rPr>
                          </m:ctrlPr>
                        </m:dPr>
                        <m:e>
                          <m:r>
                            <a:rPr lang="en-IN" sz="2400" i="1">
                              <a:solidFill>
                                <a:schemeClr val="tx1"/>
                              </a:solidFill>
                              <a:latin typeface="Cambria Math" panose="02040503050406030204" pitchFamily="18" charset="0"/>
                            </a:rPr>
                            <m:t>𝑥</m:t>
                          </m:r>
                        </m:e>
                      </m:d>
                      <m:r>
                        <a:rPr lang="en-IN" sz="2400" i="1">
                          <a:solidFill>
                            <a:schemeClr val="tx1"/>
                          </a:solidFill>
                          <a:latin typeface="Cambria Math" panose="02040503050406030204" pitchFamily="18" charset="0"/>
                        </a:rPr>
                        <m:t>=</m:t>
                      </m:r>
                      <m:r>
                        <m:rPr>
                          <m:sty m:val="p"/>
                        </m:rPr>
                        <a:rPr lang="en-IN" sz="2400">
                          <a:solidFill>
                            <a:schemeClr val="tx1"/>
                          </a:solidFill>
                          <a:latin typeface="Cambria Math" panose="02040503050406030204" pitchFamily="18" charset="0"/>
                        </a:rPr>
                        <m:t>max</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𝑥</m:t>
                      </m:r>
                      <m:r>
                        <a:rPr lang="en-IN" sz="2400" i="1">
                          <a:solidFill>
                            <a:schemeClr val="tx1"/>
                          </a:solidFill>
                          <a:latin typeface="Cambria Math" panose="02040503050406030204" pitchFamily="18" charset="0"/>
                        </a:rPr>
                        <m:t>,0)</m:t>
                      </m:r>
                    </m:oMath>
                  </m:oMathPara>
                </a14:m>
                <a:endParaRPr lang="en-IN" sz="2400" dirty="0">
                  <a:solidFill>
                    <a:schemeClr val="tx1"/>
                  </a:solidFill>
                  <a:latin typeface="Tw Cen MT" panose="020B0602020104020603"/>
                </a:endParaRPr>
              </a:p>
            </p:txBody>
          </p:sp>
        </mc:Choice>
        <mc:Fallback xmlns="">
          <p:sp>
            <p:nvSpPr>
              <p:cNvPr id="4" name="TextBox 3">
                <a:extLst>
                  <a:ext uri="{FF2B5EF4-FFF2-40B4-BE49-F238E27FC236}">
                    <a16:creationId xmlns:a16="http://schemas.microsoft.com/office/drawing/2014/main" xmlns="" xmlns:a14="http://schemas.microsoft.com/office/drawing/2010/main" id="{174BD178-2D57-4ABE-AB9C-CC5DAFE3063E}"/>
                  </a:ext>
                </a:extLst>
              </p:cNvPr>
              <p:cNvSpPr txBox="1">
                <a:spLocks noRot="1" noChangeAspect="1" noMove="1" noResize="1" noEditPoints="1" noAdjustHandles="1" noChangeArrowheads="1" noChangeShapeType="1" noTextEdit="1"/>
              </p:cNvSpPr>
              <p:nvPr/>
            </p:nvSpPr>
            <p:spPr>
              <a:xfrm>
                <a:off x="2771800" y="5894940"/>
                <a:ext cx="2361609" cy="369332"/>
              </a:xfrm>
              <a:prstGeom prst="rect">
                <a:avLst/>
              </a:prstGeom>
              <a:blipFill rotWithShape="1">
                <a:blip r:embed="rId3"/>
                <a:stretch>
                  <a:fillRect l="-3876" r="-3876" b="-34426"/>
                </a:stretch>
              </a:blipFill>
            </p:spPr>
            <p:txBody>
              <a:bodyPr/>
              <a:lstStyle/>
              <a:p>
                <a:r>
                  <a:rPr lang="en-IN">
                    <a:noFill/>
                  </a:rPr>
                  <a:t> </a:t>
                </a:r>
              </a:p>
            </p:txBody>
          </p:sp>
        </mc:Fallback>
      </mc:AlternateContent>
    </p:spTree>
    <p:extLst>
      <p:ext uri="{BB962C8B-B14F-4D97-AF65-F5344CB8AC3E}">
        <p14:creationId xmlns:p14="http://schemas.microsoft.com/office/powerpoint/2010/main" val="2319326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3F64D-B833-49AF-8261-D4C41B88F3AC}"/>
              </a:ext>
            </a:extLst>
          </p:cNvPr>
          <p:cNvSpPr>
            <a:spLocks noGrp="1"/>
          </p:cNvSpPr>
          <p:nvPr>
            <p:ph type="title"/>
          </p:nvPr>
        </p:nvSpPr>
        <p:spPr>
          <a:xfrm>
            <a:off x="504859" y="620688"/>
            <a:ext cx="8229600" cy="990600"/>
          </a:xfrm>
        </p:spPr>
        <p:txBody>
          <a:bodyPr vert="horz" lIns="68580" tIns="34290" rIns="68580" bIns="34290" rtlCol="0" anchor="ctr">
            <a:noAutofit/>
          </a:bodyPr>
          <a:lstStyle/>
          <a:p>
            <a:r>
              <a:rPr lang="en-IN" sz="3200" dirty="0"/>
              <a:t>Leaky </a:t>
            </a:r>
            <a:r>
              <a:rPr lang="en-IN" sz="3200" dirty="0" err="1"/>
              <a:t>ReLu</a:t>
            </a:r>
            <a:r>
              <a:rPr lang="en-IN" sz="3200" dirty="0"/>
              <a:t/>
            </a:r>
            <a:br>
              <a:rPr lang="en-IN" sz="3200" dirty="0"/>
            </a:br>
            <a:r>
              <a:rPr lang="en-IN" sz="3200" dirty="0"/>
              <a:t/>
            </a:r>
            <a:br>
              <a:rPr lang="en-IN" sz="3200" dirty="0"/>
            </a:br>
            <a:endParaRPr lang="en-US" sz="3200" dirty="0"/>
          </a:p>
        </p:txBody>
      </p:sp>
      <p:sp>
        <p:nvSpPr>
          <p:cNvPr id="3" name="Content Placeholder 2">
            <a:extLst>
              <a:ext uri="{FF2B5EF4-FFF2-40B4-BE49-F238E27FC236}">
                <a16:creationId xmlns:a16="http://schemas.microsoft.com/office/drawing/2014/main" xmlns="" id="{03B914EC-C6CC-4680-861A-3F9AAEFF38DE}"/>
              </a:ext>
            </a:extLst>
          </p:cNvPr>
          <p:cNvSpPr>
            <a:spLocks noGrp="1"/>
          </p:cNvSpPr>
          <p:nvPr>
            <p:ph idx="1"/>
          </p:nvPr>
        </p:nvSpPr>
        <p:spPr>
          <a:xfrm>
            <a:off x="323528" y="1045994"/>
            <a:ext cx="8229600" cy="4876800"/>
          </a:xfrm>
        </p:spPr>
        <p:txBody>
          <a:bodyPr vert="horz" lIns="34290" tIns="34290" rIns="34290" bIns="34290" rtlCol="0">
            <a:normAutofit/>
          </a:bodyPr>
          <a:lstStyle/>
          <a:p>
            <a:pPr>
              <a:buFont typeface="Wingdings" panose="05000000000000000000" pitchFamily="2" charset="2"/>
              <a:buChar char="§"/>
            </a:pPr>
            <a:r>
              <a:rPr lang="en-IN" dirty="0"/>
              <a:t>The problem with </a:t>
            </a:r>
            <a:r>
              <a:rPr lang="en-US" dirty="0" err="1"/>
              <a:t>ReLu</a:t>
            </a:r>
            <a:r>
              <a:rPr lang="en-US" dirty="0"/>
              <a:t> is that some gradients can be fragile during training and can die. It can cause a weight update which will makes it never activate on any data point again. Simply saying that </a:t>
            </a:r>
            <a:r>
              <a:rPr lang="en-US" dirty="0" err="1"/>
              <a:t>ReLu</a:t>
            </a:r>
            <a:r>
              <a:rPr lang="en-US" dirty="0"/>
              <a:t> could result in Dead Neurons.</a:t>
            </a:r>
            <a:br>
              <a:rPr lang="en-US" dirty="0"/>
            </a:br>
            <a:endParaRPr lang="en-US" dirty="0"/>
          </a:p>
          <a:p>
            <a:pPr>
              <a:buFont typeface="Wingdings" panose="05000000000000000000" pitchFamily="2" charset="2"/>
              <a:buChar char="§"/>
            </a:pPr>
            <a:r>
              <a:rPr lang="en-US" dirty="0"/>
              <a:t>To fix the problem of dying neurons another modification was introduced called Leaky </a:t>
            </a:r>
            <a:r>
              <a:rPr lang="en-US" dirty="0" err="1"/>
              <a:t>ReLu</a:t>
            </a:r>
            <a:r>
              <a:rPr lang="en-US" dirty="0"/>
              <a:t>. It introduces a small slope to keep the updates alive</a:t>
            </a:r>
            <a:r>
              <a:rPr lang="en-US" dirty="0">
                <a:solidFill>
                  <a:schemeClr val="bg1"/>
                </a:solidFill>
              </a:rPr>
              <a:t>.</a:t>
            </a:r>
          </a:p>
          <a:p>
            <a:pPr>
              <a:buFont typeface="Wingdings" panose="05000000000000000000" pitchFamily="2" charset="2"/>
              <a:buChar char="§"/>
            </a:pPr>
            <a:endParaRPr lang="en-IN"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174BD178-2D57-4ABE-AB9C-CC5DAFE3063E}"/>
                  </a:ext>
                </a:extLst>
              </p:cNvPr>
              <p:cNvSpPr txBox="1"/>
              <p:nvPr/>
            </p:nvSpPr>
            <p:spPr>
              <a:xfrm>
                <a:off x="1547664" y="4992642"/>
                <a:ext cx="3071995" cy="523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950" b="1" i="1" smtClean="0">
                          <a:solidFill>
                            <a:schemeClr val="tx1"/>
                          </a:solidFill>
                          <a:latin typeface="Cambria Math" panose="02040503050406030204" pitchFamily="18" charset="0"/>
                        </a:rPr>
                        <m:t>𝒇</m:t>
                      </m:r>
                      <m:d>
                        <m:dPr>
                          <m:ctrlPr>
                            <a:rPr lang="en-IN" sz="1950" b="1" i="1" smtClean="0">
                              <a:solidFill>
                                <a:schemeClr val="tx1"/>
                              </a:solidFill>
                              <a:latin typeface="Cambria Math"/>
                            </a:rPr>
                          </m:ctrlPr>
                        </m:dPr>
                        <m:e>
                          <m:r>
                            <a:rPr lang="en-IN" sz="1950" b="1" i="1">
                              <a:solidFill>
                                <a:schemeClr val="tx1"/>
                              </a:solidFill>
                              <a:latin typeface="Cambria Math" panose="02040503050406030204" pitchFamily="18" charset="0"/>
                            </a:rPr>
                            <m:t>𝒙</m:t>
                          </m:r>
                        </m:e>
                      </m:d>
                      <m:r>
                        <a:rPr lang="en-IN" sz="1950" b="1" i="1">
                          <a:solidFill>
                            <a:schemeClr val="tx1"/>
                          </a:solidFill>
                          <a:latin typeface="Cambria Math" panose="02040503050406030204" pitchFamily="18" charset="0"/>
                        </a:rPr>
                        <m:t>=</m:t>
                      </m:r>
                      <m:d>
                        <m:dPr>
                          <m:begChr m:val="{"/>
                          <m:endChr m:val="}"/>
                          <m:ctrlPr>
                            <a:rPr lang="en-IN" sz="1950" b="1" i="1">
                              <a:solidFill>
                                <a:schemeClr val="tx1"/>
                              </a:solidFill>
                              <a:latin typeface="Cambria Math"/>
                            </a:rPr>
                          </m:ctrlPr>
                        </m:dPr>
                        <m:e>
                          <m:m>
                            <m:mPr>
                              <m:mcs>
                                <m:mc>
                                  <m:mcPr>
                                    <m:count m:val="1"/>
                                    <m:mcJc m:val="center"/>
                                  </m:mcPr>
                                </m:mc>
                              </m:mcs>
                              <m:ctrlPr>
                                <a:rPr lang="en-IN" sz="1950" b="1" i="1">
                                  <a:solidFill>
                                    <a:schemeClr val="tx1"/>
                                  </a:solidFill>
                                  <a:latin typeface="Cambria Math"/>
                                </a:rPr>
                              </m:ctrlPr>
                            </m:mPr>
                            <m:mr>
                              <m:e>
                                <m:r>
                                  <m:rPr>
                                    <m:brk m:alnAt="7"/>
                                  </m:rPr>
                                  <a:rPr lang="en-IN" sz="1950" b="1" i="1">
                                    <a:solidFill>
                                      <a:schemeClr val="tx1"/>
                                    </a:solidFill>
                                    <a:latin typeface="Cambria Math" panose="02040503050406030204" pitchFamily="18" charset="0"/>
                                  </a:rPr>
                                  <m:t>𝒙</m:t>
                                </m:r>
                                <m:r>
                                  <a:rPr lang="en-IN" sz="1950" b="1" i="1">
                                    <a:solidFill>
                                      <a:schemeClr val="tx1"/>
                                    </a:solidFill>
                                    <a:latin typeface="Cambria Math" panose="02040503050406030204" pitchFamily="18" charset="0"/>
                                  </a:rPr>
                                  <m:t>       </m:t>
                                </m:r>
                                <m:r>
                                  <a:rPr lang="en-IN" sz="1950" b="1" i="1">
                                    <a:solidFill>
                                      <a:schemeClr val="tx1"/>
                                    </a:solidFill>
                                    <a:latin typeface="Cambria Math" panose="02040503050406030204" pitchFamily="18" charset="0"/>
                                  </a:rPr>
                                  <m:t>𝒊𝒇</m:t>
                                </m:r>
                                <m:r>
                                  <a:rPr lang="en-IN" sz="1950" b="1" i="1">
                                    <a:solidFill>
                                      <a:schemeClr val="tx1"/>
                                    </a:solidFill>
                                    <a:latin typeface="Cambria Math" panose="02040503050406030204" pitchFamily="18" charset="0"/>
                                  </a:rPr>
                                  <m:t> </m:t>
                                </m:r>
                                <m:r>
                                  <a:rPr lang="en-IN" sz="1950" b="1" i="1">
                                    <a:solidFill>
                                      <a:schemeClr val="tx1"/>
                                    </a:solidFill>
                                    <a:latin typeface="Cambria Math" panose="02040503050406030204" pitchFamily="18" charset="0"/>
                                  </a:rPr>
                                  <m:t>𝒙</m:t>
                                </m:r>
                                <m:r>
                                  <a:rPr lang="en-IN" sz="1950" b="1" i="1">
                                    <a:solidFill>
                                      <a:schemeClr val="tx1"/>
                                    </a:solidFill>
                                    <a:latin typeface="Cambria Math" panose="02040503050406030204" pitchFamily="18" charset="0"/>
                                    <a:ea typeface="Cambria Math" panose="02040503050406030204" pitchFamily="18" charset="0"/>
                                  </a:rPr>
                                  <m:t>&lt;</m:t>
                                </m:r>
                                <m:r>
                                  <a:rPr lang="en-IN" sz="1950" b="1" i="1">
                                    <a:solidFill>
                                      <a:schemeClr val="tx1"/>
                                    </a:solidFill>
                                    <a:latin typeface="Cambria Math" panose="02040503050406030204" pitchFamily="18" charset="0"/>
                                  </a:rPr>
                                  <m:t>𝟎</m:t>
                                </m:r>
                              </m:e>
                            </m:mr>
                            <m:mr>
                              <m:e>
                                <m:r>
                                  <a:rPr lang="en-IN" sz="1950" b="1" i="1">
                                    <a:solidFill>
                                      <a:schemeClr val="tx1"/>
                                    </a:solidFill>
                                    <a:latin typeface="Cambria Math" panose="02040503050406030204" pitchFamily="18" charset="0"/>
                                  </a:rPr>
                                  <m:t>𝟎</m:t>
                                </m:r>
                                <m:r>
                                  <a:rPr lang="en-IN" sz="1950" b="1" i="1">
                                    <a:solidFill>
                                      <a:schemeClr val="tx1"/>
                                    </a:solidFill>
                                    <a:latin typeface="Cambria Math" panose="02040503050406030204" pitchFamily="18" charset="0"/>
                                  </a:rPr>
                                  <m:t>.</m:t>
                                </m:r>
                                <m:r>
                                  <a:rPr lang="en-IN" sz="1950" b="1" i="1">
                                    <a:solidFill>
                                      <a:schemeClr val="tx1"/>
                                    </a:solidFill>
                                    <a:latin typeface="Cambria Math" panose="02040503050406030204" pitchFamily="18" charset="0"/>
                                  </a:rPr>
                                  <m:t>𝟎𝟏</m:t>
                                </m:r>
                                <m:r>
                                  <a:rPr lang="en-IN" sz="1950" b="1" i="1">
                                    <a:solidFill>
                                      <a:schemeClr val="tx1"/>
                                    </a:solidFill>
                                    <a:latin typeface="Cambria Math" panose="02040503050406030204" pitchFamily="18" charset="0"/>
                                  </a:rPr>
                                  <m:t>𝒙</m:t>
                                </m:r>
                                <m:r>
                                  <a:rPr lang="en-IN" sz="1950" b="1" i="1">
                                    <a:solidFill>
                                      <a:schemeClr val="tx1"/>
                                    </a:solidFill>
                                    <a:latin typeface="Cambria Math" panose="02040503050406030204" pitchFamily="18" charset="0"/>
                                  </a:rPr>
                                  <m:t> </m:t>
                                </m:r>
                                <m:r>
                                  <a:rPr lang="en-IN" sz="1950" b="1" i="1">
                                    <a:solidFill>
                                      <a:schemeClr val="tx1"/>
                                    </a:solidFill>
                                    <a:latin typeface="Cambria Math" panose="02040503050406030204" pitchFamily="18" charset="0"/>
                                  </a:rPr>
                                  <m:t>𝒐𝒕𝒉𝒆𝒓𝒘𝒊𝒔𝒆</m:t>
                                </m:r>
                              </m:e>
                            </m:mr>
                          </m:m>
                        </m:e>
                      </m:d>
                    </m:oMath>
                  </m:oMathPara>
                </a14:m>
                <a:endParaRPr lang="en-IN" sz="1950" b="1" dirty="0">
                  <a:solidFill>
                    <a:schemeClr val="bg1"/>
                  </a:solidFill>
                </a:endParaRPr>
              </a:p>
            </p:txBody>
          </p:sp>
        </mc:Choice>
        <mc:Fallback xmlns="">
          <p:sp>
            <p:nvSpPr>
              <p:cNvPr id="4" name="TextBox 3">
                <a:extLst>
                  <a:ext uri="{FF2B5EF4-FFF2-40B4-BE49-F238E27FC236}">
                    <a16:creationId xmlns:a16="http://schemas.microsoft.com/office/drawing/2014/main" xmlns="" xmlns:a14="http://schemas.microsoft.com/office/drawing/2010/main" id="{174BD178-2D57-4ABE-AB9C-CC5DAFE3063E}"/>
                  </a:ext>
                </a:extLst>
              </p:cNvPr>
              <p:cNvSpPr txBox="1">
                <a:spLocks noRot="1" noChangeAspect="1" noMove="1" noResize="1" noEditPoints="1" noAdjustHandles="1" noChangeArrowheads="1" noChangeShapeType="1" noTextEdit="1"/>
              </p:cNvSpPr>
              <p:nvPr/>
            </p:nvSpPr>
            <p:spPr>
              <a:xfrm>
                <a:off x="1547664" y="4992642"/>
                <a:ext cx="3071995" cy="523092"/>
              </a:xfrm>
              <a:prstGeom prst="rect">
                <a:avLst/>
              </a:prstGeom>
              <a:blipFill rotWithShape="1">
                <a:blip r:embed="rId2"/>
                <a:stretch>
                  <a:fillRect/>
                </a:stretch>
              </a:blipFill>
            </p:spPr>
            <p:txBody>
              <a:bodyPr/>
              <a:lstStyle/>
              <a:p>
                <a:r>
                  <a:rPr lang="en-IN">
                    <a:noFill/>
                  </a:rPr>
                  <a:t> </a:t>
                </a:r>
              </a:p>
            </p:txBody>
          </p:sp>
        </mc:Fallback>
      </mc:AlternateContent>
      <p:pic>
        <p:nvPicPr>
          <p:cNvPr id="8" name="Picture 2" descr="https://cdn-images-1.medium.com/max/1000/1*A_Bzn0CjUgOXtPCJKnKLqA.jpeg">
            <a:extLst>
              <a:ext uri="{FF2B5EF4-FFF2-40B4-BE49-F238E27FC236}">
                <a16:creationId xmlns:a16="http://schemas.microsoft.com/office/drawing/2014/main" xmlns="" id="{E27382A6-6665-4E74-AC4F-33E25403E5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025"/>
          <a:stretch/>
        </p:blipFill>
        <p:spPr bwMode="auto">
          <a:xfrm>
            <a:off x="5796136" y="4303421"/>
            <a:ext cx="2999604" cy="2424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856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dn-images-1.medium.com/max/1250/1*p_hyqAtyI8pbt2kEl6siOQ.png">
            <a:extLst>
              <a:ext uri="{FF2B5EF4-FFF2-40B4-BE49-F238E27FC236}">
                <a16:creationId xmlns:a16="http://schemas.microsoft.com/office/drawing/2014/main" xmlns="" id="{7037969F-4FB0-485C-8C75-D597F06D2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1000"/>
            <a:ext cx="7537700" cy="5872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864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8644" y="1916832"/>
            <a:ext cx="7886700" cy="4108817"/>
          </a:xfrm>
          <a:prstGeom prst="rect">
            <a:avLst/>
          </a:prstGeom>
          <a:noFill/>
        </p:spPr>
        <p:txBody>
          <a:bodyPr wrap="square" rtlCol="0">
            <a:spAutoFit/>
          </a:bodyPr>
          <a:lstStyle/>
          <a:p>
            <a:pPr>
              <a:buClr>
                <a:schemeClr val="tx1"/>
              </a:buClr>
            </a:pPr>
            <a:r>
              <a:rPr lang="en-US" altLang="en-US" sz="2400" dirty="0"/>
              <a:t>Three basic different classes of network architectures</a:t>
            </a:r>
          </a:p>
          <a:p>
            <a:pPr>
              <a:buClr>
                <a:schemeClr val="tx1"/>
              </a:buClr>
            </a:pPr>
            <a:endParaRPr lang="en-US" altLang="en-US" sz="2400" dirty="0"/>
          </a:p>
          <a:p>
            <a:pPr marL="600075" lvl="1" indent="-257175">
              <a:buClr>
                <a:schemeClr val="tx1"/>
              </a:buClr>
              <a:buFont typeface="Arial" panose="020B0604020202020204" pitchFamily="34" charset="0"/>
              <a:buChar char="•"/>
            </a:pPr>
            <a:r>
              <a:rPr lang="en-US" altLang="en-US" sz="2400" dirty="0"/>
              <a:t>Single-layer feed-forward Neural Networks</a:t>
            </a:r>
          </a:p>
          <a:p>
            <a:pPr marL="600075" lvl="1" indent="-257175">
              <a:buClr>
                <a:schemeClr val="tx1"/>
              </a:buClr>
              <a:buFont typeface="Arial" panose="020B0604020202020204" pitchFamily="34" charset="0"/>
              <a:buChar char="•"/>
            </a:pPr>
            <a:r>
              <a:rPr lang="en-US" altLang="en-US" sz="2400" dirty="0"/>
              <a:t>Multi-layer feed-forward Neural Networks</a:t>
            </a:r>
          </a:p>
          <a:p>
            <a:pPr marL="600075" lvl="1" indent="-257175">
              <a:buClr>
                <a:schemeClr val="tx1"/>
              </a:buClr>
              <a:buFont typeface="Arial" panose="020B0604020202020204" pitchFamily="34" charset="0"/>
              <a:buChar char="•"/>
            </a:pPr>
            <a:r>
              <a:rPr lang="en-US" altLang="en-US" sz="2400" dirty="0"/>
              <a:t>Recurrent </a:t>
            </a:r>
            <a:r>
              <a:rPr lang="en-US" altLang="en-US" sz="2400" dirty="0" smtClean="0"/>
              <a:t>Neural </a:t>
            </a:r>
            <a:r>
              <a:rPr lang="en-US" altLang="en-US" sz="2400" dirty="0"/>
              <a:t>Networks</a:t>
            </a:r>
          </a:p>
          <a:p>
            <a:pPr marL="600075" lvl="1" indent="-257175">
              <a:buClr>
                <a:schemeClr val="tx1"/>
              </a:buClr>
              <a:buFont typeface="Arial" panose="020B0604020202020204" pitchFamily="34" charset="0"/>
              <a:buChar char="•"/>
            </a:pPr>
            <a:endParaRPr lang="en-US" altLang="en-US" sz="2400" dirty="0"/>
          </a:p>
          <a:p>
            <a:pPr marL="600075" lvl="1" indent="-257175">
              <a:buClr>
                <a:schemeClr val="tx1"/>
              </a:buClr>
              <a:buFont typeface="Arial" panose="020B0604020202020204" pitchFamily="34" charset="0"/>
              <a:buChar char="•"/>
            </a:pPr>
            <a:endParaRPr lang="en-US" altLang="en-US" sz="2400" dirty="0"/>
          </a:p>
          <a:p>
            <a:pPr>
              <a:buClr>
                <a:schemeClr val="tx1"/>
              </a:buClr>
            </a:pPr>
            <a:r>
              <a:rPr lang="en-US" altLang="en-US" sz="2400" dirty="0"/>
              <a:t>The architecture of a neural network is linked with the learning algorithm used to train</a:t>
            </a:r>
          </a:p>
          <a:p>
            <a:pPr lvl="1">
              <a:buClr>
                <a:schemeClr val="tx1"/>
              </a:buClr>
              <a:buFontTx/>
              <a:buNone/>
            </a:pPr>
            <a:endParaRPr lang="en-US" altLang="en-US" dirty="0">
              <a:solidFill>
                <a:srgbClr val="0000FF"/>
              </a:solidFill>
            </a:endParaRPr>
          </a:p>
          <a:p>
            <a:pPr>
              <a:buClr>
                <a:schemeClr val="tx1"/>
              </a:buClr>
            </a:pPr>
            <a:endParaRPr lang="en-US" altLang="en-US" sz="2700" dirty="0"/>
          </a:p>
        </p:txBody>
      </p:sp>
      <p:sp>
        <p:nvSpPr>
          <p:cNvPr id="4" name="Title 3">
            <a:extLst>
              <a:ext uri="{FF2B5EF4-FFF2-40B4-BE49-F238E27FC236}">
                <a16:creationId xmlns:a16="http://schemas.microsoft.com/office/drawing/2014/main" xmlns="" id="{3959737F-04A3-4A4B-8D32-CA28AA939C1A}"/>
              </a:ext>
            </a:extLst>
          </p:cNvPr>
          <p:cNvSpPr>
            <a:spLocks noGrp="1"/>
          </p:cNvSpPr>
          <p:nvPr>
            <p:ph type="title"/>
          </p:nvPr>
        </p:nvSpPr>
        <p:spPr/>
        <p:txBody>
          <a:bodyPr>
            <a:normAutofit/>
          </a:bodyPr>
          <a:lstStyle/>
          <a:p>
            <a:r>
              <a:rPr lang="en-US" sz="4000" dirty="0" smtClean="0"/>
              <a:t>Neural </a:t>
            </a:r>
            <a:r>
              <a:rPr lang="en-US" sz="4000" dirty="0"/>
              <a:t>Network Architecture</a:t>
            </a:r>
          </a:p>
        </p:txBody>
      </p:sp>
    </p:spTree>
    <p:extLst>
      <p:ext uri="{BB962C8B-B14F-4D97-AF65-F5344CB8AC3E}">
        <p14:creationId xmlns:p14="http://schemas.microsoft.com/office/powerpoint/2010/main" val="1550543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1210355" y="857250"/>
            <a:ext cx="58293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defRPr>
            </a:lvl9pPr>
          </a:lstStyle>
          <a:p>
            <a:pPr algn="l"/>
            <a:endParaRPr lang="en-US" altLang="en-US" sz="2400" dirty="0">
              <a:solidFill>
                <a:schemeClr val="tx1"/>
              </a:solidFill>
              <a:latin typeface="Arial" charset="0"/>
              <a:ea typeface="+mn-ea"/>
              <a:cs typeface="+mn-cs"/>
            </a:endParaRPr>
          </a:p>
        </p:txBody>
      </p:sp>
      <p:sp>
        <p:nvSpPr>
          <p:cNvPr id="3" name="Text Box 27"/>
          <p:cNvSpPr txBox="1">
            <a:spLocks noChangeArrowheads="1"/>
          </p:cNvSpPr>
          <p:nvPr/>
        </p:nvSpPr>
        <p:spPr bwMode="auto">
          <a:xfrm>
            <a:off x="1754491" y="3779111"/>
            <a:ext cx="16850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a:r>
              <a:rPr lang="en-US" altLang="en-US" sz="1800" b="1" i="1" dirty="0">
                <a:solidFill>
                  <a:srgbClr val="0000FF"/>
                </a:solidFill>
              </a:rPr>
              <a:t>Input layer</a:t>
            </a:r>
          </a:p>
          <a:p>
            <a:pPr algn="ctr"/>
            <a:r>
              <a:rPr lang="en-US" altLang="en-US" sz="1800" b="1" i="1" dirty="0">
                <a:solidFill>
                  <a:srgbClr val="0000FF"/>
                </a:solidFill>
              </a:rPr>
              <a:t>of</a:t>
            </a:r>
          </a:p>
          <a:p>
            <a:pPr algn="ctr"/>
            <a:r>
              <a:rPr lang="en-US" altLang="en-US" sz="1800" b="1" i="1" dirty="0">
                <a:solidFill>
                  <a:srgbClr val="0000FF"/>
                </a:solidFill>
              </a:rPr>
              <a:t>source nodes</a:t>
            </a:r>
            <a:endParaRPr lang="en-US" altLang="en-US" sz="1800" dirty="0"/>
          </a:p>
        </p:txBody>
      </p:sp>
      <p:sp>
        <p:nvSpPr>
          <p:cNvPr id="4" name="Text Box 28"/>
          <p:cNvSpPr txBox="1">
            <a:spLocks noChangeArrowheads="1"/>
          </p:cNvSpPr>
          <p:nvPr/>
        </p:nvSpPr>
        <p:spPr bwMode="auto">
          <a:xfrm>
            <a:off x="6267648" y="3664811"/>
            <a:ext cx="15440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a:r>
              <a:rPr lang="en-US" altLang="en-US" sz="1800" b="1" i="1" dirty="0">
                <a:solidFill>
                  <a:srgbClr val="009900"/>
                </a:solidFill>
              </a:rPr>
              <a:t>Output layer</a:t>
            </a:r>
          </a:p>
          <a:p>
            <a:pPr algn="ctr"/>
            <a:r>
              <a:rPr lang="en-US" altLang="en-US" sz="1800" b="1" i="1" dirty="0">
                <a:solidFill>
                  <a:srgbClr val="009900"/>
                </a:solidFill>
              </a:rPr>
              <a:t>of</a:t>
            </a:r>
          </a:p>
          <a:p>
            <a:pPr algn="ctr"/>
            <a:r>
              <a:rPr lang="en-US" altLang="en-US" sz="1800" b="1" i="1" dirty="0">
                <a:solidFill>
                  <a:srgbClr val="009900"/>
                </a:solidFill>
              </a:rPr>
              <a:t>neurons</a:t>
            </a:r>
            <a:endParaRPr lang="en-US" altLang="en-US" sz="1800" dirty="0"/>
          </a:p>
        </p:txBody>
      </p:sp>
      <p:grpSp>
        <p:nvGrpSpPr>
          <p:cNvPr id="5" name="Group 4"/>
          <p:cNvGrpSpPr>
            <a:grpSpLocks/>
          </p:cNvGrpSpPr>
          <p:nvPr/>
        </p:nvGrpSpPr>
        <p:grpSpPr bwMode="auto">
          <a:xfrm>
            <a:off x="3763566" y="3264761"/>
            <a:ext cx="1885950" cy="1771650"/>
            <a:chOff x="2688" y="2352"/>
            <a:chExt cx="1584" cy="1488"/>
          </a:xfrm>
        </p:grpSpPr>
        <p:grpSp>
          <p:nvGrpSpPr>
            <p:cNvPr id="6" name="Group 5"/>
            <p:cNvGrpSpPr>
              <a:grpSpLocks/>
            </p:cNvGrpSpPr>
            <p:nvPr/>
          </p:nvGrpSpPr>
          <p:grpSpPr bwMode="auto">
            <a:xfrm>
              <a:off x="2688" y="2352"/>
              <a:ext cx="1056" cy="1488"/>
              <a:chOff x="2688" y="2352"/>
              <a:chExt cx="1056" cy="1488"/>
            </a:xfrm>
          </p:grpSpPr>
          <p:sp>
            <p:nvSpPr>
              <p:cNvPr id="11" name="Line 7"/>
              <p:cNvSpPr>
                <a:spLocks noChangeShapeType="1"/>
              </p:cNvSpPr>
              <p:nvPr/>
            </p:nvSpPr>
            <p:spPr bwMode="auto">
              <a:xfrm flipV="1">
                <a:off x="2832" y="2496"/>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2" name="Line 8"/>
              <p:cNvSpPr>
                <a:spLocks noChangeShapeType="1"/>
              </p:cNvSpPr>
              <p:nvPr/>
            </p:nvSpPr>
            <p:spPr bwMode="auto">
              <a:xfrm flipV="1">
                <a:off x="2832" y="2496"/>
                <a:ext cx="67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grpSp>
            <p:nvGrpSpPr>
              <p:cNvPr id="13" name="Group 12"/>
              <p:cNvGrpSpPr>
                <a:grpSpLocks/>
              </p:cNvGrpSpPr>
              <p:nvPr/>
            </p:nvGrpSpPr>
            <p:grpSpPr bwMode="auto">
              <a:xfrm>
                <a:off x="2688" y="2352"/>
                <a:ext cx="1056" cy="1488"/>
                <a:chOff x="2688" y="2352"/>
                <a:chExt cx="1056" cy="1488"/>
              </a:xfrm>
            </p:grpSpPr>
            <p:sp>
              <p:nvSpPr>
                <p:cNvPr id="14" name="Oval 13"/>
                <p:cNvSpPr>
                  <a:spLocks noChangeArrowheads="1"/>
                </p:cNvSpPr>
                <p:nvPr/>
              </p:nvSpPr>
              <p:spPr bwMode="auto">
                <a:xfrm>
                  <a:off x="3504" y="2352"/>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5" name="Oval 14"/>
                <p:cNvSpPr>
                  <a:spLocks noChangeArrowheads="1"/>
                </p:cNvSpPr>
                <p:nvPr/>
              </p:nvSpPr>
              <p:spPr bwMode="auto">
                <a:xfrm>
                  <a:off x="3504" y="2736"/>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6" name="Oval 15"/>
                <p:cNvSpPr>
                  <a:spLocks noChangeArrowheads="1"/>
                </p:cNvSpPr>
                <p:nvPr/>
              </p:nvSpPr>
              <p:spPr bwMode="auto">
                <a:xfrm>
                  <a:off x="3504" y="3168"/>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7" name="Oval 16"/>
                <p:cNvSpPr>
                  <a:spLocks noChangeArrowheads="1"/>
                </p:cNvSpPr>
                <p:nvPr/>
              </p:nvSpPr>
              <p:spPr bwMode="auto">
                <a:xfrm>
                  <a:off x="3504" y="3600"/>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8" name="Rectangle 17"/>
                <p:cNvSpPr>
                  <a:spLocks noChangeArrowheads="1"/>
                </p:cNvSpPr>
                <p:nvPr/>
              </p:nvSpPr>
              <p:spPr bwMode="auto">
                <a:xfrm>
                  <a:off x="2688" y="2688"/>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9" name="Rectangle 18"/>
                <p:cNvSpPr>
                  <a:spLocks noChangeArrowheads="1"/>
                </p:cNvSpPr>
                <p:nvPr/>
              </p:nvSpPr>
              <p:spPr bwMode="auto">
                <a:xfrm>
                  <a:off x="2688" y="3024"/>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0" name="Rectangle 19"/>
                <p:cNvSpPr>
                  <a:spLocks noChangeArrowheads="1"/>
                </p:cNvSpPr>
                <p:nvPr/>
              </p:nvSpPr>
              <p:spPr bwMode="auto">
                <a:xfrm>
                  <a:off x="2688" y="3408"/>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1" name="Line 17"/>
                <p:cNvSpPr>
                  <a:spLocks noChangeShapeType="1"/>
                </p:cNvSpPr>
                <p:nvPr/>
              </p:nvSpPr>
              <p:spPr bwMode="auto">
                <a:xfrm>
                  <a:off x="2832" y="2736"/>
                  <a:ext cx="67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2" name="Line 18"/>
                <p:cNvSpPr>
                  <a:spLocks noChangeShapeType="1"/>
                </p:cNvSpPr>
                <p:nvPr/>
              </p:nvSpPr>
              <p:spPr bwMode="auto">
                <a:xfrm>
                  <a:off x="2832" y="2736"/>
                  <a:ext cx="67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3" name="Line 19"/>
                <p:cNvSpPr>
                  <a:spLocks noChangeShapeType="1"/>
                </p:cNvSpPr>
                <p:nvPr/>
              </p:nvSpPr>
              <p:spPr bwMode="auto">
                <a:xfrm>
                  <a:off x="2832" y="2736"/>
                  <a:ext cx="672"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4" name="Line 20"/>
                <p:cNvSpPr>
                  <a:spLocks noChangeShapeType="1"/>
                </p:cNvSpPr>
                <p:nvPr/>
              </p:nvSpPr>
              <p:spPr bwMode="auto">
                <a:xfrm flipV="1">
                  <a:off x="2832" y="283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5" name="Line 21"/>
                <p:cNvSpPr>
                  <a:spLocks noChangeShapeType="1"/>
                </p:cNvSpPr>
                <p:nvPr/>
              </p:nvSpPr>
              <p:spPr bwMode="auto">
                <a:xfrm>
                  <a:off x="2832" y="3072"/>
                  <a:ext cx="67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6" name="Line 22"/>
                <p:cNvSpPr>
                  <a:spLocks noChangeShapeType="1"/>
                </p:cNvSpPr>
                <p:nvPr/>
              </p:nvSpPr>
              <p:spPr bwMode="auto">
                <a:xfrm>
                  <a:off x="2832" y="3072"/>
                  <a:ext cx="67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7" name="Line 23"/>
                <p:cNvSpPr>
                  <a:spLocks noChangeShapeType="1"/>
                </p:cNvSpPr>
                <p:nvPr/>
              </p:nvSpPr>
              <p:spPr bwMode="auto">
                <a:xfrm flipV="1">
                  <a:off x="2832" y="2496"/>
                  <a:ext cx="672"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8" name="Line 24"/>
                <p:cNvSpPr>
                  <a:spLocks noChangeShapeType="1"/>
                </p:cNvSpPr>
                <p:nvPr/>
              </p:nvSpPr>
              <p:spPr bwMode="auto">
                <a:xfrm flipV="1">
                  <a:off x="2832" y="2880"/>
                  <a:ext cx="67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9" name="Line 25"/>
                <p:cNvSpPr>
                  <a:spLocks noChangeShapeType="1"/>
                </p:cNvSpPr>
                <p:nvPr/>
              </p:nvSpPr>
              <p:spPr bwMode="auto">
                <a:xfrm flipV="1">
                  <a:off x="2832" y="3312"/>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0" name="Line 26"/>
                <p:cNvSpPr>
                  <a:spLocks noChangeShapeType="1"/>
                </p:cNvSpPr>
                <p:nvPr/>
              </p:nvSpPr>
              <p:spPr bwMode="auto">
                <a:xfrm>
                  <a:off x="2832" y="3456"/>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grpSp>
        </p:grpSp>
        <p:sp>
          <p:nvSpPr>
            <p:cNvPr id="7" name="Line 29"/>
            <p:cNvSpPr>
              <a:spLocks noChangeShapeType="1"/>
            </p:cNvSpPr>
            <p:nvPr/>
          </p:nvSpPr>
          <p:spPr bwMode="auto">
            <a:xfrm flipV="1">
              <a:off x="3744" y="244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8" name="Line 30"/>
            <p:cNvSpPr>
              <a:spLocks noChangeShapeType="1"/>
            </p:cNvSpPr>
            <p:nvPr/>
          </p:nvSpPr>
          <p:spPr bwMode="auto">
            <a:xfrm flipV="1">
              <a:off x="3744" y="2880"/>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9" name="Line 31"/>
            <p:cNvSpPr>
              <a:spLocks noChangeShapeType="1"/>
            </p:cNvSpPr>
            <p:nvPr/>
          </p:nvSpPr>
          <p:spPr bwMode="auto">
            <a:xfrm flipV="1">
              <a:off x="3744" y="331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0" name="Line 32"/>
            <p:cNvSpPr>
              <a:spLocks noChangeShapeType="1"/>
            </p:cNvSpPr>
            <p:nvPr/>
          </p:nvSpPr>
          <p:spPr bwMode="auto">
            <a:xfrm flipV="1">
              <a:off x="3744" y="3744"/>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grpSp>
      <p:sp>
        <p:nvSpPr>
          <p:cNvPr id="31" name="Title 30">
            <a:extLst>
              <a:ext uri="{FF2B5EF4-FFF2-40B4-BE49-F238E27FC236}">
                <a16:creationId xmlns:a16="http://schemas.microsoft.com/office/drawing/2014/main" xmlns="" id="{62981F51-2EC8-4B76-8960-35BFEF3F3A32}"/>
              </a:ext>
            </a:extLst>
          </p:cNvPr>
          <p:cNvSpPr>
            <a:spLocks noGrp="1"/>
          </p:cNvSpPr>
          <p:nvPr>
            <p:ph type="title"/>
          </p:nvPr>
        </p:nvSpPr>
        <p:spPr>
          <a:xfrm>
            <a:off x="220266" y="609600"/>
            <a:ext cx="8229600" cy="990600"/>
          </a:xfrm>
        </p:spPr>
        <p:txBody>
          <a:bodyPr>
            <a:normAutofit/>
          </a:bodyPr>
          <a:lstStyle/>
          <a:p>
            <a:r>
              <a:rPr lang="en-US" altLang="en-US" sz="4000" dirty="0"/>
              <a:t>Single Layer Feed-forward </a:t>
            </a:r>
            <a:endParaRPr lang="en-US" sz="4000" dirty="0"/>
          </a:p>
        </p:txBody>
      </p:sp>
      <p:sp>
        <p:nvSpPr>
          <p:cNvPr id="32" name="Content Placeholder 31">
            <a:extLst>
              <a:ext uri="{FF2B5EF4-FFF2-40B4-BE49-F238E27FC236}">
                <a16:creationId xmlns:a16="http://schemas.microsoft.com/office/drawing/2014/main" xmlns="" id="{2940A74F-E5D6-4FFF-9771-3181458199DF}"/>
              </a:ext>
            </a:extLst>
          </p:cNvPr>
          <p:cNvSpPr>
            <a:spLocks noGrp="1"/>
          </p:cNvSpPr>
          <p:nvPr>
            <p:ph idx="1"/>
          </p:nvPr>
        </p:nvSpPr>
        <p:spPr/>
        <p:txBody>
          <a:bodyPr/>
          <a:lstStyle/>
          <a:p>
            <a:r>
              <a:rPr lang="en-US" dirty="0"/>
              <a:t> Neural Network having two input units and one output units with no hidden layers. These are also known as ‘single layer </a:t>
            </a:r>
            <a:r>
              <a:rPr lang="en-US" dirty="0" err="1"/>
              <a:t>perceptrons</a:t>
            </a:r>
            <a:r>
              <a:rPr lang="en-US" dirty="0"/>
              <a:t>.</a:t>
            </a:r>
            <a:endParaRPr lang="en-IN" dirty="0"/>
          </a:p>
        </p:txBody>
      </p:sp>
    </p:spTree>
    <p:extLst>
      <p:ext uri="{BB962C8B-B14F-4D97-AF65-F5344CB8AC3E}">
        <p14:creationId xmlns:p14="http://schemas.microsoft.com/office/powerpoint/2010/main" val="1899691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Perceptron</a:t>
            </a:r>
            <a:endParaRPr lang="en-IN" dirty="0"/>
          </a:p>
        </p:txBody>
      </p:sp>
      <p:sp>
        <p:nvSpPr>
          <p:cNvPr id="3" name="Content Placeholder 2"/>
          <p:cNvSpPr>
            <a:spLocks noGrp="1"/>
          </p:cNvSpPr>
          <p:nvPr>
            <p:ph idx="1"/>
          </p:nvPr>
        </p:nvSpPr>
        <p:spPr/>
        <p:txBody>
          <a:bodyPr>
            <a:normAutofit/>
          </a:bodyPr>
          <a:lstStyle/>
          <a:p>
            <a:r>
              <a:rPr lang="en-US" dirty="0"/>
              <a:t>The perceptron is a simple algorithm which, given an input vector </a:t>
            </a:r>
            <a:r>
              <a:rPr lang="en-US" i="1" dirty="0"/>
              <a:t>x </a:t>
            </a:r>
            <a:r>
              <a:rPr lang="en-US" dirty="0"/>
              <a:t>of </a:t>
            </a:r>
            <a:r>
              <a:rPr lang="en-US" i="1" dirty="0"/>
              <a:t>m </a:t>
            </a:r>
            <a:r>
              <a:rPr lang="en-US" dirty="0"/>
              <a:t>values (</a:t>
            </a:r>
            <a:r>
              <a:rPr lang="en-US" i="1" dirty="0"/>
              <a:t>x1</a:t>
            </a:r>
            <a:r>
              <a:rPr lang="en-US" dirty="0"/>
              <a:t>, </a:t>
            </a:r>
            <a:r>
              <a:rPr lang="en-US" i="1" dirty="0"/>
              <a:t>x2</a:t>
            </a:r>
            <a:r>
              <a:rPr lang="en-US" dirty="0"/>
              <a:t>, ..., </a:t>
            </a:r>
            <a:r>
              <a:rPr lang="en-US" i="1" dirty="0" err="1"/>
              <a:t>xn</a:t>
            </a:r>
            <a:r>
              <a:rPr lang="en-US" dirty="0"/>
              <a:t>) </a:t>
            </a:r>
            <a:r>
              <a:rPr lang="en-US" dirty="0" smtClean="0"/>
              <a:t>often called </a:t>
            </a:r>
            <a:r>
              <a:rPr lang="en-US" dirty="0"/>
              <a:t>input features or simply features, outputs either </a:t>
            </a:r>
            <a:r>
              <a:rPr lang="en-US" i="1" dirty="0"/>
              <a:t>1 </a:t>
            </a:r>
            <a:r>
              <a:rPr lang="en-US" dirty="0"/>
              <a:t>(yes) or </a:t>
            </a:r>
            <a:r>
              <a:rPr lang="en-US" i="1" dirty="0"/>
              <a:t>0 </a:t>
            </a:r>
            <a:r>
              <a:rPr lang="en-US" dirty="0"/>
              <a:t>(no). Mathematically, we define </a:t>
            </a:r>
            <a:r>
              <a:rPr lang="en-US" dirty="0" smtClean="0"/>
              <a:t>a </a:t>
            </a:r>
            <a:r>
              <a:rPr lang="en-IN" dirty="0" smtClean="0"/>
              <a:t>function</a:t>
            </a:r>
            <a:r>
              <a:rPr lang="en-IN" dirty="0" smtClean="0"/>
              <a:t>:</a:t>
            </a:r>
          </a:p>
          <a:p>
            <a:r>
              <a:rPr lang="en-IN" b="1" dirty="0"/>
              <a:t>f</a:t>
            </a:r>
            <a:r>
              <a:rPr lang="en-IN" b="1" dirty="0" smtClean="0"/>
              <a:t>(x)=</a:t>
            </a:r>
            <a:r>
              <a:rPr lang="en-IN" b="1" dirty="0" err="1" smtClean="0"/>
              <a:t>wx+b</a:t>
            </a:r>
            <a:r>
              <a:rPr lang="en-IN" b="1" dirty="0" smtClean="0"/>
              <a:t>	:1 if f(x)&gt;0 else 0</a:t>
            </a:r>
          </a:p>
          <a:p>
            <a:r>
              <a:rPr lang="en-US" dirty="0"/>
              <a:t>Here, </a:t>
            </a:r>
            <a:r>
              <a:rPr lang="en-US" i="1" dirty="0"/>
              <a:t>w </a:t>
            </a:r>
            <a:r>
              <a:rPr lang="en-US" dirty="0"/>
              <a:t>is a vector of weights, </a:t>
            </a:r>
            <a:r>
              <a:rPr lang="en-US" i="1" dirty="0" err="1"/>
              <a:t>wx</a:t>
            </a:r>
            <a:r>
              <a:rPr lang="en-US" i="1" dirty="0"/>
              <a:t> </a:t>
            </a:r>
            <a:r>
              <a:rPr lang="en-US" dirty="0"/>
              <a:t>is the dot product , and </a:t>
            </a:r>
            <a:r>
              <a:rPr lang="en-US" i="1" dirty="0"/>
              <a:t>b </a:t>
            </a:r>
            <a:r>
              <a:rPr lang="en-US" dirty="0"/>
              <a:t>is a </a:t>
            </a:r>
            <a:r>
              <a:rPr lang="en-US" dirty="0" smtClean="0"/>
              <a:t>bias</a:t>
            </a:r>
          </a:p>
          <a:p>
            <a:r>
              <a:rPr lang="en-US" dirty="0"/>
              <a:t>If </a:t>
            </a:r>
            <a:r>
              <a:rPr lang="en-US" i="1" dirty="0"/>
              <a:t>x </a:t>
            </a:r>
            <a:r>
              <a:rPr lang="en-US" dirty="0"/>
              <a:t>lies above the straight line, then the answer is positive, otherwise it </a:t>
            </a:r>
            <a:r>
              <a:rPr lang="en-US" dirty="0" smtClean="0"/>
              <a:t>is negative</a:t>
            </a:r>
            <a:r>
              <a:rPr lang="en-US" dirty="0"/>
              <a:t>. Very simple algorithm! The perception cannot express a </a:t>
            </a:r>
            <a:r>
              <a:rPr lang="en-US" i="1" dirty="0"/>
              <a:t>maybe </a:t>
            </a:r>
            <a:r>
              <a:rPr lang="en-US" dirty="0"/>
              <a:t>answer. It can answer </a:t>
            </a:r>
            <a:r>
              <a:rPr lang="en-US" b="1" i="1" dirty="0" smtClean="0"/>
              <a:t>yes </a:t>
            </a:r>
            <a:r>
              <a:rPr lang="en-IN" b="1" dirty="0" smtClean="0"/>
              <a:t>(</a:t>
            </a:r>
            <a:r>
              <a:rPr lang="en-IN" b="1" i="1" dirty="0" smtClean="0"/>
              <a:t>1</a:t>
            </a:r>
            <a:r>
              <a:rPr lang="en-IN" b="1" dirty="0"/>
              <a:t>) or </a:t>
            </a:r>
            <a:r>
              <a:rPr lang="en-IN" b="1" i="1" dirty="0"/>
              <a:t>no </a:t>
            </a:r>
            <a:r>
              <a:rPr lang="en-IN" b="1" dirty="0"/>
              <a:t>(</a:t>
            </a:r>
            <a:r>
              <a:rPr lang="en-IN" b="1" i="1" dirty="0"/>
              <a:t>0</a:t>
            </a:r>
            <a:r>
              <a:rPr lang="en-IN" b="1" dirty="0"/>
              <a:t>)</a:t>
            </a:r>
          </a:p>
        </p:txBody>
      </p:sp>
    </p:spTree>
    <p:extLst>
      <p:ext uri="{BB962C8B-B14F-4D97-AF65-F5344CB8AC3E}">
        <p14:creationId xmlns:p14="http://schemas.microsoft.com/office/powerpoint/2010/main" val="2615869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Neural Networks</a:t>
            </a:r>
            <a:endParaRPr lang="en-IN" dirty="0"/>
          </a:p>
        </p:txBody>
      </p:sp>
      <p:sp>
        <p:nvSpPr>
          <p:cNvPr id="3" name="Content Placeholder 2"/>
          <p:cNvSpPr>
            <a:spLocks noGrp="1"/>
          </p:cNvSpPr>
          <p:nvPr>
            <p:ph idx="1"/>
          </p:nvPr>
        </p:nvSpPr>
        <p:spPr/>
        <p:txBody>
          <a:bodyPr>
            <a:normAutofit fontScale="92500" lnSpcReduction="10000"/>
          </a:bodyPr>
          <a:lstStyle/>
          <a:p>
            <a:r>
              <a:rPr lang="en-US" altLang="ko-KR" dirty="0">
                <a:ea typeface="Gulim" pitchFamily="34" charset="-127"/>
              </a:rPr>
              <a:t>The brain is made up of neurons which have</a:t>
            </a:r>
          </a:p>
          <a:p>
            <a:r>
              <a:rPr lang="en-IN" b="1" dirty="0" smtClean="0"/>
              <a:t>Dendrite</a:t>
            </a:r>
            <a:r>
              <a:rPr lang="en-IN" dirty="0"/>
              <a:t> — It receives signals from other neurons.</a:t>
            </a:r>
          </a:p>
          <a:p>
            <a:pPr algn="just"/>
            <a:r>
              <a:rPr lang="en-IN" b="1" dirty="0"/>
              <a:t>Soma (cell body)</a:t>
            </a:r>
            <a:r>
              <a:rPr lang="en-IN" dirty="0"/>
              <a:t> — It sums all the incoming signals to generate input.</a:t>
            </a:r>
          </a:p>
          <a:p>
            <a:r>
              <a:rPr lang="en-IN" b="1" dirty="0"/>
              <a:t>Axon</a:t>
            </a:r>
            <a:r>
              <a:rPr lang="en-IN" dirty="0"/>
              <a:t> — When the sum reaches a threshold value, neuron fires and the signal travels down the axon to the other neurons.</a:t>
            </a:r>
          </a:p>
          <a:p>
            <a:pPr algn="just"/>
            <a:r>
              <a:rPr lang="en-IN" b="1" dirty="0"/>
              <a:t>Synapses</a:t>
            </a:r>
            <a:r>
              <a:rPr lang="en-IN" dirty="0"/>
              <a:t> — The point of interconnection of one neuron with other neurons. The amount of signal transmitted depend upon the strength (synaptic weights) of the connections.</a:t>
            </a:r>
          </a:p>
          <a:p>
            <a:pPr algn="just"/>
            <a:r>
              <a:rPr lang="en-IN" dirty="0"/>
              <a:t>The connections can be inhibitory (decreasing strength) or excitatory (increasing strength) in nature.</a:t>
            </a:r>
          </a:p>
          <a:p>
            <a:pPr algn="just"/>
            <a:r>
              <a:rPr lang="en-IN" dirty="0"/>
              <a:t>So, </a:t>
            </a:r>
            <a:r>
              <a:rPr lang="en-IN" b="1" dirty="0"/>
              <a:t>neural network</a:t>
            </a:r>
            <a:r>
              <a:rPr lang="en-IN" dirty="0"/>
              <a:t>, in general, is a highly interconnected network of billions of neuron with trillion of interconnections between them.</a:t>
            </a:r>
          </a:p>
          <a:p>
            <a:endParaRPr lang="en-IN" dirty="0"/>
          </a:p>
        </p:txBody>
      </p:sp>
    </p:spTree>
    <p:extLst>
      <p:ext uri="{BB962C8B-B14F-4D97-AF65-F5344CB8AC3E}">
        <p14:creationId xmlns:p14="http://schemas.microsoft.com/office/powerpoint/2010/main" val="1238530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1243013" y="857250"/>
            <a:ext cx="5829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defRPr>
            </a:lvl9pPr>
          </a:lstStyle>
          <a:p>
            <a:pPr algn="l"/>
            <a:endParaRPr lang="en-US" altLang="en-US" sz="2400" dirty="0">
              <a:solidFill>
                <a:schemeClr val="tx1"/>
              </a:solidFill>
              <a:latin typeface="Arial" charset="0"/>
              <a:ea typeface="+mn-ea"/>
              <a:cs typeface="+mn-cs"/>
            </a:endParaRPr>
          </a:p>
        </p:txBody>
      </p:sp>
      <p:sp>
        <p:nvSpPr>
          <p:cNvPr id="3" name="Text Box 35"/>
          <p:cNvSpPr txBox="1">
            <a:spLocks noChangeArrowheads="1"/>
          </p:cNvSpPr>
          <p:nvPr/>
        </p:nvSpPr>
        <p:spPr bwMode="auto">
          <a:xfrm>
            <a:off x="1959165" y="3371851"/>
            <a:ext cx="7489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a:r>
              <a:rPr lang="en-US" altLang="en-US" sz="1800" b="1" i="1">
                <a:solidFill>
                  <a:srgbClr val="0000FF"/>
                </a:solidFill>
              </a:rPr>
              <a:t>Input</a:t>
            </a:r>
          </a:p>
          <a:p>
            <a:pPr algn="ctr"/>
            <a:r>
              <a:rPr lang="en-US" altLang="en-US" sz="1800" b="1" i="1">
                <a:solidFill>
                  <a:srgbClr val="0000FF"/>
                </a:solidFill>
              </a:rPr>
              <a:t>layer</a:t>
            </a:r>
            <a:endParaRPr lang="en-US" altLang="en-US" sz="1800"/>
          </a:p>
        </p:txBody>
      </p:sp>
      <p:sp>
        <p:nvSpPr>
          <p:cNvPr id="4" name="Text Box 36"/>
          <p:cNvSpPr txBox="1">
            <a:spLocks noChangeArrowheads="1"/>
          </p:cNvSpPr>
          <p:nvPr/>
        </p:nvSpPr>
        <p:spPr bwMode="auto">
          <a:xfrm>
            <a:off x="6358783" y="3314701"/>
            <a:ext cx="9412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a:r>
              <a:rPr lang="en-US" altLang="en-US" sz="1800" b="1" i="1">
                <a:solidFill>
                  <a:srgbClr val="009900"/>
                </a:solidFill>
              </a:rPr>
              <a:t>Output</a:t>
            </a:r>
          </a:p>
          <a:p>
            <a:pPr algn="ctr"/>
            <a:r>
              <a:rPr lang="en-US" altLang="en-US" sz="1800" b="1" i="1">
                <a:solidFill>
                  <a:srgbClr val="009900"/>
                </a:solidFill>
              </a:rPr>
              <a:t>layer</a:t>
            </a:r>
          </a:p>
        </p:txBody>
      </p:sp>
      <p:sp>
        <p:nvSpPr>
          <p:cNvPr id="5" name="Text Box 37"/>
          <p:cNvSpPr txBox="1">
            <a:spLocks noChangeArrowheads="1"/>
          </p:cNvSpPr>
          <p:nvPr/>
        </p:nvSpPr>
        <p:spPr bwMode="auto">
          <a:xfrm>
            <a:off x="3529013" y="4743450"/>
            <a:ext cx="16466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b="1" i="1">
                <a:solidFill>
                  <a:srgbClr val="996600"/>
                </a:solidFill>
              </a:rPr>
              <a:t>Hidden Layer</a:t>
            </a:r>
            <a:endParaRPr lang="en-US" altLang="en-US" sz="1800"/>
          </a:p>
        </p:txBody>
      </p:sp>
      <p:grpSp>
        <p:nvGrpSpPr>
          <p:cNvPr id="6" name="Group 5"/>
          <p:cNvGrpSpPr>
            <a:grpSpLocks/>
          </p:cNvGrpSpPr>
          <p:nvPr/>
        </p:nvGrpSpPr>
        <p:grpSpPr bwMode="auto">
          <a:xfrm>
            <a:off x="3300413" y="2800350"/>
            <a:ext cx="2800350" cy="1771650"/>
            <a:chOff x="2256" y="1680"/>
            <a:chExt cx="2352" cy="1488"/>
          </a:xfrm>
        </p:grpSpPr>
        <p:grpSp>
          <p:nvGrpSpPr>
            <p:cNvPr id="8" name="Group 7"/>
            <p:cNvGrpSpPr>
              <a:grpSpLocks/>
            </p:cNvGrpSpPr>
            <p:nvPr/>
          </p:nvGrpSpPr>
          <p:grpSpPr bwMode="auto">
            <a:xfrm>
              <a:off x="2256" y="1680"/>
              <a:ext cx="1824" cy="1488"/>
              <a:chOff x="2256" y="1680"/>
              <a:chExt cx="1824" cy="1488"/>
            </a:xfrm>
          </p:grpSpPr>
          <p:sp>
            <p:nvSpPr>
              <p:cNvPr id="11" name="Oval 10"/>
              <p:cNvSpPr>
                <a:spLocks noChangeArrowheads="1"/>
              </p:cNvSpPr>
              <p:nvPr/>
            </p:nvSpPr>
            <p:spPr bwMode="auto">
              <a:xfrm>
                <a:off x="3072" y="1680"/>
                <a:ext cx="240" cy="24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2" name="Oval 11"/>
              <p:cNvSpPr>
                <a:spLocks noChangeArrowheads="1"/>
              </p:cNvSpPr>
              <p:nvPr/>
            </p:nvSpPr>
            <p:spPr bwMode="auto">
              <a:xfrm>
                <a:off x="3072" y="2064"/>
                <a:ext cx="240" cy="24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3" name="Oval 12"/>
              <p:cNvSpPr>
                <a:spLocks noChangeArrowheads="1"/>
              </p:cNvSpPr>
              <p:nvPr/>
            </p:nvSpPr>
            <p:spPr bwMode="auto">
              <a:xfrm>
                <a:off x="3072" y="2496"/>
                <a:ext cx="240" cy="24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4" name="Oval 13"/>
              <p:cNvSpPr>
                <a:spLocks noChangeArrowheads="1"/>
              </p:cNvSpPr>
              <p:nvPr/>
            </p:nvSpPr>
            <p:spPr bwMode="auto">
              <a:xfrm>
                <a:off x="3072" y="2928"/>
                <a:ext cx="240" cy="24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5" name="Rectangle 14"/>
              <p:cNvSpPr>
                <a:spLocks noChangeArrowheads="1"/>
              </p:cNvSpPr>
              <p:nvPr/>
            </p:nvSpPr>
            <p:spPr bwMode="auto">
              <a:xfrm>
                <a:off x="2256" y="2016"/>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6" name="Rectangle 15"/>
              <p:cNvSpPr>
                <a:spLocks noChangeArrowheads="1"/>
              </p:cNvSpPr>
              <p:nvPr/>
            </p:nvSpPr>
            <p:spPr bwMode="auto">
              <a:xfrm>
                <a:off x="2256" y="2352"/>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7" name="Rectangle 16"/>
              <p:cNvSpPr>
                <a:spLocks noChangeArrowheads="1"/>
              </p:cNvSpPr>
              <p:nvPr/>
            </p:nvSpPr>
            <p:spPr bwMode="auto">
              <a:xfrm>
                <a:off x="2256" y="2736"/>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8" name="Line 12"/>
              <p:cNvSpPr>
                <a:spLocks noChangeShapeType="1"/>
              </p:cNvSpPr>
              <p:nvPr/>
            </p:nvSpPr>
            <p:spPr bwMode="auto">
              <a:xfrm flipV="1">
                <a:off x="2400" y="1824"/>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9" name="Line 13"/>
              <p:cNvSpPr>
                <a:spLocks noChangeShapeType="1"/>
              </p:cNvSpPr>
              <p:nvPr/>
            </p:nvSpPr>
            <p:spPr bwMode="auto">
              <a:xfrm>
                <a:off x="2400" y="2064"/>
                <a:ext cx="67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0" name="Line 14"/>
              <p:cNvSpPr>
                <a:spLocks noChangeShapeType="1"/>
              </p:cNvSpPr>
              <p:nvPr/>
            </p:nvSpPr>
            <p:spPr bwMode="auto">
              <a:xfrm>
                <a:off x="2400" y="2064"/>
                <a:ext cx="67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1" name="Line 15"/>
              <p:cNvSpPr>
                <a:spLocks noChangeShapeType="1"/>
              </p:cNvSpPr>
              <p:nvPr/>
            </p:nvSpPr>
            <p:spPr bwMode="auto">
              <a:xfrm>
                <a:off x="2400" y="2064"/>
                <a:ext cx="672"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2" name="Line 16"/>
              <p:cNvSpPr>
                <a:spLocks noChangeShapeType="1"/>
              </p:cNvSpPr>
              <p:nvPr/>
            </p:nvSpPr>
            <p:spPr bwMode="auto">
              <a:xfrm flipV="1">
                <a:off x="2400" y="1824"/>
                <a:ext cx="67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3" name="Line 17"/>
              <p:cNvSpPr>
                <a:spLocks noChangeShapeType="1"/>
              </p:cNvSpPr>
              <p:nvPr/>
            </p:nvSpPr>
            <p:spPr bwMode="auto">
              <a:xfrm>
                <a:off x="2400" y="2400"/>
                <a:ext cx="672"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4" name="Line 18"/>
              <p:cNvSpPr>
                <a:spLocks noChangeShapeType="1"/>
              </p:cNvSpPr>
              <p:nvPr/>
            </p:nvSpPr>
            <p:spPr bwMode="auto">
              <a:xfrm flipV="1">
                <a:off x="2400" y="2208"/>
                <a:ext cx="672"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5" name="Line 19"/>
              <p:cNvSpPr>
                <a:spLocks noChangeShapeType="1"/>
              </p:cNvSpPr>
              <p:nvPr/>
            </p:nvSpPr>
            <p:spPr bwMode="auto">
              <a:xfrm flipV="1">
                <a:off x="2400" y="2640"/>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6" name="Line 20"/>
              <p:cNvSpPr>
                <a:spLocks noChangeShapeType="1"/>
              </p:cNvSpPr>
              <p:nvPr/>
            </p:nvSpPr>
            <p:spPr bwMode="auto">
              <a:xfrm>
                <a:off x="2400" y="2784"/>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7" name="Line 22"/>
              <p:cNvSpPr>
                <a:spLocks noChangeShapeType="1"/>
              </p:cNvSpPr>
              <p:nvPr/>
            </p:nvSpPr>
            <p:spPr bwMode="auto">
              <a:xfrm flipV="1">
                <a:off x="2400" y="2160"/>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8" name="Line 23"/>
              <p:cNvSpPr>
                <a:spLocks noChangeShapeType="1"/>
              </p:cNvSpPr>
              <p:nvPr/>
            </p:nvSpPr>
            <p:spPr bwMode="auto">
              <a:xfrm>
                <a:off x="2400" y="2400"/>
                <a:ext cx="67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29" name="Line 24"/>
              <p:cNvSpPr>
                <a:spLocks noChangeShapeType="1"/>
              </p:cNvSpPr>
              <p:nvPr/>
            </p:nvSpPr>
            <p:spPr bwMode="auto">
              <a:xfrm flipV="1">
                <a:off x="2400" y="1824"/>
                <a:ext cx="672"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0" name="Oval 29"/>
              <p:cNvSpPr>
                <a:spLocks noChangeArrowheads="1"/>
              </p:cNvSpPr>
              <p:nvPr/>
            </p:nvSpPr>
            <p:spPr bwMode="auto">
              <a:xfrm>
                <a:off x="3840" y="2592"/>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1" name="Oval 30"/>
              <p:cNvSpPr>
                <a:spLocks noChangeArrowheads="1"/>
              </p:cNvSpPr>
              <p:nvPr/>
            </p:nvSpPr>
            <p:spPr bwMode="auto">
              <a:xfrm>
                <a:off x="3840" y="2016"/>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2" name="Line 27"/>
              <p:cNvSpPr>
                <a:spLocks noChangeShapeType="1"/>
              </p:cNvSpPr>
              <p:nvPr/>
            </p:nvSpPr>
            <p:spPr bwMode="auto">
              <a:xfrm>
                <a:off x="3312" y="1824"/>
                <a:ext cx="52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3" name="Line 28"/>
              <p:cNvSpPr>
                <a:spLocks noChangeShapeType="1"/>
              </p:cNvSpPr>
              <p:nvPr/>
            </p:nvSpPr>
            <p:spPr bwMode="auto">
              <a:xfrm>
                <a:off x="3312" y="1824"/>
                <a:ext cx="528"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4" name="Line 29"/>
              <p:cNvSpPr>
                <a:spLocks noChangeShapeType="1"/>
              </p:cNvSpPr>
              <p:nvPr/>
            </p:nvSpPr>
            <p:spPr bwMode="auto">
              <a:xfrm flipV="1">
                <a:off x="3312" y="2112"/>
                <a:ext cx="528"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5" name="Line 30"/>
              <p:cNvSpPr>
                <a:spLocks noChangeShapeType="1"/>
              </p:cNvSpPr>
              <p:nvPr/>
            </p:nvSpPr>
            <p:spPr bwMode="auto">
              <a:xfrm>
                <a:off x="3312" y="2160"/>
                <a:ext cx="52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6" name="Line 31"/>
              <p:cNvSpPr>
                <a:spLocks noChangeShapeType="1"/>
              </p:cNvSpPr>
              <p:nvPr/>
            </p:nvSpPr>
            <p:spPr bwMode="auto">
              <a:xfrm flipV="1">
                <a:off x="3312" y="2112"/>
                <a:ext cx="5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7" name="Line 32"/>
              <p:cNvSpPr>
                <a:spLocks noChangeShapeType="1"/>
              </p:cNvSpPr>
              <p:nvPr/>
            </p:nvSpPr>
            <p:spPr bwMode="auto">
              <a:xfrm>
                <a:off x="3312" y="2592"/>
                <a:ext cx="52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8" name="Line 33"/>
              <p:cNvSpPr>
                <a:spLocks noChangeShapeType="1"/>
              </p:cNvSpPr>
              <p:nvPr/>
            </p:nvSpPr>
            <p:spPr bwMode="auto">
              <a:xfrm flipV="1">
                <a:off x="3312" y="2112"/>
                <a:ext cx="528"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9" name="Line 34"/>
              <p:cNvSpPr>
                <a:spLocks noChangeShapeType="1"/>
              </p:cNvSpPr>
              <p:nvPr/>
            </p:nvSpPr>
            <p:spPr bwMode="auto">
              <a:xfrm flipV="1">
                <a:off x="3312" y="2688"/>
                <a:ext cx="52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grpSp>
        <p:sp>
          <p:nvSpPr>
            <p:cNvPr id="9" name="Line 80"/>
            <p:cNvSpPr>
              <a:spLocks noChangeShapeType="1"/>
            </p:cNvSpPr>
            <p:nvPr/>
          </p:nvSpPr>
          <p:spPr bwMode="auto">
            <a:xfrm flipV="1">
              <a:off x="4080" y="211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0" name="Line 81"/>
            <p:cNvSpPr>
              <a:spLocks noChangeShapeType="1"/>
            </p:cNvSpPr>
            <p:nvPr/>
          </p:nvSpPr>
          <p:spPr bwMode="auto">
            <a:xfrm flipV="1">
              <a:off x="4080" y="273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grpSp>
      <p:sp>
        <p:nvSpPr>
          <p:cNvPr id="7" name="Text Box 85"/>
          <p:cNvSpPr txBox="1">
            <a:spLocks noChangeArrowheads="1"/>
          </p:cNvSpPr>
          <p:nvPr/>
        </p:nvSpPr>
        <p:spPr bwMode="auto">
          <a:xfrm>
            <a:off x="3611166" y="2400300"/>
            <a:ext cx="16337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800"/>
              <a:t>3-4-2 Network</a:t>
            </a:r>
          </a:p>
        </p:txBody>
      </p:sp>
      <p:sp>
        <p:nvSpPr>
          <p:cNvPr id="40" name="Title 39">
            <a:extLst>
              <a:ext uri="{FF2B5EF4-FFF2-40B4-BE49-F238E27FC236}">
                <a16:creationId xmlns:a16="http://schemas.microsoft.com/office/drawing/2014/main" xmlns="" id="{4D65E82B-A701-4338-90EB-0B420B864A4F}"/>
              </a:ext>
            </a:extLst>
          </p:cNvPr>
          <p:cNvSpPr>
            <a:spLocks noGrp="1"/>
          </p:cNvSpPr>
          <p:nvPr>
            <p:ph type="title"/>
          </p:nvPr>
        </p:nvSpPr>
        <p:spPr/>
        <p:txBody>
          <a:bodyPr>
            <a:normAutofit/>
          </a:bodyPr>
          <a:lstStyle/>
          <a:p>
            <a:r>
              <a:rPr lang="en-US" altLang="en-US" sz="4000" dirty="0"/>
              <a:t>Multi Layer Feed-forward </a:t>
            </a:r>
            <a:endParaRPr lang="en-US" sz="4000" dirty="0"/>
          </a:p>
        </p:txBody>
      </p:sp>
      <p:sp>
        <p:nvSpPr>
          <p:cNvPr id="41" name="Rectangle 40"/>
          <p:cNvSpPr/>
          <p:nvPr/>
        </p:nvSpPr>
        <p:spPr>
          <a:xfrm>
            <a:off x="409596" y="5624373"/>
            <a:ext cx="8304410" cy="923330"/>
          </a:xfrm>
          <a:prstGeom prst="rect">
            <a:avLst/>
          </a:prstGeom>
        </p:spPr>
        <p:txBody>
          <a:bodyPr wrap="square">
            <a:spAutoFit/>
          </a:bodyPr>
          <a:lstStyle/>
          <a:p>
            <a:r>
              <a:rPr lang="en-IN" dirty="0"/>
              <a:t>These networks use </a:t>
            </a:r>
            <a:r>
              <a:rPr lang="en-IN" dirty="0" smtClean="0"/>
              <a:t>one or more </a:t>
            </a:r>
            <a:r>
              <a:rPr lang="en-IN" dirty="0"/>
              <a:t>than one hidden layer of neurons, unlike single layer perceptron. These are also known as deep </a:t>
            </a:r>
            <a:r>
              <a:rPr lang="en-IN" dirty="0" err="1"/>
              <a:t>feedforward</a:t>
            </a:r>
            <a:r>
              <a:rPr lang="en-IN" dirty="0"/>
              <a:t> neural networks.</a:t>
            </a:r>
          </a:p>
        </p:txBody>
      </p:sp>
    </p:spTree>
    <p:extLst>
      <p:ext uri="{BB962C8B-B14F-4D97-AF65-F5344CB8AC3E}">
        <p14:creationId xmlns:p14="http://schemas.microsoft.com/office/powerpoint/2010/main" val="564246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65018" y="2150444"/>
            <a:ext cx="781396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725" dirty="0"/>
              <a:t>Recurrent Network with </a:t>
            </a:r>
            <a:r>
              <a:rPr lang="en-US" altLang="en-US" sz="1725" b="1" i="1" dirty="0">
                <a:solidFill>
                  <a:srgbClr val="996600"/>
                </a:solidFill>
              </a:rPr>
              <a:t>hidden neuron(s)</a:t>
            </a:r>
            <a:r>
              <a:rPr lang="en-US" altLang="en-US" sz="1725" dirty="0"/>
              <a:t>: unit delay operator </a:t>
            </a:r>
            <a:r>
              <a:rPr lang="en-US" altLang="en-US" sz="1725" i="1" dirty="0">
                <a:solidFill>
                  <a:srgbClr val="0000FF"/>
                </a:solidFill>
              </a:rPr>
              <a:t>z</a:t>
            </a:r>
            <a:r>
              <a:rPr lang="en-US" altLang="en-US" sz="1725" i="1" baseline="30000" dirty="0">
                <a:solidFill>
                  <a:srgbClr val="0000FF"/>
                </a:solidFill>
              </a:rPr>
              <a:t>-1 </a:t>
            </a:r>
            <a:r>
              <a:rPr lang="en-US" altLang="en-US" sz="1725" dirty="0"/>
              <a:t>implies dynamic system</a:t>
            </a:r>
            <a:endParaRPr lang="en-US" altLang="en-US" sz="1725" b="1" i="1" baseline="30000" dirty="0">
              <a:solidFill>
                <a:srgbClr val="0000FF"/>
              </a:solidFill>
            </a:endParaRPr>
          </a:p>
          <a:p>
            <a:pPr>
              <a:buFontTx/>
              <a:buNone/>
            </a:pPr>
            <a:endParaRPr lang="en-US" altLang="en-US" sz="2100" dirty="0"/>
          </a:p>
        </p:txBody>
      </p:sp>
      <p:grpSp>
        <p:nvGrpSpPr>
          <p:cNvPr id="3" name="Group 2"/>
          <p:cNvGrpSpPr>
            <a:grpSpLocks/>
          </p:cNvGrpSpPr>
          <p:nvPr/>
        </p:nvGrpSpPr>
        <p:grpSpPr bwMode="auto">
          <a:xfrm>
            <a:off x="2543175" y="3150467"/>
            <a:ext cx="3899189" cy="2234201"/>
            <a:chOff x="1104" y="1632"/>
            <a:chExt cx="4080" cy="2160"/>
          </a:xfrm>
        </p:grpSpPr>
        <p:sp>
          <p:nvSpPr>
            <p:cNvPr id="5" name="Oval 4"/>
            <p:cNvSpPr>
              <a:spLocks noChangeArrowheads="1"/>
            </p:cNvSpPr>
            <p:nvPr/>
          </p:nvSpPr>
          <p:spPr bwMode="auto">
            <a:xfrm>
              <a:off x="3744" y="3120"/>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6" name="Oval 5"/>
            <p:cNvSpPr>
              <a:spLocks noChangeArrowheads="1"/>
            </p:cNvSpPr>
            <p:nvPr/>
          </p:nvSpPr>
          <p:spPr bwMode="auto">
            <a:xfrm>
              <a:off x="3744" y="1632"/>
              <a:ext cx="240" cy="240"/>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7" name="Oval 6"/>
            <p:cNvSpPr>
              <a:spLocks noChangeArrowheads="1"/>
            </p:cNvSpPr>
            <p:nvPr/>
          </p:nvSpPr>
          <p:spPr bwMode="auto">
            <a:xfrm>
              <a:off x="3744" y="2352"/>
              <a:ext cx="240" cy="240"/>
            </a:xfrm>
            <a:prstGeom prst="ellipse">
              <a:avLst/>
            </a:prstGeom>
            <a:solidFill>
              <a:srgbClr val="99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8" name="Rectangle 7"/>
            <p:cNvSpPr>
              <a:spLocks noChangeArrowheads="1"/>
            </p:cNvSpPr>
            <p:nvPr/>
          </p:nvSpPr>
          <p:spPr bwMode="auto">
            <a:xfrm>
              <a:off x="2544" y="3648"/>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9" name="Rectangle 8"/>
            <p:cNvSpPr>
              <a:spLocks noChangeArrowheads="1"/>
            </p:cNvSpPr>
            <p:nvPr/>
          </p:nvSpPr>
          <p:spPr bwMode="auto">
            <a:xfrm>
              <a:off x="2544" y="1680"/>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0" name="Rectangle 9"/>
            <p:cNvSpPr>
              <a:spLocks noChangeArrowheads="1"/>
            </p:cNvSpPr>
            <p:nvPr/>
          </p:nvSpPr>
          <p:spPr bwMode="auto">
            <a:xfrm>
              <a:off x="2544" y="2400"/>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1" name="Rectangle 10"/>
            <p:cNvSpPr>
              <a:spLocks noChangeArrowheads="1"/>
            </p:cNvSpPr>
            <p:nvPr/>
          </p:nvSpPr>
          <p:spPr bwMode="auto">
            <a:xfrm>
              <a:off x="2544" y="3168"/>
              <a:ext cx="14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12" name="Text Box 13"/>
            <p:cNvSpPr txBox="1">
              <a:spLocks noChangeArrowheads="1"/>
            </p:cNvSpPr>
            <p:nvPr/>
          </p:nvSpPr>
          <p:spPr bwMode="auto">
            <a:xfrm>
              <a:off x="1104" y="1632"/>
              <a:ext cx="413" cy="3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i="1" dirty="0">
                  <a:solidFill>
                    <a:srgbClr val="0000FF"/>
                  </a:solidFill>
                </a:rPr>
                <a:t>z</a:t>
              </a:r>
              <a:r>
                <a:rPr lang="en-US" altLang="en-US" sz="1500" i="1" baseline="30000" dirty="0">
                  <a:solidFill>
                    <a:srgbClr val="0000FF"/>
                  </a:solidFill>
                </a:rPr>
                <a:t>-1</a:t>
              </a:r>
              <a:endParaRPr lang="en-US" altLang="en-US" sz="1500" b="1" i="1" baseline="30000" dirty="0">
                <a:solidFill>
                  <a:srgbClr val="0000FF"/>
                </a:solidFill>
              </a:endParaRPr>
            </a:p>
          </p:txBody>
        </p:sp>
        <p:sp>
          <p:nvSpPr>
            <p:cNvPr id="13" name="Text Box 14"/>
            <p:cNvSpPr txBox="1">
              <a:spLocks noChangeArrowheads="1"/>
            </p:cNvSpPr>
            <p:nvPr/>
          </p:nvSpPr>
          <p:spPr bwMode="auto">
            <a:xfrm>
              <a:off x="1104" y="2352"/>
              <a:ext cx="413" cy="3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i="1">
                  <a:solidFill>
                    <a:srgbClr val="0000FF"/>
                  </a:solidFill>
                </a:rPr>
                <a:t>z</a:t>
              </a:r>
              <a:r>
                <a:rPr lang="en-US" altLang="en-US" sz="1500" i="1" baseline="30000">
                  <a:solidFill>
                    <a:srgbClr val="0000FF"/>
                  </a:solidFill>
                </a:rPr>
                <a:t>-1</a:t>
              </a:r>
              <a:endParaRPr lang="en-US" altLang="en-US" sz="1500" b="1" i="1" baseline="30000">
                <a:solidFill>
                  <a:srgbClr val="0000FF"/>
                </a:solidFill>
              </a:endParaRPr>
            </a:p>
          </p:txBody>
        </p:sp>
        <p:sp>
          <p:nvSpPr>
            <p:cNvPr id="14" name="Text Box 15"/>
            <p:cNvSpPr txBox="1">
              <a:spLocks noChangeArrowheads="1"/>
            </p:cNvSpPr>
            <p:nvPr/>
          </p:nvSpPr>
          <p:spPr bwMode="auto">
            <a:xfrm>
              <a:off x="1104" y="3120"/>
              <a:ext cx="413" cy="3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r>
                <a:rPr lang="en-US" altLang="en-US" sz="1500" i="1">
                  <a:solidFill>
                    <a:srgbClr val="0000FF"/>
                  </a:solidFill>
                </a:rPr>
                <a:t>z</a:t>
              </a:r>
              <a:r>
                <a:rPr lang="en-US" altLang="en-US" sz="1500" i="1" baseline="30000">
                  <a:solidFill>
                    <a:srgbClr val="0000FF"/>
                  </a:solidFill>
                </a:rPr>
                <a:t>-1</a:t>
              </a:r>
              <a:endParaRPr lang="en-US" altLang="en-US" sz="1500" b="1" i="1" baseline="30000">
                <a:solidFill>
                  <a:srgbClr val="0000FF"/>
                </a:solidFill>
              </a:endParaRPr>
            </a:p>
          </p:txBody>
        </p:sp>
        <p:cxnSp>
          <p:nvCxnSpPr>
            <p:cNvPr id="15" name="AutoShape 37"/>
            <p:cNvCxnSpPr>
              <a:cxnSpLocks noChangeShapeType="1"/>
              <a:stCxn id="7" idx="6"/>
              <a:endCxn id="13" idx="1"/>
            </p:cNvCxnSpPr>
            <p:nvPr/>
          </p:nvCxnSpPr>
          <p:spPr bwMode="auto">
            <a:xfrm flipH="1">
              <a:off x="1104" y="2472"/>
              <a:ext cx="2880" cy="36"/>
            </a:xfrm>
            <a:prstGeom prst="bentConnector5">
              <a:avLst>
                <a:gd name="adj1" fmla="val -8306"/>
                <a:gd name="adj2" fmla="val 1147263"/>
                <a:gd name="adj3" fmla="val 10830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8"/>
            <p:cNvCxnSpPr>
              <a:cxnSpLocks noChangeShapeType="1"/>
              <a:stCxn id="6" idx="6"/>
              <a:endCxn id="12" idx="1"/>
            </p:cNvCxnSpPr>
            <p:nvPr/>
          </p:nvCxnSpPr>
          <p:spPr bwMode="auto">
            <a:xfrm flipH="1">
              <a:off x="1104" y="1752"/>
              <a:ext cx="2880" cy="36"/>
            </a:xfrm>
            <a:prstGeom prst="bentConnector5">
              <a:avLst>
                <a:gd name="adj1" fmla="val -8306"/>
                <a:gd name="adj2" fmla="val 1147263"/>
                <a:gd name="adj3" fmla="val 10830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41"/>
            <p:cNvCxnSpPr>
              <a:cxnSpLocks noChangeShapeType="1"/>
              <a:stCxn id="9" idx="3"/>
              <a:endCxn id="6" idx="2"/>
            </p:cNvCxnSpPr>
            <p:nvPr/>
          </p:nvCxnSpPr>
          <p:spPr bwMode="auto">
            <a:xfrm>
              <a:off x="2688" y="1752"/>
              <a:ext cx="105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42"/>
            <p:cNvCxnSpPr>
              <a:cxnSpLocks noChangeShapeType="1"/>
              <a:stCxn id="10" idx="3"/>
              <a:endCxn id="7" idx="2"/>
            </p:cNvCxnSpPr>
            <p:nvPr/>
          </p:nvCxnSpPr>
          <p:spPr bwMode="auto">
            <a:xfrm>
              <a:off x="2688" y="2472"/>
              <a:ext cx="105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43"/>
            <p:cNvCxnSpPr>
              <a:cxnSpLocks noChangeShapeType="1"/>
              <a:stCxn id="11" idx="3"/>
              <a:endCxn id="5" idx="2"/>
            </p:cNvCxnSpPr>
            <p:nvPr/>
          </p:nvCxnSpPr>
          <p:spPr bwMode="auto">
            <a:xfrm>
              <a:off x="2688" y="3240"/>
              <a:ext cx="105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44"/>
            <p:cNvCxnSpPr>
              <a:cxnSpLocks noChangeShapeType="1"/>
              <a:stCxn id="8" idx="3"/>
              <a:endCxn id="5" idx="3"/>
            </p:cNvCxnSpPr>
            <p:nvPr/>
          </p:nvCxnSpPr>
          <p:spPr bwMode="auto">
            <a:xfrm flipV="1">
              <a:off x="2688" y="3325"/>
              <a:ext cx="1091" cy="39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45"/>
            <p:cNvCxnSpPr>
              <a:cxnSpLocks noChangeShapeType="1"/>
              <a:stCxn id="8" idx="3"/>
              <a:endCxn id="7" idx="4"/>
            </p:cNvCxnSpPr>
            <p:nvPr/>
          </p:nvCxnSpPr>
          <p:spPr bwMode="auto">
            <a:xfrm flipV="1">
              <a:off x="2688" y="2592"/>
              <a:ext cx="1176" cy="11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46"/>
            <p:cNvCxnSpPr>
              <a:cxnSpLocks noChangeShapeType="1"/>
              <a:stCxn id="8" idx="3"/>
              <a:endCxn id="6" idx="4"/>
            </p:cNvCxnSpPr>
            <p:nvPr/>
          </p:nvCxnSpPr>
          <p:spPr bwMode="auto">
            <a:xfrm flipV="1">
              <a:off x="2688" y="1872"/>
              <a:ext cx="1176" cy="18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7"/>
            <p:cNvCxnSpPr>
              <a:cxnSpLocks noChangeShapeType="1"/>
              <a:stCxn id="11" idx="3"/>
              <a:endCxn id="7" idx="3"/>
            </p:cNvCxnSpPr>
            <p:nvPr/>
          </p:nvCxnSpPr>
          <p:spPr bwMode="auto">
            <a:xfrm flipV="1">
              <a:off x="2688" y="2557"/>
              <a:ext cx="1091" cy="68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8"/>
            <p:cNvCxnSpPr>
              <a:cxnSpLocks noChangeShapeType="1"/>
              <a:stCxn id="11" idx="3"/>
              <a:endCxn id="6" idx="3"/>
            </p:cNvCxnSpPr>
            <p:nvPr/>
          </p:nvCxnSpPr>
          <p:spPr bwMode="auto">
            <a:xfrm flipV="1">
              <a:off x="2688" y="1837"/>
              <a:ext cx="1091" cy="140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9"/>
            <p:cNvCxnSpPr>
              <a:cxnSpLocks noChangeShapeType="1"/>
              <a:stCxn id="10" idx="3"/>
              <a:endCxn id="5" idx="1"/>
            </p:cNvCxnSpPr>
            <p:nvPr/>
          </p:nvCxnSpPr>
          <p:spPr bwMode="auto">
            <a:xfrm>
              <a:off x="2688" y="2472"/>
              <a:ext cx="1091" cy="68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50"/>
            <p:cNvCxnSpPr>
              <a:cxnSpLocks noChangeShapeType="1"/>
              <a:stCxn id="10" idx="3"/>
              <a:endCxn id="6" idx="3"/>
            </p:cNvCxnSpPr>
            <p:nvPr/>
          </p:nvCxnSpPr>
          <p:spPr bwMode="auto">
            <a:xfrm flipV="1">
              <a:off x="2688" y="1837"/>
              <a:ext cx="1091" cy="6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51"/>
            <p:cNvCxnSpPr>
              <a:cxnSpLocks noChangeShapeType="1"/>
              <a:stCxn id="9" idx="3"/>
              <a:endCxn id="7" idx="1"/>
            </p:cNvCxnSpPr>
            <p:nvPr/>
          </p:nvCxnSpPr>
          <p:spPr bwMode="auto">
            <a:xfrm>
              <a:off x="2688" y="1752"/>
              <a:ext cx="1091" cy="6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52"/>
            <p:cNvCxnSpPr>
              <a:cxnSpLocks noChangeShapeType="1"/>
              <a:stCxn id="9" idx="3"/>
              <a:endCxn id="5" idx="0"/>
            </p:cNvCxnSpPr>
            <p:nvPr/>
          </p:nvCxnSpPr>
          <p:spPr bwMode="auto">
            <a:xfrm>
              <a:off x="2688" y="1752"/>
              <a:ext cx="1176" cy="136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54"/>
            <p:cNvCxnSpPr>
              <a:cxnSpLocks noChangeShapeType="1"/>
              <a:stCxn id="12" idx="3"/>
              <a:endCxn id="9" idx="1"/>
            </p:cNvCxnSpPr>
            <p:nvPr/>
          </p:nvCxnSpPr>
          <p:spPr bwMode="auto">
            <a:xfrm flipV="1">
              <a:off x="1517" y="1752"/>
              <a:ext cx="1027" cy="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55"/>
            <p:cNvCxnSpPr>
              <a:cxnSpLocks noChangeShapeType="1"/>
              <a:stCxn id="13" idx="3"/>
              <a:endCxn id="10" idx="1"/>
            </p:cNvCxnSpPr>
            <p:nvPr/>
          </p:nvCxnSpPr>
          <p:spPr bwMode="auto">
            <a:xfrm flipV="1">
              <a:off x="1517" y="2472"/>
              <a:ext cx="1027" cy="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57"/>
            <p:cNvCxnSpPr>
              <a:cxnSpLocks noChangeShapeType="1"/>
              <a:stCxn id="14" idx="3"/>
              <a:endCxn id="11" idx="1"/>
            </p:cNvCxnSpPr>
            <p:nvPr/>
          </p:nvCxnSpPr>
          <p:spPr bwMode="auto">
            <a:xfrm flipV="1">
              <a:off x="1517" y="3240"/>
              <a:ext cx="1027" cy="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61"/>
            <p:cNvCxnSpPr>
              <a:cxnSpLocks noChangeShapeType="1"/>
              <a:stCxn id="5" idx="6"/>
              <a:endCxn id="14" idx="1"/>
            </p:cNvCxnSpPr>
            <p:nvPr/>
          </p:nvCxnSpPr>
          <p:spPr bwMode="auto">
            <a:xfrm flipH="1">
              <a:off x="1104" y="3240"/>
              <a:ext cx="2880" cy="36"/>
            </a:xfrm>
            <a:prstGeom prst="bentConnector5">
              <a:avLst>
                <a:gd name="adj1" fmla="val -8306"/>
                <a:gd name="adj2" fmla="val 1147263"/>
                <a:gd name="adj3" fmla="val 10830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Line 65"/>
            <p:cNvSpPr>
              <a:spLocks noChangeShapeType="1"/>
            </p:cNvSpPr>
            <p:nvPr/>
          </p:nvSpPr>
          <p:spPr bwMode="auto">
            <a:xfrm>
              <a:off x="4128" y="1728"/>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sp>
          <p:nvSpPr>
            <p:cNvPr id="34" name="Line 66"/>
            <p:cNvSpPr>
              <a:spLocks noChangeShapeType="1"/>
            </p:cNvSpPr>
            <p:nvPr/>
          </p:nvSpPr>
          <p:spPr bwMode="auto">
            <a:xfrm>
              <a:off x="4128" y="3264"/>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endParaRPr lang="en-US" sz="1800"/>
            </a:p>
          </p:txBody>
        </p:sp>
      </p:grpSp>
      <p:sp>
        <p:nvSpPr>
          <p:cNvPr id="35" name="Title 34">
            <a:extLst>
              <a:ext uri="{FF2B5EF4-FFF2-40B4-BE49-F238E27FC236}">
                <a16:creationId xmlns:a16="http://schemas.microsoft.com/office/drawing/2014/main" xmlns="" id="{9E15F2B7-8F1C-4AE2-8B98-40D5CDC3697A}"/>
              </a:ext>
            </a:extLst>
          </p:cNvPr>
          <p:cNvSpPr>
            <a:spLocks noGrp="1"/>
          </p:cNvSpPr>
          <p:nvPr>
            <p:ph type="title"/>
          </p:nvPr>
        </p:nvSpPr>
        <p:spPr/>
        <p:txBody>
          <a:bodyPr>
            <a:normAutofit/>
          </a:bodyPr>
          <a:lstStyle/>
          <a:p>
            <a:r>
              <a:rPr lang="en-US" altLang="en-US" sz="4050" cap="none" dirty="0">
                <a:latin typeface="Arial" panose="020B0604020202020204" pitchFamily="34" charset="0"/>
                <a:cs typeface="Arial" panose="020B0604020202020204" pitchFamily="34" charset="0"/>
              </a:rPr>
              <a:t> </a:t>
            </a:r>
            <a:r>
              <a:rPr lang="en-US" altLang="en-US" sz="4000" dirty="0"/>
              <a:t>Recurrent Network</a:t>
            </a:r>
            <a:endParaRPr lang="en-US" sz="4000" dirty="0"/>
          </a:p>
        </p:txBody>
      </p:sp>
      <p:sp>
        <p:nvSpPr>
          <p:cNvPr id="4" name="Rectangle 3"/>
          <p:cNvSpPr/>
          <p:nvPr/>
        </p:nvSpPr>
        <p:spPr>
          <a:xfrm>
            <a:off x="346020" y="5688732"/>
            <a:ext cx="8545800" cy="923330"/>
          </a:xfrm>
          <a:prstGeom prst="rect">
            <a:avLst/>
          </a:prstGeom>
        </p:spPr>
        <p:txBody>
          <a:bodyPr wrap="square">
            <a:spAutoFit/>
          </a:bodyPr>
          <a:lstStyle/>
          <a:p>
            <a:r>
              <a:rPr lang="en-IN" dirty="0"/>
              <a:t>Type of neural network in which hidden layer neurons has self-connections. Recurrent neural networks possess memory. At any instance, hidden layer neuron receives activation from the lower layer as well as it previous activation value.</a:t>
            </a:r>
          </a:p>
        </p:txBody>
      </p:sp>
    </p:spTree>
    <p:extLst>
      <p:ext uri="{BB962C8B-B14F-4D97-AF65-F5344CB8AC3E}">
        <p14:creationId xmlns:p14="http://schemas.microsoft.com/office/powerpoint/2010/main" val="310762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cdn-images-1.medium.com/max/1000/0*AYTsMuWP7JdoLf78.jpg">
            <a:extLst>
              <a:ext uri="{FF2B5EF4-FFF2-40B4-BE49-F238E27FC236}">
                <a16:creationId xmlns:a16="http://schemas.microsoft.com/office/drawing/2014/main" xmlns="" id="{7D55D7F3-A41F-491A-9600-BD13516539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066800" y="1364507"/>
            <a:ext cx="7392354" cy="5156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76BE1ECD-8176-48E8-BFD7-2CB3306C5FEA}"/>
              </a:ext>
            </a:extLst>
          </p:cNvPr>
          <p:cNvSpPr>
            <a:spLocks noGrp="1"/>
          </p:cNvSpPr>
          <p:nvPr>
            <p:ph type="title"/>
          </p:nvPr>
        </p:nvSpPr>
        <p:spPr/>
        <p:txBody>
          <a:bodyPr vert="horz" lIns="68580" tIns="34290" rIns="68580" bIns="34290" rtlCol="0" anchor="ctr">
            <a:normAutofit/>
          </a:bodyPr>
          <a:lstStyle/>
          <a:p>
            <a:r>
              <a:rPr lang="en-US" sz="4000" dirty="0"/>
              <a:t>Neural Network Types</a:t>
            </a:r>
          </a:p>
        </p:txBody>
      </p:sp>
    </p:spTree>
    <p:extLst>
      <p:ext uri="{BB962C8B-B14F-4D97-AF65-F5344CB8AC3E}">
        <p14:creationId xmlns:p14="http://schemas.microsoft.com/office/powerpoint/2010/main" val="21455999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BBD9B9-FC7D-4B8D-9F87-62F0EEA7C613}"/>
              </a:ext>
            </a:extLst>
          </p:cNvPr>
          <p:cNvSpPr>
            <a:spLocks noGrp="1"/>
          </p:cNvSpPr>
          <p:nvPr>
            <p:ph type="title"/>
          </p:nvPr>
        </p:nvSpPr>
        <p:spPr/>
        <p:txBody>
          <a:bodyPr>
            <a:normAutofit/>
          </a:bodyPr>
          <a:lstStyle/>
          <a:p>
            <a:r>
              <a:rPr lang="en-IN" sz="4000" dirty="0"/>
              <a:t>Neural Network for Machine Learning</a:t>
            </a:r>
          </a:p>
        </p:txBody>
      </p:sp>
      <p:sp>
        <p:nvSpPr>
          <p:cNvPr id="3" name="Content Placeholder 2">
            <a:extLst>
              <a:ext uri="{FF2B5EF4-FFF2-40B4-BE49-F238E27FC236}">
                <a16:creationId xmlns:a16="http://schemas.microsoft.com/office/drawing/2014/main" xmlns="" id="{9EA512CD-637F-4CA1-9D2E-A7CA5423383E}"/>
              </a:ext>
            </a:extLst>
          </p:cNvPr>
          <p:cNvSpPr>
            <a:spLocks noGrp="1"/>
          </p:cNvSpPr>
          <p:nvPr>
            <p:ph idx="1"/>
          </p:nvPr>
        </p:nvSpPr>
        <p:spPr/>
        <p:txBody>
          <a:bodyPr/>
          <a:lstStyle/>
          <a:p>
            <a:pPr>
              <a:buFont typeface="Wingdings" panose="05000000000000000000" pitchFamily="2" charset="2"/>
              <a:buChar char="§"/>
            </a:pPr>
            <a:r>
              <a:rPr lang="en-IN" dirty="0"/>
              <a:t>Multilayer Perceptron (supervised classification)</a:t>
            </a:r>
          </a:p>
          <a:p>
            <a:pPr>
              <a:buFont typeface="Wingdings" panose="05000000000000000000" pitchFamily="2" charset="2"/>
              <a:buChar char="§"/>
            </a:pPr>
            <a:r>
              <a:rPr lang="en-IN" dirty="0"/>
              <a:t>Back Propagation Network (supervised classification)</a:t>
            </a:r>
          </a:p>
          <a:p>
            <a:pPr>
              <a:buFont typeface="Wingdings" panose="05000000000000000000" pitchFamily="2" charset="2"/>
              <a:buChar char="§"/>
            </a:pPr>
            <a:r>
              <a:rPr lang="en-IN" dirty="0"/>
              <a:t>Hopfield Network (for pattern association)</a:t>
            </a:r>
          </a:p>
          <a:p>
            <a:pPr>
              <a:buFont typeface="Wingdings" panose="05000000000000000000" pitchFamily="2" charset="2"/>
              <a:buChar char="§"/>
            </a:pPr>
            <a:r>
              <a:rPr lang="en-IN" dirty="0"/>
              <a:t>Deep Neural Networks (unsupervised clustering)</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574987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9358A6-5081-4618-8E34-BB2E4E836650}"/>
              </a:ext>
            </a:extLst>
          </p:cNvPr>
          <p:cNvSpPr>
            <a:spLocks noGrp="1"/>
          </p:cNvSpPr>
          <p:nvPr>
            <p:ph type="title"/>
          </p:nvPr>
        </p:nvSpPr>
        <p:spPr/>
        <p:txBody>
          <a:bodyPr>
            <a:normAutofit/>
          </a:bodyPr>
          <a:lstStyle/>
          <a:p>
            <a:r>
              <a:rPr lang="en-IN" sz="4000" dirty="0"/>
              <a:t>Neural Network for Deep Learning</a:t>
            </a:r>
          </a:p>
        </p:txBody>
      </p:sp>
      <p:sp>
        <p:nvSpPr>
          <p:cNvPr id="3" name="Content Placeholder 2">
            <a:extLst>
              <a:ext uri="{FF2B5EF4-FFF2-40B4-BE49-F238E27FC236}">
                <a16:creationId xmlns:a16="http://schemas.microsoft.com/office/drawing/2014/main" xmlns="" id="{E70228E7-0E52-4F59-A827-DAA228AFD8BC}"/>
              </a:ext>
            </a:extLst>
          </p:cNvPr>
          <p:cNvSpPr>
            <a:spLocks noGrp="1"/>
          </p:cNvSpPr>
          <p:nvPr>
            <p:ph idx="1"/>
          </p:nvPr>
        </p:nvSpPr>
        <p:spPr>
          <a:xfrm>
            <a:off x="710090" y="1937055"/>
            <a:ext cx="3977987" cy="2014869"/>
          </a:xfrm>
        </p:spPr>
        <p:txBody>
          <a:bodyPr>
            <a:normAutofit fontScale="92500" lnSpcReduction="20000"/>
          </a:bodyPr>
          <a:lstStyle/>
          <a:p>
            <a:pPr>
              <a:buFont typeface="Wingdings" panose="05000000000000000000" pitchFamily="2" charset="2"/>
              <a:buChar char="§"/>
            </a:pPr>
            <a:r>
              <a:rPr lang="en-IN" dirty="0"/>
              <a:t>Recurrent neural network</a:t>
            </a:r>
          </a:p>
          <a:p>
            <a:pPr>
              <a:buFont typeface="Wingdings" panose="05000000000000000000" pitchFamily="2" charset="2"/>
              <a:buChar char="§"/>
            </a:pPr>
            <a:r>
              <a:rPr lang="en-IN" dirty="0"/>
              <a:t>Multi-layer </a:t>
            </a:r>
            <a:r>
              <a:rPr lang="en-IN" dirty="0" err="1"/>
              <a:t>perceptrons</a:t>
            </a:r>
            <a:r>
              <a:rPr lang="en-IN" dirty="0"/>
              <a:t> (MLP)</a:t>
            </a:r>
          </a:p>
          <a:p>
            <a:pPr>
              <a:buFont typeface="Wingdings" panose="05000000000000000000" pitchFamily="2" charset="2"/>
              <a:buChar char="§"/>
            </a:pPr>
            <a:r>
              <a:rPr lang="en-IN" dirty="0"/>
              <a:t>Convolutional neural networks</a:t>
            </a:r>
          </a:p>
          <a:p>
            <a:pPr>
              <a:buFont typeface="Wingdings" panose="05000000000000000000" pitchFamily="2" charset="2"/>
              <a:buChar char="§"/>
            </a:pPr>
            <a:r>
              <a:rPr lang="en-IN" dirty="0"/>
              <a:t>Recursive neural networks</a:t>
            </a:r>
          </a:p>
        </p:txBody>
      </p:sp>
      <p:sp>
        <p:nvSpPr>
          <p:cNvPr id="4" name="Rectangle 3">
            <a:extLst>
              <a:ext uri="{FF2B5EF4-FFF2-40B4-BE49-F238E27FC236}">
                <a16:creationId xmlns:a16="http://schemas.microsoft.com/office/drawing/2014/main" xmlns="" id="{FA06A778-E9EF-40B3-9AE4-0D2C0549982E}"/>
              </a:ext>
            </a:extLst>
          </p:cNvPr>
          <p:cNvSpPr/>
          <p:nvPr/>
        </p:nvSpPr>
        <p:spPr>
          <a:xfrm>
            <a:off x="4572000" y="1828800"/>
            <a:ext cx="4739987" cy="2231380"/>
          </a:xfrm>
          <a:prstGeom prst="rect">
            <a:avLst/>
          </a:prstGeom>
        </p:spPr>
        <p:txBody>
          <a:bodyPr wrap="square">
            <a:spAutoFit/>
          </a:bodyPr>
          <a:lstStyle/>
          <a:p>
            <a:pPr marL="171450" indent="-171450" defTabSz="685800">
              <a:lnSpc>
                <a:spcPct val="90000"/>
              </a:lnSpc>
              <a:spcAft>
                <a:spcPts val="1200"/>
              </a:spcAft>
              <a:buClr>
                <a:schemeClr val="accent1"/>
              </a:buClr>
              <a:buSzPct val="100000"/>
              <a:buFont typeface="Wingdings" panose="05000000000000000000" pitchFamily="2" charset="2"/>
              <a:buChar char="§"/>
            </a:pPr>
            <a:r>
              <a:rPr lang="en-IN" sz="2200" dirty="0"/>
              <a:t>Deep belief networks</a:t>
            </a:r>
          </a:p>
          <a:p>
            <a:pPr marL="171450" indent="-171450" defTabSz="685800">
              <a:lnSpc>
                <a:spcPct val="90000"/>
              </a:lnSpc>
              <a:spcAft>
                <a:spcPts val="1200"/>
              </a:spcAft>
              <a:buClr>
                <a:schemeClr val="accent1"/>
              </a:buClr>
              <a:buSzPct val="100000"/>
              <a:buFont typeface="Wingdings" panose="05000000000000000000" pitchFamily="2" charset="2"/>
              <a:buChar char="§"/>
            </a:pPr>
            <a:r>
              <a:rPr lang="en-IN" sz="2200" dirty="0"/>
              <a:t>Convolutional deep belief networks</a:t>
            </a:r>
          </a:p>
          <a:p>
            <a:pPr marL="171450" indent="-171450" defTabSz="685800">
              <a:lnSpc>
                <a:spcPct val="90000"/>
              </a:lnSpc>
              <a:spcAft>
                <a:spcPts val="1200"/>
              </a:spcAft>
              <a:buClr>
                <a:schemeClr val="accent1"/>
              </a:buClr>
              <a:buSzPct val="100000"/>
              <a:buFont typeface="Wingdings" panose="05000000000000000000" pitchFamily="2" charset="2"/>
              <a:buChar char="§"/>
            </a:pPr>
            <a:r>
              <a:rPr lang="en-IN" sz="2200" dirty="0"/>
              <a:t>Self-Organizing Maps</a:t>
            </a:r>
          </a:p>
          <a:p>
            <a:pPr marL="171450" indent="-171450" defTabSz="685800">
              <a:lnSpc>
                <a:spcPct val="90000"/>
              </a:lnSpc>
              <a:spcAft>
                <a:spcPts val="1200"/>
              </a:spcAft>
              <a:buClr>
                <a:schemeClr val="accent1"/>
              </a:buClr>
              <a:buSzPct val="100000"/>
              <a:buFont typeface="Wingdings" panose="05000000000000000000" pitchFamily="2" charset="2"/>
              <a:buChar char="§"/>
            </a:pPr>
            <a:r>
              <a:rPr lang="en-IN" sz="2200" dirty="0"/>
              <a:t>Deep Boltzmann machines</a:t>
            </a:r>
          </a:p>
          <a:p>
            <a:pPr marL="171450" indent="-171450" defTabSz="685800">
              <a:lnSpc>
                <a:spcPct val="90000"/>
              </a:lnSpc>
              <a:spcAft>
                <a:spcPts val="1200"/>
              </a:spcAft>
              <a:buClr>
                <a:schemeClr val="accent1"/>
              </a:buClr>
              <a:buSzPct val="100000"/>
              <a:buFont typeface="Wingdings" panose="05000000000000000000" pitchFamily="2" charset="2"/>
              <a:buChar char="§"/>
            </a:pPr>
            <a:r>
              <a:rPr lang="en-IN" sz="2200" dirty="0"/>
              <a:t>Stacked de-noising auto-encoders</a:t>
            </a:r>
          </a:p>
        </p:txBody>
      </p:sp>
    </p:spTree>
    <p:extLst>
      <p:ext uri="{BB962C8B-B14F-4D97-AF65-F5344CB8AC3E}">
        <p14:creationId xmlns:p14="http://schemas.microsoft.com/office/powerpoint/2010/main" val="785504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Artificial Neural Networks</a:t>
            </a:r>
            <a:endParaRPr lang="en-IN" dirty="0"/>
          </a:p>
        </p:txBody>
      </p:sp>
      <p:pic>
        <p:nvPicPr>
          <p:cNvPr id="4" name="Content Placeholder 3" descr="https://cdn-images-1.medium.com/max/1600/0*OHlzxsoDSEBXW0iI.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6467475" cy="3524250"/>
          </a:xfrm>
          <a:prstGeom prst="rect">
            <a:avLst/>
          </a:prstGeom>
          <a:noFill/>
          <a:ln>
            <a:noFill/>
          </a:ln>
        </p:spPr>
      </p:pic>
      <p:sp>
        <p:nvSpPr>
          <p:cNvPr id="5" name="Rectangle 4"/>
          <p:cNvSpPr/>
          <p:nvPr/>
        </p:nvSpPr>
        <p:spPr>
          <a:xfrm>
            <a:off x="179512" y="5517232"/>
            <a:ext cx="8784976" cy="923330"/>
          </a:xfrm>
          <a:prstGeom prst="rect">
            <a:avLst/>
          </a:prstGeom>
        </p:spPr>
        <p:txBody>
          <a:bodyPr wrap="square">
            <a:spAutoFit/>
          </a:bodyPr>
          <a:lstStyle/>
          <a:p>
            <a:r>
              <a:rPr lang="en-IN" u="sng" dirty="0">
                <a:hlinkClick r:id="rId3"/>
              </a:rPr>
              <a:t>Artificial</a:t>
            </a:r>
            <a:r>
              <a:rPr lang="en-IN" dirty="0"/>
              <a:t> neural networks can be viewed as weighted directed graphs in which artificial neurons are nodes and directed edges with weights are connections between neuron outputs and neuron inputs.</a:t>
            </a:r>
          </a:p>
        </p:txBody>
      </p:sp>
    </p:spTree>
    <p:extLst>
      <p:ext uri="{BB962C8B-B14F-4D97-AF65-F5344CB8AC3E}">
        <p14:creationId xmlns:p14="http://schemas.microsoft.com/office/powerpoint/2010/main" val="1258543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en-US"/>
              <a:t>Connectionist Models of Learning</a:t>
            </a:r>
          </a:p>
        </p:txBody>
      </p:sp>
      <p:sp>
        <p:nvSpPr>
          <p:cNvPr id="1138691" name="Rectangle 3"/>
          <p:cNvSpPr>
            <a:spLocks noGrp="1" noChangeArrowheads="1"/>
          </p:cNvSpPr>
          <p:nvPr>
            <p:ph type="body" idx="1"/>
          </p:nvPr>
        </p:nvSpPr>
        <p:spPr/>
        <p:txBody>
          <a:bodyPr/>
          <a:lstStyle/>
          <a:p>
            <a:r>
              <a:rPr lang="en-US"/>
              <a:t>Characterized by: </a:t>
            </a:r>
          </a:p>
          <a:p>
            <a:endParaRPr lang="en-US"/>
          </a:p>
          <a:p>
            <a:pPr>
              <a:spcAft>
                <a:spcPct val="100000"/>
              </a:spcAft>
            </a:pPr>
            <a:r>
              <a:rPr lang="en-US"/>
              <a:t>A large number of very simple neuron-like processing elements.</a:t>
            </a:r>
          </a:p>
          <a:p>
            <a:pPr>
              <a:spcAft>
                <a:spcPct val="100000"/>
              </a:spcAft>
            </a:pPr>
            <a:r>
              <a:rPr lang="en-US"/>
              <a:t>A large number of weighted connections between the elements.</a:t>
            </a:r>
          </a:p>
          <a:p>
            <a:pPr>
              <a:spcAft>
                <a:spcPct val="100000"/>
              </a:spcAft>
            </a:pPr>
            <a:r>
              <a:rPr lang="en-US"/>
              <a:t>Highly parallel, distributed control.</a:t>
            </a:r>
          </a:p>
          <a:p>
            <a:pPr>
              <a:spcAft>
                <a:spcPct val="100000"/>
              </a:spcAft>
            </a:pPr>
            <a:r>
              <a:rPr lang="en-US"/>
              <a:t>An emphasis on learning internal representations automatically.</a:t>
            </a:r>
            <a:endParaRPr lang="en-US" sz="1800"/>
          </a:p>
        </p:txBody>
      </p:sp>
      <p:sp>
        <p:nvSpPr>
          <p:cNvPr id="1138692" name="Text Box 4"/>
          <p:cNvSpPr txBox="1">
            <a:spLocks noChangeArrowheads="1"/>
          </p:cNvSpPr>
          <p:nvPr/>
        </p:nvSpPr>
        <p:spPr bwMode="auto">
          <a:xfrm>
            <a:off x="1475656" y="6309320"/>
            <a:ext cx="705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But of course the interconnectivity is  not really at the brain scale…</a:t>
            </a:r>
          </a:p>
        </p:txBody>
      </p:sp>
    </p:spTree>
    <p:extLst>
      <p:ext uri="{BB962C8B-B14F-4D97-AF65-F5344CB8AC3E}">
        <p14:creationId xmlns:p14="http://schemas.microsoft.com/office/powerpoint/2010/main" val="2048013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8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D03CA01-A6F8-4271-AAD8-A1A6DDA323D4}"/>
              </a:ext>
            </a:extLst>
          </p:cNvPr>
          <p:cNvSpPr>
            <a:spLocks noGrp="1"/>
          </p:cNvSpPr>
          <p:nvPr>
            <p:ph type="title"/>
          </p:nvPr>
        </p:nvSpPr>
        <p:spPr/>
        <p:txBody>
          <a:bodyPr/>
          <a:lstStyle/>
          <a:p>
            <a:r>
              <a:rPr lang="en-US" altLang="en-US" dirty="0">
                <a:solidFill>
                  <a:srgbClr val="212E35"/>
                </a:solidFill>
              </a:rPr>
              <a:t>N</a:t>
            </a:r>
            <a:r>
              <a:rPr lang="en-GB" altLang="en-US" dirty="0" err="1">
                <a:solidFill>
                  <a:srgbClr val="212E35"/>
                </a:solidFill>
              </a:rPr>
              <a:t>eural</a:t>
            </a:r>
            <a:r>
              <a:rPr lang="en-GB" altLang="en-US" dirty="0">
                <a:solidFill>
                  <a:srgbClr val="212E35"/>
                </a:solidFill>
              </a:rPr>
              <a:t> </a:t>
            </a:r>
            <a:r>
              <a:rPr lang="en-US" altLang="en-US" dirty="0">
                <a:solidFill>
                  <a:srgbClr val="212E35"/>
                </a:solidFill>
              </a:rPr>
              <a:t>networks learn from examples</a:t>
            </a:r>
            <a:endParaRPr lang="en-US" dirty="0">
              <a:solidFill>
                <a:srgbClr val="212E35"/>
              </a:solidFill>
            </a:endParaRPr>
          </a:p>
        </p:txBody>
      </p:sp>
      <p:sp>
        <p:nvSpPr>
          <p:cNvPr id="10" name="Content Placeholder 9">
            <a:extLst>
              <a:ext uri="{FF2B5EF4-FFF2-40B4-BE49-F238E27FC236}">
                <a16:creationId xmlns:a16="http://schemas.microsoft.com/office/drawing/2014/main" xmlns="" id="{0F7FFE71-E876-442B-9CA9-B888E83869CF}"/>
              </a:ext>
            </a:extLst>
          </p:cNvPr>
          <p:cNvSpPr>
            <a:spLocks noGrp="1"/>
          </p:cNvSpPr>
          <p:nvPr>
            <p:ph idx="1"/>
          </p:nvPr>
        </p:nvSpPr>
        <p:spPr>
          <a:xfrm>
            <a:off x="0" y="1196752"/>
            <a:ext cx="8964488" cy="4762833"/>
          </a:xfrm>
        </p:spPr>
        <p:txBody>
          <a:bodyPr>
            <a:noAutofit/>
          </a:bodyPr>
          <a:lstStyle/>
          <a:p>
            <a:pPr marL="600075" lvl="1" indent="-257175">
              <a:spcBef>
                <a:spcPts val="0"/>
              </a:spcBef>
              <a:spcAft>
                <a:spcPts val="450"/>
              </a:spcAft>
              <a:buFont typeface="Arial" panose="020B0604020202020204" pitchFamily="34" charset="0"/>
              <a:buChar char="•"/>
            </a:pPr>
            <a:endParaRPr lang="en-US" altLang="en-US" dirty="0" smtClean="0"/>
          </a:p>
          <a:p>
            <a:pPr marL="600075" lvl="1" indent="-257175">
              <a:spcBef>
                <a:spcPts val="0"/>
              </a:spcBef>
              <a:spcAft>
                <a:spcPts val="450"/>
              </a:spcAft>
              <a:buFont typeface="Arial" panose="020B0604020202020204" pitchFamily="34" charset="0"/>
              <a:buChar char="•"/>
            </a:pPr>
            <a:r>
              <a:rPr lang="en-US" altLang="en-US" dirty="0" smtClean="0"/>
              <a:t>No</a:t>
            </a:r>
            <a:r>
              <a:rPr lang="en-GB" altLang="en-US" dirty="0" smtClean="0"/>
              <a:t> </a:t>
            </a:r>
            <a:r>
              <a:rPr lang="en-GB" altLang="en-US" dirty="0"/>
              <a:t>require</a:t>
            </a:r>
            <a:r>
              <a:rPr lang="en-US" altLang="en-US" dirty="0" err="1"/>
              <a:t>ment</a:t>
            </a:r>
            <a:r>
              <a:rPr lang="en-US" altLang="en-US" dirty="0"/>
              <a:t> of</a:t>
            </a:r>
            <a:r>
              <a:rPr lang="en-GB" altLang="en-US" dirty="0"/>
              <a:t> an explicit description of </a:t>
            </a:r>
            <a:r>
              <a:rPr lang="en-US" altLang="en-US" dirty="0"/>
              <a:t>the </a:t>
            </a:r>
            <a:r>
              <a:rPr lang="en-GB" altLang="en-US" dirty="0"/>
              <a:t>problem</a:t>
            </a:r>
            <a:r>
              <a:rPr lang="en-US" altLang="en-US" dirty="0"/>
              <a:t>.</a:t>
            </a:r>
            <a:br>
              <a:rPr lang="en-US" altLang="en-US" dirty="0"/>
            </a:br>
            <a:endParaRPr lang="en-US" altLang="en-US" dirty="0"/>
          </a:p>
          <a:p>
            <a:pPr marL="600075" lvl="1" indent="-257175">
              <a:spcBef>
                <a:spcPts val="0"/>
              </a:spcBef>
              <a:spcAft>
                <a:spcPts val="450"/>
              </a:spcAft>
              <a:buFont typeface="Arial" panose="020B0604020202020204" pitchFamily="34" charset="0"/>
              <a:buChar char="•"/>
            </a:pPr>
            <a:r>
              <a:rPr lang="en-US" altLang="en-US" dirty="0"/>
              <a:t>No</a:t>
            </a:r>
            <a:r>
              <a:rPr lang="en-GB" altLang="en-US" dirty="0"/>
              <a:t> need </a:t>
            </a:r>
            <a:r>
              <a:rPr lang="en-US" altLang="en-US" dirty="0"/>
              <a:t>for </a:t>
            </a:r>
            <a:r>
              <a:rPr lang="en-GB" altLang="en-US" dirty="0"/>
              <a:t>a programmer.</a:t>
            </a:r>
            <a:br>
              <a:rPr lang="en-GB" altLang="en-US" dirty="0"/>
            </a:br>
            <a:endParaRPr lang="en-US" altLang="en-US" dirty="0"/>
          </a:p>
          <a:p>
            <a:pPr marL="600075" lvl="1" indent="-257175" algn="just">
              <a:spcBef>
                <a:spcPts val="0"/>
              </a:spcBef>
              <a:spcAft>
                <a:spcPts val="450"/>
              </a:spcAft>
              <a:buFont typeface="Arial" panose="020B0604020202020204" pitchFamily="34" charset="0"/>
              <a:buChar char="•"/>
            </a:pPr>
            <a:r>
              <a:rPr lang="en-US" altLang="en-US" dirty="0"/>
              <a:t>T</a:t>
            </a:r>
            <a:r>
              <a:rPr lang="en-GB" altLang="en-US" dirty="0"/>
              <a:t>he neural computer adapt</a:t>
            </a:r>
            <a:r>
              <a:rPr lang="en-US" altLang="en-US" dirty="0"/>
              <a:t>s</a:t>
            </a:r>
            <a:r>
              <a:rPr lang="en-GB" altLang="en-US" dirty="0"/>
              <a:t> itself during a training period, based on examples of similar problems </a:t>
            </a:r>
            <a:r>
              <a:rPr lang="en-US" altLang="en-US" dirty="0"/>
              <a:t>even</a:t>
            </a:r>
            <a:r>
              <a:rPr lang="en-GB" altLang="en-US" dirty="0"/>
              <a:t> with</a:t>
            </a:r>
            <a:r>
              <a:rPr lang="en-US" altLang="en-US" dirty="0"/>
              <a:t>out</a:t>
            </a:r>
            <a:r>
              <a:rPr lang="en-GB" altLang="en-US" dirty="0"/>
              <a:t> a desired solution to each problem. After sufficient training the neural computer is able to relate the problem data to the solutions, inputs to outputs, and it is then able to offer a viable solution to a brand new problem.</a:t>
            </a:r>
            <a:br>
              <a:rPr lang="en-GB" altLang="en-US" dirty="0"/>
            </a:br>
            <a:endParaRPr lang="en-US" altLang="en-US" dirty="0"/>
          </a:p>
          <a:p>
            <a:pPr marL="600075" lvl="1" indent="-257175">
              <a:spcBef>
                <a:spcPts val="0"/>
              </a:spcBef>
              <a:spcAft>
                <a:spcPts val="450"/>
              </a:spcAft>
              <a:buFont typeface="Arial" panose="020B0604020202020204" pitchFamily="34" charset="0"/>
              <a:buChar char="•"/>
            </a:pPr>
            <a:r>
              <a:rPr lang="en-US" altLang="en-US" dirty="0"/>
              <a:t>Able to generalize or to handle incomplete data</a:t>
            </a:r>
            <a:r>
              <a:rPr lang="en-US" altLang="en-US" dirty="0" smtClean="0"/>
              <a:t>.</a:t>
            </a:r>
          </a:p>
          <a:p>
            <a:pPr marL="600075" lvl="1" indent="-257175" algn="just">
              <a:spcBef>
                <a:spcPts val="0"/>
              </a:spcBef>
              <a:spcAft>
                <a:spcPts val="450"/>
              </a:spcAft>
            </a:pPr>
            <a:r>
              <a:rPr lang="en-US" dirty="0"/>
              <a:t>Computers point of view, an ANN is just a parallel computational system consisting of many simple processing elements connected together in a specific way in order to perform a particular task.</a:t>
            </a:r>
            <a:endParaRPr lang="en-IN" dirty="0"/>
          </a:p>
          <a:p>
            <a:pPr marL="600075" lvl="1" indent="-257175">
              <a:spcBef>
                <a:spcPts val="0"/>
              </a:spcBef>
              <a:spcAft>
                <a:spcPts val="450"/>
              </a:spcAft>
              <a:buFont typeface="Arial" panose="020B0604020202020204" pitchFamily="34" charset="0"/>
              <a:buChar char="•"/>
            </a:pPr>
            <a:endParaRPr lang="en-GB" altLang="en-US" dirty="0"/>
          </a:p>
        </p:txBody>
      </p:sp>
    </p:spTree>
    <p:extLst>
      <p:ext uri="{BB962C8B-B14F-4D97-AF65-F5344CB8AC3E}">
        <p14:creationId xmlns:p14="http://schemas.microsoft.com/office/powerpoint/2010/main" val="3371910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p:nvPr>
        </p:nvSpPr>
        <p:spPr/>
        <p:txBody>
          <a:bodyPr/>
          <a:lstStyle/>
          <a:p>
            <a:r>
              <a:rPr lang="en-US"/>
              <a:t>Why Neural Nets?</a:t>
            </a:r>
          </a:p>
        </p:txBody>
      </p:sp>
      <p:sp>
        <p:nvSpPr>
          <p:cNvPr id="1128451" name="Rectangle 3"/>
          <p:cNvSpPr>
            <a:spLocks noGrp="1" noChangeArrowheads="1"/>
          </p:cNvSpPr>
          <p:nvPr>
            <p:ph type="body" idx="1"/>
          </p:nvPr>
        </p:nvSpPr>
        <p:spPr/>
        <p:txBody>
          <a:bodyPr/>
          <a:lstStyle/>
          <a:p>
            <a:r>
              <a:rPr lang="en-US" dirty="0"/>
              <a:t>Motivation:</a:t>
            </a:r>
            <a:r>
              <a:rPr lang="en-US" b="1" dirty="0"/>
              <a:t> </a:t>
            </a:r>
          </a:p>
          <a:p>
            <a:pPr algn="just"/>
            <a:r>
              <a:rPr lang="en-US" b="1" dirty="0"/>
              <a:t>	Solving problems under the constraints similar to those of the brain may lead to solutions to AI problems that would otherwise be overlooked.</a:t>
            </a:r>
          </a:p>
          <a:p>
            <a:r>
              <a:rPr lang="en-US" dirty="0"/>
              <a:t>Individual neurons operate very slowly</a:t>
            </a:r>
          </a:p>
          <a:p>
            <a:pPr lvl="3">
              <a:buFontTx/>
              <a:buNone/>
            </a:pPr>
            <a:r>
              <a:rPr lang="en-US" i="1" dirty="0"/>
              <a:t>massively parallel algorithms</a:t>
            </a:r>
          </a:p>
          <a:p>
            <a:r>
              <a:rPr lang="en-US" dirty="0"/>
              <a:t>Neurons are failure-prone devices</a:t>
            </a:r>
          </a:p>
          <a:p>
            <a:pPr lvl="3">
              <a:buFontTx/>
              <a:buNone/>
            </a:pPr>
            <a:r>
              <a:rPr lang="en-US" i="1" dirty="0"/>
              <a:t>distributed and redundant representations</a:t>
            </a:r>
          </a:p>
          <a:p>
            <a:r>
              <a:rPr lang="en-US" dirty="0"/>
              <a:t>Neurons promote approximate matching</a:t>
            </a:r>
          </a:p>
          <a:p>
            <a:pPr lvl="3">
              <a:buFontTx/>
              <a:buNone/>
            </a:pPr>
            <a:r>
              <a:rPr lang="en-US" i="1" dirty="0"/>
              <a:t>less brittle</a:t>
            </a:r>
          </a:p>
          <a:p>
            <a:endParaRPr lang="en-US" b="1" dirty="0"/>
          </a:p>
        </p:txBody>
      </p:sp>
    </p:spTree>
    <p:extLst>
      <p:ext uri="{BB962C8B-B14F-4D97-AF65-F5344CB8AC3E}">
        <p14:creationId xmlns:p14="http://schemas.microsoft.com/office/powerpoint/2010/main" val="280445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r>
              <a:rPr lang="en-US" sz="2900"/>
              <a:t>Autonomous Learning Vehicle In a Neural Net (ALVINN)</a:t>
            </a:r>
          </a:p>
        </p:txBody>
      </p:sp>
      <p:sp>
        <p:nvSpPr>
          <p:cNvPr id="1077251" name="Rectangle 3"/>
          <p:cNvSpPr>
            <a:spLocks noGrp="1" noChangeArrowheads="1"/>
          </p:cNvSpPr>
          <p:nvPr>
            <p:ph type="body" idx="1"/>
          </p:nvPr>
        </p:nvSpPr>
        <p:spPr/>
        <p:txBody>
          <a:bodyPr/>
          <a:lstStyle/>
          <a:p>
            <a:r>
              <a:rPr lang="en-US"/>
              <a:t>ALVINN learns to drive an autonomous vehicle at normal speeds on public highways.</a:t>
            </a:r>
          </a:p>
          <a:p>
            <a:endParaRPr lang="en-US"/>
          </a:p>
          <a:p>
            <a:endParaRPr lang="en-US"/>
          </a:p>
        </p:txBody>
      </p:sp>
      <p:sp>
        <p:nvSpPr>
          <p:cNvPr id="1077253" name="Rectangle 5"/>
          <p:cNvSpPr>
            <a:spLocks noChangeArrowheads="1"/>
          </p:cNvSpPr>
          <p:nvPr/>
        </p:nvSpPr>
        <p:spPr bwMode="auto">
          <a:xfrm>
            <a:off x="762000" y="6035675"/>
            <a:ext cx="381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chemeClr val="tx2"/>
                </a:solidFill>
              </a:rPr>
              <a:t>Pomerleau et al, 1993</a:t>
            </a:r>
            <a:br>
              <a:rPr lang="en-US" b="1">
                <a:solidFill>
                  <a:schemeClr val="tx2"/>
                </a:solidFill>
              </a:rPr>
            </a:br>
            <a:endParaRPr lang="en-US" b="1">
              <a:solidFill>
                <a:schemeClr val="tx2"/>
              </a:solidFill>
            </a:endParaRPr>
          </a:p>
        </p:txBody>
      </p:sp>
      <p:pic>
        <p:nvPicPr>
          <p:cNvPr id="1077254" name="Picture 6" descr="navlab1_color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514600"/>
            <a:ext cx="3171825" cy="3800475"/>
          </a:xfrm>
          <a:prstGeom prst="rect">
            <a:avLst/>
          </a:prstGeom>
          <a:noFill/>
          <a:extLst>
            <a:ext uri="{909E8E84-426E-40DD-AFC4-6F175D3DCCD1}">
              <a14:hiddenFill xmlns:a14="http://schemas.microsoft.com/office/drawing/2010/main">
                <a:solidFill>
                  <a:srgbClr val="FFFFFF"/>
                </a:solidFill>
              </a14:hiddenFill>
            </a:ext>
          </a:extLst>
        </p:spPr>
      </p:pic>
      <p:sp>
        <p:nvSpPr>
          <p:cNvPr id="1077255" name="Rectangle 7"/>
          <p:cNvSpPr>
            <a:spLocks noChangeArrowheads="1"/>
          </p:cNvSpPr>
          <p:nvPr/>
        </p:nvSpPr>
        <p:spPr bwMode="auto">
          <a:xfrm>
            <a:off x="381000" y="4191000"/>
            <a:ext cx="3429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a:t>ALVINN is a perception systems which learns to control the NAVLAB vehicles by watching a person drive. </a:t>
            </a:r>
            <a:endParaRPr lang="en-US" sz="1000" b="1"/>
          </a:p>
        </p:txBody>
      </p:sp>
    </p:spTree>
    <p:extLst>
      <p:ext uri="{BB962C8B-B14F-4D97-AF65-F5344CB8AC3E}">
        <p14:creationId xmlns:p14="http://schemas.microsoft.com/office/powerpoint/2010/main" val="1256005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077254"/>
                                        </p:tgtEl>
                                        <p:attrNameLst>
                                          <p:attrName>style.visibility</p:attrName>
                                        </p:attrNameLst>
                                      </p:cBhvr>
                                      <p:to>
                                        <p:strVal val="visible"/>
                                      </p:to>
                                    </p:set>
                                    <p:anim calcmode="lin" valueType="num">
                                      <p:cBhvr additive="base">
                                        <p:cTn id="7" dur="500" fill="hold"/>
                                        <p:tgtEl>
                                          <p:spTgt spid="1077254"/>
                                        </p:tgtEl>
                                        <p:attrNameLst>
                                          <p:attrName>ppt_x</p:attrName>
                                        </p:attrNameLst>
                                      </p:cBhvr>
                                      <p:tavLst>
                                        <p:tav tm="0">
                                          <p:val>
                                            <p:strVal val="0-#ppt_w/2"/>
                                          </p:val>
                                        </p:tav>
                                        <p:tav tm="100000">
                                          <p:val>
                                            <p:strVal val="#ppt_x"/>
                                          </p:val>
                                        </p:tav>
                                      </p:tavLst>
                                    </p:anim>
                                    <p:anim calcmode="lin" valueType="num">
                                      <p:cBhvr additive="base">
                                        <p:cTn id="8" dur="500" fill="hold"/>
                                        <p:tgtEl>
                                          <p:spTgt spid="10772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DRIVEBY.WAV"/>
                                        </p:tgtEl>
                                      </p:cMediaNode>
                                    </p:audio>
                                  </p:subTnLst>
                                </p:cTn>
                              </p:par>
                              <p:par>
                                <p:cTn id="9" presetID="1" presetClass="entr" presetSubtype="0" fill="hold" grpId="0" nodeType="withEffect">
                                  <p:stCondLst>
                                    <p:cond delay="0"/>
                                  </p:stCondLst>
                                  <p:childTnLst>
                                    <p:set>
                                      <p:cBhvr>
                                        <p:cTn id="10" dur="1" fill="hold">
                                          <p:stCondLst>
                                            <p:cond delay="0"/>
                                          </p:stCondLst>
                                        </p:cTn>
                                        <p:tgtEl>
                                          <p:spTgt spid="10772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72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ChangeArrowheads="1"/>
          </p:cNvSpPr>
          <p:nvPr>
            <p:ph type="title"/>
          </p:nvPr>
        </p:nvSpPr>
        <p:spPr>
          <a:xfrm>
            <a:off x="393723" y="404664"/>
            <a:ext cx="8229600" cy="990600"/>
          </a:xfrm>
        </p:spPr>
        <p:txBody>
          <a:bodyPr/>
          <a:lstStyle/>
          <a:p>
            <a:r>
              <a:rPr lang="en-US" sz="2800" dirty="0"/>
              <a:t>ALVINN drives 70mph on highways</a:t>
            </a:r>
          </a:p>
        </p:txBody>
      </p:sp>
      <p:pic>
        <p:nvPicPr>
          <p:cNvPr id="1082371" name="Picture 3" descr="alvin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4014788" cy="4905375"/>
          </a:xfrm>
          <a:prstGeom prst="rect">
            <a:avLst/>
          </a:prstGeom>
          <a:noFill/>
          <a:extLst>
            <a:ext uri="{909E8E84-426E-40DD-AFC4-6F175D3DCCD1}">
              <a14:hiddenFill xmlns:a14="http://schemas.microsoft.com/office/drawing/2010/main">
                <a:solidFill>
                  <a:srgbClr val="FFFFFF"/>
                </a:solidFill>
              </a14:hiddenFill>
            </a:ext>
          </a:extLst>
        </p:spPr>
      </p:pic>
      <p:pic>
        <p:nvPicPr>
          <p:cNvPr id="1082372" name="Picture 4" descr="alvin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286000"/>
            <a:ext cx="2514600" cy="2500313"/>
          </a:xfrm>
          <a:prstGeom prst="rect">
            <a:avLst/>
          </a:prstGeom>
          <a:noFill/>
          <a:extLst>
            <a:ext uri="{909E8E84-426E-40DD-AFC4-6F175D3DCCD1}">
              <a14:hiddenFill xmlns:a14="http://schemas.microsoft.com/office/drawing/2010/main">
                <a:solidFill>
                  <a:srgbClr val="FFFFFF"/>
                </a:solidFill>
              </a14:hiddenFill>
            </a:ext>
          </a:extLst>
        </p:spPr>
      </p:pic>
      <p:sp>
        <p:nvSpPr>
          <p:cNvPr id="1082373" name="Text Box 5"/>
          <p:cNvSpPr txBox="1">
            <a:spLocks noChangeArrowheads="1"/>
          </p:cNvSpPr>
          <p:nvPr/>
        </p:nvSpPr>
        <p:spPr bwMode="auto">
          <a:xfrm>
            <a:off x="990600" y="6276975"/>
            <a:ext cx="5194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Each output unit correspond to a particular steering direction.</a:t>
            </a:r>
          </a:p>
          <a:p>
            <a:r>
              <a:rPr lang="en-US" sz="1600"/>
              <a:t>The most highly activated one gives the direction to steer.  </a:t>
            </a:r>
          </a:p>
        </p:txBody>
      </p:sp>
      <p:sp>
        <p:nvSpPr>
          <p:cNvPr id="1082375" name="Rectangle 7"/>
          <p:cNvSpPr>
            <a:spLocks noChangeArrowheads="1"/>
          </p:cNvSpPr>
          <p:nvPr/>
        </p:nvSpPr>
        <p:spPr bwMode="auto">
          <a:xfrm>
            <a:off x="5257800" y="4953000"/>
            <a:ext cx="297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30 x 32 grid of pixel</a:t>
            </a:r>
          </a:p>
          <a:p>
            <a:pPr algn="ctr"/>
            <a:r>
              <a:rPr lang="en-US" sz="2000"/>
              <a:t> intensities from camera</a:t>
            </a:r>
          </a:p>
        </p:txBody>
      </p:sp>
    </p:spTree>
    <p:extLst>
      <p:ext uri="{BB962C8B-B14F-4D97-AF65-F5344CB8AC3E}">
        <p14:creationId xmlns:p14="http://schemas.microsoft.com/office/powerpoint/2010/main" val="4165693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658</TotalTime>
  <Words>1697</Words>
  <Application>Microsoft Office PowerPoint</Application>
  <PresentationFormat>On-screen Show (4:3)</PresentationFormat>
  <Paragraphs>276</Paragraphs>
  <Slides>34</Slides>
  <Notes>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Clarity</vt:lpstr>
      <vt:lpstr>Neural Network</vt:lpstr>
      <vt:lpstr>Neural Networks</vt:lpstr>
      <vt:lpstr>Neural Networks</vt:lpstr>
      <vt:lpstr>Artificial Neural Networks</vt:lpstr>
      <vt:lpstr>Connectionist Models of Learning</vt:lpstr>
      <vt:lpstr>Neural networks learn from examples</vt:lpstr>
      <vt:lpstr>Why Neural Nets?</vt:lpstr>
      <vt:lpstr>Autonomous Learning Vehicle In a Neural Net (ALVINN)</vt:lpstr>
      <vt:lpstr>ALVINN drives 70mph on highways</vt:lpstr>
      <vt:lpstr>What kinds of problems are suitable for neural networks? </vt:lpstr>
      <vt:lpstr>Tasks</vt:lpstr>
      <vt:lpstr>Example of Application Areas</vt:lpstr>
      <vt:lpstr>Architecture of Neural Network</vt:lpstr>
      <vt:lpstr>Elements of Neural Networks </vt:lpstr>
      <vt:lpstr>The Single Neuron Structure</vt:lpstr>
      <vt:lpstr>Bias as extra input</vt:lpstr>
      <vt:lpstr>What are Activation Functions?</vt:lpstr>
      <vt:lpstr>Why do we need an Activation function in Neural network? </vt:lpstr>
      <vt:lpstr>Step Function</vt:lpstr>
      <vt:lpstr>  Sigmoid Function </vt:lpstr>
      <vt:lpstr>Issues with the logistic activation function</vt:lpstr>
      <vt:lpstr>Softmax function</vt:lpstr>
      <vt:lpstr> Hyperbolic Tangent function </vt:lpstr>
      <vt:lpstr> ReLu- Rectified Linear units </vt:lpstr>
      <vt:lpstr>Leaky ReLu  </vt:lpstr>
      <vt:lpstr>PowerPoint Presentation</vt:lpstr>
      <vt:lpstr>Neural Network Architecture</vt:lpstr>
      <vt:lpstr>Single Layer Feed-forward </vt:lpstr>
      <vt:lpstr>Perceptron</vt:lpstr>
      <vt:lpstr>Multi Layer Feed-forward </vt:lpstr>
      <vt:lpstr> Recurrent Network</vt:lpstr>
      <vt:lpstr>Neural Network Types</vt:lpstr>
      <vt:lpstr>Neural Network for Machine Learning</vt:lpstr>
      <vt:lpstr>Neural Network for Deep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Windows User</dc:creator>
  <cp:lastModifiedBy>Windows User</cp:lastModifiedBy>
  <cp:revision>72</cp:revision>
  <dcterms:created xsi:type="dcterms:W3CDTF">2019-12-07T08:48:06Z</dcterms:created>
  <dcterms:modified xsi:type="dcterms:W3CDTF">2020-02-21T17:24:34Z</dcterms:modified>
</cp:coreProperties>
</file>