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102" y="838632"/>
            <a:ext cx="854579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0E4F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275" y="1118870"/>
            <a:ext cx="385635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784" y="1418301"/>
            <a:ext cx="688467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0E4F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losses" TargetMode="External"/><Relationship Id="rId2" Type="http://schemas.openxmlformats.org/officeDocument/2006/relationships/hyperlink" Target="https://www.tensorflow.org/api_docs/python/tf/keras/optimizer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ensorflow.org/api_docs/python/tf/keras/metric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46399" y="424592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6399" y="424587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9" y="897599"/>
                </a:moveTo>
                <a:lnTo>
                  <a:pt x="0" y="897599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9" y="0"/>
                </a:lnTo>
                <a:lnTo>
                  <a:pt x="897599" y="897599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550" y="1896641"/>
            <a:ext cx="5583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5" dirty="0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240" dirty="0">
                <a:solidFill>
                  <a:srgbClr val="FFFFFF"/>
                </a:solidFill>
                <a:latin typeface="Calibri"/>
                <a:cs typeface="Calibri"/>
              </a:rPr>
              <a:t>Keras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550" y="2853011"/>
            <a:ext cx="164401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Francois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Chollet 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March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9th,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275" y="157743"/>
            <a:ext cx="205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Startup-land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traction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5450" y="984524"/>
            <a:ext cx="6815455" cy="312420"/>
          </a:xfrm>
          <a:custGeom>
            <a:avLst/>
            <a:gdLst/>
            <a:ahLst/>
            <a:cxnLst/>
            <a:rect l="l" t="t" r="r" b="b"/>
            <a:pathLst>
              <a:path w="6815455" h="312419">
                <a:moveTo>
                  <a:pt x="0" y="0"/>
                </a:moveTo>
                <a:lnTo>
                  <a:pt x="6814841" y="0"/>
                </a:lnTo>
                <a:lnTo>
                  <a:pt x="6814841" y="312419"/>
                </a:lnTo>
                <a:lnTo>
                  <a:pt x="0" y="3124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750" y="961411"/>
            <a:ext cx="683704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" dirty="0">
                <a:solidFill>
                  <a:srgbClr val="14171A"/>
                </a:solidFill>
                <a:latin typeface="Arial"/>
                <a:cs typeface="Arial"/>
              </a:rPr>
              <a:t>Hacker News jobs board </a:t>
            </a:r>
            <a:r>
              <a:rPr sz="2050" dirty="0">
                <a:solidFill>
                  <a:srgbClr val="14171A"/>
                </a:solidFill>
                <a:latin typeface="Arial"/>
                <a:cs typeface="Arial"/>
              </a:rPr>
              <a:t>mentions - </a:t>
            </a:r>
            <a:r>
              <a:rPr sz="2050" spc="-5" dirty="0">
                <a:solidFill>
                  <a:srgbClr val="14171A"/>
                </a:solidFill>
                <a:latin typeface="Arial"/>
                <a:cs typeface="Arial"/>
              </a:rPr>
              <a:t>out of 964 job</a:t>
            </a:r>
            <a:r>
              <a:rPr sz="2050" spc="-75" dirty="0">
                <a:solidFill>
                  <a:srgbClr val="14171A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14171A"/>
                </a:solidFill>
                <a:latin typeface="Arial"/>
                <a:cs typeface="Arial"/>
              </a:rPr>
              <a:t>postings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4176" y="1640475"/>
            <a:ext cx="5084375" cy="324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1774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traction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310250"/>
            <a:ext cx="4522224" cy="3158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5375" y="1336952"/>
            <a:ext cx="4522225" cy="3105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271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/>
              <a:t>The </a:t>
            </a:r>
            <a:r>
              <a:rPr sz="1800" spc="90" dirty="0"/>
              <a:t>Keras </a:t>
            </a:r>
            <a:r>
              <a:rPr sz="1800" spc="65" dirty="0"/>
              <a:t>user</a:t>
            </a:r>
            <a:r>
              <a:rPr sz="1800" spc="-70" dirty="0"/>
              <a:t> </a:t>
            </a:r>
            <a:r>
              <a:rPr sz="1800" spc="75" dirty="0"/>
              <a:t>experience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544925" y="1027708"/>
            <a:ext cx="8028940" cy="33718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0795">
              <a:lnSpc>
                <a:spcPct val="115799"/>
              </a:lnSpc>
              <a:spcBef>
                <a:spcPts val="185"/>
              </a:spcBef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Keras is an API designed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human beings, not </a:t>
            </a:r>
            <a:r>
              <a:rPr sz="1800" b="1" spc="5" dirty="0">
                <a:solidFill>
                  <a:srgbClr val="404040"/>
                </a:solidFill>
                <a:latin typeface="Arial"/>
                <a:cs typeface="Arial"/>
              </a:rPr>
              <a:t>machines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Keras follows best  practices for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reducing cognitive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load: it offers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consistent &amp; simple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APIs, it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minimizes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the number of  user actions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required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common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cases,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and it provides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clear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and actionable feedback upon user  error.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112395">
              <a:lnSpc>
                <a:spcPct val="115700"/>
              </a:lnSpc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This makes Keras easy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learn and easy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b="1" spc="1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Keras user,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more 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productive, allowing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to try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ideas than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your competition,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faster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--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which in turn helps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win 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machine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competitions.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>
              <a:lnSpc>
                <a:spcPct val="115799"/>
              </a:lnSpc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This ease of use does not come at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cost of reduced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flexibility: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because  Keras integrates with lower-level deep learning languages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(in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particular TensorFlow), it enables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to  implement anything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 could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have built in the base language. In particular, as tf.keras, the Keras API  integrates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seamlessly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your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TensorFlow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workflows.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5999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6689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0" dirty="0"/>
              <a:t>Keras </a:t>
            </a:r>
            <a:r>
              <a:rPr sz="3200" spc="110" dirty="0"/>
              <a:t>is </a:t>
            </a:r>
            <a:r>
              <a:rPr sz="3200" spc="75" dirty="0"/>
              <a:t>multi-backend,</a:t>
            </a:r>
            <a:r>
              <a:rPr sz="3200" spc="-5" dirty="0"/>
              <a:t> </a:t>
            </a:r>
            <a:r>
              <a:rPr sz="3200" spc="5" dirty="0"/>
              <a:t>multi-platform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04945" y="1928908"/>
            <a:ext cx="3948429" cy="27165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52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Develop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in 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Python,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114" dirty="0">
                <a:solidFill>
                  <a:srgbClr val="737373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85" dirty="0">
                <a:solidFill>
                  <a:srgbClr val="737373"/>
                </a:solidFill>
                <a:latin typeface="Calibri"/>
                <a:cs typeface="Calibri"/>
              </a:rPr>
              <a:t>On </a:t>
            </a:r>
            <a:r>
              <a:rPr sz="1400" spc="30" dirty="0">
                <a:solidFill>
                  <a:srgbClr val="737373"/>
                </a:solidFill>
                <a:latin typeface="Calibri"/>
                <a:cs typeface="Calibri"/>
              </a:rPr>
              <a:t>Unix, Windows,</a:t>
            </a:r>
            <a:r>
              <a:rPr sz="1400" spc="-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165" dirty="0">
                <a:solidFill>
                  <a:srgbClr val="737373"/>
                </a:solidFill>
                <a:latin typeface="Calibri"/>
                <a:cs typeface="Calibri"/>
              </a:rPr>
              <a:t>OSX</a:t>
            </a:r>
            <a:endParaRPr sz="1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Run </a:t>
            </a: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the 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same </a:t>
            </a: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code</a:t>
            </a: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with…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55" dirty="0">
                <a:solidFill>
                  <a:srgbClr val="737373"/>
                </a:solidFill>
                <a:latin typeface="Calibri"/>
                <a:cs typeface="Calibri"/>
              </a:rPr>
              <a:t>TensorFlow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125" dirty="0">
                <a:solidFill>
                  <a:srgbClr val="737373"/>
                </a:solidFill>
                <a:latin typeface="Calibri"/>
                <a:cs typeface="Calibri"/>
              </a:rPr>
              <a:t>CNTK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65" dirty="0">
                <a:solidFill>
                  <a:srgbClr val="737373"/>
                </a:solidFill>
                <a:latin typeface="Calibri"/>
                <a:cs typeface="Calibri"/>
              </a:rPr>
              <a:t>Theano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45" dirty="0">
                <a:solidFill>
                  <a:srgbClr val="737373"/>
                </a:solidFill>
                <a:latin typeface="Calibri"/>
                <a:cs typeface="Calibri"/>
              </a:rPr>
              <a:t>MXNet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40" dirty="0">
                <a:solidFill>
                  <a:srgbClr val="737373"/>
                </a:solidFill>
                <a:latin typeface="Calibri"/>
                <a:cs typeface="Calibri"/>
              </a:rPr>
              <a:t>PlaidML</a:t>
            </a:r>
            <a:endParaRPr sz="1400">
              <a:latin typeface="Calibri"/>
              <a:cs typeface="Calibri"/>
            </a:endParaRPr>
          </a:p>
          <a:p>
            <a:pPr marL="485140">
              <a:lnSpc>
                <a:spcPct val="100000"/>
              </a:lnSpc>
              <a:spcBef>
                <a:spcPts val="270"/>
              </a:spcBef>
              <a:tabLst>
                <a:tab pos="766445" algn="l"/>
              </a:tabLst>
            </a:pPr>
            <a:r>
              <a:rPr sz="1400" spc="-10" dirty="0">
                <a:solidFill>
                  <a:srgbClr val="737373"/>
                </a:solidFill>
                <a:latin typeface="Calibri"/>
                <a:cs typeface="Calibri"/>
              </a:rPr>
              <a:t>-	</a:t>
            </a:r>
            <a:r>
              <a:rPr sz="1400" spc="-5" dirty="0">
                <a:solidFill>
                  <a:srgbClr val="737373"/>
                </a:solidFill>
                <a:latin typeface="Calibri"/>
                <a:cs typeface="Calibri"/>
              </a:rPr>
              <a:t>??</a:t>
            </a:r>
            <a:endParaRPr sz="1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10" dirty="0">
                <a:solidFill>
                  <a:srgbClr val="737373"/>
                </a:solidFill>
                <a:latin typeface="Calibri"/>
                <a:cs typeface="Calibri"/>
              </a:rPr>
              <a:t>CPU, 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NVIDIA GPU, </a:t>
            </a:r>
            <a:r>
              <a:rPr sz="1800" spc="70" dirty="0">
                <a:solidFill>
                  <a:srgbClr val="737373"/>
                </a:solidFill>
                <a:latin typeface="Calibri"/>
                <a:cs typeface="Calibri"/>
              </a:rPr>
              <a:t>AMD 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GPU,</a:t>
            </a:r>
            <a:r>
              <a:rPr sz="1800" spc="-114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TPU...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5999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20194"/>
            <a:ext cx="7131050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sz="3200" spc="145" dirty="0"/>
              <a:t>Largest </a:t>
            </a:r>
            <a:r>
              <a:rPr sz="3200" spc="60" dirty="0"/>
              <a:t>array </a:t>
            </a:r>
            <a:r>
              <a:rPr sz="3200" spc="35" dirty="0"/>
              <a:t>of </a:t>
            </a:r>
            <a:r>
              <a:rPr sz="3200" spc="85" dirty="0"/>
              <a:t>options </a:t>
            </a:r>
            <a:r>
              <a:rPr sz="3200" dirty="0"/>
              <a:t>for </a:t>
            </a:r>
            <a:r>
              <a:rPr sz="3200" spc="100" dirty="0"/>
              <a:t>productizing  </a:t>
            </a:r>
            <a:r>
              <a:rPr sz="3200" spc="125" dirty="0"/>
              <a:t>models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04945" y="1942951"/>
            <a:ext cx="702183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41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90" dirty="0">
                <a:solidFill>
                  <a:srgbClr val="737373"/>
                </a:solidFill>
                <a:latin typeface="Calibri"/>
                <a:cs typeface="Calibri"/>
              </a:rPr>
              <a:t>TF-Serving</a:t>
            </a:r>
            <a:endParaRPr sz="18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31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In-browser,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with </a:t>
            </a:r>
            <a:r>
              <a:rPr sz="1800" spc="125" dirty="0">
                <a:solidFill>
                  <a:srgbClr val="737373"/>
                </a:solidFill>
                <a:latin typeface="Calibri"/>
                <a:cs typeface="Calibri"/>
              </a:rPr>
              <a:t>GPU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acceleration 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(WebKeras, Keras.js,</a:t>
            </a:r>
            <a:r>
              <a:rPr sz="1800" spc="9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WebDNN…)</a:t>
            </a:r>
            <a:endParaRPr sz="18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31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Android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(TF, </a:t>
            </a:r>
            <a:r>
              <a:rPr sz="1800" spc="155" dirty="0">
                <a:solidFill>
                  <a:srgbClr val="737373"/>
                </a:solidFill>
                <a:latin typeface="Calibri"/>
                <a:cs typeface="Calibri"/>
              </a:rPr>
              <a:t>TF </a:t>
            </a:r>
            <a:r>
              <a:rPr sz="1800" spc="10" dirty="0">
                <a:solidFill>
                  <a:srgbClr val="737373"/>
                </a:solidFill>
                <a:latin typeface="Calibri"/>
                <a:cs typeface="Calibri"/>
              </a:rPr>
              <a:t>Lite),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iPhone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(native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CoreML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support)</a:t>
            </a:r>
            <a:endParaRPr sz="18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31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Raspberry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Pi</a:t>
            </a:r>
            <a:endParaRPr sz="18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31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20" dirty="0">
                <a:solidFill>
                  <a:srgbClr val="737373"/>
                </a:solidFill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925" y="4268956"/>
            <a:ext cx="563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737373"/>
                </a:solidFill>
                <a:latin typeface="Calibri"/>
                <a:cs typeface="Calibri"/>
              </a:rPr>
              <a:t>Go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build </a:t>
            </a:r>
            <a:r>
              <a:rPr sz="1800" spc="70" dirty="0">
                <a:solidFill>
                  <a:srgbClr val="737373"/>
                </a:solidFill>
                <a:latin typeface="Calibri"/>
                <a:cs typeface="Calibri"/>
              </a:rPr>
              <a:t>cool </a:t>
            </a:r>
            <a:r>
              <a:rPr sz="1800" spc="130" dirty="0">
                <a:solidFill>
                  <a:srgbClr val="737373"/>
                </a:solidFill>
                <a:latin typeface="Calibri"/>
                <a:cs typeface="Calibri"/>
              </a:rPr>
              <a:t>AR </a:t>
            </a:r>
            <a:r>
              <a:rPr sz="1800" spc="95" dirty="0">
                <a:solidFill>
                  <a:srgbClr val="737373"/>
                </a:solidFill>
                <a:latin typeface="Calibri"/>
                <a:cs typeface="Calibri"/>
              </a:rPr>
              <a:t>apps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with </a:t>
            </a:r>
            <a:r>
              <a:rPr sz="1800" spc="90" dirty="0">
                <a:solidFill>
                  <a:srgbClr val="737373"/>
                </a:solidFill>
                <a:latin typeface="Calibri"/>
                <a:cs typeface="Calibri"/>
              </a:rPr>
              <a:t>Keras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+ </a:t>
            </a:r>
            <a:r>
              <a:rPr sz="1800" spc="155" dirty="0">
                <a:solidFill>
                  <a:srgbClr val="737373"/>
                </a:solidFill>
                <a:latin typeface="Calibri"/>
                <a:cs typeface="Calibri"/>
              </a:rPr>
              <a:t>TF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+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CoreML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+</a:t>
            </a:r>
            <a:r>
              <a:rPr sz="1800" spc="-15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ARKit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How </a:t>
            </a:r>
            <a:r>
              <a:rPr spc="10" dirty="0"/>
              <a:t>to</a:t>
            </a:r>
            <a:r>
              <a:rPr spc="-10" dirty="0"/>
              <a:t> </a:t>
            </a:r>
            <a:r>
              <a:rPr spc="325" dirty="0"/>
              <a:t>use  </a:t>
            </a:r>
            <a:r>
              <a:rPr spc="210" dirty="0"/>
              <a:t>Keras: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275" y="2947670"/>
            <a:ext cx="51327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1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60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8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5999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2903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/>
              <a:t>Three </a:t>
            </a:r>
            <a:r>
              <a:rPr sz="3200" spc="145" dirty="0"/>
              <a:t>API</a:t>
            </a:r>
            <a:r>
              <a:rPr sz="3200" dirty="0"/>
              <a:t> </a:t>
            </a:r>
            <a:r>
              <a:rPr sz="3200" spc="105" dirty="0"/>
              <a:t>styles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04945" y="1928908"/>
            <a:ext cx="5311775" cy="2971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525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The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Sequential</a:t>
            </a:r>
            <a:r>
              <a:rPr sz="1800" spc="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85" dirty="0">
                <a:solidFill>
                  <a:srgbClr val="737373"/>
                </a:solidFill>
                <a:latin typeface="Calibri"/>
                <a:cs typeface="Calibri"/>
              </a:rPr>
              <a:t>Dead</a:t>
            </a:r>
            <a:r>
              <a:rPr sz="1400" spc="3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737373"/>
                </a:solidFill>
                <a:latin typeface="Calibri"/>
                <a:cs typeface="Calibri"/>
              </a:rPr>
              <a:t>simple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55" dirty="0">
                <a:solidFill>
                  <a:srgbClr val="737373"/>
                </a:solidFill>
                <a:latin typeface="Calibri"/>
                <a:cs typeface="Calibri"/>
              </a:rPr>
              <a:t>Only </a:t>
            </a:r>
            <a:r>
              <a:rPr sz="1400" dirty="0">
                <a:solidFill>
                  <a:srgbClr val="737373"/>
                </a:solidFill>
                <a:latin typeface="Calibri"/>
                <a:cs typeface="Calibri"/>
              </a:rPr>
              <a:t>for </a:t>
            </a:r>
            <a:r>
              <a:rPr sz="1400" spc="30" dirty="0">
                <a:solidFill>
                  <a:srgbClr val="737373"/>
                </a:solidFill>
                <a:latin typeface="Calibri"/>
                <a:cs typeface="Calibri"/>
              </a:rPr>
              <a:t>single-input, </a:t>
            </a:r>
            <a:r>
              <a:rPr sz="1400" spc="25" dirty="0">
                <a:solidFill>
                  <a:srgbClr val="737373"/>
                </a:solidFill>
                <a:latin typeface="Calibri"/>
                <a:cs typeface="Calibri"/>
              </a:rPr>
              <a:t>single-output, </a:t>
            </a:r>
            <a:r>
              <a:rPr sz="1400" spc="40" dirty="0">
                <a:solidFill>
                  <a:srgbClr val="737373"/>
                </a:solidFill>
                <a:latin typeface="Calibri"/>
                <a:cs typeface="Calibri"/>
              </a:rPr>
              <a:t>sequential </a:t>
            </a:r>
            <a:r>
              <a:rPr sz="1400" spc="35" dirty="0">
                <a:solidFill>
                  <a:srgbClr val="737373"/>
                </a:solidFill>
                <a:latin typeface="Calibri"/>
                <a:cs typeface="Calibri"/>
              </a:rPr>
              <a:t>layer</a:t>
            </a:r>
            <a:r>
              <a:rPr sz="1400" spc="10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737373"/>
                </a:solidFill>
                <a:latin typeface="Calibri"/>
                <a:cs typeface="Calibri"/>
              </a:rPr>
              <a:t>stacks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75" dirty="0">
                <a:solidFill>
                  <a:srgbClr val="737373"/>
                </a:solidFill>
                <a:latin typeface="Calibri"/>
                <a:cs typeface="Calibri"/>
              </a:rPr>
              <a:t>Good </a:t>
            </a:r>
            <a:r>
              <a:rPr sz="1400" dirty="0">
                <a:solidFill>
                  <a:srgbClr val="737373"/>
                </a:solidFill>
                <a:latin typeface="Calibri"/>
                <a:cs typeface="Calibri"/>
              </a:rPr>
              <a:t>for </a:t>
            </a:r>
            <a:r>
              <a:rPr sz="1400" spc="45" dirty="0">
                <a:solidFill>
                  <a:srgbClr val="737373"/>
                </a:solidFill>
                <a:latin typeface="Calibri"/>
                <a:cs typeface="Calibri"/>
              </a:rPr>
              <a:t>70+% </a:t>
            </a:r>
            <a:r>
              <a:rPr sz="1400" spc="15" dirty="0">
                <a:solidFill>
                  <a:srgbClr val="737373"/>
                </a:solidFill>
                <a:latin typeface="Calibri"/>
                <a:cs typeface="Calibri"/>
              </a:rPr>
              <a:t>of </a:t>
            </a:r>
            <a:r>
              <a:rPr sz="1400" spc="75" dirty="0">
                <a:solidFill>
                  <a:srgbClr val="737373"/>
                </a:solidFill>
                <a:latin typeface="Calibri"/>
                <a:cs typeface="Calibri"/>
              </a:rPr>
              <a:t>use</a:t>
            </a:r>
            <a:r>
              <a:rPr sz="1400" spc="5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737373"/>
                </a:solidFill>
                <a:latin typeface="Calibri"/>
                <a:cs typeface="Calibri"/>
              </a:rPr>
              <a:t>cases</a:t>
            </a:r>
            <a:endParaRPr sz="1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The </a:t>
            </a: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functional</a:t>
            </a:r>
            <a:r>
              <a:rPr sz="1800" spc="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70" dirty="0">
                <a:solidFill>
                  <a:srgbClr val="737373"/>
                </a:solidFill>
                <a:latin typeface="Calibri"/>
                <a:cs typeface="Calibri"/>
              </a:rPr>
              <a:t>Like </a:t>
            </a: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playing </a:t>
            </a:r>
            <a:r>
              <a:rPr sz="1400" dirty="0">
                <a:solidFill>
                  <a:srgbClr val="737373"/>
                </a:solidFill>
                <a:latin typeface="Calibri"/>
                <a:cs typeface="Calibri"/>
              </a:rPr>
              <a:t>with </a:t>
            </a:r>
            <a:r>
              <a:rPr sz="1400" spc="105" dirty="0">
                <a:solidFill>
                  <a:srgbClr val="737373"/>
                </a:solidFill>
                <a:latin typeface="Calibri"/>
                <a:cs typeface="Calibri"/>
              </a:rPr>
              <a:t>Lego</a:t>
            </a:r>
            <a:r>
              <a:rPr sz="1400" spc="3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bricks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-10" dirty="0">
                <a:solidFill>
                  <a:srgbClr val="737373"/>
                </a:solidFill>
                <a:latin typeface="Calibri"/>
                <a:cs typeface="Calibri"/>
              </a:rPr>
              <a:t>Multi-input, </a:t>
            </a:r>
            <a:r>
              <a:rPr sz="1400" dirty="0">
                <a:solidFill>
                  <a:srgbClr val="737373"/>
                </a:solidFill>
                <a:latin typeface="Calibri"/>
                <a:cs typeface="Calibri"/>
              </a:rPr>
              <a:t>multi-output, </a:t>
            </a:r>
            <a:r>
              <a:rPr sz="1400" spc="10" dirty="0">
                <a:solidFill>
                  <a:srgbClr val="737373"/>
                </a:solidFill>
                <a:latin typeface="Calibri"/>
                <a:cs typeface="Calibri"/>
              </a:rPr>
              <a:t>arbitrary </a:t>
            </a:r>
            <a:r>
              <a:rPr sz="1400" spc="25" dirty="0">
                <a:solidFill>
                  <a:srgbClr val="737373"/>
                </a:solidFill>
                <a:latin typeface="Calibri"/>
                <a:cs typeface="Calibri"/>
              </a:rPr>
              <a:t>static </a:t>
            </a:r>
            <a:r>
              <a:rPr sz="1400" spc="55" dirty="0">
                <a:solidFill>
                  <a:srgbClr val="737373"/>
                </a:solidFill>
                <a:latin typeface="Calibri"/>
                <a:cs typeface="Calibri"/>
              </a:rPr>
              <a:t>graph</a:t>
            </a:r>
            <a:r>
              <a:rPr sz="1400" spc="20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737373"/>
                </a:solidFill>
                <a:latin typeface="Calibri"/>
                <a:cs typeface="Calibri"/>
              </a:rPr>
              <a:t>topologies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75" dirty="0">
                <a:solidFill>
                  <a:srgbClr val="737373"/>
                </a:solidFill>
                <a:latin typeface="Calibri"/>
                <a:cs typeface="Calibri"/>
              </a:rPr>
              <a:t>Good </a:t>
            </a:r>
            <a:r>
              <a:rPr sz="1400" dirty="0">
                <a:solidFill>
                  <a:srgbClr val="737373"/>
                </a:solidFill>
                <a:latin typeface="Calibri"/>
                <a:cs typeface="Calibri"/>
              </a:rPr>
              <a:t>for </a:t>
            </a:r>
            <a:r>
              <a:rPr sz="1400" spc="85" dirty="0">
                <a:solidFill>
                  <a:srgbClr val="737373"/>
                </a:solidFill>
                <a:latin typeface="Calibri"/>
                <a:cs typeface="Calibri"/>
              </a:rPr>
              <a:t>95% </a:t>
            </a:r>
            <a:r>
              <a:rPr sz="1400" spc="15" dirty="0">
                <a:solidFill>
                  <a:srgbClr val="737373"/>
                </a:solidFill>
                <a:latin typeface="Calibri"/>
                <a:cs typeface="Calibri"/>
              </a:rPr>
              <a:t>of </a:t>
            </a:r>
            <a:r>
              <a:rPr sz="1400" spc="75" dirty="0">
                <a:solidFill>
                  <a:srgbClr val="737373"/>
                </a:solidFill>
                <a:latin typeface="Calibri"/>
                <a:cs typeface="Calibri"/>
              </a:rPr>
              <a:t>use</a:t>
            </a:r>
            <a:r>
              <a:rPr sz="1400" spc="2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737373"/>
                </a:solidFill>
                <a:latin typeface="Calibri"/>
                <a:cs typeface="Calibri"/>
              </a:rPr>
              <a:t>cases</a:t>
            </a:r>
            <a:endParaRPr sz="1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254"/>
              </a:spcBef>
              <a:buChar char="-"/>
              <a:tabLst>
                <a:tab pos="309245" algn="l"/>
                <a:tab pos="309880" algn="l"/>
              </a:tabLst>
            </a:pP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Model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subclassing</a:t>
            </a:r>
            <a:endParaRPr sz="18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33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15" dirty="0">
                <a:solidFill>
                  <a:srgbClr val="737373"/>
                </a:solidFill>
                <a:latin typeface="Calibri"/>
                <a:cs typeface="Calibri"/>
              </a:rPr>
              <a:t>Maximum</a:t>
            </a:r>
            <a:r>
              <a:rPr sz="1400" spc="3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737373"/>
                </a:solidFill>
                <a:latin typeface="Calibri"/>
                <a:cs typeface="Calibri"/>
              </a:rPr>
              <a:t>flexibility</a:t>
            </a:r>
            <a:endParaRPr sz="1400">
              <a:latin typeface="Calibri"/>
              <a:cs typeface="Calibri"/>
            </a:endParaRPr>
          </a:p>
          <a:p>
            <a:pPr marL="767080" lvl="1" indent="-281940">
              <a:lnSpc>
                <a:spcPct val="100000"/>
              </a:lnSpc>
              <a:spcBef>
                <a:spcPts val="270"/>
              </a:spcBef>
              <a:buChar char="-"/>
              <a:tabLst>
                <a:tab pos="766445" algn="l"/>
                <a:tab pos="767080" algn="l"/>
              </a:tabLst>
            </a:pPr>
            <a:r>
              <a:rPr sz="1400" spc="60" dirty="0">
                <a:solidFill>
                  <a:srgbClr val="737373"/>
                </a:solidFill>
                <a:latin typeface="Calibri"/>
                <a:cs typeface="Calibri"/>
              </a:rPr>
              <a:t>Larger </a:t>
            </a:r>
            <a:r>
              <a:rPr sz="1400" spc="20" dirty="0">
                <a:solidFill>
                  <a:srgbClr val="737373"/>
                </a:solidFill>
                <a:latin typeface="Calibri"/>
                <a:cs typeface="Calibri"/>
              </a:rPr>
              <a:t>potential </a:t>
            </a:r>
            <a:r>
              <a:rPr sz="1400" spc="15" dirty="0">
                <a:solidFill>
                  <a:srgbClr val="737373"/>
                </a:solidFill>
                <a:latin typeface="Calibri"/>
                <a:cs typeface="Calibri"/>
              </a:rPr>
              <a:t>error</a:t>
            </a:r>
            <a:r>
              <a:rPr sz="1400" spc="3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737373"/>
                </a:solidFill>
                <a:latin typeface="Calibri"/>
                <a:cs typeface="Calibri"/>
              </a:rPr>
              <a:t>surface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1932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Sequential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096300"/>
            <a:ext cx="8839198" cy="3596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184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150" y="972375"/>
            <a:ext cx="7214124" cy="390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1882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subclassing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2525" y="771450"/>
            <a:ext cx="5399815" cy="421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2033270"/>
            <a:ext cx="4717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What’s</a:t>
            </a:r>
            <a:r>
              <a:rPr spc="125" dirty="0"/>
              <a:t> </a:t>
            </a:r>
            <a:r>
              <a:rPr spc="245" dirty="0"/>
              <a:t>Keras?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1118870"/>
            <a:ext cx="59702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Remember: </a:t>
            </a:r>
            <a:r>
              <a:rPr spc="325" dirty="0"/>
              <a:t>use  </a:t>
            </a:r>
            <a:r>
              <a:rPr spc="100" dirty="0"/>
              <a:t>the </a:t>
            </a:r>
            <a:r>
              <a:rPr spc="75" dirty="0"/>
              <a:t>right </a:t>
            </a:r>
            <a:r>
              <a:rPr spc="65" dirty="0"/>
              <a:t>tool </a:t>
            </a:r>
            <a:r>
              <a:rPr spc="30" dirty="0"/>
              <a:t>(API)  </a:t>
            </a:r>
            <a:r>
              <a:rPr spc="5" dirty="0"/>
              <a:t>for </a:t>
            </a:r>
            <a:r>
              <a:rPr spc="100" dirty="0"/>
              <a:t>the</a:t>
            </a:r>
            <a:r>
              <a:rPr spc="360" dirty="0"/>
              <a:t> </a:t>
            </a:r>
            <a:r>
              <a:rPr spc="-25" dirty="0"/>
              <a:t>job!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74" y="1118870"/>
            <a:ext cx="7818726" cy="4616648"/>
          </a:xfrm>
        </p:spPr>
        <p:txBody>
          <a:bodyPr/>
          <a:lstStyle/>
          <a:p>
            <a:r>
              <a:rPr lang="en-IN" b="1" dirty="0"/>
              <a:t>Deep Learning Model Life-Cycle</a:t>
            </a:r>
            <a:br>
              <a:rPr lang="en-IN" b="1" dirty="0"/>
            </a:b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32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725" y="157743"/>
            <a:ext cx="3105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100" dirty="0" smtClean="0">
                <a:solidFill>
                  <a:srgbClr val="FFFFFF"/>
                </a:solidFill>
                <a:latin typeface="Calibri"/>
                <a:cs typeface="Calibri"/>
              </a:rPr>
              <a:t>5-Step Model Life-Cycle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786" y="1123950"/>
            <a:ext cx="8016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Define the 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model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elect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the type of model that you need </a:t>
            </a:r>
            <a:endParaRPr lang="en-US" b="1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Choose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the architecture or network 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topology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lang="en-US" b="1" spc="-5" dirty="0" err="1" smtClean="0">
                <a:solidFill>
                  <a:srgbClr val="404040"/>
                </a:solidFill>
                <a:latin typeface="Arial"/>
                <a:cs typeface="Arial"/>
              </a:rPr>
              <a:t>neuron,layers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lang="en-US" b="1" spc="-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Compile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model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elect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a loss function that you want to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optimize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Select optimizer</a:t>
            </a:r>
            <a:endParaRPr lang="en-US" b="1" spc="-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Fit the 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model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Select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the training configuration,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(number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epochs, </a:t>
            </a:r>
            <a:r>
              <a:rPr lang="en-US" b="1" spc="-5" dirty="0" err="1">
                <a:solidFill>
                  <a:srgbClr val="404040"/>
                </a:solidFill>
                <a:latin typeface="Arial"/>
                <a:cs typeface="Arial"/>
              </a:rPr>
              <a:t>batch_size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lang="en-US" b="1" spc="-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Evaluate the 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model</a:t>
            </a:r>
          </a:p>
          <a:p>
            <a:pPr marL="342900" indent="-342900">
              <a:buFont typeface="+mj-lt"/>
              <a:buAutoNum type="arabicPeriod"/>
            </a:pPr>
            <a:endParaRPr lang="en-US" b="1" spc="-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Make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033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725" y="157743"/>
            <a:ext cx="3105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100" dirty="0" smtClean="0">
                <a:solidFill>
                  <a:srgbClr val="FFFFFF"/>
                </a:solidFill>
                <a:latin typeface="Calibri"/>
                <a:cs typeface="Calibri"/>
              </a:rPr>
              <a:t>5-Step Model Life-Cycle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786" y="1123950"/>
            <a:ext cx="8016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Define the model</a:t>
            </a:r>
          </a:p>
          <a:p>
            <a:endParaRPr lang="en-IN" dirty="0" smtClean="0"/>
          </a:p>
          <a:p>
            <a:r>
              <a:rPr lang="en-IN" dirty="0" smtClean="0"/>
              <a:t># </a:t>
            </a:r>
            <a:r>
              <a:rPr lang="en-IN" dirty="0"/>
              <a:t>example of a model defined with the sequential 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tensorflow.keras</a:t>
            </a:r>
            <a:r>
              <a:rPr lang="en-IN" dirty="0"/>
              <a:t> import Sequential</a:t>
            </a:r>
          </a:p>
          <a:p>
            <a:r>
              <a:rPr lang="en-IN" dirty="0"/>
              <a:t>from </a:t>
            </a:r>
            <a:r>
              <a:rPr lang="en-IN" dirty="0" err="1"/>
              <a:t>tensorflow.keras.layers</a:t>
            </a:r>
            <a:r>
              <a:rPr lang="en-IN" dirty="0"/>
              <a:t> import Dense</a:t>
            </a:r>
          </a:p>
          <a:p>
            <a:r>
              <a:rPr lang="en-IN" dirty="0"/>
              <a:t># define the model</a:t>
            </a:r>
          </a:p>
          <a:p>
            <a:r>
              <a:rPr lang="en-IN" dirty="0"/>
              <a:t>model = Sequential()</a:t>
            </a:r>
          </a:p>
          <a:p>
            <a:r>
              <a:rPr lang="en-IN" dirty="0" err="1"/>
              <a:t>model.add</a:t>
            </a:r>
            <a:r>
              <a:rPr lang="en-IN" dirty="0"/>
              <a:t>(Dense(100, </a:t>
            </a:r>
            <a:r>
              <a:rPr lang="en-IN" dirty="0" err="1"/>
              <a:t>input_shape</a:t>
            </a:r>
            <a:r>
              <a:rPr lang="en-IN" dirty="0"/>
              <a:t>=(8,)))</a:t>
            </a:r>
          </a:p>
          <a:p>
            <a:r>
              <a:rPr lang="en-IN" dirty="0" err="1"/>
              <a:t>model.add</a:t>
            </a:r>
            <a:r>
              <a:rPr lang="en-IN" dirty="0"/>
              <a:t>(Dense(80))</a:t>
            </a:r>
          </a:p>
          <a:p>
            <a:r>
              <a:rPr lang="en-IN" dirty="0" err="1"/>
              <a:t>model.add</a:t>
            </a:r>
            <a:r>
              <a:rPr lang="en-IN" dirty="0"/>
              <a:t>(Dense(30))</a:t>
            </a:r>
          </a:p>
          <a:p>
            <a:r>
              <a:rPr lang="en-IN" dirty="0" err="1"/>
              <a:t>model.add</a:t>
            </a:r>
            <a:r>
              <a:rPr lang="en-IN" dirty="0"/>
              <a:t>(Dense(10))</a:t>
            </a:r>
          </a:p>
          <a:p>
            <a:r>
              <a:rPr lang="en-IN" dirty="0" err="1"/>
              <a:t>model.add</a:t>
            </a:r>
            <a:r>
              <a:rPr lang="en-IN" dirty="0"/>
              <a:t>(Dense(5))</a:t>
            </a:r>
          </a:p>
          <a:p>
            <a:r>
              <a:rPr lang="en-IN" dirty="0" err="1"/>
              <a:t>model.add</a:t>
            </a:r>
            <a:r>
              <a:rPr lang="en-IN" dirty="0"/>
              <a:t>(Dense(1))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890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725" y="157743"/>
            <a:ext cx="3105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100" dirty="0" smtClean="0">
                <a:solidFill>
                  <a:srgbClr val="FFFFFF"/>
                </a:solidFill>
                <a:latin typeface="Calibri"/>
                <a:cs typeface="Calibri"/>
              </a:rPr>
              <a:t>5-Step Model Life-Cycle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786" y="1123950"/>
            <a:ext cx="8016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Define the model</a:t>
            </a:r>
          </a:p>
          <a:p>
            <a:endParaRPr lang="en-US" b="1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IN" dirty="0"/>
              <a:t># example of a model defined with the functional 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tensorflow.keras</a:t>
            </a:r>
            <a:r>
              <a:rPr lang="en-IN" dirty="0"/>
              <a:t> import Model</a:t>
            </a:r>
          </a:p>
          <a:p>
            <a:r>
              <a:rPr lang="en-IN" dirty="0"/>
              <a:t>from </a:t>
            </a:r>
            <a:r>
              <a:rPr lang="en-IN" dirty="0" err="1"/>
              <a:t>tensorflow.keras</a:t>
            </a:r>
            <a:r>
              <a:rPr lang="en-IN" dirty="0"/>
              <a:t> import Input</a:t>
            </a:r>
          </a:p>
          <a:p>
            <a:r>
              <a:rPr lang="en-IN" dirty="0"/>
              <a:t>from </a:t>
            </a:r>
            <a:r>
              <a:rPr lang="en-IN" dirty="0" err="1"/>
              <a:t>tensorflow.keras.layers</a:t>
            </a:r>
            <a:r>
              <a:rPr lang="en-IN" dirty="0"/>
              <a:t> import Dense</a:t>
            </a:r>
          </a:p>
          <a:p>
            <a:r>
              <a:rPr lang="en-IN" dirty="0"/>
              <a:t># define the layers</a:t>
            </a:r>
          </a:p>
          <a:p>
            <a:r>
              <a:rPr lang="en-IN" dirty="0" err="1"/>
              <a:t>x_in</a:t>
            </a:r>
            <a:r>
              <a:rPr lang="en-IN" dirty="0"/>
              <a:t> = Input(shape=(8,))</a:t>
            </a:r>
          </a:p>
          <a:p>
            <a:r>
              <a:rPr lang="en-IN" dirty="0"/>
              <a:t>x = Dense(10)(</a:t>
            </a:r>
            <a:r>
              <a:rPr lang="en-IN" dirty="0" err="1"/>
              <a:t>x_in</a:t>
            </a:r>
            <a:r>
              <a:rPr lang="en-IN" dirty="0"/>
              <a:t>)</a:t>
            </a:r>
          </a:p>
          <a:p>
            <a:r>
              <a:rPr lang="en-IN" dirty="0" err="1"/>
              <a:t>x_out</a:t>
            </a:r>
            <a:r>
              <a:rPr lang="en-IN" dirty="0"/>
              <a:t> = Dense(1)(x)</a:t>
            </a:r>
          </a:p>
          <a:p>
            <a:r>
              <a:rPr lang="en-IN" dirty="0"/>
              <a:t># define the model</a:t>
            </a:r>
          </a:p>
          <a:p>
            <a:r>
              <a:rPr lang="en-IN" dirty="0"/>
              <a:t>model = Model(inputs=</a:t>
            </a:r>
            <a:r>
              <a:rPr lang="en-IN" dirty="0" err="1"/>
              <a:t>x_in</a:t>
            </a:r>
            <a:r>
              <a:rPr lang="en-IN" dirty="0"/>
              <a:t>, outputs=</a:t>
            </a:r>
            <a:r>
              <a:rPr lang="en-IN" dirty="0" err="1"/>
              <a:t>x_out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70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725" y="157743"/>
            <a:ext cx="3105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100" dirty="0" smtClean="0">
                <a:solidFill>
                  <a:srgbClr val="FFFFFF"/>
                </a:solidFill>
                <a:latin typeface="Calibri"/>
                <a:cs typeface="Calibri"/>
              </a:rPr>
              <a:t>5-Step Model Life-Cycle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343" y="906950"/>
            <a:ext cx="84736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Compile the model</a:t>
            </a:r>
          </a:p>
          <a:p>
            <a:endParaRPr lang="en-US" b="1" spc="-5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IN" dirty="0"/>
              <a:t># compile the model</a:t>
            </a:r>
          </a:p>
          <a:p>
            <a:r>
              <a:rPr lang="en-IN" dirty="0"/>
              <a:t>opt = SGD(</a:t>
            </a:r>
            <a:r>
              <a:rPr lang="en-IN" dirty="0" err="1"/>
              <a:t>learning_rate</a:t>
            </a:r>
            <a:r>
              <a:rPr lang="en-IN" dirty="0"/>
              <a:t>=0.01, momentum=0.9)</a:t>
            </a:r>
          </a:p>
          <a:p>
            <a:r>
              <a:rPr lang="en-IN" dirty="0" err="1"/>
              <a:t>model.compile</a:t>
            </a:r>
            <a:r>
              <a:rPr lang="en-IN" dirty="0"/>
              <a:t>(optimizer=opt, loss=</a:t>
            </a:r>
            <a:r>
              <a:rPr lang="en-IN" dirty="0" smtClean="0"/>
              <a:t>'</a:t>
            </a:r>
            <a:r>
              <a:rPr lang="en-IN" dirty="0" err="1" smtClean="0"/>
              <a:t>binary_crossentropy</a:t>
            </a:r>
            <a:r>
              <a:rPr lang="en-IN" dirty="0"/>
              <a:t>‘, , metrics=['accuracy'])</a:t>
            </a:r>
          </a:p>
          <a:p>
            <a:endParaRPr lang="en-IN" dirty="0" smtClean="0"/>
          </a:p>
          <a:p>
            <a:r>
              <a:rPr lang="en-US" dirty="0"/>
              <a:t>For a list of supported </a:t>
            </a:r>
            <a:r>
              <a:rPr lang="en-US" dirty="0" smtClean="0"/>
              <a:t>optimizers: </a:t>
            </a:r>
            <a:r>
              <a:rPr lang="en-IN" dirty="0" err="1" smtClean="0">
                <a:hlinkClick r:id="rId2"/>
              </a:rPr>
              <a:t>tf.keras</a:t>
            </a:r>
            <a:r>
              <a:rPr lang="en-IN" dirty="0" smtClean="0">
                <a:hlinkClick r:id="rId2"/>
              </a:rPr>
              <a:t> Optimizers</a:t>
            </a:r>
            <a:endParaRPr lang="en-IN" dirty="0"/>
          </a:p>
          <a:p>
            <a:r>
              <a:rPr lang="en-US" dirty="0" smtClean="0"/>
              <a:t>For </a:t>
            </a:r>
            <a:r>
              <a:rPr lang="en-US" dirty="0"/>
              <a:t>a list of </a:t>
            </a:r>
            <a:r>
              <a:rPr lang="en-US" dirty="0" smtClean="0"/>
              <a:t>supported Loss: </a:t>
            </a:r>
            <a:r>
              <a:rPr lang="en-IN" dirty="0" err="1" smtClean="0">
                <a:hlinkClick r:id="rId3"/>
              </a:rPr>
              <a:t>tf.keras</a:t>
            </a:r>
            <a:r>
              <a:rPr lang="en-IN" dirty="0" smtClean="0">
                <a:hlinkClick r:id="rId3"/>
              </a:rPr>
              <a:t> </a:t>
            </a:r>
            <a:r>
              <a:rPr lang="en-IN" dirty="0">
                <a:hlinkClick r:id="rId3"/>
              </a:rPr>
              <a:t>Loss </a:t>
            </a:r>
            <a:r>
              <a:rPr lang="en-IN" dirty="0" smtClean="0">
                <a:hlinkClick r:id="rId3"/>
              </a:rPr>
              <a:t>Functions</a:t>
            </a:r>
            <a:endParaRPr lang="en-IN" dirty="0"/>
          </a:p>
          <a:p>
            <a:r>
              <a:rPr lang="en-US" dirty="0"/>
              <a:t>For a list of supported </a:t>
            </a:r>
            <a:r>
              <a:rPr lang="en-US" dirty="0" smtClean="0"/>
              <a:t>metrics: </a:t>
            </a:r>
            <a:r>
              <a:rPr lang="en-US" dirty="0" err="1" smtClean="0">
                <a:hlinkClick r:id="rId4"/>
              </a:rPr>
              <a:t>tf.keras</a:t>
            </a:r>
            <a:r>
              <a:rPr lang="en-US" dirty="0" smtClean="0">
                <a:hlinkClick r:id="rId4"/>
              </a:rPr>
              <a:t> Metrics</a:t>
            </a:r>
            <a:endParaRPr lang="en-IN" dirty="0" smtClean="0"/>
          </a:p>
          <a:p>
            <a:endParaRPr lang="en-IN" dirty="0"/>
          </a:p>
          <a:p>
            <a:r>
              <a:rPr lang="en-US" dirty="0"/>
              <a:t>The three most common loss functions are:</a:t>
            </a:r>
          </a:p>
          <a:p>
            <a:r>
              <a:rPr lang="en-US" dirty="0"/>
              <a:t>‘</a:t>
            </a:r>
            <a:r>
              <a:rPr lang="en-US" i="1" dirty="0" err="1"/>
              <a:t>binary_crossentropy</a:t>
            </a:r>
            <a:r>
              <a:rPr lang="en-US" dirty="0"/>
              <a:t>‘ for binary classification.</a:t>
            </a:r>
          </a:p>
          <a:p>
            <a:r>
              <a:rPr lang="en-US" dirty="0"/>
              <a:t>‘</a:t>
            </a:r>
            <a:r>
              <a:rPr lang="en-US" i="1" dirty="0" err="1"/>
              <a:t>sparse_categorical_crossentropy</a:t>
            </a:r>
            <a:r>
              <a:rPr lang="en-US" dirty="0"/>
              <a:t>‘ for multi-class classification.</a:t>
            </a:r>
          </a:p>
          <a:p>
            <a:r>
              <a:rPr lang="en-US" dirty="0"/>
              <a:t>‘</a:t>
            </a:r>
            <a:r>
              <a:rPr lang="en-US" i="1" dirty="0" err="1"/>
              <a:t>mse</a:t>
            </a:r>
            <a:r>
              <a:rPr lang="en-US" dirty="0"/>
              <a:t>‘ (mean squared error) for regression.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484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725" y="157743"/>
            <a:ext cx="3105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100" dirty="0" smtClean="0">
                <a:solidFill>
                  <a:srgbClr val="FFFFFF"/>
                </a:solidFill>
                <a:latin typeface="Calibri"/>
                <a:cs typeface="Calibri"/>
              </a:rPr>
              <a:t>5-Step Model Life-Cycle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786" y="1123950"/>
            <a:ext cx="8016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Fit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model</a:t>
            </a:r>
          </a:p>
          <a:p>
            <a:endParaRPr lang="en-IN" dirty="0" smtClean="0"/>
          </a:p>
          <a:p>
            <a:r>
              <a:rPr lang="en-US" dirty="0"/>
              <a:t># fit the model</a:t>
            </a:r>
          </a:p>
          <a:p>
            <a:r>
              <a:rPr lang="en-US" dirty="0" err="1"/>
              <a:t>model.fit</a:t>
            </a:r>
            <a:r>
              <a:rPr lang="en-US" dirty="0"/>
              <a:t>(X, y, epochs=100, </a:t>
            </a:r>
            <a:r>
              <a:rPr lang="en-US" dirty="0" err="1" smtClean="0"/>
              <a:t>batch_size</a:t>
            </a:r>
            <a:r>
              <a:rPr lang="en-US" dirty="0" smtClean="0"/>
              <a:t>=32, verbose=0)</a:t>
            </a:r>
          </a:p>
          <a:p>
            <a:endParaRPr lang="en-US" dirty="0"/>
          </a:p>
          <a:p>
            <a:r>
              <a:rPr lang="en-US" dirty="0" smtClean="0"/>
              <a:t>Verbose=2 for </a:t>
            </a:r>
            <a:r>
              <a:rPr lang="en-US" dirty="0"/>
              <a:t>simple report of model performance each epoch </a:t>
            </a:r>
            <a:endParaRPr lang="en-US" dirty="0" smtClean="0"/>
          </a:p>
          <a:p>
            <a:r>
              <a:rPr lang="en-US" dirty="0" smtClean="0"/>
              <a:t>Verbose=0 to </a:t>
            </a:r>
            <a:r>
              <a:rPr lang="en-US" dirty="0"/>
              <a:t>turned </a:t>
            </a:r>
            <a:r>
              <a:rPr lang="en-US" dirty="0" smtClean="0"/>
              <a:t>off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741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725" y="157743"/>
            <a:ext cx="3105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100" dirty="0" smtClean="0">
                <a:solidFill>
                  <a:srgbClr val="FFFFFF"/>
                </a:solidFill>
                <a:latin typeface="Calibri"/>
                <a:cs typeface="Calibri"/>
              </a:rPr>
              <a:t>5-Step Model Life-Cycle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786" y="1123950"/>
            <a:ext cx="8016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Evaluate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model</a:t>
            </a:r>
          </a:p>
          <a:p>
            <a:endParaRPr lang="en-IN" dirty="0" smtClean="0"/>
          </a:p>
          <a:p>
            <a:r>
              <a:rPr lang="en-US" dirty="0"/>
              <a:t># evaluate the model</a:t>
            </a:r>
          </a:p>
          <a:p>
            <a:r>
              <a:rPr lang="en-US" dirty="0"/>
              <a:t>loss = </a:t>
            </a:r>
            <a:r>
              <a:rPr lang="en-US" dirty="0" err="1"/>
              <a:t>model.evaluate</a:t>
            </a:r>
            <a:r>
              <a:rPr lang="en-US" dirty="0"/>
              <a:t>(X, y, verbose=0)</a:t>
            </a:r>
          </a:p>
          <a:p>
            <a:endParaRPr lang="en-US" dirty="0" smtClean="0"/>
          </a:p>
          <a:p>
            <a:r>
              <a:rPr lang="en-US" dirty="0" err="1" smtClean="0"/>
              <a:t>X,y</a:t>
            </a:r>
            <a:r>
              <a:rPr lang="en-US" dirty="0" smtClean="0"/>
              <a:t> are unseen data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69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725" y="157743"/>
            <a:ext cx="3105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100" dirty="0" smtClean="0">
                <a:solidFill>
                  <a:srgbClr val="FFFFFF"/>
                </a:solidFill>
                <a:latin typeface="Calibri"/>
                <a:cs typeface="Calibri"/>
              </a:rPr>
              <a:t>5-Step Model Life-Cycle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786" y="1123950"/>
            <a:ext cx="8016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Predict </a:t>
            </a:r>
            <a:r>
              <a:rPr lang="en-US" b="1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lang="en-US" b="1" spc="-5" dirty="0" smtClean="0">
                <a:solidFill>
                  <a:srgbClr val="404040"/>
                </a:solidFill>
                <a:latin typeface="Arial"/>
                <a:cs typeface="Arial"/>
              </a:rPr>
              <a:t>model</a:t>
            </a:r>
          </a:p>
          <a:p>
            <a:endParaRPr lang="en-IN" dirty="0" smtClean="0"/>
          </a:p>
          <a:p>
            <a:r>
              <a:rPr lang="en-US" dirty="0"/>
              <a:t># make a prediction</a:t>
            </a:r>
          </a:p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(X)</a:t>
            </a:r>
          </a:p>
          <a:p>
            <a:endParaRPr lang="en-US" dirty="0" smtClean="0"/>
          </a:p>
          <a:p>
            <a:r>
              <a:rPr lang="en-US" dirty="0"/>
              <a:t>X </a:t>
            </a:r>
            <a:r>
              <a:rPr lang="en-US" dirty="0" smtClean="0"/>
              <a:t>is new </a:t>
            </a:r>
            <a:r>
              <a:rPr lang="en-US" dirty="0"/>
              <a:t>data for which a prediction is required, e.g. where you do not have the target values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12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1576070"/>
            <a:ext cx="78511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Example: </a:t>
            </a:r>
            <a:r>
              <a:rPr spc="180" dirty="0"/>
              <a:t>building </a:t>
            </a:r>
            <a:r>
              <a:rPr spc="285" dirty="0"/>
              <a:t>a  </a:t>
            </a:r>
            <a:r>
              <a:rPr spc="229" dirty="0"/>
              <a:t>video </a:t>
            </a:r>
            <a:r>
              <a:rPr spc="185" dirty="0"/>
              <a:t>captioning</a:t>
            </a:r>
            <a:r>
              <a:rPr spc="114" dirty="0"/>
              <a:t> </a:t>
            </a:r>
            <a:r>
              <a:rPr spc="195" dirty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" y="4457700"/>
            <a:ext cx="8229600" cy="685800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IN" dirty="0" smtClean="0"/>
              <a:t>High level neural network API written in python and capable of running on top of </a:t>
            </a:r>
            <a:r>
              <a:rPr lang="en-IN" dirty="0" err="1" smtClean="0"/>
              <a:t>TensorFlow</a:t>
            </a:r>
            <a:r>
              <a:rPr lang="en-IN" dirty="0" smtClean="0"/>
              <a:t> or </a:t>
            </a:r>
            <a:r>
              <a:rPr lang="en-IN" dirty="0" err="1" smtClean="0"/>
              <a:t>Theano</a:t>
            </a:r>
            <a:r>
              <a:rPr lang="en-IN" dirty="0" smtClean="0"/>
              <a:t>.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275" y="157743"/>
            <a:ext cx="616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/>
              <a:t>Keras: </a:t>
            </a:r>
            <a:r>
              <a:rPr sz="1800" spc="65" dirty="0"/>
              <a:t>an </a:t>
            </a:r>
            <a:r>
              <a:rPr sz="1800" spc="80" dirty="0"/>
              <a:t>API </a:t>
            </a:r>
            <a:r>
              <a:rPr sz="1800" dirty="0"/>
              <a:t>for </a:t>
            </a:r>
            <a:r>
              <a:rPr sz="1800" spc="70" dirty="0"/>
              <a:t>specifying </a:t>
            </a:r>
            <a:r>
              <a:rPr sz="1800" spc="-75" dirty="0"/>
              <a:t>&amp; </a:t>
            </a:r>
            <a:r>
              <a:rPr sz="1800" spc="30" dirty="0"/>
              <a:t>training differentiable</a:t>
            </a:r>
            <a:r>
              <a:rPr sz="1800" spc="-105" dirty="0"/>
              <a:t> </a:t>
            </a:r>
            <a:r>
              <a:rPr sz="1800" spc="60" dirty="0"/>
              <a:t>programs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2598849" y="3400099"/>
            <a:ext cx="1017905" cy="54165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6600" y="3400099"/>
            <a:ext cx="1017905" cy="54165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4350" y="3400099"/>
            <a:ext cx="1017905" cy="54165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8049" y="2631300"/>
            <a:ext cx="3564890" cy="603250"/>
          </a:xfrm>
          <a:prstGeom prst="rect">
            <a:avLst/>
          </a:prstGeom>
          <a:solidFill>
            <a:srgbClr val="FF9900"/>
          </a:solidFill>
          <a:ln w="9524">
            <a:solidFill>
              <a:srgbClr val="42424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TensorFlow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CNTK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MXNet /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Theano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400" y="1862500"/>
            <a:ext cx="3564890" cy="603250"/>
          </a:xfrm>
          <a:prstGeom prst="rect">
            <a:avLst/>
          </a:prstGeom>
          <a:solidFill>
            <a:srgbClr val="CC0000"/>
          </a:solidFill>
          <a:ln w="9524">
            <a:solidFill>
              <a:srgbClr val="424242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056640">
              <a:lnSpc>
                <a:spcPct val="100000"/>
              </a:lnSpc>
              <a:spcBef>
                <a:spcPts val="84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Keras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650" y="548961"/>
            <a:ext cx="55448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5" dirty="0">
                <a:solidFill>
                  <a:srgbClr val="414141"/>
                </a:solidFill>
                <a:latin typeface="Trebuchet MS"/>
                <a:cs typeface="Trebuchet MS"/>
              </a:rPr>
              <a:t>Toy </a:t>
            </a:r>
            <a:r>
              <a:rPr sz="4500" spc="-80" dirty="0">
                <a:solidFill>
                  <a:srgbClr val="414141"/>
                </a:solidFill>
                <a:latin typeface="Trebuchet MS"/>
                <a:cs typeface="Trebuchet MS"/>
              </a:rPr>
              <a:t>video-QA</a:t>
            </a:r>
            <a:r>
              <a:rPr sz="4500" spc="-59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4500" spc="-60" dirty="0">
                <a:solidFill>
                  <a:srgbClr val="414141"/>
                </a:solidFill>
                <a:latin typeface="Trebuchet MS"/>
                <a:cs typeface="Trebuchet MS"/>
              </a:rPr>
              <a:t>problem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1250" y="1903422"/>
            <a:ext cx="243395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56845">
              <a:lnSpc>
                <a:spcPct val="100000"/>
              </a:lnSpc>
              <a:spcBef>
                <a:spcPts val="100"/>
              </a:spcBef>
              <a:buFont typeface="Lucida Sans"/>
              <a:buChar char="&gt;"/>
              <a:tabLst>
                <a:tab pos="169545" algn="l"/>
              </a:tabLst>
            </a:pPr>
            <a:r>
              <a:rPr sz="1600" b="1" i="1" spc="-150" dirty="0">
                <a:latin typeface="Trebuchet MS"/>
                <a:cs typeface="Trebuchet MS"/>
              </a:rPr>
              <a:t>“What </a:t>
            </a:r>
            <a:r>
              <a:rPr sz="1600" b="1" i="1" spc="-20" dirty="0">
                <a:latin typeface="Trebuchet MS"/>
                <a:cs typeface="Trebuchet MS"/>
              </a:rPr>
              <a:t>is </a:t>
            </a:r>
            <a:r>
              <a:rPr sz="1600" b="1" i="1" spc="-80" dirty="0">
                <a:latin typeface="Trebuchet MS"/>
                <a:cs typeface="Trebuchet MS"/>
              </a:rPr>
              <a:t>the </a:t>
            </a:r>
            <a:r>
              <a:rPr sz="1600" b="1" i="1" spc="-40" dirty="0">
                <a:latin typeface="Trebuchet MS"/>
                <a:cs typeface="Trebuchet MS"/>
              </a:rPr>
              <a:t>man</a:t>
            </a:r>
            <a:r>
              <a:rPr sz="1600" b="1" i="1" spc="-175" dirty="0">
                <a:latin typeface="Trebuchet MS"/>
                <a:cs typeface="Trebuchet MS"/>
              </a:rPr>
              <a:t> </a:t>
            </a:r>
            <a:r>
              <a:rPr sz="1600" b="1" i="1" spc="-55" dirty="0">
                <a:latin typeface="Trebuchet MS"/>
                <a:cs typeface="Trebuchet MS"/>
              </a:rPr>
              <a:t>doing?”</a:t>
            </a:r>
            <a:endParaRPr sz="1600">
              <a:latin typeface="Trebuchet MS"/>
              <a:cs typeface="Trebuchet MS"/>
            </a:endParaRPr>
          </a:p>
          <a:p>
            <a:pPr marL="168910" indent="-15684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Char char="&gt;"/>
              <a:tabLst>
                <a:tab pos="169545" algn="l"/>
              </a:tabLst>
            </a:pPr>
            <a:r>
              <a:rPr sz="1600" spc="-80" dirty="0">
                <a:solidFill>
                  <a:srgbClr val="536CFD"/>
                </a:solidFill>
                <a:latin typeface="Lucida Sans"/>
                <a:cs typeface="Lucida Sans"/>
              </a:rPr>
              <a:t>packing</a:t>
            </a:r>
            <a:endParaRPr sz="16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Lucida Sans"/>
              <a:buChar char="&gt;"/>
            </a:pPr>
            <a:endParaRPr sz="1700">
              <a:latin typeface="Times New Roman"/>
              <a:cs typeface="Times New Roman"/>
            </a:endParaRPr>
          </a:p>
          <a:p>
            <a:pPr marL="168910" indent="-156845">
              <a:lnSpc>
                <a:spcPct val="100000"/>
              </a:lnSpc>
              <a:buFont typeface="Lucida Sans"/>
              <a:buChar char="&gt;"/>
              <a:tabLst>
                <a:tab pos="169545" algn="l"/>
              </a:tabLst>
            </a:pPr>
            <a:r>
              <a:rPr sz="1600" b="1" i="1" spc="-150" dirty="0">
                <a:latin typeface="Trebuchet MS"/>
                <a:cs typeface="Trebuchet MS"/>
              </a:rPr>
              <a:t>“What </a:t>
            </a:r>
            <a:r>
              <a:rPr sz="1600" b="1" i="1" spc="-60" dirty="0">
                <a:latin typeface="Trebuchet MS"/>
                <a:cs typeface="Trebuchet MS"/>
              </a:rPr>
              <a:t>color </a:t>
            </a:r>
            <a:r>
              <a:rPr sz="1600" b="1" i="1" spc="-20" dirty="0">
                <a:latin typeface="Trebuchet MS"/>
                <a:cs typeface="Trebuchet MS"/>
              </a:rPr>
              <a:t>is </a:t>
            </a:r>
            <a:r>
              <a:rPr sz="1600" b="1" i="1" spc="-25" dirty="0">
                <a:latin typeface="Trebuchet MS"/>
                <a:cs typeface="Trebuchet MS"/>
              </a:rPr>
              <a:t>his</a:t>
            </a:r>
            <a:r>
              <a:rPr sz="1600" b="1" i="1" spc="-170" dirty="0">
                <a:latin typeface="Trebuchet MS"/>
                <a:cs typeface="Trebuchet MS"/>
              </a:rPr>
              <a:t> </a:t>
            </a:r>
            <a:r>
              <a:rPr sz="1600" b="1" i="1" spc="-80" dirty="0">
                <a:latin typeface="Trebuchet MS"/>
                <a:cs typeface="Trebuchet MS"/>
              </a:rPr>
              <a:t>shirt?”</a:t>
            </a:r>
            <a:endParaRPr sz="1600">
              <a:latin typeface="Trebuchet MS"/>
              <a:cs typeface="Trebuchet MS"/>
            </a:endParaRPr>
          </a:p>
          <a:p>
            <a:pPr marL="168910" indent="-156845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Char char="&gt;"/>
              <a:tabLst>
                <a:tab pos="169545" algn="l"/>
              </a:tabLst>
            </a:pPr>
            <a:r>
              <a:rPr sz="1600" spc="-90" dirty="0">
                <a:solidFill>
                  <a:srgbClr val="536CFD"/>
                </a:solidFill>
                <a:latin typeface="Lucida Sans"/>
                <a:cs typeface="Lucida Sans"/>
              </a:rPr>
              <a:t>blue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459847"/>
            <a:ext cx="5473424" cy="3097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54267" y="4258844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44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92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40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9045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38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86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380" y="2255069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LSTM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60365" y="705647"/>
            <a:ext cx="4736414" cy="349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0555" y="2255069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5999" y="2974519"/>
            <a:ext cx="588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Embed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1429" y="967681"/>
            <a:ext cx="75628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Concat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7322" y="4258844"/>
            <a:ext cx="765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3650" y="434369"/>
            <a:ext cx="1111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99040" y="3987356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1969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3307" y="39441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307" y="39441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4267" y="4258844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51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768548" y="417899"/>
                </a:move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60" y="412426"/>
                </a:lnTo>
                <a:lnTo>
                  <a:pt x="768548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51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69651"/>
                </a:move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60" y="412426"/>
                </a:lnTo>
                <a:lnTo>
                  <a:pt x="768548" y="417899"/>
                </a:ln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44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799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768548" y="417899"/>
                </a:move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59" y="412426"/>
                </a:lnTo>
                <a:lnTo>
                  <a:pt x="768548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99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69651"/>
                </a:move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60" y="412426"/>
                </a:lnTo>
                <a:lnTo>
                  <a:pt x="768548" y="417899"/>
                </a:ln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592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47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768548" y="417899"/>
                </a:moveTo>
                <a:lnTo>
                  <a:pt x="69651" y="417899"/>
                </a:lnTo>
                <a:lnTo>
                  <a:pt x="42540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lnTo>
                  <a:pt x="5473" y="42539"/>
                </a:lnTo>
                <a:lnTo>
                  <a:pt x="20400" y="20400"/>
                </a:lnTo>
                <a:lnTo>
                  <a:pt x="42540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60" y="412426"/>
                </a:lnTo>
                <a:lnTo>
                  <a:pt x="768548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47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69651"/>
                </a:moveTo>
                <a:lnTo>
                  <a:pt x="5473" y="42539"/>
                </a:lnTo>
                <a:lnTo>
                  <a:pt x="20400" y="20400"/>
                </a:lnTo>
                <a:lnTo>
                  <a:pt x="42540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60" y="412426"/>
                </a:lnTo>
                <a:lnTo>
                  <a:pt x="768548" y="417899"/>
                </a:lnTo>
                <a:lnTo>
                  <a:pt x="69651" y="417899"/>
                </a:lnTo>
                <a:lnTo>
                  <a:pt x="42540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740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99027" y="3945912"/>
            <a:ext cx="859790" cy="247015"/>
          </a:xfrm>
          <a:custGeom>
            <a:avLst/>
            <a:gdLst/>
            <a:ahLst/>
            <a:cxnLst/>
            <a:rect l="l" t="t" r="r" b="b"/>
            <a:pathLst>
              <a:path w="859789" h="247014">
                <a:moveTo>
                  <a:pt x="0" y="247018"/>
                </a:moveTo>
                <a:lnTo>
                  <a:pt x="859772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455" y="3930791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8688" y="30241"/>
                </a:moveTo>
                <a:lnTo>
                  <a:pt x="0" y="0"/>
                </a:lnTo>
                <a:lnTo>
                  <a:pt x="45889" y="3184"/>
                </a:lnTo>
                <a:lnTo>
                  <a:pt x="8688" y="30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4455" y="3930791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8688" y="30241"/>
                </a:moveTo>
                <a:lnTo>
                  <a:pt x="45889" y="3184"/>
                </a:lnTo>
                <a:lnTo>
                  <a:pt x="0" y="0"/>
                </a:lnTo>
                <a:lnTo>
                  <a:pt x="8688" y="3024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9256" y="3945912"/>
            <a:ext cx="859790" cy="247015"/>
          </a:xfrm>
          <a:custGeom>
            <a:avLst/>
            <a:gdLst/>
            <a:ahLst/>
            <a:cxnLst/>
            <a:rect l="l" t="t" r="r" b="b"/>
            <a:pathLst>
              <a:path w="859789" h="247014">
                <a:moveTo>
                  <a:pt x="859771" y="247018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7711" y="3930791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7200" y="30241"/>
                </a:moveTo>
                <a:lnTo>
                  <a:pt x="0" y="3184"/>
                </a:lnTo>
                <a:lnTo>
                  <a:pt x="45889" y="0"/>
                </a:lnTo>
                <a:lnTo>
                  <a:pt x="37200" y="30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7711" y="3930791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889" y="0"/>
                </a:moveTo>
                <a:lnTo>
                  <a:pt x="0" y="3184"/>
                </a:lnTo>
                <a:lnTo>
                  <a:pt x="37200" y="30241"/>
                </a:lnTo>
                <a:lnTo>
                  <a:pt x="45889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51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419099" y="417899"/>
                </a:moveTo>
                <a:lnTo>
                  <a:pt x="357168" y="415634"/>
                </a:lnTo>
                <a:lnTo>
                  <a:pt x="298058" y="409053"/>
                </a:lnTo>
                <a:lnTo>
                  <a:pt x="242418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lnTo>
                  <a:pt x="4544" y="178072"/>
                </a:lnTo>
                <a:lnTo>
                  <a:pt x="38952" y="12086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8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33655" y="239827"/>
                </a:lnTo>
                <a:lnTo>
                  <a:pt x="799247" y="29703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51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208949"/>
                </a:moveTo>
                <a:lnTo>
                  <a:pt x="4544" y="178072"/>
                </a:lnTo>
                <a:lnTo>
                  <a:pt x="17744" y="14860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8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20455" y="26929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lnTo>
                  <a:pt x="357168" y="415634"/>
                </a:lnTo>
                <a:lnTo>
                  <a:pt x="298058" y="409053"/>
                </a:lnTo>
                <a:lnTo>
                  <a:pt x="242418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79045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99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419099" y="417899"/>
                </a:moveTo>
                <a:lnTo>
                  <a:pt x="357168" y="415634"/>
                </a:lnTo>
                <a:lnTo>
                  <a:pt x="298058" y="409053"/>
                </a:lnTo>
                <a:lnTo>
                  <a:pt x="242417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lnTo>
                  <a:pt x="4544" y="178072"/>
                </a:lnTo>
                <a:lnTo>
                  <a:pt x="38952" y="12086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7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33655" y="239827"/>
                </a:lnTo>
                <a:lnTo>
                  <a:pt x="799247" y="29703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99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208949"/>
                </a:moveTo>
                <a:lnTo>
                  <a:pt x="4544" y="178072"/>
                </a:lnTo>
                <a:lnTo>
                  <a:pt x="17744" y="14860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7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20455" y="26929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lnTo>
                  <a:pt x="357168" y="415634"/>
                </a:lnTo>
                <a:lnTo>
                  <a:pt x="298058" y="409053"/>
                </a:lnTo>
                <a:lnTo>
                  <a:pt x="242417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938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947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419099" y="417899"/>
                </a:moveTo>
                <a:lnTo>
                  <a:pt x="357168" y="415634"/>
                </a:lnTo>
                <a:lnTo>
                  <a:pt x="298058" y="409053"/>
                </a:lnTo>
                <a:lnTo>
                  <a:pt x="242418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lnTo>
                  <a:pt x="4544" y="178072"/>
                </a:lnTo>
                <a:lnTo>
                  <a:pt x="38952" y="12086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8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33655" y="239827"/>
                </a:lnTo>
                <a:lnTo>
                  <a:pt x="799247" y="29703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47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208949"/>
                </a:moveTo>
                <a:lnTo>
                  <a:pt x="4544" y="178072"/>
                </a:lnTo>
                <a:lnTo>
                  <a:pt x="17744" y="14860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8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20455" y="26929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lnTo>
                  <a:pt x="357168" y="415634"/>
                </a:lnTo>
                <a:lnTo>
                  <a:pt x="298058" y="409053"/>
                </a:lnTo>
                <a:lnTo>
                  <a:pt x="242418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086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57243" y="2170706"/>
            <a:ext cx="1083945" cy="418465"/>
          </a:xfrm>
          <a:custGeom>
            <a:avLst/>
            <a:gdLst/>
            <a:ahLst/>
            <a:cxnLst/>
            <a:rect l="l" t="t" r="r" b="b"/>
            <a:pathLst>
              <a:path w="1083945" h="418464">
                <a:moveTo>
                  <a:pt x="541799" y="417899"/>
                </a:moveTo>
                <a:lnTo>
                  <a:pt x="473837" y="416271"/>
                </a:lnTo>
                <a:lnTo>
                  <a:pt x="408394" y="411518"/>
                </a:lnTo>
                <a:lnTo>
                  <a:pt x="345978" y="403835"/>
                </a:lnTo>
                <a:lnTo>
                  <a:pt x="287097" y="393418"/>
                </a:lnTo>
                <a:lnTo>
                  <a:pt x="232257" y="380463"/>
                </a:lnTo>
                <a:lnTo>
                  <a:pt x="181969" y="365165"/>
                </a:lnTo>
                <a:lnTo>
                  <a:pt x="136737" y="347721"/>
                </a:lnTo>
                <a:lnTo>
                  <a:pt x="97072" y="328327"/>
                </a:lnTo>
                <a:lnTo>
                  <a:pt x="63480" y="307178"/>
                </a:lnTo>
                <a:lnTo>
                  <a:pt x="16547" y="260398"/>
                </a:lnTo>
                <a:lnTo>
                  <a:pt x="0" y="208949"/>
                </a:lnTo>
                <a:lnTo>
                  <a:pt x="4221" y="182739"/>
                </a:lnTo>
                <a:lnTo>
                  <a:pt x="36469" y="133429"/>
                </a:lnTo>
                <a:lnTo>
                  <a:pt x="97072" y="89572"/>
                </a:lnTo>
                <a:lnTo>
                  <a:pt x="136737" y="70178"/>
                </a:lnTo>
                <a:lnTo>
                  <a:pt x="181969" y="52734"/>
                </a:lnTo>
                <a:lnTo>
                  <a:pt x="232257" y="37436"/>
                </a:lnTo>
                <a:lnTo>
                  <a:pt x="287097" y="24481"/>
                </a:lnTo>
                <a:lnTo>
                  <a:pt x="345978" y="14064"/>
                </a:lnTo>
                <a:lnTo>
                  <a:pt x="408394" y="6381"/>
                </a:lnTo>
                <a:lnTo>
                  <a:pt x="473837" y="1628"/>
                </a:lnTo>
                <a:lnTo>
                  <a:pt x="541799" y="0"/>
                </a:lnTo>
                <a:lnTo>
                  <a:pt x="609762" y="1628"/>
                </a:lnTo>
                <a:lnTo>
                  <a:pt x="675205" y="6381"/>
                </a:lnTo>
                <a:lnTo>
                  <a:pt x="737621" y="14064"/>
                </a:lnTo>
                <a:lnTo>
                  <a:pt x="796502" y="24481"/>
                </a:lnTo>
                <a:lnTo>
                  <a:pt x="851341" y="37436"/>
                </a:lnTo>
                <a:lnTo>
                  <a:pt x="901630" y="52734"/>
                </a:lnTo>
                <a:lnTo>
                  <a:pt x="946861" y="70178"/>
                </a:lnTo>
                <a:lnTo>
                  <a:pt x="986527" y="89572"/>
                </a:lnTo>
                <a:lnTo>
                  <a:pt x="1020119" y="110721"/>
                </a:lnTo>
                <a:lnTo>
                  <a:pt x="1067052" y="157501"/>
                </a:lnTo>
                <a:lnTo>
                  <a:pt x="1083599" y="208949"/>
                </a:lnTo>
                <a:lnTo>
                  <a:pt x="1079378" y="235160"/>
                </a:lnTo>
                <a:lnTo>
                  <a:pt x="1047130" y="284470"/>
                </a:lnTo>
                <a:lnTo>
                  <a:pt x="986527" y="328327"/>
                </a:lnTo>
                <a:lnTo>
                  <a:pt x="946861" y="347721"/>
                </a:lnTo>
                <a:lnTo>
                  <a:pt x="901630" y="365165"/>
                </a:lnTo>
                <a:lnTo>
                  <a:pt x="851341" y="380463"/>
                </a:lnTo>
                <a:lnTo>
                  <a:pt x="796502" y="393418"/>
                </a:lnTo>
                <a:lnTo>
                  <a:pt x="737621" y="403835"/>
                </a:lnTo>
                <a:lnTo>
                  <a:pt x="675205" y="411518"/>
                </a:lnTo>
                <a:lnTo>
                  <a:pt x="609762" y="416271"/>
                </a:lnTo>
                <a:lnTo>
                  <a:pt x="541799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57243" y="2170706"/>
            <a:ext cx="1083945" cy="418465"/>
          </a:xfrm>
          <a:custGeom>
            <a:avLst/>
            <a:gdLst/>
            <a:ahLst/>
            <a:cxnLst/>
            <a:rect l="l" t="t" r="r" b="b"/>
            <a:pathLst>
              <a:path w="1083945" h="418464">
                <a:moveTo>
                  <a:pt x="0" y="208949"/>
                </a:moveTo>
                <a:lnTo>
                  <a:pt x="4221" y="182739"/>
                </a:lnTo>
                <a:lnTo>
                  <a:pt x="16547" y="157501"/>
                </a:lnTo>
                <a:lnTo>
                  <a:pt x="63480" y="110721"/>
                </a:lnTo>
                <a:lnTo>
                  <a:pt x="97072" y="89572"/>
                </a:lnTo>
                <a:lnTo>
                  <a:pt x="136737" y="70178"/>
                </a:lnTo>
                <a:lnTo>
                  <a:pt x="181969" y="52734"/>
                </a:lnTo>
                <a:lnTo>
                  <a:pt x="232257" y="37436"/>
                </a:lnTo>
                <a:lnTo>
                  <a:pt x="287097" y="24481"/>
                </a:lnTo>
                <a:lnTo>
                  <a:pt x="345978" y="14064"/>
                </a:lnTo>
                <a:lnTo>
                  <a:pt x="408394" y="6381"/>
                </a:lnTo>
                <a:lnTo>
                  <a:pt x="473837" y="1628"/>
                </a:lnTo>
                <a:lnTo>
                  <a:pt x="541799" y="0"/>
                </a:lnTo>
                <a:lnTo>
                  <a:pt x="609762" y="1628"/>
                </a:lnTo>
                <a:lnTo>
                  <a:pt x="675205" y="6381"/>
                </a:lnTo>
                <a:lnTo>
                  <a:pt x="737621" y="14064"/>
                </a:lnTo>
                <a:lnTo>
                  <a:pt x="796502" y="24481"/>
                </a:lnTo>
                <a:lnTo>
                  <a:pt x="851341" y="37436"/>
                </a:lnTo>
                <a:lnTo>
                  <a:pt x="901630" y="52734"/>
                </a:lnTo>
                <a:lnTo>
                  <a:pt x="946861" y="70178"/>
                </a:lnTo>
                <a:lnTo>
                  <a:pt x="986527" y="89572"/>
                </a:lnTo>
                <a:lnTo>
                  <a:pt x="1020119" y="110721"/>
                </a:lnTo>
                <a:lnTo>
                  <a:pt x="1067052" y="157501"/>
                </a:lnTo>
                <a:lnTo>
                  <a:pt x="1083599" y="208949"/>
                </a:lnTo>
                <a:lnTo>
                  <a:pt x="1067052" y="260398"/>
                </a:lnTo>
                <a:lnTo>
                  <a:pt x="1020119" y="307178"/>
                </a:lnTo>
                <a:lnTo>
                  <a:pt x="986527" y="328327"/>
                </a:lnTo>
                <a:lnTo>
                  <a:pt x="946861" y="347721"/>
                </a:lnTo>
                <a:lnTo>
                  <a:pt x="901630" y="365165"/>
                </a:lnTo>
                <a:lnTo>
                  <a:pt x="851341" y="380463"/>
                </a:lnTo>
                <a:lnTo>
                  <a:pt x="796502" y="393418"/>
                </a:lnTo>
                <a:lnTo>
                  <a:pt x="737621" y="403835"/>
                </a:lnTo>
                <a:lnTo>
                  <a:pt x="675205" y="411518"/>
                </a:lnTo>
                <a:lnTo>
                  <a:pt x="609762" y="416271"/>
                </a:lnTo>
                <a:lnTo>
                  <a:pt x="541799" y="417899"/>
                </a:lnTo>
                <a:lnTo>
                  <a:pt x="473837" y="416271"/>
                </a:lnTo>
                <a:lnTo>
                  <a:pt x="408394" y="411518"/>
                </a:lnTo>
                <a:lnTo>
                  <a:pt x="345978" y="403835"/>
                </a:lnTo>
                <a:lnTo>
                  <a:pt x="287097" y="393418"/>
                </a:lnTo>
                <a:lnTo>
                  <a:pt x="232257" y="380463"/>
                </a:lnTo>
                <a:lnTo>
                  <a:pt x="181969" y="365165"/>
                </a:lnTo>
                <a:lnTo>
                  <a:pt x="136737" y="347721"/>
                </a:lnTo>
                <a:lnTo>
                  <a:pt x="97072" y="328327"/>
                </a:lnTo>
                <a:lnTo>
                  <a:pt x="63480" y="307178"/>
                </a:lnTo>
                <a:lnTo>
                  <a:pt x="16547" y="260398"/>
                </a:lnTo>
                <a:lnTo>
                  <a:pt x="4221" y="235160"/>
                </a:lnTo>
                <a:lnTo>
                  <a:pt x="0" y="20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49380" y="2255069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LSTM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72540" y="3365112"/>
            <a:ext cx="8890" cy="147320"/>
          </a:xfrm>
          <a:custGeom>
            <a:avLst/>
            <a:gdLst/>
            <a:ahLst/>
            <a:cxnLst/>
            <a:rect l="l" t="t" r="r" b="b"/>
            <a:pathLst>
              <a:path w="8889" h="147320">
                <a:moveTo>
                  <a:pt x="4216" y="-4762"/>
                </a:moveTo>
                <a:lnTo>
                  <a:pt x="4216" y="152005"/>
                </a:lnTo>
              </a:path>
            </a:pathLst>
          </a:custGeom>
          <a:ln w="179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65265" y="3321958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0" y="42254"/>
                </a:lnTo>
                <a:lnTo>
                  <a:pt x="18178" y="0"/>
                </a:lnTo>
                <a:lnTo>
                  <a:pt x="31413" y="44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65265" y="3321958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18178" y="0"/>
                </a:lnTo>
                <a:lnTo>
                  <a:pt x="0" y="42254"/>
                </a:lnTo>
                <a:lnTo>
                  <a:pt x="31413" y="4405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93190" y="3365100"/>
            <a:ext cx="8890" cy="147320"/>
          </a:xfrm>
          <a:custGeom>
            <a:avLst/>
            <a:gdLst/>
            <a:ahLst/>
            <a:cxnLst/>
            <a:rect l="l" t="t" r="r" b="b"/>
            <a:pathLst>
              <a:path w="8889" h="147320">
                <a:moveTo>
                  <a:pt x="4216" y="-4762"/>
                </a:moveTo>
                <a:lnTo>
                  <a:pt x="4216" y="152005"/>
                </a:lnTo>
              </a:path>
            </a:pathLst>
          </a:custGeom>
          <a:ln w="179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5915" y="3321945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0" y="42254"/>
                </a:lnTo>
                <a:lnTo>
                  <a:pt x="18178" y="0"/>
                </a:lnTo>
                <a:lnTo>
                  <a:pt x="31413" y="44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5915" y="3321945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18178" y="0"/>
                </a:lnTo>
                <a:lnTo>
                  <a:pt x="0" y="42254"/>
                </a:lnTo>
                <a:lnTo>
                  <a:pt x="31413" y="4405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0027" y="3365112"/>
            <a:ext cx="8890" cy="147320"/>
          </a:xfrm>
          <a:custGeom>
            <a:avLst/>
            <a:gdLst/>
            <a:ahLst/>
            <a:cxnLst/>
            <a:rect l="l" t="t" r="r" b="b"/>
            <a:pathLst>
              <a:path w="8889" h="147320">
                <a:moveTo>
                  <a:pt x="4216" y="-4762"/>
                </a:moveTo>
                <a:lnTo>
                  <a:pt x="4216" y="152005"/>
                </a:lnTo>
              </a:path>
            </a:pathLst>
          </a:custGeom>
          <a:ln w="179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2753" y="3321958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0" y="42254"/>
                </a:lnTo>
                <a:lnTo>
                  <a:pt x="18178" y="0"/>
                </a:lnTo>
                <a:lnTo>
                  <a:pt x="31413" y="44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2753" y="3321958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18178" y="0"/>
                </a:lnTo>
                <a:lnTo>
                  <a:pt x="0" y="42254"/>
                </a:lnTo>
                <a:lnTo>
                  <a:pt x="31413" y="4405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99043" y="2645806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2443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83310" y="26025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83310" y="26025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84240" y="2606546"/>
            <a:ext cx="860425" cy="283845"/>
          </a:xfrm>
          <a:custGeom>
            <a:avLst/>
            <a:gdLst/>
            <a:ahLst/>
            <a:cxnLst/>
            <a:rect l="l" t="t" r="r" b="b"/>
            <a:pathLst>
              <a:path w="860425" h="283844">
                <a:moveTo>
                  <a:pt x="0" y="283609"/>
                </a:moveTo>
                <a:lnTo>
                  <a:pt x="860422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9738" y="259160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9850" y="29883"/>
                </a:moveTo>
                <a:lnTo>
                  <a:pt x="0" y="0"/>
                </a:lnTo>
                <a:lnTo>
                  <a:pt x="45977" y="1410"/>
                </a:lnTo>
                <a:lnTo>
                  <a:pt x="9850" y="29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39738" y="259160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9850" y="29883"/>
                </a:moveTo>
                <a:lnTo>
                  <a:pt x="45977" y="1410"/>
                </a:lnTo>
                <a:lnTo>
                  <a:pt x="0" y="0"/>
                </a:lnTo>
                <a:lnTo>
                  <a:pt x="9850" y="2988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53417" y="2606546"/>
            <a:ext cx="860425" cy="283845"/>
          </a:xfrm>
          <a:custGeom>
            <a:avLst/>
            <a:gdLst/>
            <a:ahLst/>
            <a:cxnLst/>
            <a:rect l="l" t="t" r="r" b="b"/>
            <a:pathLst>
              <a:path w="860425" h="283844">
                <a:moveTo>
                  <a:pt x="860422" y="28360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12365" y="259160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6127" y="29883"/>
                </a:moveTo>
                <a:lnTo>
                  <a:pt x="0" y="1410"/>
                </a:lnTo>
                <a:lnTo>
                  <a:pt x="45977" y="0"/>
                </a:lnTo>
                <a:lnTo>
                  <a:pt x="36127" y="29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12365" y="259160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7" y="0"/>
                </a:moveTo>
                <a:lnTo>
                  <a:pt x="0" y="1410"/>
                </a:lnTo>
                <a:lnTo>
                  <a:pt x="36127" y="29883"/>
                </a:lnTo>
                <a:lnTo>
                  <a:pt x="45977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04890" y="1973746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1969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9157" y="19305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89157" y="19305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862900" y="1483609"/>
            <a:ext cx="1072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5515475" y="609727"/>
            <a:ext cx="255333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8620" marR="5080" indent="-376555">
              <a:lnSpc>
                <a:spcPct val="100699"/>
              </a:lnSpc>
              <a:spcBef>
                <a:spcPts val="70"/>
              </a:spcBef>
            </a:pPr>
            <a:r>
              <a:rPr sz="3600" spc="-180" dirty="0">
                <a:latin typeface="Lucida Sans"/>
                <a:cs typeface="Lucida Sans"/>
              </a:rPr>
              <a:t>from</a:t>
            </a:r>
            <a:r>
              <a:rPr sz="3600" spc="-320" dirty="0">
                <a:latin typeface="Lucida Sans"/>
                <a:cs typeface="Lucida Sans"/>
              </a:rPr>
              <a:t> </a:t>
            </a:r>
            <a:r>
              <a:rPr sz="3600" spc="-114" dirty="0">
                <a:latin typeface="Lucida Sans"/>
                <a:cs typeface="Lucida Sans"/>
              </a:rPr>
              <a:t>frames  </a:t>
            </a:r>
            <a:r>
              <a:rPr sz="3600" spc="-170" dirty="0">
                <a:latin typeface="Lucida Sans"/>
                <a:cs typeface="Lucida Sans"/>
              </a:rPr>
              <a:t>to </a:t>
            </a:r>
            <a:r>
              <a:rPr sz="3600" spc="-30" dirty="0">
                <a:latin typeface="Lucida Sans"/>
                <a:cs typeface="Lucida Sans"/>
              </a:rPr>
              <a:t>a</a:t>
            </a:r>
            <a:r>
              <a:rPr sz="3600" spc="-420" dirty="0">
                <a:latin typeface="Lucida Sans"/>
                <a:cs typeface="Lucida Sans"/>
              </a:rPr>
              <a:t> </a:t>
            </a:r>
            <a:r>
              <a:rPr sz="3600" spc="-135" dirty="0">
                <a:latin typeface="Lucida Sans"/>
                <a:cs typeface="Lucida Sans"/>
              </a:rPr>
              <a:t>vector</a:t>
            </a:r>
            <a:endParaRPr sz="360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99040" y="3987356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1969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3307" y="39441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307" y="394413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4267" y="4258844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51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768548" y="417899"/>
                </a:move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60" y="412426"/>
                </a:lnTo>
                <a:lnTo>
                  <a:pt x="768548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51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69651"/>
                </a:move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60" y="412426"/>
                </a:lnTo>
                <a:lnTo>
                  <a:pt x="768548" y="417899"/>
                </a:ln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44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799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768548" y="417899"/>
                </a:move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59" y="412426"/>
                </a:lnTo>
                <a:lnTo>
                  <a:pt x="768548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99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69651"/>
                </a:move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60" y="412426"/>
                </a:lnTo>
                <a:lnTo>
                  <a:pt x="768548" y="417899"/>
                </a:ln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592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47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768548" y="417899"/>
                </a:moveTo>
                <a:lnTo>
                  <a:pt x="69651" y="417899"/>
                </a:lnTo>
                <a:lnTo>
                  <a:pt x="42540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lnTo>
                  <a:pt x="5473" y="42539"/>
                </a:lnTo>
                <a:lnTo>
                  <a:pt x="20400" y="20400"/>
                </a:lnTo>
                <a:lnTo>
                  <a:pt x="42540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60" y="412426"/>
                </a:lnTo>
                <a:lnTo>
                  <a:pt x="768548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4728" y="351230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69651"/>
                </a:moveTo>
                <a:lnTo>
                  <a:pt x="5473" y="42539"/>
                </a:lnTo>
                <a:lnTo>
                  <a:pt x="20400" y="20400"/>
                </a:lnTo>
                <a:lnTo>
                  <a:pt x="42540" y="5473"/>
                </a:lnTo>
                <a:lnTo>
                  <a:pt x="69651" y="0"/>
                </a:lnTo>
                <a:lnTo>
                  <a:pt x="768548" y="0"/>
                </a:lnTo>
                <a:lnTo>
                  <a:pt x="807191" y="11702"/>
                </a:lnTo>
                <a:lnTo>
                  <a:pt x="832898" y="42996"/>
                </a:lnTo>
                <a:lnTo>
                  <a:pt x="838199" y="69651"/>
                </a:lnTo>
                <a:lnTo>
                  <a:pt x="838199" y="348248"/>
                </a:lnTo>
                <a:lnTo>
                  <a:pt x="832726" y="375360"/>
                </a:lnTo>
                <a:lnTo>
                  <a:pt x="817799" y="397499"/>
                </a:lnTo>
                <a:lnTo>
                  <a:pt x="795660" y="412426"/>
                </a:lnTo>
                <a:lnTo>
                  <a:pt x="768548" y="417899"/>
                </a:lnTo>
                <a:lnTo>
                  <a:pt x="69651" y="417899"/>
                </a:lnTo>
                <a:lnTo>
                  <a:pt x="42540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740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99027" y="3945912"/>
            <a:ext cx="859790" cy="247015"/>
          </a:xfrm>
          <a:custGeom>
            <a:avLst/>
            <a:gdLst/>
            <a:ahLst/>
            <a:cxnLst/>
            <a:rect l="l" t="t" r="r" b="b"/>
            <a:pathLst>
              <a:path w="859789" h="247014">
                <a:moveTo>
                  <a:pt x="0" y="247018"/>
                </a:moveTo>
                <a:lnTo>
                  <a:pt x="859772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455" y="3930791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8688" y="30241"/>
                </a:moveTo>
                <a:lnTo>
                  <a:pt x="0" y="0"/>
                </a:lnTo>
                <a:lnTo>
                  <a:pt x="45889" y="3184"/>
                </a:lnTo>
                <a:lnTo>
                  <a:pt x="8688" y="30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4455" y="3930791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8688" y="30241"/>
                </a:moveTo>
                <a:lnTo>
                  <a:pt x="45889" y="3184"/>
                </a:lnTo>
                <a:lnTo>
                  <a:pt x="0" y="0"/>
                </a:lnTo>
                <a:lnTo>
                  <a:pt x="8688" y="30241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9256" y="3945912"/>
            <a:ext cx="859790" cy="247015"/>
          </a:xfrm>
          <a:custGeom>
            <a:avLst/>
            <a:gdLst/>
            <a:ahLst/>
            <a:cxnLst/>
            <a:rect l="l" t="t" r="r" b="b"/>
            <a:pathLst>
              <a:path w="859789" h="247014">
                <a:moveTo>
                  <a:pt x="859771" y="247018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7711" y="3930791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7200" y="30241"/>
                </a:moveTo>
                <a:lnTo>
                  <a:pt x="0" y="3184"/>
                </a:lnTo>
                <a:lnTo>
                  <a:pt x="45889" y="0"/>
                </a:lnTo>
                <a:lnTo>
                  <a:pt x="37200" y="30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7711" y="3930791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889" y="0"/>
                </a:moveTo>
                <a:lnTo>
                  <a:pt x="0" y="3184"/>
                </a:lnTo>
                <a:lnTo>
                  <a:pt x="37200" y="30241"/>
                </a:lnTo>
                <a:lnTo>
                  <a:pt x="45889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51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419099" y="417899"/>
                </a:moveTo>
                <a:lnTo>
                  <a:pt x="357168" y="415634"/>
                </a:lnTo>
                <a:lnTo>
                  <a:pt x="298058" y="409053"/>
                </a:lnTo>
                <a:lnTo>
                  <a:pt x="242418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lnTo>
                  <a:pt x="4544" y="178072"/>
                </a:lnTo>
                <a:lnTo>
                  <a:pt x="38952" y="12086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8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33655" y="239827"/>
                </a:lnTo>
                <a:lnTo>
                  <a:pt x="799247" y="29703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51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208949"/>
                </a:moveTo>
                <a:lnTo>
                  <a:pt x="4544" y="178072"/>
                </a:lnTo>
                <a:lnTo>
                  <a:pt x="17744" y="14860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8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20455" y="26929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lnTo>
                  <a:pt x="357168" y="415634"/>
                </a:lnTo>
                <a:lnTo>
                  <a:pt x="298058" y="409053"/>
                </a:lnTo>
                <a:lnTo>
                  <a:pt x="242418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79045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99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419099" y="417899"/>
                </a:moveTo>
                <a:lnTo>
                  <a:pt x="357168" y="415634"/>
                </a:lnTo>
                <a:lnTo>
                  <a:pt x="298058" y="409053"/>
                </a:lnTo>
                <a:lnTo>
                  <a:pt x="242417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lnTo>
                  <a:pt x="4544" y="178072"/>
                </a:lnTo>
                <a:lnTo>
                  <a:pt x="38952" y="12086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7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33655" y="239827"/>
                </a:lnTo>
                <a:lnTo>
                  <a:pt x="799247" y="29703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99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208949"/>
                </a:moveTo>
                <a:lnTo>
                  <a:pt x="4544" y="178072"/>
                </a:lnTo>
                <a:lnTo>
                  <a:pt x="17744" y="14860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7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20455" y="26929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lnTo>
                  <a:pt x="357168" y="415634"/>
                </a:lnTo>
                <a:lnTo>
                  <a:pt x="298058" y="409053"/>
                </a:lnTo>
                <a:lnTo>
                  <a:pt x="242417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938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947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419099" y="417899"/>
                </a:moveTo>
                <a:lnTo>
                  <a:pt x="357168" y="415634"/>
                </a:lnTo>
                <a:lnTo>
                  <a:pt x="298058" y="409053"/>
                </a:lnTo>
                <a:lnTo>
                  <a:pt x="242418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lnTo>
                  <a:pt x="4544" y="178072"/>
                </a:lnTo>
                <a:lnTo>
                  <a:pt x="38952" y="12086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8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33655" y="239827"/>
                </a:lnTo>
                <a:lnTo>
                  <a:pt x="799247" y="29703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4740" y="2890156"/>
            <a:ext cx="838200" cy="418465"/>
          </a:xfrm>
          <a:custGeom>
            <a:avLst/>
            <a:gdLst/>
            <a:ahLst/>
            <a:cxnLst/>
            <a:rect l="l" t="t" r="r" b="b"/>
            <a:pathLst>
              <a:path w="838200" h="418464">
                <a:moveTo>
                  <a:pt x="0" y="208949"/>
                </a:moveTo>
                <a:lnTo>
                  <a:pt x="4544" y="178072"/>
                </a:lnTo>
                <a:lnTo>
                  <a:pt x="17744" y="148602"/>
                </a:lnTo>
                <a:lnTo>
                  <a:pt x="67519" y="95174"/>
                </a:lnTo>
                <a:lnTo>
                  <a:pt x="102798" y="71863"/>
                </a:lnTo>
                <a:lnTo>
                  <a:pt x="144139" y="51251"/>
                </a:lnTo>
                <a:lnTo>
                  <a:pt x="190895" y="33663"/>
                </a:lnTo>
                <a:lnTo>
                  <a:pt x="242418" y="19420"/>
                </a:lnTo>
                <a:lnTo>
                  <a:pt x="298058" y="8846"/>
                </a:lnTo>
                <a:lnTo>
                  <a:pt x="357168" y="2265"/>
                </a:lnTo>
                <a:lnTo>
                  <a:pt x="419099" y="0"/>
                </a:lnTo>
                <a:lnTo>
                  <a:pt x="481031" y="2265"/>
                </a:lnTo>
                <a:lnTo>
                  <a:pt x="540141" y="8846"/>
                </a:lnTo>
                <a:lnTo>
                  <a:pt x="595781" y="19420"/>
                </a:lnTo>
                <a:lnTo>
                  <a:pt x="647304" y="33663"/>
                </a:lnTo>
                <a:lnTo>
                  <a:pt x="694060" y="51251"/>
                </a:lnTo>
                <a:lnTo>
                  <a:pt x="735401" y="71863"/>
                </a:lnTo>
                <a:lnTo>
                  <a:pt x="770680" y="95174"/>
                </a:lnTo>
                <a:lnTo>
                  <a:pt x="799247" y="120862"/>
                </a:lnTo>
                <a:lnTo>
                  <a:pt x="833655" y="178072"/>
                </a:lnTo>
                <a:lnTo>
                  <a:pt x="838199" y="208949"/>
                </a:lnTo>
                <a:lnTo>
                  <a:pt x="820455" y="269297"/>
                </a:lnTo>
                <a:lnTo>
                  <a:pt x="770680" y="322725"/>
                </a:lnTo>
                <a:lnTo>
                  <a:pt x="735401" y="346036"/>
                </a:lnTo>
                <a:lnTo>
                  <a:pt x="694060" y="366648"/>
                </a:lnTo>
                <a:lnTo>
                  <a:pt x="647304" y="384236"/>
                </a:lnTo>
                <a:lnTo>
                  <a:pt x="595781" y="398479"/>
                </a:lnTo>
                <a:lnTo>
                  <a:pt x="540141" y="409053"/>
                </a:lnTo>
                <a:lnTo>
                  <a:pt x="481031" y="415634"/>
                </a:lnTo>
                <a:lnTo>
                  <a:pt x="419099" y="417899"/>
                </a:lnTo>
                <a:lnTo>
                  <a:pt x="357168" y="415634"/>
                </a:lnTo>
                <a:lnTo>
                  <a:pt x="298058" y="409053"/>
                </a:lnTo>
                <a:lnTo>
                  <a:pt x="242418" y="398479"/>
                </a:lnTo>
                <a:lnTo>
                  <a:pt x="190895" y="384236"/>
                </a:lnTo>
                <a:lnTo>
                  <a:pt x="144139" y="366648"/>
                </a:lnTo>
                <a:lnTo>
                  <a:pt x="102798" y="346036"/>
                </a:lnTo>
                <a:lnTo>
                  <a:pt x="67519" y="322725"/>
                </a:lnTo>
                <a:lnTo>
                  <a:pt x="38952" y="297037"/>
                </a:lnTo>
                <a:lnTo>
                  <a:pt x="4544" y="239827"/>
                </a:lnTo>
                <a:lnTo>
                  <a:pt x="0" y="20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086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57243" y="2170706"/>
            <a:ext cx="1083945" cy="418465"/>
          </a:xfrm>
          <a:custGeom>
            <a:avLst/>
            <a:gdLst/>
            <a:ahLst/>
            <a:cxnLst/>
            <a:rect l="l" t="t" r="r" b="b"/>
            <a:pathLst>
              <a:path w="1083945" h="418464">
                <a:moveTo>
                  <a:pt x="541799" y="417899"/>
                </a:moveTo>
                <a:lnTo>
                  <a:pt x="473837" y="416271"/>
                </a:lnTo>
                <a:lnTo>
                  <a:pt x="408394" y="411518"/>
                </a:lnTo>
                <a:lnTo>
                  <a:pt x="345978" y="403835"/>
                </a:lnTo>
                <a:lnTo>
                  <a:pt x="287097" y="393418"/>
                </a:lnTo>
                <a:lnTo>
                  <a:pt x="232257" y="380463"/>
                </a:lnTo>
                <a:lnTo>
                  <a:pt x="181969" y="365165"/>
                </a:lnTo>
                <a:lnTo>
                  <a:pt x="136737" y="347721"/>
                </a:lnTo>
                <a:lnTo>
                  <a:pt x="97072" y="328327"/>
                </a:lnTo>
                <a:lnTo>
                  <a:pt x="63480" y="307178"/>
                </a:lnTo>
                <a:lnTo>
                  <a:pt x="16547" y="260398"/>
                </a:lnTo>
                <a:lnTo>
                  <a:pt x="0" y="208949"/>
                </a:lnTo>
                <a:lnTo>
                  <a:pt x="4221" y="182739"/>
                </a:lnTo>
                <a:lnTo>
                  <a:pt x="36469" y="133429"/>
                </a:lnTo>
                <a:lnTo>
                  <a:pt x="97072" y="89572"/>
                </a:lnTo>
                <a:lnTo>
                  <a:pt x="136737" y="70178"/>
                </a:lnTo>
                <a:lnTo>
                  <a:pt x="181969" y="52734"/>
                </a:lnTo>
                <a:lnTo>
                  <a:pt x="232257" y="37436"/>
                </a:lnTo>
                <a:lnTo>
                  <a:pt x="287097" y="24481"/>
                </a:lnTo>
                <a:lnTo>
                  <a:pt x="345978" y="14064"/>
                </a:lnTo>
                <a:lnTo>
                  <a:pt x="408394" y="6381"/>
                </a:lnTo>
                <a:lnTo>
                  <a:pt x="473837" y="1628"/>
                </a:lnTo>
                <a:lnTo>
                  <a:pt x="541799" y="0"/>
                </a:lnTo>
                <a:lnTo>
                  <a:pt x="609762" y="1628"/>
                </a:lnTo>
                <a:lnTo>
                  <a:pt x="675205" y="6381"/>
                </a:lnTo>
                <a:lnTo>
                  <a:pt x="737621" y="14064"/>
                </a:lnTo>
                <a:lnTo>
                  <a:pt x="796502" y="24481"/>
                </a:lnTo>
                <a:lnTo>
                  <a:pt x="851341" y="37436"/>
                </a:lnTo>
                <a:lnTo>
                  <a:pt x="901630" y="52734"/>
                </a:lnTo>
                <a:lnTo>
                  <a:pt x="946861" y="70178"/>
                </a:lnTo>
                <a:lnTo>
                  <a:pt x="986527" y="89572"/>
                </a:lnTo>
                <a:lnTo>
                  <a:pt x="1020119" y="110721"/>
                </a:lnTo>
                <a:lnTo>
                  <a:pt x="1067052" y="157501"/>
                </a:lnTo>
                <a:lnTo>
                  <a:pt x="1083599" y="208949"/>
                </a:lnTo>
                <a:lnTo>
                  <a:pt x="1079378" y="235160"/>
                </a:lnTo>
                <a:lnTo>
                  <a:pt x="1047130" y="284470"/>
                </a:lnTo>
                <a:lnTo>
                  <a:pt x="986527" y="328327"/>
                </a:lnTo>
                <a:lnTo>
                  <a:pt x="946861" y="347721"/>
                </a:lnTo>
                <a:lnTo>
                  <a:pt x="901630" y="365165"/>
                </a:lnTo>
                <a:lnTo>
                  <a:pt x="851341" y="380463"/>
                </a:lnTo>
                <a:lnTo>
                  <a:pt x="796502" y="393418"/>
                </a:lnTo>
                <a:lnTo>
                  <a:pt x="737621" y="403835"/>
                </a:lnTo>
                <a:lnTo>
                  <a:pt x="675205" y="411518"/>
                </a:lnTo>
                <a:lnTo>
                  <a:pt x="609762" y="416271"/>
                </a:lnTo>
                <a:lnTo>
                  <a:pt x="541799" y="4178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57243" y="2170706"/>
            <a:ext cx="1083945" cy="418465"/>
          </a:xfrm>
          <a:custGeom>
            <a:avLst/>
            <a:gdLst/>
            <a:ahLst/>
            <a:cxnLst/>
            <a:rect l="l" t="t" r="r" b="b"/>
            <a:pathLst>
              <a:path w="1083945" h="418464">
                <a:moveTo>
                  <a:pt x="0" y="208949"/>
                </a:moveTo>
                <a:lnTo>
                  <a:pt x="4221" y="182739"/>
                </a:lnTo>
                <a:lnTo>
                  <a:pt x="16547" y="157501"/>
                </a:lnTo>
                <a:lnTo>
                  <a:pt x="63480" y="110721"/>
                </a:lnTo>
                <a:lnTo>
                  <a:pt x="97072" y="89572"/>
                </a:lnTo>
                <a:lnTo>
                  <a:pt x="136737" y="70178"/>
                </a:lnTo>
                <a:lnTo>
                  <a:pt x="181969" y="52734"/>
                </a:lnTo>
                <a:lnTo>
                  <a:pt x="232257" y="37436"/>
                </a:lnTo>
                <a:lnTo>
                  <a:pt x="287097" y="24481"/>
                </a:lnTo>
                <a:lnTo>
                  <a:pt x="345978" y="14064"/>
                </a:lnTo>
                <a:lnTo>
                  <a:pt x="408394" y="6381"/>
                </a:lnTo>
                <a:lnTo>
                  <a:pt x="473837" y="1628"/>
                </a:lnTo>
                <a:lnTo>
                  <a:pt x="541799" y="0"/>
                </a:lnTo>
                <a:lnTo>
                  <a:pt x="609762" y="1628"/>
                </a:lnTo>
                <a:lnTo>
                  <a:pt x="675205" y="6381"/>
                </a:lnTo>
                <a:lnTo>
                  <a:pt x="737621" y="14064"/>
                </a:lnTo>
                <a:lnTo>
                  <a:pt x="796502" y="24481"/>
                </a:lnTo>
                <a:lnTo>
                  <a:pt x="851341" y="37436"/>
                </a:lnTo>
                <a:lnTo>
                  <a:pt x="901630" y="52734"/>
                </a:lnTo>
                <a:lnTo>
                  <a:pt x="946861" y="70178"/>
                </a:lnTo>
                <a:lnTo>
                  <a:pt x="986527" y="89572"/>
                </a:lnTo>
                <a:lnTo>
                  <a:pt x="1020119" y="110721"/>
                </a:lnTo>
                <a:lnTo>
                  <a:pt x="1067052" y="157501"/>
                </a:lnTo>
                <a:lnTo>
                  <a:pt x="1083599" y="208949"/>
                </a:lnTo>
                <a:lnTo>
                  <a:pt x="1067052" y="260398"/>
                </a:lnTo>
                <a:lnTo>
                  <a:pt x="1020119" y="307178"/>
                </a:lnTo>
                <a:lnTo>
                  <a:pt x="986527" y="328327"/>
                </a:lnTo>
                <a:lnTo>
                  <a:pt x="946861" y="347721"/>
                </a:lnTo>
                <a:lnTo>
                  <a:pt x="901630" y="365165"/>
                </a:lnTo>
                <a:lnTo>
                  <a:pt x="851341" y="380463"/>
                </a:lnTo>
                <a:lnTo>
                  <a:pt x="796502" y="393418"/>
                </a:lnTo>
                <a:lnTo>
                  <a:pt x="737621" y="403835"/>
                </a:lnTo>
                <a:lnTo>
                  <a:pt x="675205" y="411518"/>
                </a:lnTo>
                <a:lnTo>
                  <a:pt x="609762" y="416271"/>
                </a:lnTo>
                <a:lnTo>
                  <a:pt x="541799" y="417899"/>
                </a:lnTo>
                <a:lnTo>
                  <a:pt x="473837" y="416271"/>
                </a:lnTo>
                <a:lnTo>
                  <a:pt x="408394" y="411518"/>
                </a:lnTo>
                <a:lnTo>
                  <a:pt x="345978" y="403835"/>
                </a:lnTo>
                <a:lnTo>
                  <a:pt x="287097" y="393418"/>
                </a:lnTo>
                <a:lnTo>
                  <a:pt x="232257" y="380463"/>
                </a:lnTo>
                <a:lnTo>
                  <a:pt x="181969" y="365165"/>
                </a:lnTo>
                <a:lnTo>
                  <a:pt x="136737" y="347721"/>
                </a:lnTo>
                <a:lnTo>
                  <a:pt x="97072" y="328327"/>
                </a:lnTo>
                <a:lnTo>
                  <a:pt x="63480" y="307178"/>
                </a:lnTo>
                <a:lnTo>
                  <a:pt x="16547" y="260398"/>
                </a:lnTo>
                <a:lnTo>
                  <a:pt x="4221" y="235160"/>
                </a:lnTo>
                <a:lnTo>
                  <a:pt x="0" y="20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49380" y="2255069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LSTM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08418" y="2170706"/>
            <a:ext cx="1083945" cy="418465"/>
          </a:xfrm>
          <a:custGeom>
            <a:avLst/>
            <a:gdLst/>
            <a:ahLst/>
            <a:cxnLst/>
            <a:rect l="l" t="t" r="r" b="b"/>
            <a:pathLst>
              <a:path w="1083945" h="418464">
                <a:moveTo>
                  <a:pt x="541799" y="417899"/>
                </a:moveTo>
                <a:lnTo>
                  <a:pt x="473837" y="416271"/>
                </a:lnTo>
                <a:lnTo>
                  <a:pt x="408394" y="411518"/>
                </a:lnTo>
                <a:lnTo>
                  <a:pt x="345978" y="403835"/>
                </a:lnTo>
                <a:lnTo>
                  <a:pt x="287097" y="393418"/>
                </a:lnTo>
                <a:lnTo>
                  <a:pt x="232258" y="380463"/>
                </a:lnTo>
                <a:lnTo>
                  <a:pt x="181969" y="365165"/>
                </a:lnTo>
                <a:lnTo>
                  <a:pt x="136738" y="347721"/>
                </a:lnTo>
                <a:lnTo>
                  <a:pt x="97072" y="328327"/>
                </a:lnTo>
                <a:lnTo>
                  <a:pt x="63480" y="307178"/>
                </a:lnTo>
                <a:lnTo>
                  <a:pt x="16547" y="260398"/>
                </a:lnTo>
                <a:lnTo>
                  <a:pt x="0" y="208949"/>
                </a:lnTo>
                <a:lnTo>
                  <a:pt x="4221" y="182739"/>
                </a:lnTo>
                <a:lnTo>
                  <a:pt x="36469" y="133429"/>
                </a:lnTo>
                <a:lnTo>
                  <a:pt x="97072" y="89572"/>
                </a:lnTo>
                <a:lnTo>
                  <a:pt x="136738" y="70178"/>
                </a:lnTo>
                <a:lnTo>
                  <a:pt x="181969" y="52734"/>
                </a:lnTo>
                <a:lnTo>
                  <a:pt x="232258" y="37436"/>
                </a:lnTo>
                <a:lnTo>
                  <a:pt x="287097" y="24481"/>
                </a:lnTo>
                <a:lnTo>
                  <a:pt x="345978" y="14064"/>
                </a:lnTo>
                <a:lnTo>
                  <a:pt x="408394" y="6381"/>
                </a:lnTo>
                <a:lnTo>
                  <a:pt x="473837" y="1628"/>
                </a:lnTo>
                <a:lnTo>
                  <a:pt x="541799" y="0"/>
                </a:lnTo>
                <a:lnTo>
                  <a:pt x="609762" y="1628"/>
                </a:lnTo>
                <a:lnTo>
                  <a:pt x="675205" y="6381"/>
                </a:lnTo>
                <a:lnTo>
                  <a:pt x="737621" y="14064"/>
                </a:lnTo>
                <a:lnTo>
                  <a:pt x="796502" y="24481"/>
                </a:lnTo>
                <a:lnTo>
                  <a:pt x="851341" y="37436"/>
                </a:lnTo>
                <a:lnTo>
                  <a:pt x="901630" y="52734"/>
                </a:lnTo>
                <a:lnTo>
                  <a:pt x="946861" y="70178"/>
                </a:lnTo>
                <a:lnTo>
                  <a:pt x="986527" y="89572"/>
                </a:lnTo>
                <a:lnTo>
                  <a:pt x="1020119" y="110721"/>
                </a:lnTo>
                <a:lnTo>
                  <a:pt x="1067052" y="157501"/>
                </a:lnTo>
                <a:lnTo>
                  <a:pt x="1083599" y="208949"/>
                </a:lnTo>
                <a:lnTo>
                  <a:pt x="1079378" y="235160"/>
                </a:lnTo>
                <a:lnTo>
                  <a:pt x="1047130" y="284470"/>
                </a:lnTo>
                <a:lnTo>
                  <a:pt x="986527" y="328327"/>
                </a:lnTo>
                <a:lnTo>
                  <a:pt x="946861" y="347721"/>
                </a:lnTo>
                <a:lnTo>
                  <a:pt x="901630" y="365165"/>
                </a:lnTo>
                <a:lnTo>
                  <a:pt x="851341" y="380463"/>
                </a:lnTo>
                <a:lnTo>
                  <a:pt x="796502" y="393418"/>
                </a:lnTo>
                <a:lnTo>
                  <a:pt x="737621" y="403835"/>
                </a:lnTo>
                <a:lnTo>
                  <a:pt x="675205" y="411518"/>
                </a:lnTo>
                <a:lnTo>
                  <a:pt x="609762" y="416271"/>
                </a:lnTo>
                <a:lnTo>
                  <a:pt x="541799" y="4178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08418" y="2170706"/>
            <a:ext cx="1083945" cy="418465"/>
          </a:xfrm>
          <a:custGeom>
            <a:avLst/>
            <a:gdLst/>
            <a:ahLst/>
            <a:cxnLst/>
            <a:rect l="l" t="t" r="r" b="b"/>
            <a:pathLst>
              <a:path w="1083945" h="418464">
                <a:moveTo>
                  <a:pt x="0" y="208949"/>
                </a:moveTo>
                <a:lnTo>
                  <a:pt x="4221" y="182739"/>
                </a:lnTo>
                <a:lnTo>
                  <a:pt x="16547" y="157501"/>
                </a:lnTo>
                <a:lnTo>
                  <a:pt x="63480" y="110721"/>
                </a:lnTo>
                <a:lnTo>
                  <a:pt x="97072" y="89572"/>
                </a:lnTo>
                <a:lnTo>
                  <a:pt x="136738" y="70178"/>
                </a:lnTo>
                <a:lnTo>
                  <a:pt x="181969" y="52734"/>
                </a:lnTo>
                <a:lnTo>
                  <a:pt x="232258" y="37436"/>
                </a:lnTo>
                <a:lnTo>
                  <a:pt x="287097" y="24481"/>
                </a:lnTo>
                <a:lnTo>
                  <a:pt x="345978" y="14064"/>
                </a:lnTo>
                <a:lnTo>
                  <a:pt x="408394" y="6381"/>
                </a:lnTo>
                <a:lnTo>
                  <a:pt x="473837" y="1628"/>
                </a:lnTo>
                <a:lnTo>
                  <a:pt x="541799" y="0"/>
                </a:lnTo>
                <a:lnTo>
                  <a:pt x="609762" y="1628"/>
                </a:lnTo>
                <a:lnTo>
                  <a:pt x="675205" y="6381"/>
                </a:lnTo>
                <a:lnTo>
                  <a:pt x="737621" y="14064"/>
                </a:lnTo>
                <a:lnTo>
                  <a:pt x="796502" y="24481"/>
                </a:lnTo>
                <a:lnTo>
                  <a:pt x="851341" y="37436"/>
                </a:lnTo>
                <a:lnTo>
                  <a:pt x="901630" y="52734"/>
                </a:lnTo>
                <a:lnTo>
                  <a:pt x="946861" y="70178"/>
                </a:lnTo>
                <a:lnTo>
                  <a:pt x="986527" y="89572"/>
                </a:lnTo>
                <a:lnTo>
                  <a:pt x="1020119" y="110721"/>
                </a:lnTo>
                <a:lnTo>
                  <a:pt x="1067052" y="157501"/>
                </a:lnTo>
                <a:lnTo>
                  <a:pt x="1083599" y="208949"/>
                </a:lnTo>
                <a:lnTo>
                  <a:pt x="1067052" y="260398"/>
                </a:lnTo>
                <a:lnTo>
                  <a:pt x="1020119" y="307178"/>
                </a:lnTo>
                <a:lnTo>
                  <a:pt x="986527" y="328327"/>
                </a:lnTo>
                <a:lnTo>
                  <a:pt x="946861" y="347721"/>
                </a:lnTo>
                <a:lnTo>
                  <a:pt x="901630" y="365165"/>
                </a:lnTo>
                <a:lnTo>
                  <a:pt x="851341" y="380463"/>
                </a:lnTo>
                <a:lnTo>
                  <a:pt x="796502" y="393418"/>
                </a:lnTo>
                <a:lnTo>
                  <a:pt x="737621" y="403835"/>
                </a:lnTo>
                <a:lnTo>
                  <a:pt x="675205" y="411518"/>
                </a:lnTo>
                <a:lnTo>
                  <a:pt x="609762" y="416271"/>
                </a:lnTo>
                <a:lnTo>
                  <a:pt x="541799" y="417899"/>
                </a:lnTo>
                <a:lnTo>
                  <a:pt x="473837" y="416271"/>
                </a:lnTo>
                <a:lnTo>
                  <a:pt x="408394" y="411518"/>
                </a:lnTo>
                <a:lnTo>
                  <a:pt x="345978" y="403835"/>
                </a:lnTo>
                <a:lnTo>
                  <a:pt x="287097" y="393418"/>
                </a:lnTo>
                <a:lnTo>
                  <a:pt x="232258" y="380463"/>
                </a:lnTo>
                <a:lnTo>
                  <a:pt x="181969" y="365165"/>
                </a:lnTo>
                <a:lnTo>
                  <a:pt x="136738" y="347721"/>
                </a:lnTo>
                <a:lnTo>
                  <a:pt x="97072" y="328327"/>
                </a:lnTo>
                <a:lnTo>
                  <a:pt x="63480" y="307178"/>
                </a:lnTo>
                <a:lnTo>
                  <a:pt x="16547" y="260398"/>
                </a:lnTo>
                <a:lnTo>
                  <a:pt x="4221" y="235160"/>
                </a:lnTo>
                <a:lnTo>
                  <a:pt x="0" y="20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000555" y="2255069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08418" y="2890156"/>
            <a:ext cx="1083945" cy="418465"/>
          </a:xfrm>
          <a:custGeom>
            <a:avLst/>
            <a:gdLst/>
            <a:ahLst/>
            <a:cxnLst/>
            <a:rect l="l" t="t" r="r" b="b"/>
            <a:pathLst>
              <a:path w="1083945" h="418464">
                <a:moveTo>
                  <a:pt x="541799" y="417899"/>
                </a:moveTo>
                <a:lnTo>
                  <a:pt x="473837" y="416271"/>
                </a:lnTo>
                <a:lnTo>
                  <a:pt x="408394" y="411518"/>
                </a:lnTo>
                <a:lnTo>
                  <a:pt x="345978" y="403835"/>
                </a:lnTo>
                <a:lnTo>
                  <a:pt x="287097" y="393418"/>
                </a:lnTo>
                <a:lnTo>
                  <a:pt x="232258" y="380463"/>
                </a:lnTo>
                <a:lnTo>
                  <a:pt x="181969" y="365165"/>
                </a:lnTo>
                <a:lnTo>
                  <a:pt x="136738" y="347721"/>
                </a:lnTo>
                <a:lnTo>
                  <a:pt x="97072" y="328327"/>
                </a:lnTo>
                <a:lnTo>
                  <a:pt x="63480" y="307178"/>
                </a:lnTo>
                <a:lnTo>
                  <a:pt x="16547" y="260398"/>
                </a:lnTo>
                <a:lnTo>
                  <a:pt x="0" y="208949"/>
                </a:lnTo>
                <a:lnTo>
                  <a:pt x="4221" y="182739"/>
                </a:lnTo>
                <a:lnTo>
                  <a:pt x="36469" y="133429"/>
                </a:lnTo>
                <a:lnTo>
                  <a:pt x="97072" y="89572"/>
                </a:lnTo>
                <a:lnTo>
                  <a:pt x="136738" y="70178"/>
                </a:lnTo>
                <a:lnTo>
                  <a:pt x="181969" y="52734"/>
                </a:lnTo>
                <a:lnTo>
                  <a:pt x="232258" y="37436"/>
                </a:lnTo>
                <a:lnTo>
                  <a:pt x="287097" y="24481"/>
                </a:lnTo>
                <a:lnTo>
                  <a:pt x="345978" y="14064"/>
                </a:lnTo>
                <a:lnTo>
                  <a:pt x="408394" y="6381"/>
                </a:lnTo>
                <a:lnTo>
                  <a:pt x="473837" y="1628"/>
                </a:lnTo>
                <a:lnTo>
                  <a:pt x="541799" y="0"/>
                </a:lnTo>
                <a:lnTo>
                  <a:pt x="609762" y="1628"/>
                </a:lnTo>
                <a:lnTo>
                  <a:pt x="675205" y="6381"/>
                </a:lnTo>
                <a:lnTo>
                  <a:pt x="737621" y="14064"/>
                </a:lnTo>
                <a:lnTo>
                  <a:pt x="796502" y="24481"/>
                </a:lnTo>
                <a:lnTo>
                  <a:pt x="851341" y="37436"/>
                </a:lnTo>
                <a:lnTo>
                  <a:pt x="901630" y="52734"/>
                </a:lnTo>
                <a:lnTo>
                  <a:pt x="946861" y="70178"/>
                </a:lnTo>
                <a:lnTo>
                  <a:pt x="986527" y="89572"/>
                </a:lnTo>
                <a:lnTo>
                  <a:pt x="1020119" y="110721"/>
                </a:lnTo>
                <a:lnTo>
                  <a:pt x="1067052" y="157501"/>
                </a:lnTo>
                <a:lnTo>
                  <a:pt x="1083599" y="208949"/>
                </a:lnTo>
                <a:lnTo>
                  <a:pt x="1079378" y="235160"/>
                </a:lnTo>
                <a:lnTo>
                  <a:pt x="1047130" y="284470"/>
                </a:lnTo>
                <a:lnTo>
                  <a:pt x="986527" y="328327"/>
                </a:lnTo>
                <a:lnTo>
                  <a:pt x="946861" y="347721"/>
                </a:lnTo>
                <a:lnTo>
                  <a:pt x="901630" y="365165"/>
                </a:lnTo>
                <a:lnTo>
                  <a:pt x="851341" y="380463"/>
                </a:lnTo>
                <a:lnTo>
                  <a:pt x="796502" y="393418"/>
                </a:lnTo>
                <a:lnTo>
                  <a:pt x="737621" y="403835"/>
                </a:lnTo>
                <a:lnTo>
                  <a:pt x="675205" y="411518"/>
                </a:lnTo>
                <a:lnTo>
                  <a:pt x="609762" y="416271"/>
                </a:lnTo>
                <a:lnTo>
                  <a:pt x="541799" y="4178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08418" y="2890156"/>
            <a:ext cx="1083945" cy="418465"/>
          </a:xfrm>
          <a:custGeom>
            <a:avLst/>
            <a:gdLst/>
            <a:ahLst/>
            <a:cxnLst/>
            <a:rect l="l" t="t" r="r" b="b"/>
            <a:pathLst>
              <a:path w="1083945" h="418464">
                <a:moveTo>
                  <a:pt x="0" y="208949"/>
                </a:moveTo>
                <a:lnTo>
                  <a:pt x="4221" y="182739"/>
                </a:lnTo>
                <a:lnTo>
                  <a:pt x="16547" y="157501"/>
                </a:lnTo>
                <a:lnTo>
                  <a:pt x="63480" y="110721"/>
                </a:lnTo>
                <a:lnTo>
                  <a:pt x="97072" y="89572"/>
                </a:lnTo>
                <a:lnTo>
                  <a:pt x="136738" y="70178"/>
                </a:lnTo>
                <a:lnTo>
                  <a:pt x="181969" y="52734"/>
                </a:lnTo>
                <a:lnTo>
                  <a:pt x="232258" y="37436"/>
                </a:lnTo>
                <a:lnTo>
                  <a:pt x="287097" y="24481"/>
                </a:lnTo>
                <a:lnTo>
                  <a:pt x="345978" y="14064"/>
                </a:lnTo>
                <a:lnTo>
                  <a:pt x="408394" y="6381"/>
                </a:lnTo>
                <a:lnTo>
                  <a:pt x="473837" y="1628"/>
                </a:lnTo>
                <a:lnTo>
                  <a:pt x="541799" y="0"/>
                </a:lnTo>
                <a:lnTo>
                  <a:pt x="609762" y="1628"/>
                </a:lnTo>
                <a:lnTo>
                  <a:pt x="675205" y="6381"/>
                </a:lnTo>
                <a:lnTo>
                  <a:pt x="737621" y="14064"/>
                </a:lnTo>
                <a:lnTo>
                  <a:pt x="796502" y="24481"/>
                </a:lnTo>
                <a:lnTo>
                  <a:pt x="851341" y="37436"/>
                </a:lnTo>
                <a:lnTo>
                  <a:pt x="901630" y="52734"/>
                </a:lnTo>
                <a:lnTo>
                  <a:pt x="946861" y="70178"/>
                </a:lnTo>
                <a:lnTo>
                  <a:pt x="986527" y="89572"/>
                </a:lnTo>
                <a:lnTo>
                  <a:pt x="1020119" y="110721"/>
                </a:lnTo>
                <a:lnTo>
                  <a:pt x="1067052" y="157501"/>
                </a:lnTo>
                <a:lnTo>
                  <a:pt x="1083599" y="208949"/>
                </a:lnTo>
                <a:lnTo>
                  <a:pt x="1067052" y="260398"/>
                </a:lnTo>
                <a:lnTo>
                  <a:pt x="1020119" y="307178"/>
                </a:lnTo>
                <a:lnTo>
                  <a:pt x="986527" y="328327"/>
                </a:lnTo>
                <a:lnTo>
                  <a:pt x="946861" y="347721"/>
                </a:lnTo>
                <a:lnTo>
                  <a:pt x="901630" y="365165"/>
                </a:lnTo>
                <a:lnTo>
                  <a:pt x="851341" y="380463"/>
                </a:lnTo>
                <a:lnTo>
                  <a:pt x="796502" y="393418"/>
                </a:lnTo>
                <a:lnTo>
                  <a:pt x="737621" y="403835"/>
                </a:lnTo>
                <a:lnTo>
                  <a:pt x="675205" y="411518"/>
                </a:lnTo>
                <a:lnTo>
                  <a:pt x="609762" y="416271"/>
                </a:lnTo>
                <a:lnTo>
                  <a:pt x="541799" y="417899"/>
                </a:lnTo>
                <a:lnTo>
                  <a:pt x="473837" y="416271"/>
                </a:lnTo>
                <a:lnTo>
                  <a:pt x="408394" y="411518"/>
                </a:lnTo>
                <a:lnTo>
                  <a:pt x="345978" y="403835"/>
                </a:lnTo>
                <a:lnTo>
                  <a:pt x="287097" y="393418"/>
                </a:lnTo>
                <a:lnTo>
                  <a:pt x="232258" y="380463"/>
                </a:lnTo>
                <a:lnTo>
                  <a:pt x="181969" y="365165"/>
                </a:lnTo>
                <a:lnTo>
                  <a:pt x="136738" y="347721"/>
                </a:lnTo>
                <a:lnTo>
                  <a:pt x="97072" y="328327"/>
                </a:lnTo>
                <a:lnTo>
                  <a:pt x="63480" y="307178"/>
                </a:lnTo>
                <a:lnTo>
                  <a:pt x="16547" y="260398"/>
                </a:lnTo>
                <a:lnTo>
                  <a:pt x="4221" y="235160"/>
                </a:lnTo>
                <a:lnTo>
                  <a:pt x="0" y="20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55999" y="2974519"/>
            <a:ext cx="588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Embed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50218" y="2645806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2443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34485" y="26025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4485" y="26025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72540" y="3365112"/>
            <a:ext cx="8890" cy="147320"/>
          </a:xfrm>
          <a:custGeom>
            <a:avLst/>
            <a:gdLst/>
            <a:ahLst/>
            <a:cxnLst/>
            <a:rect l="l" t="t" r="r" b="b"/>
            <a:pathLst>
              <a:path w="8889" h="147320">
                <a:moveTo>
                  <a:pt x="4216" y="-4762"/>
                </a:moveTo>
                <a:lnTo>
                  <a:pt x="4216" y="152005"/>
                </a:lnTo>
              </a:path>
            </a:pathLst>
          </a:custGeom>
          <a:ln w="179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65265" y="3321958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0" y="42254"/>
                </a:lnTo>
                <a:lnTo>
                  <a:pt x="18178" y="0"/>
                </a:lnTo>
                <a:lnTo>
                  <a:pt x="31413" y="44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65265" y="3321958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18178" y="0"/>
                </a:lnTo>
                <a:lnTo>
                  <a:pt x="0" y="42254"/>
                </a:lnTo>
                <a:lnTo>
                  <a:pt x="31413" y="4405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93190" y="3365100"/>
            <a:ext cx="8890" cy="147320"/>
          </a:xfrm>
          <a:custGeom>
            <a:avLst/>
            <a:gdLst/>
            <a:ahLst/>
            <a:cxnLst/>
            <a:rect l="l" t="t" r="r" b="b"/>
            <a:pathLst>
              <a:path w="8889" h="147320">
                <a:moveTo>
                  <a:pt x="4216" y="-4762"/>
                </a:moveTo>
                <a:lnTo>
                  <a:pt x="4216" y="152005"/>
                </a:lnTo>
              </a:path>
            </a:pathLst>
          </a:custGeom>
          <a:ln w="179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85915" y="3321945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0" y="42254"/>
                </a:lnTo>
                <a:lnTo>
                  <a:pt x="18178" y="0"/>
                </a:lnTo>
                <a:lnTo>
                  <a:pt x="31413" y="44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85915" y="3321945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18178" y="0"/>
                </a:lnTo>
                <a:lnTo>
                  <a:pt x="0" y="42254"/>
                </a:lnTo>
                <a:lnTo>
                  <a:pt x="31413" y="4405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0027" y="3365112"/>
            <a:ext cx="8890" cy="147320"/>
          </a:xfrm>
          <a:custGeom>
            <a:avLst/>
            <a:gdLst/>
            <a:ahLst/>
            <a:cxnLst/>
            <a:rect l="l" t="t" r="r" b="b"/>
            <a:pathLst>
              <a:path w="8889" h="147320">
                <a:moveTo>
                  <a:pt x="4216" y="-4762"/>
                </a:moveTo>
                <a:lnTo>
                  <a:pt x="4216" y="152005"/>
                </a:lnTo>
              </a:path>
            </a:pathLst>
          </a:custGeom>
          <a:ln w="179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2753" y="3321958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0" y="42254"/>
                </a:lnTo>
                <a:lnTo>
                  <a:pt x="18178" y="0"/>
                </a:lnTo>
                <a:lnTo>
                  <a:pt x="31413" y="44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2753" y="3321958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13" y="44053"/>
                </a:moveTo>
                <a:lnTo>
                  <a:pt x="18178" y="0"/>
                </a:lnTo>
                <a:lnTo>
                  <a:pt x="0" y="42254"/>
                </a:lnTo>
                <a:lnTo>
                  <a:pt x="31413" y="4405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867322" y="4258844"/>
            <a:ext cx="765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250218" y="3365206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7405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34485" y="33219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34485" y="33219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9043" y="2645806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2443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83310" y="26025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83310" y="260258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84240" y="2606546"/>
            <a:ext cx="860425" cy="283845"/>
          </a:xfrm>
          <a:custGeom>
            <a:avLst/>
            <a:gdLst/>
            <a:ahLst/>
            <a:cxnLst/>
            <a:rect l="l" t="t" r="r" b="b"/>
            <a:pathLst>
              <a:path w="860425" h="283844">
                <a:moveTo>
                  <a:pt x="0" y="283609"/>
                </a:moveTo>
                <a:lnTo>
                  <a:pt x="860422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39738" y="259160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9850" y="29883"/>
                </a:moveTo>
                <a:lnTo>
                  <a:pt x="0" y="0"/>
                </a:lnTo>
                <a:lnTo>
                  <a:pt x="45977" y="1410"/>
                </a:lnTo>
                <a:lnTo>
                  <a:pt x="9850" y="29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39738" y="259160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9850" y="29883"/>
                </a:moveTo>
                <a:lnTo>
                  <a:pt x="45977" y="1410"/>
                </a:lnTo>
                <a:lnTo>
                  <a:pt x="0" y="0"/>
                </a:lnTo>
                <a:lnTo>
                  <a:pt x="9850" y="2988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53417" y="2606546"/>
            <a:ext cx="860425" cy="283845"/>
          </a:xfrm>
          <a:custGeom>
            <a:avLst/>
            <a:gdLst/>
            <a:ahLst/>
            <a:cxnLst/>
            <a:rect l="l" t="t" r="r" b="b"/>
            <a:pathLst>
              <a:path w="860425" h="283844">
                <a:moveTo>
                  <a:pt x="860422" y="28360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12365" y="259160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6127" y="29883"/>
                </a:moveTo>
                <a:lnTo>
                  <a:pt x="0" y="1410"/>
                </a:lnTo>
                <a:lnTo>
                  <a:pt x="45977" y="0"/>
                </a:lnTo>
                <a:lnTo>
                  <a:pt x="36127" y="29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12365" y="2591604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7" y="0"/>
                </a:moveTo>
                <a:lnTo>
                  <a:pt x="0" y="1410"/>
                </a:lnTo>
                <a:lnTo>
                  <a:pt x="36127" y="29883"/>
                </a:lnTo>
                <a:lnTo>
                  <a:pt x="45977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04890" y="1973746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1969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9157" y="19305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89157" y="193052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862900" y="1483609"/>
            <a:ext cx="1072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256081" y="1973765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1969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0348" y="193054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40348" y="193054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5867323" y="1378853"/>
            <a:ext cx="7639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6205" marR="5080" indent="-10413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question  vector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54267" y="4258844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44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92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4013" y="3596669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9045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38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8646" y="29745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380" y="2255069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LSTM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60365" y="705647"/>
            <a:ext cx="4736414" cy="349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0555" y="2255069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5999" y="2974519"/>
            <a:ext cx="588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Embed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1429" y="967681"/>
            <a:ext cx="75628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Concat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7322" y="4258844"/>
            <a:ext cx="765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3650" y="434369"/>
            <a:ext cx="1111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9079" y="4233638"/>
            <a:ext cx="109220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as 5D</a:t>
            </a: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9699" y="3318874"/>
            <a:ext cx="3070860" cy="605155"/>
          </a:xfrm>
          <a:custGeom>
            <a:avLst/>
            <a:gdLst/>
            <a:ahLst/>
            <a:cxnLst/>
            <a:rect l="l" t="t" r="r" b="b"/>
            <a:pathLst>
              <a:path w="3070860" h="605154">
                <a:moveTo>
                  <a:pt x="2969947" y="605099"/>
                </a:moveTo>
                <a:lnTo>
                  <a:pt x="100852" y="605099"/>
                </a:lnTo>
                <a:lnTo>
                  <a:pt x="61595" y="597174"/>
                </a:lnTo>
                <a:lnTo>
                  <a:pt x="29538" y="575561"/>
                </a:lnTo>
                <a:lnTo>
                  <a:pt x="7925" y="543504"/>
                </a:lnTo>
                <a:lnTo>
                  <a:pt x="0" y="504247"/>
                </a:lnTo>
                <a:lnTo>
                  <a:pt x="0" y="100851"/>
                </a:lnTo>
                <a:lnTo>
                  <a:pt x="7925" y="61595"/>
                </a:lnTo>
                <a:lnTo>
                  <a:pt x="29538" y="29538"/>
                </a:lnTo>
                <a:lnTo>
                  <a:pt x="61595" y="7925"/>
                </a:lnTo>
                <a:lnTo>
                  <a:pt x="100852" y="0"/>
                </a:lnTo>
                <a:lnTo>
                  <a:pt x="2969947" y="0"/>
                </a:lnTo>
                <a:lnTo>
                  <a:pt x="3008542" y="7676"/>
                </a:lnTo>
                <a:lnTo>
                  <a:pt x="3041260" y="29538"/>
                </a:lnTo>
                <a:lnTo>
                  <a:pt x="3063123" y="62257"/>
                </a:lnTo>
                <a:lnTo>
                  <a:pt x="3070799" y="100851"/>
                </a:lnTo>
                <a:lnTo>
                  <a:pt x="3070799" y="504247"/>
                </a:lnTo>
                <a:lnTo>
                  <a:pt x="3062874" y="543504"/>
                </a:lnTo>
                <a:lnTo>
                  <a:pt x="3041261" y="575561"/>
                </a:lnTo>
                <a:lnTo>
                  <a:pt x="3009204" y="597174"/>
                </a:lnTo>
                <a:lnTo>
                  <a:pt x="2969947" y="6050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9699" y="3318874"/>
            <a:ext cx="3070860" cy="605155"/>
          </a:xfrm>
          <a:custGeom>
            <a:avLst/>
            <a:gdLst/>
            <a:ahLst/>
            <a:cxnLst/>
            <a:rect l="l" t="t" r="r" b="b"/>
            <a:pathLst>
              <a:path w="3070860" h="605154">
                <a:moveTo>
                  <a:pt x="0" y="100851"/>
                </a:moveTo>
                <a:lnTo>
                  <a:pt x="7925" y="61595"/>
                </a:lnTo>
                <a:lnTo>
                  <a:pt x="29538" y="29538"/>
                </a:lnTo>
                <a:lnTo>
                  <a:pt x="61595" y="7925"/>
                </a:lnTo>
                <a:lnTo>
                  <a:pt x="100852" y="0"/>
                </a:lnTo>
                <a:lnTo>
                  <a:pt x="2969947" y="0"/>
                </a:lnTo>
                <a:lnTo>
                  <a:pt x="3008542" y="7676"/>
                </a:lnTo>
                <a:lnTo>
                  <a:pt x="3041260" y="29538"/>
                </a:lnTo>
                <a:lnTo>
                  <a:pt x="3063123" y="62257"/>
                </a:lnTo>
                <a:lnTo>
                  <a:pt x="3070799" y="100851"/>
                </a:lnTo>
                <a:lnTo>
                  <a:pt x="3070799" y="504247"/>
                </a:lnTo>
                <a:lnTo>
                  <a:pt x="3062874" y="543504"/>
                </a:lnTo>
                <a:lnTo>
                  <a:pt x="3041261" y="575561"/>
                </a:lnTo>
                <a:lnTo>
                  <a:pt x="3009204" y="597174"/>
                </a:lnTo>
                <a:lnTo>
                  <a:pt x="2969947" y="605099"/>
                </a:lnTo>
                <a:lnTo>
                  <a:pt x="100852" y="605099"/>
                </a:lnTo>
                <a:lnTo>
                  <a:pt x="61595" y="597174"/>
                </a:lnTo>
                <a:lnTo>
                  <a:pt x="29538" y="575561"/>
                </a:lnTo>
                <a:lnTo>
                  <a:pt x="7925" y="543504"/>
                </a:lnTo>
                <a:lnTo>
                  <a:pt x="0" y="504247"/>
                </a:lnTo>
                <a:lnTo>
                  <a:pt x="0" y="10085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2263" y="3496838"/>
            <a:ext cx="1268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TimeDistributed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1557" y="4151463"/>
            <a:ext cx="1732914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as integer</a:t>
            </a: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233" y="341838"/>
            <a:ext cx="15049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685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answer word  as one-hot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449" y="3412475"/>
            <a:ext cx="1407795" cy="418465"/>
          </a:xfrm>
          <a:custGeom>
            <a:avLst/>
            <a:gdLst/>
            <a:ahLst/>
            <a:cxnLst/>
            <a:rect l="l" t="t" r="r" b="b"/>
            <a:pathLst>
              <a:path w="1407795" h="418464">
                <a:moveTo>
                  <a:pt x="1337648" y="417899"/>
                </a:move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1337648" y="0"/>
                </a:lnTo>
                <a:lnTo>
                  <a:pt x="1376291" y="11702"/>
                </a:lnTo>
                <a:lnTo>
                  <a:pt x="1401998" y="42996"/>
                </a:lnTo>
                <a:lnTo>
                  <a:pt x="1407299" y="69651"/>
                </a:lnTo>
                <a:lnTo>
                  <a:pt x="1407299" y="348248"/>
                </a:lnTo>
                <a:lnTo>
                  <a:pt x="1401826" y="375360"/>
                </a:lnTo>
                <a:lnTo>
                  <a:pt x="1386899" y="397499"/>
                </a:lnTo>
                <a:lnTo>
                  <a:pt x="1364760" y="412426"/>
                </a:lnTo>
                <a:lnTo>
                  <a:pt x="1337648" y="417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5449" y="3412475"/>
            <a:ext cx="1407795" cy="418465"/>
          </a:xfrm>
          <a:custGeom>
            <a:avLst/>
            <a:gdLst/>
            <a:ahLst/>
            <a:cxnLst/>
            <a:rect l="l" t="t" r="r" b="b"/>
            <a:pathLst>
              <a:path w="1407795" h="418464">
                <a:moveTo>
                  <a:pt x="0" y="69651"/>
                </a:move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1337648" y="0"/>
                </a:lnTo>
                <a:lnTo>
                  <a:pt x="1376291" y="11702"/>
                </a:lnTo>
                <a:lnTo>
                  <a:pt x="1401998" y="42996"/>
                </a:lnTo>
                <a:lnTo>
                  <a:pt x="1407299" y="69651"/>
                </a:lnTo>
                <a:lnTo>
                  <a:pt x="1407299" y="348248"/>
                </a:lnTo>
                <a:lnTo>
                  <a:pt x="1401826" y="375360"/>
                </a:lnTo>
                <a:lnTo>
                  <a:pt x="1386899" y="397499"/>
                </a:lnTo>
                <a:lnTo>
                  <a:pt x="1364760" y="412426"/>
                </a:lnTo>
                <a:lnTo>
                  <a:pt x="1337648" y="417899"/>
                </a:ln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27115" y="3496838"/>
            <a:ext cx="9632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InceptionV3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4700" y="2761925"/>
            <a:ext cx="1407795" cy="313690"/>
          </a:xfrm>
          <a:custGeom>
            <a:avLst/>
            <a:gdLst/>
            <a:ahLst/>
            <a:cxnLst/>
            <a:rect l="l" t="t" r="r" b="b"/>
            <a:pathLst>
              <a:path w="1407795" h="313689">
                <a:moveTo>
                  <a:pt x="1355098" y="313199"/>
                </a:moveTo>
                <a:lnTo>
                  <a:pt x="52200" y="313199"/>
                </a:lnTo>
                <a:lnTo>
                  <a:pt x="31882" y="309097"/>
                </a:lnTo>
                <a:lnTo>
                  <a:pt x="15289" y="297910"/>
                </a:lnTo>
                <a:lnTo>
                  <a:pt x="4102" y="281317"/>
                </a:lnTo>
                <a:lnTo>
                  <a:pt x="0" y="260998"/>
                </a:lnTo>
                <a:lnTo>
                  <a:pt x="0" y="52200"/>
                </a:lnTo>
                <a:lnTo>
                  <a:pt x="4102" y="31882"/>
                </a:lnTo>
                <a:lnTo>
                  <a:pt x="15289" y="15289"/>
                </a:lnTo>
                <a:lnTo>
                  <a:pt x="31882" y="4102"/>
                </a:lnTo>
                <a:lnTo>
                  <a:pt x="52200" y="0"/>
                </a:lnTo>
                <a:lnTo>
                  <a:pt x="1355098" y="0"/>
                </a:lnTo>
                <a:lnTo>
                  <a:pt x="1392010" y="15289"/>
                </a:lnTo>
                <a:lnTo>
                  <a:pt x="1407299" y="52200"/>
                </a:lnTo>
                <a:lnTo>
                  <a:pt x="1407299" y="260998"/>
                </a:lnTo>
                <a:lnTo>
                  <a:pt x="1403197" y="281317"/>
                </a:lnTo>
                <a:lnTo>
                  <a:pt x="1392010" y="297910"/>
                </a:lnTo>
                <a:lnTo>
                  <a:pt x="1375417" y="309097"/>
                </a:lnTo>
                <a:lnTo>
                  <a:pt x="1355098" y="313199"/>
                </a:lnTo>
                <a:close/>
              </a:path>
            </a:pathLst>
          </a:custGeom>
          <a:solidFill>
            <a:srgbClr val="1BE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4700" y="2761925"/>
            <a:ext cx="1407795" cy="313690"/>
          </a:xfrm>
          <a:custGeom>
            <a:avLst/>
            <a:gdLst/>
            <a:ahLst/>
            <a:cxnLst/>
            <a:rect l="l" t="t" r="r" b="b"/>
            <a:pathLst>
              <a:path w="1407795" h="313689">
                <a:moveTo>
                  <a:pt x="0" y="52200"/>
                </a:moveTo>
                <a:lnTo>
                  <a:pt x="4102" y="31882"/>
                </a:lnTo>
                <a:lnTo>
                  <a:pt x="15289" y="15289"/>
                </a:lnTo>
                <a:lnTo>
                  <a:pt x="31882" y="4102"/>
                </a:lnTo>
                <a:lnTo>
                  <a:pt x="52200" y="0"/>
                </a:lnTo>
                <a:lnTo>
                  <a:pt x="1355098" y="0"/>
                </a:lnTo>
                <a:lnTo>
                  <a:pt x="1392010" y="15289"/>
                </a:lnTo>
                <a:lnTo>
                  <a:pt x="1407299" y="52200"/>
                </a:lnTo>
                <a:lnTo>
                  <a:pt x="1407299" y="260998"/>
                </a:lnTo>
                <a:lnTo>
                  <a:pt x="1403197" y="281317"/>
                </a:lnTo>
                <a:lnTo>
                  <a:pt x="1392010" y="297910"/>
                </a:lnTo>
                <a:lnTo>
                  <a:pt x="1375417" y="309097"/>
                </a:lnTo>
                <a:lnTo>
                  <a:pt x="1355098" y="313199"/>
                </a:lnTo>
                <a:lnTo>
                  <a:pt x="52200" y="313199"/>
                </a:lnTo>
                <a:lnTo>
                  <a:pt x="31882" y="309097"/>
                </a:lnTo>
                <a:lnTo>
                  <a:pt x="15289" y="297910"/>
                </a:lnTo>
                <a:lnTo>
                  <a:pt x="4102" y="281317"/>
                </a:lnTo>
                <a:lnTo>
                  <a:pt x="0" y="260998"/>
                </a:lnTo>
                <a:lnTo>
                  <a:pt x="0" y="5220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38686" y="2793937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LSTM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64925" y="2761925"/>
            <a:ext cx="1407795" cy="313690"/>
          </a:xfrm>
          <a:custGeom>
            <a:avLst/>
            <a:gdLst/>
            <a:ahLst/>
            <a:cxnLst/>
            <a:rect l="l" t="t" r="r" b="b"/>
            <a:pathLst>
              <a:path w="1407795" h="313689">
                <a:moveTo>
                  <a:pt x="1355098" y="313199"/>
                </a:moveTo>
                <a:lnTo>
                  <a:pt x="52201" y="313199"/>
                </a:lnTo>
                <a:lnTo>
                  <a:pt x="31882" y="309097"/>
                </a:lnTo>
                <a:lnTo>
                  <a:pt x="15289" y="297910"/>
                </a:lnTo>
                <a:lnTo>
                  <a:pt x="4102" y="281317"/>
                </a:lnTo>
                <a:lnTo>
                  <a:pt x="0" y="260998"/>
                </a:lnTo>
                <a:lnTo>
                  <a:pt x="0" y="52200"/>
                </a:lnTo>
                <a:lnTo>
                  <a:pt x="4102" y="31882"/>
                </a:lnTo>
                <a:lnTo>
                  <a:pt x="15289" y="15289"/>
                </a:lnTo>
                <a:lnTo>
                  <a:pt x="31882" y="4102"/>
                </a:lnTo>
                <a:lnTo>
                  <a:pt x="52201" y="0"/>
                </a:lnTo>
                <a:lnTo>
                  <a:pt x="1355098" y="0"/>
                </a:lnTo>
                <a:lnTo>
                  <a:pt x="1392011" y="15289"/>
                </a:lnTo>
                <a:lnTo>
                  <a:pt x="1407299" y="52200"/>
                </a:lnTo>
                <a:lnTo>
                  <a:pt x="1407299" y="260998"/>
                </a:lnTo>
                <a:lnTo>
                  <a:pt x="1403197" y="281317"/>
                </a:lnTo>
                <a:lnTo>
                  <a:pt x="1392010" y="297910"/>
                </a:lnTo>
                <a:lnTo>
                  <a:pt x="1375417" y="309097"/>
                </a:lnTo>
                <a:lnTo>
                  <a:pt x="1355098" y="3131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4925" y="2761925"/>
            <a:ext cx="1407795" cy="313690"/>
          </a:xfrm>
          <a:custGeom>
            <a:avLst/>
            <a:gdLst/>
            <a:ahLst/>
            <a:cxnLst/>
            <a:rect l="l" t="t" r="r" b="b"/>
            <a:pathLst>
              <a:path w="1407795" h="313689">
                <a:moveTo>
                  <a:pt x="0" y="52200"/>
                </a:moveTo>
                <a:lnTo>
                  <a:pt x="4102" y="31882"/>
                </a:lnTo>
                <a:lnTo>
                  <a:pt x="15289" y="15289"/>
                </a:lnTo>
                <a:lnTo>
                  <a:pt x="31882" y="4102"/>
                </a:lnTo>
                <a:lnTo>
                  <a:pt x="52201" y="0"/>
                </a:lnTo>
                <a:lnTo>
                  <a:pt x="1355098" y="0"/>
                </a:lnTo>
                <a:lnTo>
                  <a:pt x="1392010" y="15289"/>
                </a:lnTo>
                <a:lnTo>
                  <a:pt x="1407299" y="52200"/>
                </a:lnTo>
                <a:lnTo>
                  <a:pt x="1407299" y="260998"/>
                </a:lnTo>
                <a:lnTo>
                  <a:pt x="1403197" y="281317"/>
                </a:lnTo>
                <a:lnTo>
                  <a:pt x="1392010" y="297910"/>
                </a:lnTo>
                <a:lnTo>
                  <a:pt x="1375417" y="309097"/>
                </a:lnTo>
                <a:lnTo>
                  <a:pt x="1355098" y="313199"/>
                </a:lnTo>
                <a:lnTo>
                  <a:pt x="52201" y="313199"/>
                </a:lnTo>
                <a:lnTo>
                  <a:pt x="31882" y="309097"/>
                </a:lnTo>
                <a:lnTo>
                  <a:pt x="15289" y="297910"/>
                </a:lnTo>
                <a:lnTo>
                  <a:pt x="4102" y="281317"/>
                </a:lnTo>
                <a:lnTo>
                  <a:pt x="0" y="260998"/>
                </a:lnTo>
                <a:lnTo>
                  <a:pt x="0" y="5220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18911" y="2793937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64925" y="3318874"/>
            <a:ext cx="1407795" cy="418465"/>
          </a:xfrm>
          <a:custGeom>
            <a:avLst/>
            <a:gdLst/>
            <a:ahLst/>
            <a:cxnLst/>
            <a:rect l="l" t="t" r="r" b="b"/>
            <a:pathLst>
              <a:path w="1407795" h="418464">
                <a:moveTo>
                  <a:pt x="1337648" y="417899"/>
                </a:move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1337648" y="0"/>
                </a:lnTo>
                <a:lnTo>
                  <a:pt x="1376291" y="11702"/>
                </a:lnTo>
                <a:lnTo>
                  <a:pt x="1401998" y="42996"/>
                </a:lnTo>
                <a:lnTo>
                  <a:pt x="1407299" y="69651"/>
                </a:lnTo>
                <a:lnTo>
                  <a:pt x="1407299" y="348248"/>
                </a:lnTo>
                <a:lnTo>
                  <a:pt x="1401826" y="375360"/>
                </a:lnTo>
                <a:lnTo>
                  <a:pt x="1386899" y="397499"/>
                </a:lnTo>
                <a:lnTo>
                  <a:pt x="1364760" y="412426"/>
                </a:lnTo>
                <a:lnTo>
                  <a:pt x="1337648" y="4178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64925" y="3318874"/>
            <a:ext cx="1407795" cy="418465"/>
          </a:xfrm>
          <a:custGeom>
            <a:avLst/>
            <a:gdLst/>
            <a:ahLst/>
            <a:cxnLst/>
            <a:rect l="l" t="t" r="r" b="b"/>
            <a:pathLst>
              <a:path w="1407795" h="418464">
                <a:moveTo>
                  <a:pt x="0" y="69651"/>
                </a:moveTo>
                <a:lnTo>
                  <a:pt x="5473" y="42539"/>
                </a:lnTo>
                <a:lnTo>
                  <a:pt x="20400" y="20400"/>
                </a:lnTo>
                <a:lnTo>
                  <a:pt x="42539" y="5473"/>
                </a:lnTo>
                <a:lnTo>
                  <a:pt x="69651" y="0"/>
                </a:lnTo>
                <a:lnTo>
                  <a:pt x="1337648" y="0"/>
                </a:lnTo>
                <a:lnTo>
                  <a:pt x="1376291" y="11702"/>
                </a:lnTo>
                <a:lnTo>
                  <a:pt x="1401998" y="42996"/>
                </a:lnTo>
                <a:lnTo>
                  <a:pt x="1407299" y="69651"/>
                </a:lnTo>
                <a:lnTo>
                  <a:pt x="1407299" y="348248"/>
                </a:lnTo>
                <a:lnTo>
                  <a:pt x="1401826" y="375360"/>
                </a:lnTo>
                <a:lnTo>
                  <a:pt x="1386899" y="397499"/>
                </a:lnTo>
                <a:lnTo>
                  <a:pt x="1364760" y="412426"/>
                </a:lnTo>
                <a:lnTo>
                  <a:pt x="1337648" y="417899"/>
                </a:lnTo>
                <a:lnTo>
                  <a:pt x="69651" y="417899"/>
                </a:lnTo>
                <a:lnTo>
                  <a:pt x="42539" y="412426"/>
                </a:lnTo>
                <a:lnTo>
                  <a:pt x="20400" y="397499"/>
                </a:lnTo>
                <a:lnTo>
                  <a:pt x="5473" y="375360"/>
                </a:lnTo>
                <a:lnTo>
                  <a:pt x="0" y="348248"/>
                </a:lnTo>
                <a:lnTo>
                  <a:pt x="0" y="6965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06373" y="3403238"/>
            <a:ext cx="923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Embedding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0375" y="1980125"/>
            <a:ext cx="1407795" cy="313690"/>
          </a:xfrm>
          <a:custGeom>
            <a:avLst/>
            <a:gdLst/>
            <a:ahLst/>
            <a:cxnLst/>
            <a:rect l="l" t="t" r="r" b="b"/>
            <a:pathLst>
              <a:path w="1407795" h="313689">
                <a:moveTo>
                  <a:pt x="1355098" y="313199"/>
                </a:moveTo>
                <a:lnTo>
                  <a:pt x="52201" y="313199"/>
                </a:lnTo>
                <a:lnTo>
                  <a:pt x="31882" y="309097"/>
                </a:lnTo>
                <a:lnTo>
                  <a:pt x="15289" y="297910"/>
                </a:lnTo>
                <a:lnTo>
                  <a:pt x="4102" y="281317"/>
                </a:lnTo>
                <a:lnTo>
                  <a:pt x="0" y="260998"/>
                </a:lnTo>
                <a:lnTo>
                  <a:pt x="0" y="52200"/>
                </a:lnTo>
                <a:lnTo>
                  <a:pt x="4102" y="31882"/>
                </a:lnTo>
                <a:lnTo>
                  <a:pt x="15289" y="15289"/>
                </a:lnTo>
                <a:lnTo>
                  <a:pt x="31882" y="4102"/>
                </a:lnTo>
                <a:lnTo>
                  <a:pt x="52201" y="0"/>
                </a:lnTo>
                <a:lnTo>
                  <a:pt x="1355098" y="0"/>
                </a:lnTo>
                <a:lnTo>
                  <a:pt x="1392010" y="15289"/>
                </a:lnTo>
                <a:lnTo>
                  <a:pt x="1407299" y="52200"/>
                </a:lnTo>
                <a:lnTo>
                  <a:pt x="1407299" y="260998"/>
                </a:lnTo>
                <a:lnTo>
                  <a:pt x="1403197" y="281317"/>
                </a:lnTo>
                <a:lnTo>
                  <a:pt x="1392010" y="297910"/>
                </a:lnTo>
                <a:lnTo>
                  <a:pt x="1375417" y="309097"/>
                </a:lnTo>
                <a:lnTo>
                  <a:pt x="1355098" y="313199"/>
                </a:lnTo>
                <a:close/>
              </a:path>
            </a:pathLst>
          </a:custGeom>
          <a:solidFill>
            <a:srgbClr val="00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0375" y="1980125"/>
            <a:ext cx="1407795" cy="313690"/>
          </a:xfrm>
          <a:custGeom>
            <a:avLst/>
            <a:gdLst/>
            <a:ahLst/>
            <a:cxnLst/>
            <a:rect l="l" t="t" r="r" b="b"/>
            <a:pathLst>
              <a:path w="1407795" h="313689">
                <a:moveTo>
                  <a:pt x="0" y="52200"/>
                </a:moveTo>
                <a:lnTo>
                  <a:pt x="4102" y="31882"/>
                </a:lnTo>
                <a:lnTo>
                  <a:pt x="15289" y="15289"/>
                </a:lnTo>
                <a:lnTo>
                  <a:pt x="31882" y="4102"/>
                </a:lnTo>
                <a:lnTo>
                  <a:pt x="52201" y="0"/>
                </a:lnTo>
                <a:lnTo>
                  <a:pt x="1355098" y="0"/>
                </a:lnTo>
                <a:lnTo>
                  <a:pt x="1392010" y="15289"/>
                </a:lnTo>
                <a:lnTo>
                  <a:pt x="1407299" y="52200"/>
                </a:lnTo>
                <a:lnTo>
                  <a:pt x="1407299" y="260998"/>
                </a:lnTo>
                <a:lnTo>
                  <a:pt x="1403197" y="281317"/>
                </a:lnTo>
                <a:lnTo>
                  <a:pt x="1392010" y="297910"/>
                </a:lnTo>
                <a:lnTo>
                  <a:pt x="1375417" y="309097"/>
                </a:lnTo>
                <a:lnTo>
                  <a:pt x="1355098" y="313199"/>
                </a:lnTo>
                <a:lnTo>
                  <a:pt x="52201" y="313199"/>
                </a:lnTo>
                <a:lnTo>
                  <a:pt x="31882" y="309097"/>
                </a:lnTo>
                <a:lnTo>
                  <a:pt x="15289" y="297910"/>
                </a:lnTo>
                <a:lnTo>
                  <a:pt x="4102" y="281317"/>
                </a:lnTo>
                <a:lnTo>
                  <a:pt x="0" y="260998"/>
                </a:lnTo>
                <a:lnTo>
                  <a:pt x="0" y="5220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10375" y="1520450"/>
            <a:ext cx="1407795" cy="313690"/>
          </a:xfrm>
          <a:custGeom>
            <a:avLst/>
            <a:gdLst/>
            <a:ahLst/>
            <a:cxnLst/>
            <a:rect l="l" t="t" r="r" b="b"/>
            <a:pathLst>
              <a:path w="1407795" h="313689">
                <a:moveTo>
                  <a:pt x="1355098" y="313199"/>
                </a:moveTo>
                <a:lnTo>
                  <a:pt x="52201" y="313199"/>
                </a:lnTo>
                <a:lnTo>
                  <a:pt x="31882" y="309097"/>
                </a:lnTo>
                <a:lnTo>
                  <a:pt x="15289" y="297910"/>
                </a:lnTo>
                <a:lnTo>
                  <a:pt x="4102" y="281317"/>
                </a:lnTo>
                <a:lnTo>
                  <a:pt x="0" y="260998"/>
                </a:lnTo>
                <a:lnTo>
                  <a:pt x="0" y="52201"/>
                </a:lnTo>
                <a:lnTo>
                  <a:pt x="4102" y="31882"/>
                </a:lnTo>
                <a:lnTo>
                  <a:pt x="15289" y="15289"/>
                </a:lnTo>
                <a:lnTo>
                  <a:pt x="31882" y="4102"/>
                </a:lnTo>
                <a:lnTo>
                  <a:pt x="52201" y="0"/>
                </a:lnTo>
                <a:lnTo>
                  <a:pt x="1355098" y="0"/>
                </a:lnTo>
                <a:lnTo>
                  <a:pt x="1392010" y="15289"/>
                </a:lnTo>
                <a:lnTo>
                  <a:pt x="1407299" y="52201"/>
                </a:lnTo>
                <a:lnTo>
                  <a:pt x="1407299" y="260998"/>
                </a:lnTo>
                <a:lnTo>
                  <a:pt x="1403197" y="281317"/>
                </a:lnTo>
                <a:lnTo>
                  <a:pt x="1392010" y="297910"/>
                </a:lnTo>
                <a:lnTo>
                  <a:pt x="1375417" y="309097"/>
                </a:lnTo>
                <a:lnTo>
                  <a:pt x="1355098" y="313199"/>
                </a:lnTo>
                <a:close/>
              </a:path>
            </a:pathLst>
          </a:custGeom>
          <a:solidFill>
            <a:srgbClr val="00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0375" y="1520450"/>
            <a:ext cx="1407795" cy="313690"/>
          </a:xfrm>
          <a:custGeom>
            <a:avLst/>
            <a:gdLst/>
            <a:ahLst/>
            <a:cxnLst/>
            <a:rect l="l" t="t" r="r" b="b"/>
            <a:pathLst>
              <a:path w="1407795" h="313689">
                <a:moveTo>
                  <a:pt x="0" y="52201"/>
                </a:moveTo>
                <a:lnTo>
                  <a:pt x="4102" y="31882"/>
                </a:lnTo>
                <a:lnTo>
                  <a:pt x="15289" y="15289"/>
                </a:lnTo>
                <a:lnTo>
                  <a:pt x="31882" y="4102"/>
                </a:lnTo>
                <a:lnTo>
                  <a:pt x="52201" y="0"/>
                </a:lnTo>
                <a:lnTo>
                  <a:pt x="1355098" y="0"/>
                </a:lnTo>
                <a:lnTo>
                  <a:pt x="1392010" y="15289"/>
                </a:lnTo>
                <a:lnTo>
                  <a:pt x="1407299" y="52201"/>
                </a:lnTo>
                <a:lnTo>
                  <a:pt x="1407299" y="260998"/>
                </a:lnTo>
                <a:lnTo>
                  <a:pt x="1403197" y="281317"/>
                </a:lnTo>
                <a:lnTo>
                  <a:pt x="1392010" y="297910"/>
                </a:lnTo>
                <a:lnTo>
                  <a:pt x="1375417" y="309097"/>
                </a:lnTo>
                <a:lnTo>
                  <a:pt x="1355098" y="313199"/>
                </a:lnTo>
                <a:lnTo>
                  <a:pt x="52201" y="313199"/>
                </a:lnTo>
                <a:lnTo>
                  <a:pt x="31882" y="309097"/>
                </a:lnTo>
                <a:lnTo>
                  <a:pt x="15289" y="297910"/>
                </a:lnTo>
                <a:lnTo>
                  <a:pt x="4102" y="281317"/>
                </a:lnTo>
                <a:lnTo>
                  <a:pt x="0" y="260998"/>
                </a:lnTo>
                <a:lnTo>
                  <a:pt x="0" y="5220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10375" y="1060774"/>
            <a:ext cx="1407795" cy="313690"/>
          </a:xfrm>
          <a:custGeom>
            <a:avLst/>
            <a:gdLst/>
            <a:ahLst/>
            <a:cxnLst/>
            <a:rect l="l" t="t" r="r" b="b"/>
            <a:pathLst>
              <a:path w="1407795" h="313690">
                <a:moveTo>
                  <a:pt x="1355098" y="313199"/>
                </a:moveTo>
                <a:lnTo>
                  <a:pt x="52201" y="313199"/>
                </a:lnTo>
                <a:lnTo>
                  <a:pt x="31882" y="309097"/>
                </a:lnTo>
                <a:lnTo>
                  <a:pt x="15289" y="297910"/>
                </a:lnTo>
                <a:lnTo>
                  <a:pt x="4102" y="281317"/>
                </a:lnTo>
                <a:lnTo>
                  <a:pt x="0" y="260998"/>
                </a:lnTo>
                <a:lnTo>
                  <a:pt x="0" y="52201"/>
                </a:lnTo>
                <a:lnTo>
                  <a:pt x="4102" y="31882"/>
                </a:lnTo>
                <a:lnTo>
                  <a:pt x="15289" y="15289"/>
                </a:lnTo>
                <a:lnTo>
                  <a:pt x="31882" y="4102"/>
                </a:lnTo>
                <a:lnTo>
                  <a:pt x="52201" y="0"/>
                </a:lnTo>
                <a:lnTo>
                  <a:pt x="1355098" y="0"/>
                </a:lnTo>
                <a:lnTo>
                  <a:pt x="1392010" y="15289"/>
                </a:lnTo>
                <a:lnTo>
                  <a:pt x="1407299" y="52201"/>
                </a:lnTo>
                <a:lnTo>
                  <a:pt x="1407299" y="260998"/>
                </a:lnTo>
                <a:lnTo>
                  <a:pt x="1403197" y="281317"/>
                </a:lnTo>
                <a:lnTo>
                  <a:pt x="1392010" y="297910"/>
                </a:lnTo>
                <a:lnTo>
                  <a:pt x="1375417" y="309097"/>
                </a:lnTo>
                <a:lnTo>
                  <a:pt x="1355098" y="313199"/>
                </a:lnTo>
                <a:close/>
              </a:path>
            </a:pathLst>
          </a:custGeom>
          <a:solidFill>
            <a:srgbClr val="00E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0375" y="1060774"/>
            <a:ext cx="1407795" cy="313690"/>
          </a:xfrm>
          <a:custGeom>
            <a:avLst/>
            <a:gdLst/>
            <a:ahLst/>
            <a:cxnLst/>
            <a:rect l="l" t="t" r="r" b="b"/>
            <a:pathLst>
              <a:path w="1407795" h="313690">
                <a:moveTo>
                  <a:pt x="0" y="52201"/>
                </a:moveTo>
                <a:lnTo>
                  <a:pt x="4102" y="31882"/>
                </a:lnTo>
                <a:lnTo>
                  <a:pt x="15289" y="15289"/>
                </a:lnTo>
                <a:lnTo>
                  <a:pt x="31882" y="4102"/>
                </a:lnTo>
                <a:lnTo>
                  <a:pt x="52201" y="0"/>
                </a:lnTo>
                <a:lnTo>
                  <a:pt x="1355098" y="0"/>
                </a:lnTo>
                <a:lnTo>
                  <a:pt x="1392010" y="15289"/>
                </a:lnTo>
                <a:lnTo>
                  <a:pt x="1407299" y="52201"/>
                </a:lnTo>
                <a:lnTo>
                  <a:pt x="1407299" y="260998"/>
                </a:lnTo>
                <a:lnTo>
                  <a:pt x="1403197" y="281317"/>
                </a:lnTo>
                <a:lnTo>
                  <a:pt x="1392010" y="297910"/>
                </a:lnTo>
                <a:lnTo>
                  <a:pt x="1375417" y="309097"/>
                </a:lnTo>
                <a:lnTo>
                  <a:pt x="1355098" y="313199"/>
                </a:lnTo>
                <a:lnTo>
                  <a:pt x="52201" y="313199"/>
                </a:lnTo>
                <a:lnTo>
                  <a:pt x="31882" y="309097"/>
                </a:lnTo>
                <a:lnTo>
                  <a:pt x="15289" y="297910"/>
                </a:lnTo>
                <a:lnTo>
                  <a:pt x="4102" y="281317"/>
                </a:lnTo>
                <a:lnTo>
                  <a:pt x="0" y="260998"/>
                </a:lnTo>
                <a:lnTo>
                  <a:pt x="0" y="52201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19806" y="1092787"/>
            <a:ext cx="588645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Dense</a:t>
            </a:r>
            <a:endParaRPr sz="1400">
              <a:latin typeface="Arial"/>
              <a:cs typeface="Arial"/>
            </a:endParaRPr>
          </a:p>
          <a:p>
            <a:pPr marL="12700" marR="5080" indent="24130">
              <a:lnSpc>
                <a:spcPct val="215400"/>
              </a:lnSpc>
            </a:pPr>
            <a:r>
              <a:rPr sz="1400" spc="-5" dirty="0">
                <a:latin typeface="Arial"/>
                <a:cs typeface="Arial"/>
              </a:rPr>
              <a:t>Dense  Concat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95099" y="3981124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1969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79367" y="39378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79367" y="39378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8575" y="3793799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29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2842" y="37505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52842" y="37505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5099" y="3132274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1969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79367" y="30890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79367" y="30890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68575" y="3132274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1969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52842" y="30890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52842" y="30890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95025" y="2308355"/>
            <a:ext cx="1664335" cy="454025"/>
          </a:xfrm>
          <a:custGeom>
            <a:avLst/>
            <a:gdLst/>
            <a:ahLst/>
            <a:cxnLst/>
            <a:rect l="l" t="t" r="r" b="b"/>
            <a:pathLst>
              <a:path w="1664335" h="454025">
                <a:moveTo>
                  <a:pt x="0" y="453569"/>
                </a:moveTo>
                <a:lnTo>
                  <a:pt x="1663861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54749" y="2293176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8275" y="30357"/>
                </a:moveTo>
                <a:lnTo>
                  <a:pt x="0" y="0"/>
                </a:lnTo>
                <a:lnTo>
                  <a:pt x="45841" y="3810"/>
                </a:lnTo>
                <a:lnTo>
                  <a:pt x="8275" y="303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54749" y="2293176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8275" y="30357"/>
                </a:moveTo>
                <a:lnTo>
                  <a:pt x="45841" y="3810"/>
                </a:lnTo>
                <a:lnTo>
                  <a:pt x="0" y="0"/>
                </a:lnTo>
                <a:lnTo>
                  <a:pt x="8275" y="3035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8571" y="2310851"/>
            <a:ext cx="1400175" cy="451484"/>
          </a:xfrm>
          <a:custGeom>
            <a:avLst/>
            <a:gdLst/>
            <a:ahLst/>
            <a:cxnLst/>
            <a:rect l="l" t="t" r="r" b="b"/>
            <a:pathLst>
              <a:path w="1400175" h="451485">
                <a:moveTo>
                  <a:pt x="1400003" y="451073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7428" y="2295876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6317" y="29949"/>
                </a:moveTo>
                <a:lnTo>
                  <a:pt x="0" y="1718"/>
                </a:lnTo>
                <a:lnTo>
                  <a:pt x="45967" y="0"/>
                </a:lnTo>
                <a:lnTo>
                  <a:pt x="36317" y="29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27428" y="2295876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67" y="0"/>
                </a:moveTo>
                <a:lnTo>
                  <a:pt x="0" y="1718"/>
                </a:lnTo>
                <a:lnTo>
                  <a:pt x="36317" y="29949"/>
                </a:lnTo>
                <a:lnTo>
                  <a:pt x="45967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14025" y="18907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7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98292" y="18475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98292" y="18475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14025" y="143492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74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98292" y="13916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98292" y="13916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14025" y="894668"/>
            <a:ext cx="7620" cy="166370"/>
          </a:xfrm>
          <a:custGeom>
            <a:avLst/>
            <a:gdLst/>
            <a:ahLst/>
            <a:cxnLst/>
            <a:rect l="l" t="t" r="r" b="b"/>
            <a:pathLst>
              <a:path w="7620" h="166369">
                <a:moveTo>
                  <a:pt x="0" y="166106"/>
                </a:moveTo>
                <a:lnTo>
                  <a:pt x="7367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05675" y="851485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34" y="43880"/>
                </a:moveTo>
                <a:lnTo>
                  <a:pt x="0" y="42485"/>
                </a:lnTo>
                <a:lnTo>
                  <a:pt x="17632" y="0"/>
                </a:lnTo>
                <a:lnTo>
                  <a:pt x="31434" y="43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05675" y="851485"/>
            <a:ext cx="31750" cy="44450"/>
          </a:xfrm>
          <a:custGeom>
            <a:avLst/>
            <a:gdLst/>
            <a:ahLst/>
            <a:cxnLst/>
            <a:rect l="l" t="t" r="r" b="b"/>
            <a:pathLst>
              <a:path w="31750" h="44450">
                <a:moveTo>
                  <a:pt x="31434" y="43880"/>
                </a:moveTo>
                <a:lnTo>
                  <a:pt x="17632" y="0"/>
                </a:lnTo>
                <a:lnTo>
                  <a:pt x="0" y="42485"/>
                </a:lnTo>
                <a:lnTo>
                  <a:pt x="31434" y="4388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784" y="349469"/>
            <a:ext cx="4658360" cy="5721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375"/>
              </a:spcBef>
            </a:pPr>
            <a:r>
              <a:rPr sz="1900" spc="-5" dirty="0">
                <a:latin typeface="Courier New"/>
                <a:cs typeface="Courier New"/>
              </a:rPr>
              <a:t>Turning frames into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vector,  with pre-trained</a:t>
            </a:r>
            <a:r>
              <a:rPr sz="1900" spc="-9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representations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484" y="2333971"/>
            <a:ext cx="6859270" cy="228600"/>
          </a:xfrm>
          <a:custGeom>
            <a:avLst/>
            <a:gdLst/>
            <a:ahLst/>
            <a:cxnLst/>
            <a:rect l="l" t="t" r="r" b="b"/>
            <a:pathLst>
              <a:path w="6859270" h="228600">
                <a:moveTo>
                  <a:pt x="0" y="0"/>
                </a:moveTo>
                <a:lnTo>
                  <a:pt x="6859116" y="0"/>
                </a:lnTo>
                <a:lnTo>
                  <a:pt x="6859116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607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1784" y="1399251"/>
            <a:ext cx="688467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from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 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from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keras.applications 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InceptionV3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video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keras.Input(shape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None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150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150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3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), name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video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  cnn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1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InceptionV3(weights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imagenet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2070100" marR="274891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include_to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Fals</a:t>
            </a:r>
            <a:r>
              <a:rPr sz="1500" dirty="0">
                <a:solidFill>
                  <a:srgbClr val="FF8A80"/>
                </a:solidFill>
                <a:latin typeface="Courier New"/>
                <a:cs typeface="Courier New"/>
              </a:rPr>
              <a:t>e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, 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pooling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avg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cnn.trainable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False</a:t>
            </a:r>
            <a:endParaRPr sz="1500">
              <a:latin typeface="Courier New"/>
              <a:cs typeface="Courier New"/>
            </a:endParaRPr>
          </a:p>
          <a:p>
            <a:pPr marL="12700" marR="103505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frame_features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layers.TimeDistributed(cnn)(video)  video_vector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layers.LSTM(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256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)(frame_features)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784" y="349469"/>
            <a:ext cx="4658360" cy="5721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375"/>
              </a:spcBef>
            </a:pPr>
            <a:r>
              <a:rPr sz="1900" spc="-5" dirty="0">
                <a:latin typeface="Courier New"/>
                <a:cs typeface="Courier New"/>
              </a:rPr>
              <a:t>Turning frames into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vector,  with pre-trained</a:t>
            </a:r>
            <a:r>
              <a:rPr sz="1900" spc="-9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representations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 </a:t>
            </a:r>
            <a:r>
              <a:rPr spc="-5" dirty="0">
                <a:solidFill>
                  <a:srgbClr val="FFFFFF"/>
                </a:solidFill>
              </a:rPr>
              <a:t>keras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from </a:t>
            </a:r>
            <a:r>
              <a:rPr spc="-5" dirty="0">
                <a:solidFill>
                  <a:srgbClr val="FFFFFF"/>
                </a:solidFill>
              </a:rPr>
              <a:t>keras </a:t>
            </a:r>
            <a:r>
              <a:rPr spc="-5" dirty="0"/>
              <a:t>import</a:t>
            </a:r>
            <a:r>
              <a:rPr dirty="0"/>
              <a:t> </a:t>
            </a:r>
            <a:r>
              <a:rPr spc="-5" dirty="0">
                <a:solidFill>
                  <a:srgbClr val="FFFFFF"/>
                </a:solidFill>
              </a:rPr>
              <a:t>layers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from </a:t>
            </a:r>
            <a:r>
              <a:rPr spc="-5" dirty="0">
                <a:solidFill>
                  <a:srgbClr val="FFFFFF"/>
                </a:solidFill>
              </a:rPr>
              <a:t>keras.applications </a:t>
            </a:r>
            <a:r>
              <a:rPr spc="-5" dirty="0"/>
              <a:t>import</a:t>
            </a:r>
            <a:r>
              <a:rPr dirty="0"/>
              <a:t> </a:t>
            </a:r>
            <a:r>
              <a:rPr spc="-5" dirty="0">
                <a:solidFill>
                  <a:srgbClr val="FFFFFF"/>
                </a:solidFill>
              </a:rPr>
              <a:t>InceptionV3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video </a:t>
            </a:r>
            <a:r>
              <a:rPr dirty="0"/>
              <a:t>= </a:t>
            </a:r>
            <a:r>
              <a:rPr spc="-5" dirty="0">
                <a:solidFill>
                  <a:srgbClr val="FFFFFF"/>
                </a:solidFill>
              </a:rPr>
              <a:t>keras.Input(shape</a:t>
            </a:r>
            <a:r>
              <a:rPr spc="-5" dirty="0"/>
              <a:t>=</a:t>
            </a:r>
            <a:r>
              <a:rPr spc="-5" dirty="0">
                <a:solidFill>
                  <a:srgbClr val="FFFFFF"/>
                </a:solidFill>
              </a:rPr>
              <a:t>(</a:t>
            </a:r>
            <a:r>
              <a:rPr spc="-5" dirty="0">
                <a:solidFill>
                  <a:srgbClr val="FF8A80"/>
                </a:solidFill>
              </a:rPr>
              <a:t>None</a:t>
            </a:r>
            <a:r>
              <a:rPr spc="-5" dirty="0">
                <a:solidFill>
                  <a:srgbClr val="FFFFFF"/>
                </a:solidFill>
              </a:rPr>
              <a:t>, </a:t>
            </a:r>
            <a:r>
              <a:rPr spc="-5" dirty="0">
                <a:solidFill>
                  <a:srgbClr val="FF8A80"/>
                </a:solidFill>
              </a:rPr>
              <a:t>150</a:t>
            </a:r>
            <a:r>
              <a:rPr spc="-5" dirty="0">
                <a:solidFill>
                  <a:srgbClr val="FFFFFF"/>
                </a:solidFill>
              </a:rPr>
              <a:t>, </a:t>
            </a:r>
            <a:r>
              <a:rPr spc="-5" dirty="0">
                <a:solidFill>
                  <a:srgbClr val="FF8A80"/>
                </a:solidFill>
              </a:rPr>
              <a:t>150</a:t>
            </a:r>
            <a:r>
              <a:rPr spc="-5" dirty="0">
                <a:solidFill>
                  <a:srgbClr val="FFFFFF"/>
                </a:solidFill>
              </a:rPr>
              <a:t>, </a:t>
            </a:r>
            <a:r>
              <a:rPr spc="-5" dirty="0">
                <a:solidFill>
                  <a:srgbClr val="FF8A80"/>
                </a:solidFill>
              </a:rPr>
              <a:t>3</a:t>
            </a:r>
            <a:r>
              <a:rPr spc="-5" dirty="0">
                <a:solidFill>
                  <a:srgbClr val="FFFFFF"/>
                </a:solidFill>
              </a:rPr>
              <a:t>),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name</a:t>
            </a:r>
            <a:r>
              <a:rPr spc="-5" dirty="0"/>
              <a:t>=</a:t>
            </a:r>
            <a:r>
              <a:rPr spc="-5" dirty="0">
                <a:solidFill>
                  <a:srgbClr val="00BEA4"/>
                </a:solidFill>
              </a:rPr>
              <a:t>'</a:t>
            </a:r>
            <a:r>
              <a:rPr spc="-5" dirty="0">
                <a:solidFill>
                  <a:srgbClr val="26C6DA"/>
                </a:solidFill>
              </a:rPr>
              <a:t>video</a:t>
            </a:r>
            <a:r>
              <a:rPr spc="-5" dirty="0">
                <a:solidFill>
                  <a:srgbClr val="00BEA4"/>
                </a:solidFill>
              </a:rPr>
              <a:t>'</a:t>
            </a:r>
            <a:r>
              <a:rPr spc="-5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4484" y="2581622"/>
            <a:ext cx="4230370" cy="228600"/>
          </a:xfrm>
          <a:prstGeom prst="rect">
            <a:avLst/>
          </a:prstGeom>
          <a:solidFill>
            <a:srgbClr val="607D8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cnn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65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InceptionV3(weights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imagenet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884" y="2810222"/>
            <a:ext cx="2058035" cy="228600"/>
          </a:xfrm>
          <a:prstGeom prst="rect">
            <a:avLst/>
          </a:prstGeom>
          <a:solidFill>
            <a:srgbClr val="607D8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include_to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Fals</a:t>
            </a:r>
            <a:r>
              <a:rPr sz="1500" dirty="0">
                <a:solidFill>
                  <a:srgbClr val="FF8A80"/>
                </a:solidFill>
                <a:latin typeface="Courier New"/>
                <a:cs typeface="Courier New"/>
              </a:rPr>
              <a:t>e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884" y="3038822"/>
            <a:ext cx="1613535" cy="228600"/>
          </a:xfrm>
          <a:prstGeom prst="rect">
            <a:avLst/>
          </a:prstGeom>
          <a:solidFill>
            <a:srgbClr val="607D8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pooling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avg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784" y="3247101"/>
            <a:ext cx="58553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cnn.trainable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False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frame_features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layers.TimeDistributed(cnn)(video)  video_vector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layers.LSTM(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256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)(frame_features)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784" y="349469"/>
            <a:ext cx="4658360" cy="5721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375"/>
              </a:spcBef>
            </a:pPr>
            <a:r>
              <a:rPr sz="1900" spc="-5" dirty="0">
                <a:latin typeface="Courier New"/>
                <a:cs typeface="Courier New"/>
              </a:rPr>
              <a:t>Turning frames into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vector,  with pre-trained</a:t>
            </a:r>
            <a:r>
              <a:rPr sz="1900" spc="-9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representations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484" y="3267421"/>
            <a:ext cx="2400935" cy="228600"/>
          </a:xfrm>
          <a:custGeom>
            <a:avLst/>
            <a:gdLst/>
            <a:ahLst/>
            <a:cxnLst/>
            <a:rect l="l" t="t" r="r" b="b"/>
            <a:pathLst>
              <a:path w="2400935" h="228600">
                <a:moveTo>
                  <a:pt x="0" y="0"/>
                </a:moveTo>
                <a:lnTo>
                  <a:pt x="2400690" y="0"/>
                </a:lnTo>
                <a:lnTo>
                  <a:pt x="240069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607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1784" y="1418301"/>
            <a:ext cx="688467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from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 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from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keras.applications 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InceptionV3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video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keras.Input(shape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None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150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150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3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), name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video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  cnn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1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InceptionV3(weights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imagenet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2070100" marR="274891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include_to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Fals</a:t>
            </a:r>
            <a:r>
              <a:rPr sz="1500" dirty="0">
                <a:solidFill>
                  <a:srgbClr val="FF8A80"/>
                </a:solidFill>
                <a:latin typeface="Courier New"/>
                <a:cs typeface="Courier New"/>
              </a:rPr>
              <a:t>e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, 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pooling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avg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cnn.trainable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False</a:t>
            </a:r>
            <a:endParaRPr sz="1500">
              <a:latin typeface="Courier New"/>
              <a:cs typeface="Courier New"/>
            </a:endParaRPr>
          </a:p>
          <a:p>
            <a:pPr marL="12700" marR="103505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frame_features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layers.TimeDistributed(cnn)(video)  video_vector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layers.LSTM(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256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)(frame_features)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784" y="349469"/>
            <a:ext cx="4658360" cy="5721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375"/>
              </a:spcBef>
            </a:pPr>
            <a:r>
              <a:rPr sz="1900" spc="-5" dirty="0">
                <a:latin typeface="Courier New"/>
                <a:cs typeface="Courier New"/>
              </a:rPr>
              <a:t>Turning frames into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vector,  with pre-trained</a:t>
            </a:r>
            <a:r>
              <a:rPr sz="1900" spc="-9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representations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484" y="3496021"/>
            <a:ext cx="5830570" cy="228600"/>
          </a:xfrm>
          <a:custGeom>
            <a:avLst/>
            <a:gdLst/>
            <a:ahLst/>
            <a:cxnLst/>
            <a:rect l="l" t="t" r="r" b="b"/>
            <a:pathLst>
              <a:path w="5830570" h="228600">
                <a:moveTo>
                  <a:pt x="0" y="0"/>
                </a:moveTo>
                <a:lnTo>
                  <a:pt x="5830434" y="0"/>
                </a:lnTo>
                <a:lnTo>
                  <a:pt x="583043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607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1784" y="1418301"/>
            <a:ext cx="688467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from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 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from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keras.applications 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InceptionV3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video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keras.Input(shape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None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150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150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3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), name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video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  cnn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1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InceptionV3(weights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imagenet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2070100" marR="274891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include_to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Fals</a:t>
            </a:r>
            <a:r>
              <a:rPr sz="1500" dirty="0">
                <a:solidFill>
                  <a:srgbClr val="FF8A80"/>
                </a:solidFill>
                <a:latin typeface="Courier New"/>
                <a:cs typeface="Courier New"/>
              </a:rPr>
              <a:t>e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, 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pooling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avg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cnn.trainable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False</a:t>
            </a:r>
            <a:endParaRPr sz="1500">
              <a:latin typeface="Courier New"/>
              <a:cs typeface="Courier New"/>
            </a:endParaRPr>
          </a:p>
          <a:p>
            <a:pPr marL="12700" marR="103505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frame_features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layers.TimeDistributed(cnn)(video)  video_vector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layers.LSTM(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256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)(frame_features)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5999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20194"/>
            <a:ext cx="6355715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sz="3200" spc="160" dirty="0"/>
              <a:t>Keras </a:t>
            </a:r>
            <a:r>
              <a:rPr sz="3200" spc="110" dirty="0"/>
              <a:t>is </a:t>
            </a:r>
            <a:r>
              <a:rPr sz="3200" spc="50" dirty="0"/>
              <a:t>the </a:t>
            </a:r>
            <a:r>
              <a:rPr sz="3200" spc="40" dirty="0"/>
              <a:t>official </a:t>
            </a:r>
            <a:r>
              <a:rPr sz="3200" spc="95" dirty="0"/>
              <a:t>high-level </a:t>
            </a:r>
            <a:r>
              <a:rPr sz="3200" spc="145" dirty="0"/>
              <a:t>API</a:t>
            </a:r>
            <a:r>
              <a:rPr sz="3200" spc="114" dirty="0"/>
              <a:t> </a:t>
            </a:r>
            <a:r>
              <a:rPr sz="3200" spc="35" dirty="0"/>
              <a:t>of  </a:t>
            </a:r>
            <a:r>
              <a:rPr sz="3200" spc="135" dirty="0"/>
              <a:t>TensorFlow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35449" y="1973001"/>
            <a:ext cx="379666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tensorflow.keras </a:t>
            </a:r>
            <a:r>
              <a:rPr sz="1800" spc="5" dirty="0">
                <a:solidFill>
                  <a:srgbClr val="737373"/>
                </a:solidFill>
                <a:latin typeface="Calibri"/>
                <a:cs typeface="Calibri"/>
              </a:rPr>
              <a:t>(tf.keras)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Part </a:t>
            </a:r>
            <a:r>
              <a:rPr sz="1800" spc="20" dirty="0">
                <a:solidFill>
                  <a:srgbClr val="737373"/>
                </a:solidFill>
                <a:latin typeface="Calibri"/>
                <a:cs typeface="Calibri"/>
              </a:rPr>
              <a:t>of </a:t>
            </a:r>
            <a:r>
              <a:rPr sz="1800" spc="70" dirty="0">
                <a:solidFill>
                  <a:srgbClr val="737373"/>
                </a:solidFill>
                <a:latin typeface="Calibri"/>
                <a:cs typeface="Calibri"/>
              </a:rPr>
              <a:t>core </a:t>
            </a:r>
            <a:r>
              <a:rPr sz="1800" spc="75" dirty="0">
                <a:solidFill>
                  <a:srgbClr val="737373"/>
                </a:solidFill>
                <a:latin typeface="Calibri"/>
                <a:cs typeface="Calibri"/>
              </a:rPr>
              <a:t>TensorFlow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since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737373"/>
                </a:solidFill>
                <a:latin typeface="Calibri"/>
                <a:cs typeface="Calibri"/>
              </a:rPr>
              <a:t>v1.4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Full </a:t>
            </a:r>
            <a:r>
              <a:rPr sz="1800" spc="90" dirty="0">
                <a:solidFill>
                  <a:srgbClr val="737373"/>
                </a:solidFill>
                <a:latin typeface="Calibri"/>
                <a:cs typeface="Calibri"/>
              </a:rPr>
              <a:t>Keras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Better </a:t>
            </a: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optimized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for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155" dirty="0">
                <a:solidFill>
                  <a:srgbClr val="737373"/>
                </a:solidFill>
                <a:latin typeface="Calibri"/>
                <a:cs typeface="Calibri"/>
              </a:rPr>
              <a:t>TF</a:t>
            </a:r>
            <a:endParaRPr sz="1800">
              <a:latin typeface="Calibri"/>
              <a:cs typeface="Calibri"/>
            </a:endParaRPr>
          </a:p>
          <a:p>
            <a:pPr marL="379095" marR="4826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Better integration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with </a:t>
            </a:r>
            <a:r>
              <a:rPr sz="1800" spc="75" dirty="0">
                <a:solidFill>
                  <a:srgbClr val="737373"/>
                </a:solidFill>
                <a:latin typeface="Calibri"/>
                <a:cs typeface="Calibri"/>
              </a:rPr>
              <a:t>TF-specific 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2649" y="3858951"/>
            <a:ext cx="201993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Estimator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Eager</a:t>
            </a:r>
            <a:r>
              <a:rPr sz="1800" spc="-2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160" y="3699200"/>
            <a:ext cx="929640" cy="50990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6617" y="3699200"/>
            <a:ext cx="929640" cy="50990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4074" y="3699200"/>
            <a:ext cx="929640" cy="509905"/>
          </a:xfrm>
          <a:prstGeom prst="rect">
            <a:avLst/>
          </a:prstGeom>
          <a:solidFill>
            <a:srgbClr val="737373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9299" y="2975750"/>
            <a:ext cx="3255010" cy="567690"/>
          </a:xfrm>
          <a:prstGeom prst="rect">
            <a:avLst/>
          </a:prstGeom>
          <a:solidFill>
            <a:srgbClr val="FF9900"/>
          </a:solidFill>
          <a:ln w="9524">
            <a:solidFill>
              <a:srgbClr val="42424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7660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TensorFlow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4184" y="2252300"/>
            <a:ext cx="3255010" cy="567690"/>
          </a:xfrm>
          <a:prstGeom prst="rect">
            <a:avLst/>
          </a:prstGeom>
          <a:solidFill>
            <a:srgbClr val="CC0000"/>
          </a:solidFill>
          <a:ln w="9524">
            <a:solidFill>
              <a:srgbClr val="424242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82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tf.keras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784" y="349469"/>
            <a:ext cx="4658360" cy="5721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375"/>
              </a:spcBef>
            </a:pPr>
            <a:r>
              <a:rPr sz="1900" spc="-5" dirty="0">
                <a:latin typeface="Courier New"/>
                <a:cs typeface="Courier New"/>
              </a:rPr>
              <a:t>Turning frames into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vector,  with pre-trained</a:t>
            </a:r>
            <a:r>
              <a:rPr sz="1900" spc="-9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representations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484" y="3724621"/>
            <a:ext cx="5373370" cy="228600"/>
          </a:xfrm>
          <a:custGeom>
            <a:avLst/>
            <a:gdLst/>
            <a:ahLst/>
            <a:cxnLst/>
            <a:rect l="l" t="t" r="r" b="b"/>
            <a:pathLst>
              <a:path w="5373370" h="228600">
                <a:moveTo>
                  <a:pt x="0" y="0"/>
                </a:moveTo>
                <a:lnTo>
                  <a:pt x="5373160" y="0"/>
                </a:lnTo>
                <a:lnTo>
                  <a:pt x="537316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607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1784" y="1418301"/>
            <a:ext cx="688467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from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 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from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keras.applications 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import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InceptionV3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video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keras.Input(shape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None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150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150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3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), name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video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  cnn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1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InceptionV3(weights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imagenet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2070100" marR="274891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include_to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Fals</a:t>
            </a:r>
            <a:r>
              <a:rPr sz="1500" dirty="0">
                <a:solidFill>
                  <a:srgbClr val="FF8A80"/>
                </a:solidFill>
                <a:latin typeface="Courier New"/>
                <a:cs typeface="Courier New"/>
              </a:rPr>
              <a:t>e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, 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pooling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avg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cnn.trainable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False</a:t>
            </a:r>
            <a:endParaRPr sz="1500">
              <a:latin typeface="Courier New"/>
              <a:cs typeface="Courier New"/>
            </a:endParaRPr>
          </a:p>
          <a:p>
            <a:pPr marL="12700" marR="103505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frame_features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layers.TimeDistributed(cnn)(video)  video_vector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layers.LSTM(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256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)(frame_features)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1784" y="517366"/>
            <a:ext cx="59613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Turning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sequence of words into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9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vector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784" y="1557623"/>
            <a:ext cx="791400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question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keras.Input(shape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None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,), dtype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int32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name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question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  embedded_words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layers.Embedding(input_voc_size, 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256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)(question)  question_vector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10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layers.LSTM(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128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)(embedded_words)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894" y="517364"/>
            <a:ext cx="36449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Predicting an answer</a:t>
            </a:r>
            <a:r>
              <a:rPr sz="1900" spc="-9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word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894" y="1309971"/>
            <a:ext cx="631190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layers.concatenate([video_vector, question_vector]) 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layers.Dense(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128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activation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tf.nn.relu)(x)  predictions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15" dirty="0">
                <a:solidFill>
                  <a:srgbClr val="00E4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layers.Dense(output_voc_size,</a:t>
            </a:r>
            <a:endParaRPr sz="1500">
              <a:latin typeface="Courier New"/>
              <a:cs typeface="Courier New"/>
            </a:endParaRPr>
          </a:p>
          <a:p>
            <a:pPr marL="3098800" marR="689610">
              <a:lnSpc>
                <a:spcPct val="1208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activation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softmax</a:t>
            </a:r>
            <a:r>
              <a:rPr sz="1500" spc="-5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,  nam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26C6DA"/>
                </a:solidFill>
                <a:latin typeface="Courier New"/>
                <a:cs typeface="Courier New"/>
              </a:rPr>
              <a:t>prediction</a:t>
            </a:r>
            <a:r>
              <a:rPr sz="1500" dirty="0">
                <a:solidFill>
                  <a:srgbClr val="26C6DA"/>
                </a:solidFill>
                <a:latin typeface="Courier New"/>
                <a:cs typeface="Courier New"/>
              </a:rPr>
              <a:t>s</a:t>
            </a:r>
            <a:r>
              <a:rPr sz="1500" dirty="0">
                <a:solidFill>
                  <a:srgbClr val="00BEA4"/>
                </a:solidFill>
                <a:latin typeface="Courier New"/>
                <a:cs typeface="Courier New"/>
              </a:rPr>
              <a:t>'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)(x)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894" y="517364"/>
            <a:ext cx="53822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Setting up the training</a:t>
            </a:r>
            <a:r>
              <a:rPr sz="1900" spc="-8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configuration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894" y="1309971"/>
            <a:ext cx="6654800" cy="195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model 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keras.models.Model([video, question], predictions)  model.compile(optimizer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tf.AdamOptimizer(),</a:t>
            </a:r>
            <a:endParaRPr sz="150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375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keras.losses.categorical_crossentropy)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model.fit_generator(data_generator,</a:t>
            </a:r>
            <a:endParaRPr sz="1500">
              <a:latin typeface="Courier New"/>
              <a:cs typeface="Courier New"/>
            </a:endParaRPr>
          </a:p>
          <a:p>
            <a:pPr marL="2298700" marR="1946910">
              <a:lnSpc>
                <a:spcPct val="1208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steps_per_epoc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500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100</a:t>
            </a:r>
            <a:r>
              <a:rPr sz="1500" dirty="0">
                <a:solidFill>
                  <a:srgbClr val="FF8A80"/>
                </a:solidFill>
                <a:latin typeface="Courier New"/>
                <a:cs typeface="Courier New"/>
              </a:rPr>
              <a:t>0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, 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epochs</a:t>
            </a:r>
            <a:r>
              <a:rPr sz="1500" spc="-5" dirty="0">
                <a:solidFill>
                  <a:srgbClr val="00E4FF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8A80"/>
                </a:solidFill>
                <a:latin typeface="Courier New"/>
                <a:cs typeface="Courier New"/>
              </a:rPr>
              <a:t>100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Distributed,  multi-GPU,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275" y="2947670"/>
            <a:ext cx="48196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6000" spc="420" dirty="0">
                <a:solidFill>
                  <a:srgbClr val="FFFFFF"/>
                </a:solidFill>
                <a:latin typeface="Calibri"/>
                <a:cs typeface="Calibri"/>
              </a:rPr>
              <a:t>TPU</a:t>
            </a:r>
            <a:r>
              <a:rPr sz="6000" spc="-5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10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5999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1975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/>
              <a:t>Distributed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35449" y="1942951"/>
            <a:ext cx="3705225" cy="12242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5" dirty="0">
                <a:solidFill>
                  <a:srgbClr val="737373"/>
                </a:solidFill>
                <a:latin typeface="Lucida Sans"/>
                <a:cs typeface="Lucida Sans"/>
              </a:rPr>
              <a:t>Uber’s</a:t>
            </a:r>
            <a:r>
              <a:rPr sz="1800" spc="-135" dirty="0">
                <a:solidFill>
                  <a:srgbClr val="737373"/>
                </a:solidFill>
                <a:latin typeface="Lucida Sans"/>
                <a:cs typeface="Lucida Sans"/>
              </a:rPr>
              <a:t> </a:t>
            </a:r>
            <a:r>
              <a:rPr sz="1800" spc="-90" dirty="0">
                <a:solidFill>
                  <a:srgbClr val="737373"/>
                </a:solidFill>
                <a:latin typeface="Lucida Sans"/>
                <a:cs typeface="Lucida Sans"/>
              </a:rPr>
              <a:t>Horovod</a:t>
            </a:r>
            <a:endParaRPr sz="1800">
              <a:latin typeface="Lucida Sans"/>
              <a:cs typeface="Lucida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solidFill>
                  <a:srgbClr val="737373"/>
                </a:solidFill>
                <a:latin typeface="Lucida Sans"/>
                <a:cs typeface="Lucida Sans"/>
              </a:rPr>
              <a:t>Estimator </a:t>
            </a:r>
            <a:r>
              <a:rPr sz="1800" spc="10" dirty="0">
                <a:solidFill>
                  <a:srgbClr val="737373"/>
                </a:solidFill>
                <a:latin typeface="Lucida Sans"/>
                <a:cs typeface="Lucida Sans"/>
              </a:rPr>
              <a:t>API </a:t>
            </a:r>
            <a:r>
              <a:rPr sz="1800" spc="-5" dirty="0">
                <a:solidFill>
                  <a:srgbClr val="737373"/>
                </a:solidFill>
                <a:latin typeface="Lucida Sans"/>
                <a:cs typeface="Lucida Sans"/>
              </a:rPr>
              <a:t>(TF</a:t>
            </a:r>
            <a:r>
              <a:rPr sz="1800" spc="-395" dirty="0">
                <a:solidFill>
                  <a:srgbClr val="737373"/>
                </a:solidFill>
                <a:latin typeface="Lucida Sans"/>
                <a:cs typeface="Lucida Sans"/>
              </a:rPr>
              <a:t> </a:t>
            </a:r>
            <a:r>
              <a:rPr sz="1800" spc="-105" dirty="0">
                <a:solidFill>
                  <a:srgbClr val="737373"/>
                </a:solidFill>
                <a:latin typeface="Lucida Sans"/>
                <a:cs typeface="Lucida Sans"/>
              </a:rPr>
              <a:t>built-in </a:t>
            </a:r>
            <a:r>
              <a:rPr sz="1800" spc="-85" dirty="0">
                <a:solidFill>
                  <a:srgbClr val="737373"/>
                </a:solidFill>
                <a:latin typeface="Lucida Sans"/>
                <a:cs typeface="Lucida Sans"/>
              </a:rPr>
              <a:t>option)</a:t>
            </a:r>
            <a:endParaRPr sz="1800">
              <a:latin typeface="Lucida Sans"/>
              <a:cs typeface="Lucida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70" dirty="0">
                <a:solidFill>
                  <a:srgbClr val="737373"/>
                </a:solidFill>
                <a:latin typeface="Lucida Sans"/>
                <a:cs typeface="Lucida Sans"/>
              </a:rPr>
              <a:t>Dist-Keras</a:t>
            </a:r>
            <a:r>
              <a:rPr sz="1800" spc="-135" dirty="0">
                <a:solidFill>
                  <a:srgbClr val="737373"/>
                </a:solidFill>
                <a:latin typeface="Lucida Sans"/>
                <a:cs typeface="Lucida Sans"/>
              </a:rPr>
              <a:t> </a:t>
            </a:r>
            <a:r>
              <a:rPr sz="1800" spc="-40" dirty="0">
                <a:solidFill>
                  <a:srgbClr val="737373"/>
                </a:solidFill>
                <a:latin typeface="Lucida Sans"/>
                <a:cs typeface="Lucida Sans"/>
              </a:rPr>
              <a:t>(Spark)</a:t>
            </a:r>
            <a:endParaRPr sz="1800">
              <a:latin typeface="Lucida Sans"/>
              <a:cs typeface="Lucida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50" dirty="0">
                <a:solidFill>
                  <a:srgbClr val="737373"/>
                </a:solidFill>
                <a:latin typeface="Lucida Sans"/>
                <a:cs typeface="Lucida Sans"/>
              </a:rPr>
              <a:t>Also </a:t>
            </a:r>
            <a:r>
              <a:rPr sz="1400" spc="-45" dirty="0">
                <a:solidFill>
                  <a:srgbClr val="737373"/>
                </a:solidFill>
                <a:latin typeface="Lucida Sans"/>
                <a:cs typeface="Lucida Sans"/>
              </a:rPr>
              <a:t>Elephas</a:t>
            </a:r>
            <a:r>
              <a:rPr sz="1400" spc="-155" dirty="0">
                <a:solidFill>
                  <a:srgbClr val="737373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Lucida Sans"/>
                <a:cs typeface="Lucida Sans"/>
              </a:rPr>
              <a:t>(Spark)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260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Built-in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multi-GPU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support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2200" y="1139900"/>
            <a:ext cx="3756150" cy="343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975" y="820999"/>
            <a:ext cx="4435801" cy="3750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99"/>
                </a:moveTo>
                <a:lnTo>
                  <a:pt x="3276599" y="5143499"/>
                </a:lnTo>
                <a:lnTo>
                  <a:pt x="32765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6600" y="24"/>
            <a:ext cx="5867400" cy="5143500"/>
          </a:xfrm>
          <a:custGeom>
            <a:avLst/>
            <a:gdLst/>
            <a:ahLst/>
            <a:cxnLst/>
            <a:rect l="l" t="t" r="r" b="b"/>
            <a:pathLst>
              <a:path w="5867400" h="5143500">
                <a:moveTo>
                  <a:pt x="0" y="5143499"/>
                </a:moveTo>
                <a:lnTo>
                  <a:pt x="5867399" y="5143499"/>
                </a:lnTo>
                <a:lnTo>
                  <a:pt x="58673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102" y="838632"/>
            <a:ext cx="1693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FFFFFF"/>
                </a:solidFill>
                <a:latin typeface="Calibri"/>
                <a:cs typeface="Calibri"/>
              </a:rPr>
              <a:t>TPU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100" y="1532728"/>
            <a:ext cx="1369060" cy="61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FFFFFF"/>
                </a:solidFill>
                <a:latin typeface="Lucida Sans"/>
                <a:cs typeface="Lucida Sans"/>
              </a:rPr>
              <a:t>Training </a:t>
            </a:r>
            <a:r>
              <a:rPr sz="1200" spc="-80" dirty="0">
                <a:solidFill>
                  <a:srgbClr val="FFFFFF"/>
                </a:solidFill>
                <a:latin typeface="Lucida Sans"/>
                <a:cs typeface="Lucida Sans"/>
              </a:rPr>
              <a:t>+</a:t>
            </a:r>
            <a:r>
              <a:rPr sz="12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Lucida Sans"/>
                <a:cs typeface="Lucida Sans"/>
              </a:rPr>
              <a:t>inference</a:t>
            </a:r>
            <a:endParaRPr sz="12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Lucida Sans"/>
                <a:cs typeface="Lucida Sans"/>
              </a:rPr>
              <a:t>Via </a:t>
            </a:r>
            <a:r>
              <a:rPr sz="1200" spc="-45" dirty="0">
                <a:solidFill>
                  <a:srgbClr val="FFFFFF"/>
                </a:solidFill>
                <a:latin typeface="Lucida Sans"/>
                <a:cs typeface="Lucida Sans"/>
              </a:rPr>
              <a:t>Estimator</a:t>
            </a:r>
            <a:r>
              <a:rPr sz="12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"/>
                <a:cs typeface="Lucida Sans"/>
              </a:rPr>
              <a:t>API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41450" y="1311199"/>
            <a:ext cx="4521901" cy="228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2033270"/>
            <a:ext cx="54521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Eager</a:t>
            </a:r>
            <a:r>
              <a:rPr spc="150" dirty="0"/>
              <a:t> </a:t>
            </a:r>
            <a:r>
              <a:rPr spc="200" dirty="0"/>
              <a:t>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5999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20194"/>
            <a:ext cx="6174740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sz="3200" spc="110" dirty="0"/>
              <a:t>Understanding </a:t>
            </a:r>
            <a:r>
              <a:rPr sz="3200" spc="90" dirty="0"/>
              <a:t>deferred </a:t>
            </a:r>
            <a:r>
              <a:rPr sz="3200" spc="50" dirty="0"/>
              <a:t>(symbolic)  </a:t>
            </a:r>
            <a:r>
              <a:rPr sz="3200" spc="95" dirty="0"/>
              <a:t>vs. </a:t>
            </a:r>
            <a:r>
              <a:rPr sz="3200" spc="165" dirty="0"/>
              <a:t>eager</a:t>
            </a:r>
            <a:r>
              <a:rPr sz="3200" spc="95" dirty="0"/>
              <a:t> </a:t>
            </a:r>
            <a:r>
              <a:rPr sz="3200" spc="25" dirty="0"/>
              <a:t>(imperative)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44925" y="1982956"/>
            <a:ext cx="7964170" cy="278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737373"/>
                </a:solidFill>
                <a:latin typeface="Book Antiqua"/>
                <a:cs typeface="Book Antiqua"/>
              </a:rPr>
              <a:t>Deferred</a:t>
            </a:r>
            <a:r>
              <a:rPr sz="1800" spc="-30" dirty="0">
                <a:solidFill>
                  <a:srgbClr val="737373"/>
                </a:solidFill>
                <a:latin typeface="Calibri"/>
                <a:cs typeface="Calibri"/>
              </a:rPr>
              <a:t>: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you </a:t>
            </a:r>
            <a:r>
              <a:rPr sz="1800" spc="95" dirty="0">
                <a:solidFill>
                  <a:srgbClr val="737373"/>
                </a:solidFill>
                <a:latin typeface="Calibri"/>
                <a:cs typeface="Calibri"/>
              </a:rPr>
              <a:t>use </a:t>
            </a: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Python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to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build 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a 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computation </a:t>
            </a:r>
            <a:r>
              <a:rPr sz="1800" spc="70" dirty="0">
                <a:solidFill>
                  <a:srgbClr val="737373"/>
                </a:solidFill>
                <a:latin typeface="Calibri"/>
                <a:cs typeface="Calibri"/>
              </a:rPr>
              <a:t>graph </a:t>
            </a:r>
            <a:r>
              <a:rPr sz="1800" spc="-5" dirty="0">
                <a:solidFill>
                  <a:srgbClr val="737373"/>
                </a:solidFill>
                <a:latin typeface="Calibri"/>
                <a:cs typeface="Calibri"/>
              </a:rPr>
              <a:t>that </a:t>
            </a:r>
            <a:r>
              <a:rPr sz="1800" spc="90" dirty="0">
                <a:solidFill>
                  <a:srgbClr val="737373"/>
                </a:solidFill>
                <a:latin typeface="Calibri"/>
                <a:cs typeface="Calibri"/>
              </a:rPr>
              <a:t>gets </a:t>
            </a:r>
            <a:r>
              <a:rPr sz="1800" spc="80" dirty="0">
                <a:solidFill>
                  <a:srgbClr val="737373"/>
                </a:solidFill>
                <a:latin typeface="Calibri"/>
                <a:cs typeface="Calibri"/>
              </a:rPr>
              <a:t>executed</a:t>
            </a:r>
            <a:r>
              <a:rPr sz="1800" spc="229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later</a:t>
            </a:r>
            <a:endParaRPr sz="1800">
              <a:latin typeface="Calibri"/>
              <a:cs typeface="Calibri"/>
            </a:endParaRPr>
          </a:p>
          <a:p>
            <a:pPr marL="12700" marR="1583055">
              <a:lnSpc>
                <a:spcPct val="187500"/>
              </a:lnSpc>
            </a:pPr>
            <a:r>
              <a:rPr sz="1800" b="1" spc="5" dirty="0">
                <a:solidFill>
                  <a:srgbClr val="737373"/>
                </a:solidFill>
                <a:latin typeface="Book Antiqua"/>
                <a:cs typeface="Book Antiqua"/>
              </a:rPr>
              <a:t>Eager</a:t>
            </a:r>
            <a:r>
              <a:rPr sz="1800" spc="5" dirty="0">
                <a:solidFill>
                  <a:srgbClr val="737373"/>
                </a:solidFill>
                <a:latin typeface="Calibri"/>
                <a:cs typeface="Calibri"/>
              </a:rPr>
              <a:t>: </a:t>
            </a: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the </a:t>
            </a: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Python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runtime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is </a:t>
            </a: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the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execution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runtime </a:t>
            </a:r>
            <a:r>
              <a:rPr sz="1800" spc="20" dirty="0">
                <a:solidFill>
                  <a:srgbClr val="737373"/>
                </a:solidFill>
                <a:latin typeface="Calibri"/>
                <a:cs typeface="Calibri"/>
              </a:rPr>
              <a:t>(like 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Numpy)  </a:t>
            </a:r>
            <a:r>
              <a:rPr sz="1800" spc="10" dirty="0">
                <a:solidFill>
                  <a:srgbClr val="737373"/>
                </a:solidFill>
                <a:latin typeface="Calibri"/>
                <a:cs typeface="Calibri"/>
              </a:rPr>
              <a:t>In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737373"/>
                </a:solidFill>
                <a:latin typeface="Calibri"/>
                <a:cs typeface="Calibri"/>
              </a:rPr>
              <a:t>short:</a:t>
            </a:r>
            <a:endParaRPr sz="18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70" dirty="0">
                <a:solidFill>
                  <a:srgbClr val="737373"/>
                </a:solidFill>
                <a:latin typeface="Calibri"/>
                <a:cs typeface="Calibri"/>
              </a:rPr>
              <a:t>Symbolic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tensors </a:t>
            </a:r>
            <a:r>
              <a:rPr sz="1800" b="1" spc="-25" dirty="0">
                <a:solidFill>
                  <a:srgbClr val="737373"/>
                </a:solidFill>
                <a:latin typeface="Book Antiqua"/>
                <a:cs typeface="Book Antiqua"/>
              </a:rPr>
              <a:t>don’t </a:t>
            </a:r>
            <a:r>
              <a:rPr sz="1800" b="1" spc="5" dirty="0">
                <a:solidFill>
                  <a:srgbClr val="737373"/>
                </a:solidFill>
                <a:latin typeface="Book Antiqua"/>
                <a:cs typeface="Book Antiqua"/>
              </a:rPr>
              <a:t>have </a:t>
            </a:r>
            <a:r>
              <a:rPr sz="1800" b="1" spc="75" dirty="0">
                <a:solidFill>
                  <a:srgbClr val="737373"/>
                </a:solidFill>
                <a:latin typeface="Book Antiqua"/>
                <a:cs typeface="Book Antiqua"/>
              </a:rPr>
              <a:t>a </a:t>
            </a:r>
            <a:r>
              <a:rPr sz="1800" b="1" spc="-25" dirty="0">
                <a:solidFill>
                  <a:srgbClr val="737373"/>
                </a:solidFill>
                <a:latin typeface="Book Antiqua"/>
                <a:cs typeface="Book Antiqua"/>
              </a:rPr>
              <a:t>value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in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your </a:t>
            </a: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Python </a:t>
            </a: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code</a:t>
            </a:r>
            <a:r>
              <a:rPr sz="1800" spc="13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/>
                <a:cs typeface="Calibri"/>
              </a:rPr>
              <a:t>(yet)</a:t>
            </a:r>
            <a:endParaRPr sz="180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Eager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tensors </a:t>
            </a:r>
            <a:r>
              <a:rPr sz="1800" b="1" spc="5" dirty="0">
                <a:solidFill>
                  <a:srgbClr val="737373"/>
                </a:solidFill>
                <a:latin typeface="Book Antiqua"/>
                <a:cs typeface="Book Antiqua"/>
              </a:rPr>
              <a:t>have </a:t>
            </a:r>
            <a:r>
              <a:rPr sz="1800" b="1" spc="75" dirty="0">
                <a:solidFill>
                  <a:srgbClr val="737373"/>
                </a:solidFill>
                <a:latin typeface="Book Antiqua"/>
                <a:cs typeface="Book Antiqua"/>
              </a:rPr>
              <a:t>a </a:t>
            </a:r>
            <a:r>
              <a:rPr sz="1800" b="1" spc="-25" dirty="0">
                <a:solidFill>
                  <a:srgbClr val="737373"/>
                </a:solidFill>
                <a:latin typeface="Book Antiqua"/>
                <a:cs typeface="Book Antiqua"/>
              </a:rPr>
              <a:t>value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in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your </a:t>
            </a: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Python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469900" marR="253365" indent="-367030">
              <a:lnSpc>
                <a:spcPct val="1145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737373"/>
                </a:solidFill>
                <a:latin typeface="Calibri"/>
                <a:cs typeface="Calibri"/>
              </a:rPr>
              <a:t>With </a:t>
            </a:r>
            <a:r>
              <a:rPr sz="1800" spc="90" dirty="0">
                <a:solidFill>
                  <a:srgbClr val="737373"/>
                </a:solidFill>
                <a:latin typeface="Calibri"/>
                <a:cs typeface="Calibri"/>
              </a:rPr>
              <a:t>eager 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execution,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you </a:t>
            </a:r>
            <a:r>
              <a:rPr sz="1800" spc="85" dirty="0">
                <a:solidFill>
                  <a:srgbClr val="737373"/>
                </a:solidFill>
                <a:latin typeface="Calibri"/>
                <a:cs typeface="Calibri"/>
              </a:rPr>
              <a:t>can </a:t>
            </a:r>
            <a:r>
              <a:rPr sz="1800" spc="95" dirty="0">
                <a:solidFill>
                  <a:srgbClr val="737373"/>
                </a:solidFill>
                <a:latin typeface="Calibri"/>
                <a:cs typeface="Calibri"/>
              </a:rPr>
              <a:t>use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value-dependent dynamic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topologies  </a:t>
            </a: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(tree-RNNs)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5999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8023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/>
              <a:t>Who </a:t>
            </a:r>
            <a:r>
              <a:rPr sz="3200" spc="160" dirty="0"/>
              <a:t>makes </a:t>
            </a:r>
            <a:r>
              <a:rPr sz="3200" spc="130" dirty="0"/>
              <a:t>Keras? </a:t>
            </a:r>
            <a:r>
              <a:rPr sz="3200" spc="75" dirty="0"/>
              <a:t>Contributors </a:t>
            </a:r>
            <a:r>
              <a:rPr sz="3200" spc="130" dirty="0"/>
              <a:t>and</a:t>
            </a:r>
            <a:r>
              <a:rPr sz="3200" spc="60" dirty="0"/>
              <a:t> </a:t>
            </a:r>
            <a:r>
              <a:rPr sz="3200" spc="155" dirty="0"/>
              <a:t>backers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562512" y="2063250"/>
            <a:ext cx="3105149" cy="742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749" y="3134025"/>
            <a:ext cx="2923923" cy="95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0775" y="2063251"/>
            <a:ext cx="2615999" cy="55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0775" y="2915897"/>
            <a:ext cx="2615999" cy="703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0875" y="3800772"/>
            <a:ext cx="1715425" cy="907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713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Keras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functional 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Sequential 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work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eager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1948" y="999350"/>
            <a:ext cx="6827151" cy="4144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612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Eager 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execution 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allows 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imperative 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layers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6000" y="796300"/>
            <a:ext cx="4994406" cy="421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400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0" y="4487099"/>
                </a:moveTo>
                <a:lnTo>
                  <a:pt x="9143999" y="4487099"/>
                </a:lnTo>
                <a:lnTo>
                  <a:pt x="9143999" y="0"/>
                </a:lnTo>
                <a:lnTo>
                  <a:pt x="0" y="0"/>
                </a:lnTo>
                <a:lnTo>
                  <a:pt x="0" y="448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275" y="71192"/>
            <a:ext cx="8036559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35" dirty="0"/>
              <a:t>Maximum </a:t>
            </a:r>
            <a:r>
              <a:rPr sz="2900" spc="15" dirty="0"/>
              <a:t>flexibility: </a:t>
            </a:r>
            <a:r>
              <a:rPr sz="2900" spc="55" dirty="0"/>
              <a:t>imperative </a:t>
            </a:r>
            <a:r>
              <a:rPr sz="2900" spc="60" dirty="0"/>
              <a:t>Model</a:t>
            </a:r>
            <a:r>
              <a:rPr sz="2900" spc="315" dirty="0"/>
              <a:t> </a:t>
            </a:r>
            <a:r>
              <a:rPr sz="2900" spc="140" dirty="0"/>
              <a:t>subclassing</a:t>
            </a:r>
            <a:endParaRPr sz="2900"/>
          </a:p>
        </p:txBody>
      </p:sp>
      <p:sp>
        <p:nvSpPr>
          <p:cNvPr id="6" name="object 6"/>
          <p:cNvSpPr/>
          <p:nvPr/>
        </p:nvSpPr>
        <p:spPr>
          <a:xfrm>
            <a:off x="1570123" y="897775"/>
            <a:ext cx="5746175" cy="424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5" y="1576070"/>
            <a:ext cx="369442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That’s </a:t>
            </a:r>
            <a:r>
              <a:rPr spc="-140" dirty="0"/>
              <a:t>it.  </a:t>
            </a:r>
            <a:r>
              <a:rPr spc="290" dirty="0"/>
              <a:t>Thank</a:t>
            </a:r>
            <a:r>
              <a:rPr spc="105" dirty="0"/>
              <a:t> </a:t>
            </a:r>
            <a:r>
              <a:rPr spc="15" dirty="0"/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85999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0" y="3457499"/>
                </a:moveTo>
                <a:lnTo>
                  <a:pt x="9143999" y="3457499"/>
                </a:lnTo>
                <a:lnTo>
                  <a:pt x="9143999" y="0"/>
                </a:lnTo>
                <a:lnTo>
                  <a:pt x="0" y="0"/>
                </a:lnTo>
                <a:lnTo>
                  <a:pt x="0" y="3457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85999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500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/>
              <a:t>What’s </a:t>
            </a:r>
            <a:r>
              <a:rPr sz="3200" spc="135" dirty="0"/>
              <a:t>special </a:t>
            </a:r>
            <a:r>
              <a:rPr sz="3200" spc="80" dirty="0"/>
              <a:t>about</a:t>
            </a:r>
            <a:r>
              <a:rPr sz="3200" spc="75" dirty="0"/>
              <a:t> </a:t>
            </a:r>
            <a:r>
              <a:rPr sz="3200" spc="130" dirty="0"/>
              <a:t>Keras?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35449" y="1942951"/>
            <a:ext cx="596265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40" dirty="0">
                <a:solidFill>
                  <a:srgbClr val="737373"/>
                </a:solidFill>
                <a:latin typeface="Calibri"/>
                <a:cs typeface="Calibri"/>
              </a:rPr>
              <a:t>A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focus </a:t>
            </a: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on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user</a:t>
            </a:r>
            <a:r>
              <a:rPr sz="1800" spc="-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737373"/>
                </a:solidFill>
                <a:latin typeface="Calibri"/>
                <a:cs typeface="Calibri"/>
              </a:rPr>
              <a:t>experience.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737373"/>
                </a:solidFill>
                <a:latin typeface="Calibri"/>
                <a:cs typeface="Calibri"/>
              </a:rPr>
              <a:t>Large </a:t>
            </a: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adoption 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in </a:t>
            </a:r>
            <a:r>
              <a:rPr sz="1800" spc="30" dirty="0">
                <a:solidFill>
                  <a:srgbClr val="737373"/>
                </a:solidFill>
                <a:latin typeface="Calibri"/>
                <a:cs typeface="Calibri"/>
              </a:rPr>
              <a:t>the industry </a:t>
            </a:r>
            <a:r>
              <a:rPr sz="1800" spc="70" dirty="0">
                <a:solidFill>
                  <a:srgbClr val="737373"/>
                </a:solidFill>
                <a:latin typeface="Calibri"/>
                <a:cs typeface="Calibri"/>
              </a:rPr>
              <a:t>and research</a:t>
            </a:r>
            <a:r>
              <a:rPr sz="1800" spc="12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737373"/>
                </a:solidFill>
                <a:latin typeface="Calibri"/>
                <a:cs typeface="Calibri"/>
              </a:rPr>
              <a:t>community.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737373"/>
                </a:solidFill>
                <a:latin typeface="Calibri"/>
                <a:cs typeface="Calibri"/>
              </a:rPr>
              <a:t>Multi-backend,</a:t>
            </a:r>
            <a:r>
              <a:rPr sz="1800" spc="50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/>
                <a:cs typeface="Calibri"/>
              </a:rPr>
              <a:t>multi-platform.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5" dirty="0">
                <a:solidFill>
                  <a:srgbClr val="737373"/>
                </a:solidFill>
                <a:latin typeface="Calibri"/>
                <a:cs typeface="Calibri"/>
              </a:rPr>
              <a:t>Easy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productization </a:t>
            </a:r>
            <a:r>
              <a:rPr sz="1800" spc="20" dirty="0">
                <a:solidFill>
                  <a:srgbClr val="737373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55" dirty="0">
                <a:solidFill>
                  <a:srgbClr val="737373"/>
                </a:solidFill>
                <a:latin typeface="Calibri"/>
                <a:cs typeface="Calibri"/>
              </a:rPr>
              <a:t>models.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576" y="1233840"/>
            <a:ext cx="5902325" cy="243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965" dirty="0">
                <a:solidFill>
                  <a:srgbClr val="424242"/>
                </a:solidFill>
              </a:rPr>
              <a:t>250,000</a:t>
            </a:r>
            <a:endParaRPr sz="12000"/>
          </a:p>
          <a:p>
            <a:pPr algn="ctr">
              <a:lnSpc>
                <a:spcPct val="100000"/>
              </a:lnSpc>
              <a:spcBef>
                <a:spcPts val="2405"/>
              </a:spcBef>
            </a:pPr>
            <a:r>
              <a:rPr sz="1800" spc="90" dirty="0">
                <a:solidFill>
                  <a:srgbClr val="737373"/>
                </a:solidFill>
              </a:rPr>
              <a:t>Keras</a:t>
            </a:r>
            <a:r>
              <a:rPr sz="1800" spc="50" dirty="0">
                <a:solidFill>
                  <a:srgbClr val="737373"/>
                </a:solidFill>
              </a:rPr>
              <a:t> </a:t>
            </a:r>
            <a:r>
              <a:rPr sz="1800" spc="75" dirty="0">
                <a:solidFill>
                  <a:srgbClr val="737373"/>
                </a:solidFill>
              </a:rPr>
              <a:t>developers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8627" y="1233840"/>
            <a:ext cx="2816225" cy="243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 indent="-1166495">
              <a:lnSpc>
                <a:spcPct val="100000"/>
              </a:lnSpc>
              <a:spcBef>
                <a:spcPts val="100"/>
              </a:spcBef>
              <a:buChar char="&gt;"/>
              <a:tabLst>
                <a:tab pos="1166495" algn="l"/>
              </a:tabLst>
            </a:pPr>
            <a:r>
              <a:rPr sz="12000" spc="800" dirty="0">
                <a:solidFill>
                  <a:srgbClr val="424242"/>
                </a:solidFill>
                <a:latin typeface="Calibri"/>
                <a:cs typeface="Calibri"/>
              </a:rPr>
              <a:t>2x</a:t>
            </a:r>
            <a:endParaRPr sz="1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405"/>
              </a:spcBef>
            </a:pPr>
            <a:r>
              <a:rPr sz="1800" spc="60" dirty="0">
                <a:solidFill>
                  <a:srgbClr val="737373"/>
                </a:solidFill>
                <a:latin typeface="Calibri"/>
                <a:cs typeface="Calibri"/>
              </a:rPr>
              <a:t>Year-on-year</a:t>
            </a:r>
            <a:r>
              <a:rPr sz="1800" spc="45" dirty="0">
                <a:solidFill>
                  <a:srgbClr val="737373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737373"/>
                </a:solidFill>
                <a:latin typeface="Calibri"/>
                <a:cs typeface="Calibri"/>
              </a:rPr>
              <a:t>growth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350"/>
            <a:ext cx="9143999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275" y="157743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traction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066725"/>
            <a:ext cx="2403977" cy="75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8000" y="1204201"/>
            <a:ext cx="2331749" cy="496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0075" y="992282"/>
            <a:ext cx="2464822" cy="1027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599" y="2339275"/>
            <a:ext cx="2253401" cy="450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7999" y="2156200"/>
            <a:ext cx="2331749" cy="8310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0742" y="2431825"/>
            <a:ext cx="2571012" cy="496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09849" y="4347934"/>
            <a:ext cx="803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Calibri"/>
                <a:cs typeface="Calibri"/>
              </a:rPr>
              <a:t>etc...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4887" y="3413376"/>
            <a:ext cx="1802699" cy="4506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99887" y="3125212"/>
            <a:ext cx="1599227" cy="1027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3488" y="3263112"/>
            <a:ext cx="2015874" cy="10270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4975" y="3442650"/>
            <a:ext cx="1772039" cy="4966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1482</Words>
  <Application>Microsoft Office PowerPoint</Application>
  <PresentationFormat>On-screen Show (16:9)</PresentationFormat>
  <Paragraphs>314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What’s Keras?</vt:lpstr>
      <vt:lpstr>Keras: an API for specifying &amp; training differentiable programs</vt:lpstr>
      <vt:lpstr>Keras is the official high-level API of  TensorFlow</vt:lpstr>
      <vt:lpstr>Who makes Keras? Contributors and backers</vt:lpstr>
      <vt:lpstr>What’s special about Keras?</vt:lpstr>
      <vt:lpstr>250,000 Keras developers</vt:lpstr>
      <vt:lpstr>PowerPoint Presentation</vt:lpstr>
      <vt:lpstr>PowerPoint Presentation</vt:lpstr>
      <vt:lpstr>Hacker News jobs board mentions - out of 964 job postings</vt:lpstr>
      <vt:lpstr>PowerPoint Presentation</vt:lpstr>
      <vt:lpstr>The Keras user experience</vt:lpstr>
      <vt:lpstr>Keras is multi-backend, multi-platform</vt:lpstr>
      <vt:lpstr>Largest array of options for productizing  models</vt:lpstr>
      <vt:lpstr>How to use  Keras:</vt:lpstr>
      <vt:lpstr>Three API styles</vt:lpstr>
      <vt:lpstr>PowerPoint Presentation</vt:lpstr>
      <vt:lpstr>PowerPoint Presentation</vt:lpstr>
      <vt:lpstr>PowerPoint Presentation</vt:lpstr>
      <vt:lpstr>Remember: use  the right tool (API)  for the job!</vt:lpstr>
      <vt:lpstr>Deep Learning Model Life-Cycle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building a  video captioning model</vt:lpstr>
      <vt:lpstr>Toy video-QA problem</vt:lpstr>
      <vt:lpstr>PowerPoint Presentation</vt:lpstr>
      <vt:lpstr>from frames  to a vector</vt:lpstr>
      <vt:lpstr>question  vector</vt:lpstr>
      <vt:lpstr>PowerPoint Presentation</vt:lpstr>
      <vt:lpstr>PowerPoint Presentation</vt:lpstr>
      <vt:lpstr>Turning frames into a vector,  with pre-trained representations</vt:lpstr>
      <vt:lpstr>Turning frames into a vector,  with pre-trained representations</vt:lpstr>
      <vt:lpstr>Turning frames into a vector,  with pre-trained representations</vt:lpstr>
      <vt:lpstr>Turning frames into a vector,  with pre-trained representations</vt:lpstr>
      <vt:lpstr>Turning frames into a vector,  with pre-trained representations</vt:lpstr>
      <vt:lpstr>PowerPoint Presentation</vt:lpstr>
      <vt:lpstr>Predicting an answer word</vt:lpstr>
      <vt:lpstr>Setting up the training configuration</vt:lpstr>
      <vt:lpstr>Distributed,  multi-GPU,</vt:lpstr>
      <vt:lpstr>Distributed</vt:lpstr>
      <vt:lpstr>PowerPoint Presentation</vt:lpstr>
      <vt:lpstr>PowerPoint Presentation</vt:lpstr>
      <vt:lpstr>Eager execution</vt:lpstr>
      <vt:lpstr>Understanding deferred (symbolic)  vs. eager (imperative)</vt:lpstr>
      <vt:lpstr>PowerPoint Presentation</vt:lpstr>
      <vt:lpstr>PowerPoint Presentation</vt:lpstr>
      <vt:lpstr>Maximum flexibility: imperative Model subclassing</vt:lpstr>
      <vt:lpstr>That’s it.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5</cp:revision>
  <dcterms:created xsi:type="dcterms:W3CDTF">2019-12-17T15:03:36Z</dcterms:created>
  <dcterms:modified xsi:type="dcterms:W3CDTF">2019-12-25T11:53:05Z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