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316" r:id="rId3"/>
    <p:sldId id="317" r:id="rId4"/>
    <p:sldId id="318" r:id="rId5"/>
    <p:sldId id="319" r:id="rId6"/>
    <p:sldId id="320" r:id="rId7"/>
    <p:sldId id="321" r:id="rId8"/>
    <p:sldId id="279"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9B8"/>
    <a:srgbClr val="00B0F0"/>
    <a:srgbClr val="28458F"/>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346" y="67"/>
      </p:cViewPr>
      <p:guideLst>
        <p:guide orient="horz" pos="1620"/>
        <p:guide pos="2880"/>
      </p:guideLst>
    </p:cSldViewPr>
  </p:slideViewPr>
  <p:notesTextViewPr>
    <p:cViewPr>
      <p:scale>
        <a:sx n="1" d="1"/>
        <a:sy n="1" d="1"/>
      </p:scale>
      <p:origin x="0" y="0"/>
    </p:cViewPr>
  </p:notesTextViewPr>
  <p:notesViewPr>
    <p:cSldViewPr>
      <p:cViewPr varScale="1">
        <p:scale>
          <a:sx n="63" d="100"/>
          <a:sy n="63" d="100"/>
        </p:scale>
        <p:origin x="228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A11BDF-D511-467E-BC29-300D76F950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CB6C47F-D8AE-4278-82CD-FBE4C4231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1520B-FC62-4CEC-BEB2-0827672D8325}" type="datetimeFigureOut">
              <a:rPr lang="en-IN" smtClean="0"/>
              <a:t>11-02-2019</a:t>
            </a:fld>
            <a:endParaRPr lang="en-IN"/>
          </a:p>
        </p:txBody>
      </p:sp>
      <p:sp>
        <p:nvSpPr>
          <p:cNvPr id="4" name="Footer Placeholder 3">
            <a:extLst>
              <a:ext uri="{FF2B5EF4-FFF2-40B4-BE49-F238E27FC236}">
                <a16:creationId xmlns:a16="http://schemas.microsoft.com/office/drawing/2014/main" id="{1DE210D0-623D-4F28-9390-9EC1CC6292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B4CB82D-D372-4BBC-B24E-86D0E0D2F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CA7758-AB5A-4BCD-BC27-65B768413B67}" type="slidenum">
              <a:rPr lang="en-IN" smtClean="0"/>
              <a:t>‹#›</a:t>
            </a:fld>
            <a:endParaRPr lang="en-IN"/>
          </a:p>
        </p:txBody>
      </p:sp>
    </p:spTree>
    <p:extLst>
      <p:ext uri="{BB962C8B-B14F-4D97-AF65-F5344CB8AC3E}">
        <p14:creationId xmlns:p14="http://schemas.microsoft.com/office/powerpoint/2010/main" val="4160946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2EB4C-6C51-46D7-857D-B5CD7A2212F7}" type="datetimeFigureOut">
              <a:rPr lang="en-US" smtClean="0"/>
              <a:t>2/11/2019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AF297-D81F-4105-8D99-B88F66C60854}" type="slidenum">
              <a:rPr lang="en-US" smtClean="0"/>
              <a:t>‹#›</a:t>
            </a:fld>
            <a:endParaRPr lang="en-US"/>
          </a:p>
        </p:txBody>
      </p:sp>
    </p:spTree>
    <p:extLst>
      <p:ext uri="{BB962C8B-B14F-4D97-AF65-F5344CB8AC3E}">
        <p14:creationId xmlns:p14="http://schemas.microsoft.com/office/powerpoint/2010/main" val="187506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FAF297-D81F-4105-8D99-B88F66C60854}" type="slidenum">
              <a:rPr lang="en-US" smtClean="0"/>
              <a:t>1</a:t>
            </a:fld>
            <a:endParaRPr lang="en-US"/>
          </a:p>
        </p:txBody>
      </p:sp>
    </p:spTree>
    <p:extLst>
      <p:ext uri="{BB962C8B-B14F-4D97-AF65-F5344CB8AC3E}">
        <p14:creationId xmlns:p14="http://schemas.microsoft.com/office/powerpoint/2010/main" val="707919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nip Diagonal Corner Rectangle 6"/>
          <p:cNvSpPr/>
          <p:nvPr userDrawn="1"/>
        </p:nvSpPr>
        <p:spPr>
          <a:xfrm>
            <a:off x="0" y="0"/>
            <a:ext cx="9144000" cy="5143500"/>
          </a:xfrm>
          <a:prstGeom prst="snip2DiagRect">
            <a:avLst>
              <a:gd name="adj1" fmla="val 0"/>
              <a:gd name="adj2"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597820"/>
            <a:ext cx="7772400" cy="1102519"/>
          </a:xfrm>
        </p:spPr>
        <p:txBody>
          <a:bodyPr/>
          <a:lstStyle>
            <a:lvl1pPr algn="ctr">
              <a:defRPr>
                <a:solidFill>
                  <a:schemeClr val="bg1">
                    <a:lumMod val="95000"/>
                  </a:schemeClr>
                </a:solidFill>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(c) 2018 VARUN ACADEMY OF SKILL DEVELOPMENT</a:t>
            </a:r>
          </a:p>
        </p:txBody>
      </p:sp>
      <p:sp>
        <p:nvSpPr>
          <p:cNvPr id="6" name="Slide Number Placeholder 5"/>
          <p:cNvSpPr>
            <a:spLocks noGrp="1"/>
          </p:cNvSpPr>
          <p:nvPr>
            <p:ph type="sldNum" sz="quarter" idx="12"/>
          </p:nvPr>
        </p:nvSpPr>
        <p:spPr/>
        <p:txBody>
          <a:bodyPr/>
          <a:lstStyle/>
          <a:p>
            <a:fld id="{1B47F811-2C31-46ED-81F6-6631D5364CA9}" type="slidenum">
              <a:rPr lang="en-US" smtClean="0"/>
              <a:t>‹#›</a:t>
            </a:fld>
            <a:endParaRPr lang="en-US"/>
          </a:p>
        </p:txBody>
      </p:sp>
      <p:sp>
        <p:nvSpPr>
          <p:cNvPr id="9" name="Snip Diagonal Corner Rectangle 8"/>
          <p:cNvSpPr/>
          <p:nvPr/>
        </p:nvSpPr>
        <p:spPr>
          <a:xfrm>
            <a:off x="7596336" y="4083918"/>
            <a:ext cx="1547663" cy="1052438"/>
          </a:xfrm>
          <a:prstGeom prst="snip2DiagRect">
            <a:avLst>
              <a:gd name="adj1" fmla="val 26042"/>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rot="16200000">
            <a:off x="8744800" y="4543000"/>
            <a:ext cx="652744" cy="215444"/>
          </a:xfrm>
          <a:prstGeom prst="rect">
            <a:avLst/>
          </a:prstGeom>
          <a:noFill/>
        </p:spPr>
        <p:txBody>
          <a:bodyPr wrap="square" rtlCol="0">
            <a:spAutoFit/>
          </a:bodyPr>
          <a:lstStyle/>
          <a:p>
            <a:r>
              <a:rPr lang="en-US" sz="800" dirty="0">
                <a:solidFill>
                  <a:schemeClr val="tx1">
                    <a:lumMod val="75000"/>
                    <a:lumOff val="25000"/>
                  </a:schemeClr>
                </a:solidFill>
                <a:latin typeface="+mn-lt"/>
              </a:rPr>
              <a:t>Version</a:t>
            </a:r>
            <a:r>
              <a:rPr lang="en-US" sz="800" baseline="0" dirty="0">
                <a:solidFill>
                  <a:schemeClr val="tx1">
                    <a:lumMod val="75000"/>
                    <a:lumOff val="25000"/>
                  </a:schemeClr>
                </a:solidFill>
                <a:latin typeface="+mn-lt"/>
              </a:rPr>
              <a:t> 1.0</a:t>
            </a:r>
            <a:endParaRPr lang="en-US" sz="800" dirty="0">
              <a:solidFill>
                <a:schemeClr val="tx1">
                  <a:lumMod val="75000"/>
                  <a:lumOff val="25000"/>
                </a:schemeClr>
              </a:solidFill>
              <a:latin typeface="+mn-lt"/>
            </a:endParaRPr>
          </a:p>
        </p:txBody>
      </p:sp>
      <p:pic>
        <p:nvPicPr>
          <p:cNvPr id="11" name="Picture 2" descr="Image result for python logo">
            <a:extLst>
              <a:ext uri="{FF2B5EF4-FFF2-40B4-BE49-F238E27FC236}">
                <a16:creationId xmlns:a16="http://schemas.microsoft.com/office/drawing/2014/main" id="{AF0A6741-3F20-4132-9F8F-2745C6CEDF7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31816" y="318072"/>
            <a:ext cx="1280368" cy="127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lose up of a sign&#10;&#10;Description generated with very high confidence">
            <a:extLst>
              <a:ext uri="{FF2B5EF4-FFF2-40B4-BE49-F238E27FC236}">
                <a16:creationId xmlns:a16="http://schemas.microsoft.com/office/drawing/2014/main" id="{0B0C8B3F-8426-48B5-9648-8E832C32C6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9356" y="4196296"/>
            <a:ext cx="1219200" cy="831866"/>
          </a:xfrm>
          <a:prstGeom prst="rect">
            <a:avLst/>
          </a:prstGeom>
        </p:spPr>
      </p:pic>
    </p:spTree>
    <p:extLst>
      <p:ext uri="{BB962C8B-B14F-4D97-AF65-F5344CB8AC3E}">
        <p14:creationId xmlns:p14="http://schemas.microsoft.com/office/powerpoint/2010/main" val="12058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152400" y="699544"/>
            <a:ext cx="8839200" cy="408200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4781550"/>
            <a:ext cx="1143000" cy="273844"/>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dirty="0"/>
              <a:t>(c) 2018 VARUN ACADEMY OF SKILL DEVELOPMENT</a:t>
            </a:r>
          </a:p>
        </p:txBody>
      </p:sp>
      <p:sp>
        <p:nvSpPr>
          <p:cNvPr id="6" name="Slide Number Placeholder 5"/>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402374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29600" y="627534"/>
            <a:ext cx="762000" cy="4154016"/>
          </a:xfrm>
        </p:spPr>
        <p:txBody>
          <a:bodyPr vert="eaVert"/>
          <a:lstStyle>
            <a:lvl1pPr>
              <a:defRPr sz="2000"/>
            </a:lvl1pPr>
          </a:lstStyle>
          <a:p>
            <a:r>
              <a:rPr lang="en-US" dirty="0"/>
              <a:t>Click to edit Master title style</a:t>
            </a:r>
          </a:p>
        </p:txBody>
      </p:sp>
      <p:sp>
        <p:nvSpPr>
          <p:cNvPr id="3" name="Vertical Text Placeholder 2"/>
          <p:cNvSpPr>
            <a:spLocks noGrp="1"/>
          </p:cNvSpPr>
          <p:nvPr>
            <p:ph type="body" orient="vert" idx="1"/>
          </p:nvPr>
        </p:nvSpPr>
        <p:spPr>
          <a:xfrm>
            <a:off x="152400" y="627534"/>
            <a:ext cx="8001000" cy="415401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4781550"/>
            <a:ext cx="1143000" cy="273844"/>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IN"/>
              <a:t>(c) 2018 VARUN ACADEMY OF SKILL DEVELOPMENT</a:t>
            </a:r>
            <a:endParaRPr lang="en-US"/>
          </a:p>
        </p:txBody>
      </p:sp>
      <p:sp>
        <p:nvSpPr>
          <p:cNvPr id="6" name="Slide Number Placeholder 5"/>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28904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699550"/>
            <a:ext cx="8839200" cy="3895074"/>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4781550"/>
            <a:ext cx="1143000" cy="273844"/>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IN"/>
              <a:t>(c) 2018 VARUN ACADEMY OF SKILL DEVELOPMENT</a:t>
            </a:r>
            <a:endParaRPr lang="en-US"/>
          </a:p>
        </p:txBody>
      </p:sp>
      <p:sp>
        <p:nvSpPr>
          <p:cNvPr id="6" name="Slide Number Placeholder 5"/>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149064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Snip Diagonal Corner Rectangle 7"/>
          <p:cNvSpPr/>
          <p:nvPr userDrawn="1"/>
        </p:nvSpPr>
        <p:spPr>
          <a:xfrm>
            <a:off x="0" y="-1251"/>
            <a:ext cx="2514600" cy="5143500"/>
          </a:xfrm>
          <a:prstGeom prst="snip2Diag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7" name="Snip Diagonal Corner Rectangle 6"/>
          <p:cNvSpPr/>
          <p:nvPr userDrawn="1"/>
        </p:nvSpPr>
        <p:spPr>
          <a:xfrm>
            <a:off x="2514600" y="5423"/>
            <a:ext cx="6629400" cy="5143500"/>
          </a:xfrm>
          <a:prstGeom prst="snip2DiagRect">
            <a:avLst>
              <a:gd name="adj1" fmla="val 0"/>
              <a:gd name="adj2" fmla="val 0"/>
            </a:avLst>
          </a:prstGeom>
          <a:solidFill>
            <a:srgbClr val="2845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 name="Title 1"/>
          <p:cNvSpPr>
            <a:spLocks noGrp="1"/>
          </p:cNvSpPr>
          <p:nvPr>
            <p:ph type="title"/>
          </p:nvPr>
        </p:nvSpPr>
        <p:spPr>
          <a:xfrm>
            <a:off x="4572000" y="1839232"/>
            <a:ext cx="4343400" cy="1021556"/>
          </a:xfrm>
        </p:spPr>
        <p:txBody>
          <a:bodyPr anchor="ctr"/>
          <a:lstStyle>
            <a:lvl1pPr algn="ctr">
              <a:defRPr sz="2800" b="1" cap="all">
                <a:solidFill>
                  <a:schemeClr val="bg1">
                    <a:lumMod val="95000"/>
                  </a:schemeClr>
                </a:solidFill>
              </a:defRPr>
            </a:lvl1pPr>
          </a:lstStyle>
          <a:p>
            <a:r>
              <a:rPr lang="en-US"/>
              <a:t>Click to edit Master title style</a:t>
            </a:r>
          </a:p>
        </p:txBody>
      </p:sp>
      <p:sp>
        <p:nvSpPr>
          <p:cNvPr id="3" name="Text Placeholder 2"/>
          <p:cNvSpPr>
            <a:spLocks noGrp="1"/>
          </p:cNvSpPr>
          <p:nvPr>
            <p:ph type="body" idx="1"/>
          </p:nvPr>
        </p:nvSpPr>
        <p:spPr>
          <a:xfrm>
            <a:off x="4571999" y="2876550"/>
            <a:ext cx="4343401" cy="1323780"/>
          </a:xfrm>
        </p:spPr>
        <p:txBody>
          <a:bodyPr anchor="t"/>
          <a:lstStyle>
            <a:lvl1pPr marL="0" indent="0" algn="ctr">
              <a:buNone/>
              <a:defRPr sz="2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2537020" y="4848290"/>
            <a:ext cx="5347348" cy="273844"/>
          </a:xfrm>
        </p:spPr>
        <p:txBody>
          <a:bodyPr/>
          <a:lstStyle>
            <a:lvl1pPr>
              <a:defRPr>
                <a:solidFill>
                  <a:schemeClr val="bg1">
                    <a:lumMod val="95000"/>
                  </a:schemeClr>
                </a:solidFill>
              </a:defRPr>
            </a:lvl1pPr>
          </a:lstStyle>
          <a:p>
            <a:r>
              <a:rPr lang="en-IN"/>
              <a:t>(c) 2018 VARUN ACADEMY OF SKILL DEVELOPMENT</a:t>
            </a:r>
            <a:endParaRPr 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1B47F811-2C31-46ED-81F6-6631D5364CA9}" type="slidenum">
              <a:rPr lang="en-US" smtClean="0"/>
              <a:pPr/>
              <a:t>‹#›</a:t>
            </a:fld>
            <a:endParaRPr lang="en-US"/>
          </a:p>
        </p:txBody>
      </p:sp>
      <p:sp>
        <p:nvSpPr>
          <p:cNvPr id="15" name="TextBox 14"/>
          <p:cNvSpPr txBox="1"/>
          <p:nvPr userDrawn="1"/>
        </p:nvSpPr>
        <p:spPr>
          <a:xfrm rot="16200000">
            <a:off x="8744800" y="4771600"/>
            <a:ext cx="652744" cy="215444"/>
          </a:xfrm>
          <a:prstGeom prst="rect">
            <a:avLst/>
          </a:prstGeom>
          <a:noFill/>
        </p:spPr>
        <p:txBody>
          <a:bodyPr wrap="square" rtlCol="0">
            <a:spAutoFit/>
          </a:bodyPr>
          <a:lstStyle/>
          <a:p>
            <a:r>
              <a:rPr lang="en-US" sz="800" dirty="0">
                <a:solidFill>
                  <a:schemeClr val="bg1"/>
                </a:solidFill>
                <a:latin typeface="+mn-lt"/>
              </a:rPr>
              <a:t>Version</a:t>
            </a:r>
            <a:r>
              <a:rPr lang="en-US" sz="800" baseline="0" dirty="0">
                <a:solidFill>
                  <a:schemeClr val="bg1"/>
                </a:solidFill>
                <a:latin typeface="+mn-lt"/>
              </a:rPr>
              <a:t> 1.0</a:t>
            </a:r>
            <a:endParaRPr lang="en-US" sz="800" dirty="0">
              <a:solidFill>
                <a:schemeClr val="bg1"/>
              </a:solidFill>
              <a:latin typeface="+mn-lt"/>
            </a:endParaRPr>
          </a:p>
        </p:txBody>
      </p:sp>
      <p:pic>
        <p:nvPicPr>
          <p:cNvPr id="13" name="Picture 12" descr="A close up of a sign&#10;&#10;Description generated with very high confidence">
            <a:extLst>
              <a:ext uri="{FF2B5EF4-FFF2-40B4-BE49-F238E27FC236}">
                <a16:creationId xmlns:a16="http://schemas.microsoft.com/office/drawing/2014/main" id="{E880A44C-9B86-4F6C-8B36-8D4EF7BFAB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3536" y="199957"/>
            <a:ext cx="2123727" cy="1449029"/>
          </a:xfrm>
          <a:prstGeom prst="rect">
            <a:avLst/>
          </a:prstGeom>
        </p:spPr>
      </p:pic>
    </p:spTree>
    <p:extLst>
      <p:ext uri="{BB962C8B-B14F-4D97-AF65-F5344CB8AC3E}">
        <p14:creationId xmlns:p14="http://schemas.microsoft.com/office/powerpoint/2010/main" val="322893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699545"/>
            <a:ext cx="4343400" cy="4082005"/>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545"/>
            <a:ext cx="4343400" cy="4082005"/>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52400" y="4781550"/>
            <a:ext cx="1143000" cy="273844"/>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IN"/>
              <a:t>(c) 2018 VARUN ACADEMY OF SKILL DEVELOPMENT</a:t>
            </a:r>
            <a:endParaRPr lang="en-US" dirty="0"/>
          </a:p>
        </p:txBody>
      </p:sp>
      <p:sp>
        <p:nvSpPr>
          <p:cNvPr id="7" name="Slide Number Placeholder 6"/>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312619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400" y="651768"/>
            <a:ext cx="4344988" cy="479822"/>
          </a:xfrm>
        </p:spPr>
        <p:txBody>
          <a:bodyPr anchor="b">
            <a:normAutofit/>
          </a:bodyPr>
          <a:lstStyle>
            <a:lvl1pPr marL="0" indent="0" algn="l">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400" y="1192808"/>
            <a:ext cx="4344988" cy="3588742"/>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8" y="651768"/>
            <a:ext cx="4346572" cy="479822"/>
          </a:xfrm>
        </p:spPr>
        <p:txBody>
          <a:bodyPr anchor="b">
            <a:normAutofit/>
          </a:bodyPr>
          <a:lstStyle>
            <a:lvl1pPr marL="0" indent="0" algn="l">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192808"/>
            <a:ext cx="4346572" cy="3588742"/>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4781550"/>
            <a:ext cx="1143000" cy="273844"/>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IN"/>
              <a:t>(c) 2018 VARUN ACADEMY OF SKILL DEVELOPMENT</a:t>
            </a:r>
            <a:endParaRPr lang="en-US"/>
          </a:p>
        </p:txBody>
      </p:sp>
      <p:sp>
        <p:nvSpPr>
          <p:cNvPr id="9" name="Slide Number Placeholder 8"/>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164922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4781550"/>
            <a:ext cx="1143000" cy="273844"/>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IN"/>
              <a:t>(c) 2018 VARUN ACADEMY OF SKILL DEVELOPMENT</a:t>
            </a:r>
            <a:endParaRPr lang="en-US"/>
          </a:p>
        </p:txBody>
      </p:sp>
      <p:sp>
        <p:nvSpPr>
          <p:cNvPr id="5" name="Slide Number Placeholder 4"/>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30674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4781550"/>
            <a:ext cx="1143000" cy="273844"/>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IN"/>
              <a:t>(c) 2018 VARUN ACADEMY OF SKILL DEVELOPMENT</a:t>
            </a:r>
            <a:endParaRPr lang="en-US"/>
          </a:p>
        </p:txBody>
      </p:sp>
      <p:sp>
        <p:nvSpPr>
          <p:cNvPr id="4" name="Slide Number Placeholder 3"/>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56277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6" y="115607"/>
            <a:ext cx="8236023" cy="467419"/>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99542"/>
            <a:ext cx="5416550" cy="4082008"/>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52401" y="699543"/>
            <a:ext cx="3313116" cy="408200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152400" y="4781550"/>
            <a:ext cx="1143000" cy="273844"/>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dirty="0"/>
              <a:t>(c) 2018 VARUN ACADEMY OF SKILL DEVELOPMENT</a:t>
            </a:r>
          </a:p>
        </p:txBody>
      </p:sp>
      <p:sp>
        <p:nvSpPr>
          <p:cNvPr id="7" name="Slide Number Placeholder 6"/>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329907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115607"/>
            <a:ext cx="8267700" cy="468532"/>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52400" y="623377"/>
            <a:ext cx="8839200" cy="36765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2400" y="4299942"/>
            <a:ext cx="8839200" cy="481608"/>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152400" y="4781550"/>
            <a:ext cx="1143000" cy="273844"/>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dirty="0"/>
              <a:t>(c) 2018 VARUN ACADEMY OF SKILL DEVELOPMENT</a:t>
            </a:r>
          </a:p>
        </p:txBody>
      </p:sp>
      <p:sp>
        <p:nvSpPr>
          <p:cNvPr id="7" name="Slide Number Placeholder 6"/>
          <p:cNvSpPr>
            <a:spLocks noGrp="1"/>
          </p:cNvSpPr>
          <p:nvPr>
            <p:ph type="sldNum" sz="quarter" idx="12"/>
          </p:nvPr>
        </p:nvSpPr>
        <p:spPr/>
        <p:txBody>
          <a:bodyPr/>
          <a:lstStyle/>
          <a:p>
            <a:fld id="{1B47F811-2C31-46ED-81F6-6631D5364CA9}" type="slidenum">
              <a:rPr lang="en-US" smtClean="0"/>
              <a:t>‹#›</a:t>
            </a:fld>
            <a:endParaRPr lang="en-US"/>
          </a:p>
        </p:txBody>
      </p:sp>
    </p:spTree>
    <p:extLst>
      <p:ext uri="{BB962C8B-B14F-4D97-AF65-F5344CB8AC3E}">
        <p14:creationId xmlns:p14="http://schemas.microsoft.com/office/powerpoint/2010/main" val="378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33351"/>
            <a:ext cx="8839200" cy="4571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52400" y="699154"/>
            <a:ext cx="8839200" cy="38954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891652" y="4848290"/>
            <a:ext cx="5347348" cy="273844"/>
          </a:xfrm>
          <a:prstGeom prst="rect">
            <a:avLst/>
          </a:prstGeom>
        </p:spPr>
        <p:txBody>
          <a:bodyPr vert="horz" lIns="91440" tIns="45720" rIns="91440" bIns="45720" rtlCol="0" anchor="ctr"/>
          <a:lstStyle>
            <a:lvl1pPr algn="ctr">
              <a:defRPr sz="1100" b="1" cap="all" spc="300" baseline="0">
                <a:solidFill>
                  <a:schemeClr val="tx2"/>
                </a:solidFill>
              </a:defRPr>
            </a:lvl1pPr>
          </a:lstStyle>
          <a:p>
            <a:r>
              <a:rPr lang="en-IN"/>
              <a:t>(c) 2018 VARUN ACADEMY OF SKILL DEVELOPMENT</a:t>
            </a:r>
            <a:endParaRPr lang="en-US" dirty="0"/>
          </a:p>
        </p:txBody>
      </p:sp>
      <p:sp>
        <p:nvSpPr>
          <p:cNvPr id="6" name="Slide Number Placeholder 5"/>
          <p:cNvSpPr>
            <a:spLocks noGrp="1"/>
          </p:cNvSpPr>
          <p:nvPr>
            <p:ph type="sldNum" sz="quarter" idx="4"/>
          </p:nvPr>
        </p:nvSpPr>
        <p:spPr>
          <a:xfrm>
            <a:off x="8229600" y="4840594"/>
            <a:ext cx="762000" cy="273844"/>
          </a:xfrm>
          <a:prstGeom prst="rect">
            <a:avLst/>
          </a:prstGeom>
        </p:spPr>
        <p:txBody>
          <a:bodyPr vert="horz" lIns="91440" tIns="45720" rIns="91440" bIns="45720" rtlCol="0" anchor="ctr"/>
          <a:lstStyle>
            <a:lvl1pPr algn="r">
              <a:defRPr sz="1100" b="1">
                <a:solidFill>
                  <a:schemeClr val="tx2"/>
                </a:solidFill>
              </a:defRPr>
            </a:lvl1pPr>
          </a:lstStyle>
          <a:p>
            <a:fld id="{1B47F811-2C31-46ED-81F6-6631D5364CA9}" type="slidenum">
              <a:rPr lang="en-US" smtClean="0"/>
              <a:pPr/>
              <a:t>‹#›</a:t>
            </a:fld>
            <a:endParaRPr lang="en-US"/>
          </a:p>
        </p:txBody>
      </p:sp>
      <p:sp>
        <p:nvSpPr>
          <p:cNvPr id="12" name="TextBox 11"/>
          <p:cNvSpPr txBox="1"/>
          <p:nvPr userDrawn="1"/>
        </p:nvSpPr>
        <p:spPr>
          <a:xfrm rot="16200000">
            <a:off x="8744800" y="4771600"/>
            <a:ext cx="652744" cy="215444"/>
          </a:xfrm>
          <a:prstGeom prst="rect">
            <a:avLst/>
          </a:prstGeom>
          <a:noFill/>
        </p:spPr>
        <p:txBody>
          <a:bodyPr wrap="square" rtlCol="0">
            <a:spAutoFit/>
          </a:bodyPr>
          <a:lstStyle/>
          <a:p>
            <a:r>
              <a:rPr lang="en-US" sz="800" dirty="0">
                <a:solidFill>
                  <a:schemeClr val="tx1">
                    <a:lumMod val="75000"/>
                    <a:lumOff val="25000"/>
                  </a:schemeClr>
                </a:solidFill>
                <a:latin typeface="+mn-lt"/>
              </a:rPr>
              <a:t>Version</a:t>
            </a:r>
            <a:r>
              <a:rPr lang="en-US" sz="800" baseline="0" dirty="0">
                <a:solidFill>
                  <a:schemeClr val="tx1">
                    <a:lumMod val="75000"/>
                    <a:lumOff val="25000"/>
                  </a:schemeClr>
                </a:solidFill>
                <a:latin typeface="+mn-lt"/>
              </a:rPr>
              <a:t> 1.0</a:t>
            </a:r>
            <a:endParaRPr lang="en-US" sz="800" dirty="0">
              <a:solidFill>
                <a:schemeClr val="tx1">
                  <a:lumMod val="75000"/>
                  <a:lumOff val="25000"/>
                </a:schemeClr>
              </a:solidFill>
              <a:latin typeface="+mn-lt"/>
            </a:endParaRPr>
          </a:p>
        </p:txBody>
      </p:sp>
      <p:cxnSp>
        <p:nvCxnSpPr>
          <p:cNvPr id="14" name="Straight Connector 13">
            <a:extLst>
              <a:ext uri="{FF2B5EF4-FFF2-40B4-BE49-F238E27FC236}">
                <a16:creationId xmlns:a16="http://schemas.microsoft.com/office/drawing/2014/main" id="{4B31642E-7984-4915-8FAC-580A670CB9C3}"/>
              </a:ext>
            </a:extLst>
          </p:cNvPr>
          <p:cNvCxnSpPr>
            <a:cxnSpLocks/>
          </p:cNvCxnSpPr>
          <p:nvPr userDrawn="1"/>
        </p:nvCxnSpPr>
        <p:spPr>
          <a:xfrm>
            <a:off x="152400" y="4731990"/>
            <a:ext cx="883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generated with high confidence">
            <a:extLst>
              <a:ext uri="{FF2B5EF4-FFF2-40B4-BE49-F238E27FC236}">
                <a16:creationId xmlns:a16="http://schemas.microsoft.com/office/drawing/2014/main" id="{E15F7CD9-9B40-4302-947B-9F3DF686BC8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27232" y="4227933"/>
            <a:ext cx="464368" cy="449755"/>
          </a:xfrm>
          <a:prstGeom prst="rect">
            <a:avLst/>
          </a:prstGeom>
        </p:spPr>
      </p:pic>
    </p:spTree>
    <p:extLst>
      <p:ext uri="{BB962C8B-B14F-4D97-AF65-F5344CB8AC3E}">
        <p14:creationId xmlns:p14="http://schemas.microsoft.com/office/powerpoint/2010/main" val="216289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400" b="0" kern="1200">
          <a:solidFill>
            <a:srgbClr val="28458F"/>
          </a:solidFill>
          <a:latin typeface="Roboto Light" panose="02000000000000000000" pitchFamily="2" charset="0"/>
          <a:ea typeface="Roboto Light" panose="02000000000000000000" pitchFamily="2" charset="0"/>
          <a:cs typeface="+mj-cs"/>
        </a:defRPr>
      </a:lvl1pPr>
    </p:titleStyle>
    <p:bodyStyle>
      <a:lvl1pPr marL="269875" indent="-269875" algn="l" defTabSz="914400" rtl="0" eaLnBrk="1" latinLnBrk="0" hangingPunct="1">
        <a:lnSpc>
          <a:spcPct val="110000"/>
        </a:lnSpc>
        <a:spcBef>
          <a:spcPct val="20000"/>
        </a:spcBef>
        <a:buFont typeface="Arial"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lnSpc>
          <a:spcPct val="110000"/>
        </a:lnSpc>
        <a:spcBef>
          <a:spcPct val="20000"/>
        </a:spcBef>
        <a:buFont typeface="Arial"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0000"/>
        </a:lnSpc>
        <a:spcBef>
          <a:spcPct val="20000"/>
        </a:spcBef>
        <a:buFont typeface="Arial"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10000"/>
        </a:lnSpc>
        <a:spcBef>
          <a:spcPct val="20000"/>
        </a:spcBef>
        <a:buFont typeface="Arial" pitchFamily="34" charset="0"/>
        <a:buChar char="–"/>
        <a:defRPr sz="11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10000"/>
        </a:lnSpc>
        <a:spcBef>
          <a:spcPct val="20000"/>
        </a:spcBef>
        <a:buFont typeface="Arial" pitchFamily="34" charset="0"/>
        <a:buChar char="»"/>
        <a:defRPr sz="11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
        <p:nvSpPr>
          <p:cNvPr id="3" name="Subtitle 2"/>
          <p:cNvSpPr>
            <a:spLocks noGrp="1"/>
          </p:cNvSpPr>
          <p:nvPr>
            <p:ph type="subTitle" idx="1"/>
          </p:nvPr>
        </p:nvSpPr>
        <p:spPr/>
        <p:txBody>
          <a:bodyPr/>
          <a:lstStyle/>
          <a:p>
            <a:r>
              <a:rPr lang="en-US" dirty="0"/>
              <a:t>Exercise – II A</a:t>
            </a:r>
          </a:p>
          <a:p>
            <a:r>
              <a:rPr lang="en-US" dirty="0"/>
              <a:t>Data Types and Operators</a:t>
            </a:r>
          </a:p>
        </p:txBody>
      </p:sp>
    </p:spTree>
    <p:extLst>
      <p:ext uri="{BB962C8B-B14F-4D97-AF65-F5344CB8AC3E}">
        <p14:creationId xmlns:p14="http://schemas.microsoft.com/office/powerpoint/2010/main" val="43068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818F11-2DD4-464A-930E-88A53A7C2196}"/>
              </a:ext>
            </a:extLst>
          </p:cNvPr>
          <p:cNvSpPr/>
          <p:nvPr/>
        </p:nvSpPr>
        <p:spPr>
          <a:xfrm>
            <a:off x="251520" y="1031425"/>
            <a:ext cx="8773534" cy="31618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1</a:t>
            </a:r>
          </a:p>
        </p:txBody>
      </p:sp>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p:txBody>
          <a:bodyPr/>
          <a:lstStyle/>
          <a:p>
            <a:r>
              <a:rPr lang="en-IN" dirty="0"/>
              <a:t>Consider the following statement:</a:t>
            </a:r>
          </a:p>
          <a:p>
            <a:pPr marL="268288" indent="0">
              <a:buNone/>
            </a:pPr>
            <a:r>
              <a:rPr lang="en-IN" dirty="0">
                <a:solidFill>
                  <a:schemeClr val="tx2">
                    <a:lumMod val="75000"/>
                  </a:schemeClr>
                </a:solidFill>
                <a:latin typeface="Consolas" panose="020B0609020204030204" pitchFamily="49" charset="0"/>
              </a:rPr>
              <a:t>a = 4 * 3 / 4 + 4 / 4 + 8 – 2 + 5 / 8</a:t>
            </a:r>
          </a:p>
          <a:p>
            <a:pPr marL="623888" indent="-357188">
              <a:buFont typeface="+mj-lt"/>
              <a:buAutoNum type="alphaLcParenR"/>
            </a:pPr>
            <a:r>
              <a:rPr lang="en-IN" dirty="0"/>
              <a:t>Now evaluate the above </a:t>
            </a:r>
            <a:r>
              <a:rPr lang="en-IN" dirty="0">
                <a:solidFill>
                  <a:schemeClr val="tx2">
                    <a:lumMod val="75000"/>
                  </a:schemeClr>
                </a:solidFill>
                <a:latin typeface="Consolas" panose="020B0609020204030204" pitchFamily="49" charset="0"/>
              </a:rPr>
              <a:t>expression</a:t>
            </a:r>
            <a:r>
              <a:rPr lang="en-IN" dirty="0"/>
              <a:t> manually and find the value of </a:t>
            </a:r>
            <a:r>
              <a:rPr lang="en-IN" dirty="0">
                <a:solidFill>
                  <a:schemeClr val="tx2">
                    <a:lumMod val="75000"/>
                  </a:schemeClr>
                </a:solidFill>
                <a:latin typeface="Consolas" panose="020B0609020204030204" pitchFamily="49" charset="0"/>
              </a:rPr>
              <a:t>a</a:t>
            </a:r>
            <a:r>
              <a:rPr lang="en-IN" dirty="0"/>
              <a:t>?</a:t>
            </a:r>
          </a:p>
          <a:p>
            <a:pPr marL="623888" indent="-357188">
              <a:buFont typeface="+mj-lt"/>
              <a:buAutoNum type="alphaLcParenR"/>
            </a:pPr>
            <a:r>
              <a:rPr lang="en-IN" dirty="0"/>
              <a:t>Evaluate the above </a:t>
            </a:r>
            <a:r>
              <a:rPr lang="en-IN" dirty="0">
                <a:solidFill>
                  <a:schemeClr val="tx2">
                    <a:lumMod val="75000"/>
                  </a:schemeClr>
                </a:solidFill>
                <a:latin typeface="Consolas" panose="020B0609020204030204" pitchFamily="49" charset="0"/>
              </a:rPr>
              <a:t>expression</a:t>
            </a:r>
            <a:r>
              <a:rPr lang="en-IN" dirty="0"/>
              <a:t> in Python and find the value of </a:t>
            </a:r>
            <a:r>
              <a:rPr lang="en-IN" dirty="0">
                <a:solidFill>
                  <a:schemeClr val="tx2">
                    <a:lumMod val="75000"/>
                  </a:schemeClr>
                </a:solidFill>
                <a:latin typeface="Consolas" panose="020B0609020204030204" pitchFamily="49" charset="0"/>
              </a:rPr>
              <a:t>a</a:t>
            </a:r>
            <a:r>
              <a:rPr lang="en-IN" dirty="0"/>
              <a:t>?</a:t>
            </a:r>
          </a:p>
        </p:txBody>
      </p:sp>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dirty="0"/>
              <a:t>(c) 2018 VARUN ACADEMY OF SKILL DEVELOPMENT</a:t>
            </a:r>
            <a:endParaRPr lang="en-US" dirty="0"/>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0628EF-3AE3-42C6-BB42-35C62CF65BBB}"/>
              </a:ext>
            </a:extLst>
          </p:cNvPr>
          <p:cNvSpPr txBox="1"/>
          <p:nvPr/>
        </p:nvSpPr>
        <p:spPr>
          <a:xfrm>
            <a:off x="251520" y="2647087"/>
            <a:ext cx="8740080" cy="1354217"/>
          </a:xfrm>
          <a:prstGeom prst="rect">
            <a:avLst/>
          </a:prstGeom>
          <a:noFill/>
        </p:spPr>
        <p:txBody>
          <a:bodyPr wrap="square" rtlCol="0">
            <a:spAutoFit/>
          </a:bodyPr>
          <a:lstStyle/>
          <a:p>
            <a:r>
              <a:rPr lang="en-IN" sz="1600" i="1" dirty="0">
                <a:solidFill>
                  <a:schemeClr val="accent4"/>
                </a:solidFill>
              </a:rPr>
              <a:t>[Create a text file  </a:t>
            </a:r>
            <a:r>
              <a:rPr lang="en-IN" sz="1400" dirty="0">
                <a:solidFill>
                  <a:srgbClr val="00B050"/>
                </a:solidFill>
                <a:latin typeface="Consolas" panose="020B0609020204030204" pitchFamily="49" charset="0"/>
              </a:rPr>
              <a:t>manual_stmt_eval.txt</a:t>
            </a:r>
            <a:r>
              <a:rPr lang="en-IN" sz="1600" i="1" dirty="0">
                <a:solidFill>
                  <a:schemeClr val="accent4"/>
                </a:solidFill>
              </a:rPr>
              <a:t> and demonstrate all your steps involved in manual calculation and result of the expression, then write a program with name </a:t>
            </a:r>
            <a:r>
              <a:rPr lang="en-IN" sz="1400" dirty="0">
                <a:solidFill>
                  <a:srgbClr val="00B050"/>
                </a:solidFill>
                <a:latin typeface="Consolas" panose="020B0609020204030204" pitchFamily="49" charset="0"/>
              </a:rPr>
              <a:t>stmt_eval.py </a:t>
            </a:r>
            <a:r>
              <a:rPr lang="en-IN" sz="1600" i="1" dirty="0">
                <a:solidFill>
                  <a:schemeClr val="accent4"/>
                </a:solidFill>
              </a:rPr>
              <a:t>to calculate and print result of the expression and push both files to &lt;name&gt;</a:t>
            </a:r>
            <a:r>
              <a:rPr lang="en-IN" sz="1600" i="1" dirty="0" err="1">
                <a:solidFill>
                  <a:schemeClr val="accent4"/>
                </a:solidFill>
              </a:rPr>
              <a:t>PythonAssignment</a:t>
            </a:r>
            <a:r>
              <a:rPr lang="en-IN" sz="1600" i="1" dirty="0">
                <a:solidFill>
                  <a:schemeClr val="accent4"/>
                </a:solidFill>
              </a:rPr>
              <a:t> &gt; </a:t>
            </a:r>
            <a:r>
              <a:rPr lang="en-IN" sz="1600" i="1" dirty="0" err="1">
                <a:solidFill>
                  <a:schemeClr val="accent4"/>
                </a:solidFill>
              </a:rPr>
              <a:t>exercise_ii_a</a:t>
            </a:r>
            <a:r>
              <a:rPr lang="en-IN" sz="1600" i="1" dirty="0">
                <a:solidFill>
                  <a:schemeClr val="accent4"/>
                </a:solidFill>
              </a:rPr>
              <a:t> folder in your git repository for assignment.]</a:t>
            </a:r>
          </a:p>
          <a:p>
            <a:endParaRPr lang="en-IN" sz="1600" dirty="0"/>
          </a:p>
        </p:txBody>
      </p:sp>
    </p:spTree>
    <p:extLst>
      <p:ext uri="{BB962C8B-B14F-4D97-AF65-F5344CB8AC3E}">
        <p14:creationId xmlns:p14="http://schemas.microsoft.com/office/powerpoint/2010/main" val="241944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9FF821-41AD-422C-BA68-9E74E11C3FC2}"/>
              </a:ext>
            </a:extLst>
          </p:cNvPr>
          <p:cNvSpPr/>
          <p:nvPr/>
        </p:nvSpPr>
        <p:spPr>
          <a:xfrm>
            <a:off x="251520" y="2911948"/>
            <a:ext cx="8784976" cy="677678"/>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3146E36-E99D-4EE5-9A41-CA7C3C0EB89D}"/>
              </a:ext>
            </a:extLst>
          </p:cNvPr>
          <p:cNvSpPr/>
          <p:nvPr/>
        </p:nvSpPr>
        <p:spPr>
          <a:xfrm>
            <a:off x="262962" y="1980604"/>
            <a:ext cx="8773534" cy="677678"/>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29818F11-2DD4-464A-930E-88A53A7C2196}"/>
              </a:ext>
            </a:extLst>
          </p:cNvPr>
          <p:cNvSpPr/>
          <p:nvPr/>
        </p:nvSpPr>
        <p:spPr>
          <a:xfrm>
            <a:off x="262962" y="1031425"/>
            <a:ext cx="8773534" cy="677678"/>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2</a:t>
            </a:r>
          </a:p>
        </p:txBody>
      </p:sp>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a:xfrm>
            <a:off x="152400" y="699550"/>
            <a:ext cx="8839200" cy="3895074"/>
          </a:xfrm>
        </p:spPr>
        <p:txBody>
          <a:bodyPr/>
          <a:lstStyle/>
          <a:p>
            <a:r>
              <a:rPr lang="en-IN" dirty="0"/>
              <a:t>Evaluate</a:t>
            </a:r>
            <a:r>
              <a:rPr lang="es-ES" dirty="0"/>
              <a:t> </a:t>
            </a:r>
            <a:r>
              <a:rPr lang="en-IN" dirty="0"/>
              <a:t>the following expressions</a:t>
            </a:r>
            <a:r>
              <a:rPr lang="es-ES" dirty="0"/>
              <a:t> </a:t>
            </a:r>
            <a:r>
              <a:rPr lang="en-IN" dirty="0"/>
              <a:t>first manually then computationally</a:t>
            </a:r>
            <a:r>
              <a:rPr lang="es-ES" dirty="0"/>
              <a:t>:</a:t>
            </a:r>
          </a:p>
          <a:p>
            <a:pPr marL="623888" indent="-342900">
              <a:buFont typeface="+mj-lt"/>
              <a:buAutoNum type="alphaLcParenR"/>
            </a:pPr>
            <a:r>
              <a:rPr lang="en-IN" dirty="0">
                <a:solidFill>
                  <a:schemeClr val="tx2">
                    <a:lumMod val="75000"/>
                  </a:schemeClr>
                </a:solidFill>
                <a:latin typeface="Consolas" panose="020B0609020204030204" pitchFamily="49" charset="0"/>
              </a:rPr>
              <a:t>a = 4, b = 2, x = 5, y = 4</a:t>
            </a:r>
          </a:p>
          <a:p>
            <a:pPr marL="623888" indent="0">
              <a:buNone/>
            </a:pPr>
            <a:r>
              <a:rPr lang="en-IN" dirty="0">
                <a:solidFill>
                  <a:schemeClr val="tx2">
                    <a:lumMod val="75000"/>
                  </a:schemeClr>
                </a:solidFill>
                <a:latin typeface="Consolas" panose="020B0609020204030204" pitchFamily="49" charset="0"/>
              </a:rPr>
              <a:t>result = 5 * b * b * x – 3 * a * y * y – 8 * b * b * x + 10 * a * y</a:t>
            </a:r>
          </a:p>
          <a:p>
            <a:pPr marL="623888" indent="0">
              <a:buNone/>
            </a:pPr>
            <a:endParaRPr lang="en-IN" dirty="0">
              <a:solidFill>
                <a:schemeClr val="tx2">
                  <a:lumMod val="75000"/>
                </a:schemeClr>
              </a:solidFill>
              <a:latin typeface="Consolas" panose="020B0609020204030204" pitchFamily="49" charset="0"/>
            </a:endParaRPr>
          </a:p>
          <a:p>
            <a:pPr marL="623888" indent="-342900">
              <a:buFont typeface="+mj-lt"/>
              <a:buAutoNum type="alphaLcParenR" startAt="2"/>
            </a:pPr>
            <a:r>
              <a:rPr lang="en-IN" dirty="0">
                <a:solidFill>
                  <a:schemeClr val="tx2">
                    <a:lumMod val="75000"/>
                  </a:schemeClr>
                </a:solidFill>
                <a:latin typeface="Consolas" panose="020B0609020204030204" pitchFamily="49" charset="0"/>
              </a:rPr>
              <a:t>a = 2, y = 3, c = 7</a:t>
            </a:r>
          </a:p>
          <a:p>
            <a:pPr marL="623888" indent="0">
              <a:buNone/>
            </a:pPr>
            <a:r>
              <a:rPr lang="en-IN" dirty="0">
                <a:solidFill>
                  <a:schemeClr val="tx2">
                    <a:lumMod val="75000"/>
                  </a:schemeClr>
                </a:solidFill>
                <a:latin typeface="Consolas" panose="020B0609020204030204" pitchFamily="49" charset="0"/>
              </a:rPr>
              <a:t>calc</a:t>
            </a:r>
            <a:r>
              <a:rPr lang="es-ES" dirty="0">
                <a:solidFill>
                  <a:schemeClr val="tx2">
                    <a:lumMod val="75000"/>
                  </a:schemeClr>
                </a:solidFill>
                <a:latin typeface="Consolas" panose="020B0609020204030204" pitchFamily="49" charset="0"/>
              </a:rPr>
              <a:t> </a:t>
            </a:r>
            <a:r>
              <a:rPr lang="en-IN" dirty="0">
                <a:solidFill>
                  <a:schemeClr val="tx2">
                    <a:lumMod val="75000"/>
                  </a:schemeClr>
                </a:solidFill>
                <a:latin typeface="Consolas" panose="020B0609020204030204" pitchFamily="49" charset="0"/>
              </a:rPr>
              <a:t>= 4 * a * y / c – a * y / c</a:t>
            </a:r>
          </a:p>
          <a:p>
            <a:pPr marL="623888" indent="0">
              <a:buNone/>
            </a:pPr>
            <a:endParaRPr lang="en-IN" dirty="0">
              <a:solidFill>
                <a:schemeClr val="tx2">
                  <a:lumMod val="75000"/>
                </a:schemeClr>
              </a:solidFill>
              <a:latin typeface="Consolas" panose="020B0609020204030204" pitchFamily="49" charset="0"/>
            </a:endParaRPr>
          </a:p>
          <a:p>
            <a:pPr marL="623888" indent="-342900">
              <a:buFont typeface="+mj-lt"/>
              <a:buAutoNum type="alphaLcParenR" startAt="3"/>
            </a:pPr>
            <a:r>
              <a:rPr lang="en-IN" dirty="0">
                <a:solidFill>
                  <a:schemeClr val="tx2">
                    <a:lumMod val="75000"/>
                  </a:schemeClr>
                </a:solidFill>
                <a:latin typeface="Consolas" panose="020B0609020204030204" pitchFamily="49" charset="0"/>
              </a:rPr>
              <a:t>a = 4.4, b = 0.0, c = 4.2, y = 3.0</a:t>
            </a:r>
          </a:p>
          <a:p>
            <a:pPr marL="623888" indent="0">
              <a:buNone/>
            </a:pPr>
            <a:r>
              <a:rPr lang="en-IN" dirty="0" err="1">
                <a:solidFill>
                  <a:schemeClr val="tx2">
                    <a:lumMod val="75000"/>
                  </a:schemeClr>
                </a:solidFill>
                <a:latin typeface="Consolas" panose="020B0609020204030204" pitchFamily="49" charset="0"/>
              </a:rPr>
              <a:t>ans</a:t>
            </a:r>
            <a:r>
              <a:rPr lang="en-IN" dirty="0">
                <a:solidFill>
                  <a:schemeClr val="tx2">
                    <a:lumMod val="75000"/>
                  </a:schemeClr>
                </a:solidFill>
                <a:latin typeface="Consolas" panose="020B0609020204030204" pitchFamily="49" charset="0"/>
              </a:rPr>
              <a:t> = c + a * y * y / b</a:t>
            </a:r>
          </a:p>
        </p:txBody>
      </p:sp>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a:t>(c) 2018 VARUN ACADEMY OF SKILL DEVELOPMENT</a:t>
            </a:r>
            <a:endParaRPr lang="en-US"/>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C4C1D-C331-4EF5-AD07-359C69FD2780}"/>
              </a:ext>
            </a:extLst>
          </p:cNvPr>
          <p:cNvSpPr txBox="1"/>
          <p:nvPr/>
        </p:nvSpPr>
        <p:spPr>
          <a:xfrm>
            <a:off x="440432" y="3654772"/>
            <a:ext cx="8596064" cy="1077218"/>
          </a:xfrm>
          <a:prstGeom prst="rect">
            <a:avLst/>
          </a:prstGeom>
          <a:noFill/>
        </p:spPr>
        <p:txBody>
          <a:bodyPr wrap="square" rtlCol="0">
            <a:spAutoFit/>
          </a:bodyPr>
          <a:lstStyle/>
          <a:p>
            <a:r>
              <a:rPr lang="en-IN" sz="1600" i="1" dirty="0">
                <a:solidFill>
                  <a:schemeClr val="accent4"/>
                </a:solidFill>
              </a:rPr>
              <a:t>[Create a text file  </a:t>
            </a:r>
            <a:r>
              <a:rPr lang="en-IN" sz="1400" dirty="0">
                <a:solidFill>
                  <a:srgbClr val="00B050"/>
                </a:solidFill>
                <a:latin typeface="Consolas" panose="020B0609020204030204" pitchFamily="49" charset="0"/>
              </a:rPr>
              <a:t>manual_expr_eval.txt</a:t>
            </a:r>
            <a:r>
              <a:rPr lang="en-IN" sz="1600" i="1" dirty="0">
                <a:solidFill>
                  <a:schemeClr val="accent4"/>
                </a:solidFill>
              </a:rPr>
              <a:t> and demonstrate all your steps involved in manual calculation and results of all the three expressions, then write a program with name </a:t>
            </a:r>
            <a:r>
              <a:rPr lang="en-IN" sz="1400" dirty="0">
                <a:solidFill>
                  <a:srgbClr val="00B050"/>
                </a:solidFill>
                <a:latin typeface="Consolas" panose="020B0609020204030204" pitchFamily="49" charset="0"/>
              </a:rPr>
              <a:t>expr_eval.py </a:t>
            </a:r>
            <a:r>
              <a:rPr lang="en-IN" sz="1600" i="1" dirty="0">
                <a:solidFill>
                  <a:schemeClr val="accent4"/>
                </a:solidFill>
              </a:rPr>
              <a:t>to calculate and print results of all the three expressions one by one and push both files to &lt;name&gt;</a:t>
            </a:r>
            <a:r>
              <a:rPr lang="en-IN" sz="1600" i="1" dirty="0" err="1">
                <a:solidFill>
                  <a:schemeClr val="accent4"/>
                </a:solidFill>
              </a:rPr>
              <a:t>PythonAssignment</a:t>
            </a:r>
            <a:r>
              <a:rPr lang="en-IN" sz="1600" i="1" dirty="0">
                <a:solidFill>
                  <a:schemeClr val="accent4"/>
                </a:solidFill>
              </a:rPr>
              <a:t> &gt; </a:t>
            </a:r>
            <a:r>
              <a:rPr lang="en-IN" sz="1600" i="1" dirty="0" err="1">
                <a:solidFill>
                  <a:schemeClr val="accent4"/>
                </a:solidFill>
              </a:rPr>
              <a:t>exercise_ii_a</a:t>
            </a:r>
            <a:r>
              <a:rPr lang="en-IN" sz="1600" i="1" dirty="0">
                <a:solidFill>
                  <a:schemeClr val="accent4"/>
                </a:solidFill>
              </a:rPr>
              <a:t> folder in your git repository for assignment.]</a:t>
            </a:r>
          </a:p>
        </p:txBody>
      </p:sp>
    </p:spTree>
    <p:extLst>
      <p:ext uri="{BB962C8B-B14F-4D97-AF65-F5344CB8AC3E}">
        <p14:creationId xmlns:p14="http://schemas.microsoft.com/office/powerpoint/2010/main" val="319586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818F11-2DD4-464A-930E-88A53A7C2196}"/>
              </a:ext>
            </a:extLst>
          </p:cNvPr>
          <p:cNvSpPr/>
          <p:nvPr/>
        </p:nvSpPr>
        <p:spPr>
          <a:xfrm>
            <a:off x="262962" y="1061161"/>
            <a:ext cx="8773534" cy="6042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3</a:t>
            </a:r>
          </a:p>
        </p:txBody>
      </p:sp>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p:txBody>
          <a:bodyPr/>
          <a:lstStyle/>
          <a:p>
            <a:r>
              <a:rPr lang="en-IN" dirty="0"/>
              <a:t>Guess the output of the following statement considering the following declarations:</a:t>
            </a:r>
          </a:p>
          <a:p>
            <a:pPr marL="268288" indent="0">
              <a:buNone/>
            </a:pPr>
            <a:r>
              <a:rPr lang="en-IN" dirty="0">
                <a:solidFill>
                  <a:schemeClr val="tx2">
                    <a:lumMod val="75000"/>
                  </a:schemeClr>
                </a:solidFill>
                <a:latin typeface="Consolas" panose="020B0609020204030204" pitchFamily="49" charset="0"/>
              </a:rPr>
              <a:t>r = s = t = 5</a:t>
            </a:r>
          </a:p>
          <a:p>
            <a:pPr marL="268288" indent="0">
              <a:buNone/>
            </a:pPr>
            <a:r>
              <a:rPr lang="en-IN" dirty="0" err="1">
                <a:solidFill>
                  <a:schemeClr val="tx2">
                    <a:lumMod val="75000"/>
                  </a:schemeClr>
                </a:solidFill>
                <a:latin typeface="Consolas" panose="020B0609020204030204" pitchFamily="49" charset="0"/>
              </a:rPr>
              <a:t>avg</a:t>
            </a:r>
            <a:r>
              <a:rPr lang="en-IN" dirty="0">
                <a:solidFill>
                  <a:schemeClr val="tx2">
                    <a:lumMod val="75000"/>
                  </a:schemeClr>
                </a:solidFill>
                <a:latin typeface="Consolas" panose="020B0609020204030204" pitchFamily="49" charset="0"/>
              </a:rPr>
              <a:t> = r + s + t / 3</a:t>
            </a:r>
          </a:p>
          <a:p>
            <a:pPr marL="623888" indent="-357188">
              <a:buFont typeface="+mj-lt"/>
              <a:buAutoNum type="alphaLcParenR"/>
            </a:pPr>
            <a:r>
              <a:rPr lang="en-IN" dirty="0"/>
              <a:t>Now evaluate the above </a:t>
            </a:r>
            <a:r>
              <a:rPr lang="en-IN" dirty="0">
                <a:solidFill>
                  <a:schemeClr val="tx2">
                    <a:lumMod val="75000"/>
                  </a:schemeClr>
                </a:solidFill>
                <a:latin typeface="Consolas" panose="020B0609020204030204" pitchFamily="49" charset="0"/>
              </a:rPr>
              <a:t>expression</a:t>
            </a:r>
            <a:r>
              <a:rPr lang="en-IN" dirty="0"/>
              <a:t> manually and find the value of </a:t>
            </a:r>
            <a:r>
              <a:rPr lang="en-IN" dirty="0" err="1">
                <a:solidFill>
                  <a:schemeClr val="tx2">
                    <a:lumMod val="75000"/>
                  </a:schemeClr>
                </a:solidFill>
                <a:latin typeface="Consolas" panose="020B0609020204030204" pitchFamily="49" charset="0"/>
              </a:rPr>
              <a:t>avg</a:t>
            </a:r>
            <a:r>
              <a:rPr lang="en-IN" dirty="0"/>
              <a:t>?</a:t>
            </a:r>
          </a:p>
          <a:p>
            <a:pPr marL="623888" indent="-357188">
              <a:buFont typeface="+mj-lt"/>
              <a:buAutoNum type="alphaLcParenR"/>
            </a:pPr>
            <a:r>
              <a:rPr lang="en-IN" dirty="0"/>
              <a:t>Evaluate the above </a:t>
            </a:r>
            <a:r>
              <a:rPr lang="en-IN" dirty="0">
                <a:solidFill>
                  <a:schemeClr val="tx2">
                    <a:lumMod val="75000"/>
                  </a:schemeClr>
                </a:solidFill>
                <a:latin typeface="Consolas" panose="020B0609020204030204" pitchFamily="49" charset="0"/>
              </a:rPr>
              <a:t>expression</a:t>
            </a:r>
            <a:r>
              <a:rPr lang="en-IN" dirty="0"/>
              <a:t> in Python and find the value of </a:t>
            </a:r>
            <a:r>
              <a:rPr lang="en-IN" dirty="0" err="1">
                <a:solidFill>
                  <a:schemeClr val="tx2">
                    <a:lumMod val="75000"/>
                  </a:schemeClr>
                </a:solidFill>
                <a:latin typeface="Consolas" panose="020B0609020204030204" pitchFamily="49" charset="0"/>
              </a:rPr>
              <a:t>avg</a:t>
            </a:r>
            <a:r>
              <a:rPr lang="en-IN" dirty="0"/>
              <a:t>?</a:t>
            </a:r>
          </a:p>
        </p:txBody>
      </p:sp>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dirty="0"/>
              <a:t>(c) 2018 VARUN ACADEMY OF SKILL DEVELOPMENT</a:t>
            </a:r>
            <a:endParaRPr lang="en-US" dirty="0"/>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FF981A-201B-48D2-BB4C-C9E042E84517}"/>
              </a:ext>
            </a:extLst>
          </p:cNvPr>
          <p:cNvSpPr txBox="1"/>
          <p:nvPr/>
        </p:nvSpPr>
        <p:spPr>
          <a:xfrm>
            <a:off x="467544" y="2966622"/>
            <a:ext cx="8424936" cy="830997"/>
          </a:xfrm>
          <a:prstGeom prst="rect">
            <a:avLst/>
          </a:prstGeom>
          <a:noFill/>
        </p:spPr>
        <p:txBody>
          <a:bodyPr wrap="square" rtlCol="0">
            <a:spAutoFit/>
          </a:bodyPr>
          <a:lstStyle/>
          <a:p>
            <a:r>
              <a:rPr lang="en-IN" sz="1600" i="1" dirty="0">
                <a:solidFill>
                  <a:schemeClr val="accent4"/>
                </a:solidFill>
              </a:rPr>
              <a:t>[Create a text file with the name </a:t>
            </a:r>
            <a:r>
              <a:rPr lang="en-IN" sz="1400" dirty="0">
                <a:solidFill>
                  <a:srgbClr val="00B050"/>
                </a:solidFill>
                <a:latin typeface="Consolas" panose="020B0609020204030204" pitchFamily="49" charset="0"/>
              </a:rPr>
              <a:t>manual_average.txt </a:t>
            </a:r>
            <a:r>
              <a:rPr lang="en-IN" sz="1600" i="1" dirty="0">
                <a:solidFill>
                  <a:schemeClr val="accent4"/>
                </a:solidFill>
              </a:rPr>
              <a:t>and demonstrate all your steps involved in manual calculation, then write a program with name </a:t>
            </a:r>
            <a:r>
              <a:rPr lang="en-IN" sz="1400" dirty="0">
                <a:solidFill>
                  <a:srgbClr val="00B050"/>
                </a:solidFill>
                <a:latin typeface="Consolas" panose="020B0609020204030204" pitchFamily="49" charset="0"/>
              </a:rPr>
              <a:t>avg_expr.py</a:t>
            </a:r>
            <a:r>
              <a:rPr lang="en-IN" sz="1600" i="1" dirty="0">
                <a:solidFill>
                  <a:schemeClr val="accent4"/>
                </a:solidFill>
              </a:rPr>
              <a:t> and push both files to &lt;name&gt;</a:t>
            </a:r>
            <a:r>
              <a:rPr lang="en-IN" sz="1600" i="1" dirty="0" err="1">
                <a:solidFill>
                  <a:schemeClr val="accent4"/>
                </a:solidFill>
              </a:rPr>
              <a:t>PythonAssignment</a:t>
            </a:r>
            <a:r>
              <a:rPr lang="en-IN" sz="1600" i="1" dirty="0">
                <a:solidFill>
                  <a:schemeClr val="accent4"/>
                </a:solidFill>
              </a:rPr>
              <a:t> &gt; </a:t>
            </a:r>
            <a:r>
              <a:rPr lang="en-IN" sz="1600" i="1" dirty="0" err="1">
                <a:solidFill>
                  <a:schemeClr val="accent4"/>
                </a:solidFill>
              </a:rPr>
              <a:t>exercise_ii_a</a:t>
            </a:r>
            <a:r>
              <a:rPr lang="en-IN" sz="1600" i="1" dirty="0">
                <a:solidFill>
                  <a:schemeClr val="accent4"/>
                </a:solidFill>
              </a:rPr>
              <a:t> folder in your git repository for assignment.]</a:t>
            </a:r>
          </a:p>
        </p:txBody>
      </p:sp>
    </p:spTree>
    <p:extLst>
      <p:ext uri="{BB962C8B-B14F-4D97-AF65-F5344CB8AC3E}">
        <p14:creationId xmlns:p14="http://schemas.microsoft.com/office/powerpoint/2010/main" val="145807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p:txBody>
              <a:bodyPr/>
              <a:lstStyle/>
              <a:p>
                <a:r>
                  <a:rPr lang="en-IN" dirty="0"/>
                  <a:t>Convert the following mathematical equations into corresponding python statements and evaluate for the following set of values of </a:t>
                </a:r>
                <a:r>
                  <a:rPr lang="en-IN" dirty="0">
                    <a:solidFill>
                      <a:schemeClr val="tx2">
                        <a:lumMod val="75000"/>
                      </a:schemeClr>
                    </a:solidFill>
                    <a:latin typeface="Consolas" panose="020B0609020204030204" pitchFamily="49" charset="0"/>
                  </a:rPr>
                  <a:t>x</a:t>
                </a:r>
                <a:r>
                  <a:rPr lang="en-IN" dirty="0"/>
                  <a:t> and </a:t>
                </a:r>
                <a:r>
                  <a:rPr lang="en-IN" dirty="0">
                    <a:solidFill>
                      <a:schemeClr val="tx2">
                        <a:lumMod val="75000"/>
                      </a:schemeClr>
                    </a:solidFill>
                    <a:latin typeface="Consolas" panose="020B0609020204030204" pitchFamily="49" charset="0"/>
                  </a:rPr>
                  <a:t>y</a:t>
                </a:r>
                <a:r>
                  <a:rPr lang="en-IN" dirty="0"/>
                  <a:t>:</a:t>
                </a:r>
              </a:p>
              <a:p>
                <a:pPr marL="268288" indent="0">
                  <a:buNone/>
                </a:pPr>
                <a:r>
                  <a:rPr lang="en-IN" dirty="0">
                    <a:solidFill>
                      <a:schemeClr val="tx2">
                        <a:lumMod val="75000"/>
                      </a:schemeClr>
                    </a:solidFill>
                    <a:latin typeface="Consolas" panose="020B0609020204030204" pitchFamily="49" charset="0"/>
                  </a:rPr>
                  <a:t>x = 2</a:t>
                </a:r>
              </a:p>
              <a:p>
                <a:pPr marL="268288" indent="0">
                  <a:buNone/>
                </a:pPr>
                <a:r>
                  <a:rPr lang="en-IN" dirty="0">
                    <a:solidFill>
                      <a:schemeClr val="tx2">
                        <a:lumMod val="75000"/>
                      </a:schemeClr>
                    </a:solidFill>
                    <a:latin typeface="Consolas" panose="020B0609020204030204" pitchFamily="49" charset="0"/>
                  </a:rPr>
                  <a:t>y = 5</a:t>
                </a:r>
              </a:p>
              <a:p>
                <a:endParaRPr lang="en-IN" dirty="0"/>
              </a:p>
              <a:p>
                <a:pPr marL="623888" indent="-342900">
                  <a:buFont typeface="+mj-lt"/>
                  <a:buAutoNum type="alphaLcParenR"/>
                </a:pPr>
                <a:r>
                  <a:rPr lang="en-IN" b="0" dirty="0"/>
                  <a:t> </a:t>
                </a: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num>
                      <m:den>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−4)(</m:t>
                        </m:r>
                        <m:r>
                          <a:rPr lang="en-IN" b="0" i="1" smtClean="0">
                            <a:latin typeface="Cambria Math" panose="02040503050406030204" pitchFamily="18" charset="0"/>
                          </a:rPr>
                          <m:t>𝑦</m:t>
                        </m:r>
                        <m:r>
                          <a:rPr lang="en-IN" b="0" i="1" smtClean="0">
                            <a:latin typeface="Cambria Math" panose="02040503050406030204" pitchFamily="18" charset="0"/>
                          </a:rPr>
                          <m:t>+5)</m:t>
                        </m:r>
                      </m:den>
                    </m:f>
                  </m:oMath>
                </a14:m>
                <a:endParaRPr lang="en-IN" b="0" dirty="0"/>
              </a:p>
              <a:p>
                <a:pPr marL="623888" indent="-342900">
                  <a:buFont typeface="+mj-lt"/>
                  <a:buAutoNum type="alphaLcParenR"/>
                </a:pPr>
                <a:endParaRPr lang="en-IN" dirty="0"/>
              </a:p>
              <a:p>
                <a:pPr marL="623888" indent="-342900">
                  <a:buFont typeface="+mj-lt"/>
                  <a:buAutoNum type="alphaLcParenR"/>
                </a:pPr>
                <a:r>
                  <a:rPr lang="en-IN" b="0" dirty="0"/>
                  <a: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+6.22(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num>
                      <m:den>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den>
                    </m:f>
                  </m:oMath>
                </a14:m>
                <a:endParaRPr lang="en-IN" dirty="0"/>
              </a:p>
              <a:p>
                <a:pPr marL="623888" indent="-342900">
                  <a:buFont typeface="+mj-lt"/>
                  <a:buAutoNum type="alphaLcParenR"/>
                </a:pPr>
                <a:endParaRPr lang="en-IN" dirty="0"/>
              </a:p>
              <a:p>
                <a:pPr marL="623888" indent="-342900">
                  <a:buFont typeface="+mj-lt"/>
                  <a:buAutoNum type="alphaLcParenR"/>
                </a:pPr>
                <a:r>
                  <a:rPr lang="en-IN" b="0" dirty="0"/>
                  <a:t>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12</m:t>
                            </m:r>
                            <m:r>
                              <a:rPr lang="en-IN" b="0" i="1" smtClean="0">
                                <a:latin typeface="Cambria Math" panose="02040503050406030204" pitchFamily="18" charset="0"/>
                              </a:rPr>
                              <m:t>𝑥</m:t>
                            </m:r>
                          </m:e>
                          <m:sup>
                            <m:r>
                              <a:rPr lang="en-IN" b="0" i="1" smtClean="0">
                                <a:latin typeface="Cambria Math" panose="02040503050406030204" pitchFamily="18" charset="0"/>
                              </a:rPr>
                              <m:t>3</m:t>
                            </m:r>
                          </m:sup>
                        </m:sSup>
                      </m:num>
                      <m:den>
                        <m:r>
                          <a:rPr lang="en-IN" b="0" i="1" smtClean="0">
                            <a:latin typeface="Cambria Math" panose="02040503050406030204" pitchFamily="18" charset="0"/>
                          </a:rPr>
                          <m:t>4</m:t>
                        </m:r>
                        <m:r>
                          <a:rPr lang="en-IN" b="0" i="1" smtClean="0">
                            <a:latin typeface="Cambria Math" panose="02040503050406030204" pitchFamily="18" charset="0"/>
                          </a:rPr>
                          <m:t>𝑥</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8</m:t>
                            </m:r>
                            <m:r>
                              <a:rPr lang="en-IN" b="0" i="1" smtClean="0">
                                <a:latin typeface="Cambria Math" panose="02040503050406030204" pitchFamily="18" charset="0"/>
                              </a:rPr>
                              <m:t>𝑥</m:t>
                            </m:r>
                          </m:e>
                          <m:sup>
                            <m:r>
                              <a:rPr lang="en-IN" b="0" i="1" smtClean="0">
                                <a:latin typeface="Cambria Math" panose="02040503050406030204" pitchFamily="18" charset="0"/>
                              </a:rPr>
                              <m:t>2</m:t>
                            </m:r>
                          </m:sup>
                        </m:sSup>
                      </m:num>
                      <m:den>
                        <m:r>
                          <a:rPr lang="en-IN" b="0" i="1" smtClean="0">
                            <a:latin typeface="Cambria Math" panose="02040503050406030204" pitchFamily="18" charset="0"/>
                          </a:rPr>
                          <m:t>4</m:t>
                        </m:r>
                        <m:r>
                          <a:rPr lang="en-IN" b="0" i="1" smtClean="0">
                            <a:latin typeface="Cambria Math" panose="02040503050406030204" pitchFamily="18" charset="0"/>
                          </a:rPr>
                          <m:t>𝑥</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num>
                      <m:den>
                        <m:r>
                          <a:rPr lang="en-IN" b="0" i="1" smtClean="0">
                            <a:latin typeface="Cambria Math" panose="02040503050406030204" pitchFamily="18" charset="0"/>
                          </a:rPr>
                          <m:t>8</m:t>
                        </m:r>
                        <m:r>
                          <a:rPr lang="en-IN" b="0" i="1" smtClean="0">
                            <a:latin typeface="Cambria Math" panose="02040503050406030204" pitchFamily="18" charset="0"/>
                          </a:rPr>
                          <m:t>𝑥</m:t>
                        </m:r>
                      </m:den>
                    </m:f>
                  </m:oMath>
                </a14:m>
                <a:endParaRPr lang="en-IN" dirty="0"/>
              </a:p>
            </p:txBody>
          </p:sp>
        </mc:Choice>
        <mc:Fallback xmlns="">
          <p:sp>
            <p:nvSpPr>
              <p:cNvPr id="3" name="Content Placeholder 2">
                <a:extLst>
                  <a:ext uri="{FF2B5EF4-FFF2-40B4-BE49-F238E27FC236}">
                    <a16:creationId xmlns:a16="http://schemas.microsoft.com/office/drawing/2014/main" id="{AE3E7497-E2C3-4BC0-8BAF-52FF8B6BB49A}"/>
                  </a:ext>
                </a:extLst>
              </p:cNvPr>
              <p:cNvSpPr>
                <a:spLocks noGrp="1" noRot="1" noChangeAspect="1" noMove="1" noResize="1" noEditPoints="1" noAdjustHandles="1" noChangeArrowheads="1" noChangeShapeType="1" noTextEdit="1"/>
              </p:cNvSpPr>
              <p:nvPr>
                <p:ph idx="1"/>
              </p:nvPr>
            </p:nvSpPr>
            <p:spPr>
              <a:blipFill>
                <a:blip r:embed="rId2"/>
                <a:stretch>
                  <a:fillRect l="-276" t="-15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dirty="0"/>
              <a:t>(c) 2018 VARUN ACADEMY OF SKILL DEVELOPMENT</a:t>
            </a:r>
            <a:endParaRPr lang="en-US" dirty="0"/>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840D98D-E43A-4A8E-9850-E4BC9F11F787}"/>
              </a:ext>
            </a:extLst>
          </p:cNvPr>
          <p:cNvSpPr txBox="1"/>
          <p:nvPr/>
        </p:nvSpPr>
        <p:spPr>
          <a:xfrm>
            <a:off x="4067944" y="2571750"/>
            <a:ext cx="4675332" cy="1077218"/>
          </a:xfrm>
          <a:prstGeom prst="rect">
            <a:avLst/>
          </a:prstGeom>
          <a:noFill/>
        </p:spPr>
        <p:txBody>
          <a:bodyPr wrap="square" rtlCol="0">
            <a:spAutoFit/>
          </a:bodyPr>
          <a:lstStyle/>
          <a:p>
            <a:r>
              <a:rPr lang="en-IN" sz="1600" i="1" dirty="0">
                <a:solidFill>
                  <a:schemeClr val="accent4"/>
                </a:solidFill>
              </a:rPr>
              <a:t>[Write programs with name </a:t>
            </a:r>
            <a:r>
              <a:rPr lang="en-IN" sz="1400" dirty="0">
                <a:solidFill>
                  <a:srgbClr val="00B050"/>
                </a:solidFill>
                <a:latin typeface="Consolas" panose="020B0609020204030204" pitchFamily="49" charset="0"/>
              </a:rPr>
              <a:t>math_eq_a.py,</a:t>
            </a:r>
            <a:r>
              <a:rPr lang="en-IN" sz="1600" dirty="0">
                <a:solidFill>
                  <a:srgbClr val="00B050"/>
                </a:solidFill>
                <a:latin typeface="Consolas" panose="020B0609020204030204" pitchFamily="49" charset="0"/>
              </a:rPr>
              <a:t> </a:t>
            </a:r>
            <a:r>
              <a:rPr lang="en-IN" sz="1400" dirty="0">
                <a:solidFill>
                  <a:srgbClr val="00B050"/>
                </a:solidFill>
                <a:latin typeface="Consolas" panose="020B0609020204030204" pitchFamily="49" charset="0"/>
              </a:rPr>
              <a:t>math_eq_b.py</a:t>
            </a:r>
            <a:r>
              <a:rPr lang="en-IN" sz="1600" dirty="0">
                <a:solidFill>
                  <a:srgbClr val="00B050"/>
                </a:solidFill>
                <a:latin typeface="Consolas" panose="020B0609020204030204" pitchFamily="49" charset="0"/>
              </a:rPr>
              <a:t> </a:t>
            </a:r>
            <a:r>
              <a:rPr lang="en-IN" sz="1600" i="1" dirty="0">
                <a:solidFill>
                  <a:schemeClr val="accent4"/>
                </a:solidFill>
              </a:rPr>
              <a:t>and</a:t>
            </a:r>
            <a:r>
              <a:rPr lang="en-IN" sz="1600" dirty="0">
                <a:solidFill>
                  <a:srgbClr val="00B050"/>
                </a:solidFill>
                <a:latin typeface="Consolas" panose="020B0609020204030204" pitchFamily="49" charset="0"/>
              </a:rPr>
              <a:t> </a:t>
            </a:r>
            <a:r>
              <a:rPr lang="en-IN" sz="1400" dirty="0">
                <a:solidFill>
                  <a:srgbClr val="00B050"/>
                </a:solidFill>
                <a:latin typeface="Consolas" panose="020B0609020204030204" pitchFamily="49" charset="0"/>
              </a:rPr>
              <a:t>math_eq_c.py</a:t>
            </a:r>
            <a:r>
              <a:rPr lang="en-IN" sz="1600" dirty="0">
                <a:solidFill>
                  <a:schemeClr val="accent4"/>
                </a:solidFill>
              </a:rPr>
              <a:t> </a:t>
            </a:r>
            <a:r>
              <a:rPr lang="en-IN" sz="1600" i="1" dirty="0">
                <a:solidFill>
                  <a:schemeClr val="accent4"/>
                </a:solidFill>
              </a:rPr>
              <a:t>and push all files to &lt;name&gt;</a:t>
            </a:r>
            <a:r>
              <a:rPr lang="en-IN" sz="1600" i="1" dirty="0" err="1">
                <a:solidFill>
                  <a:schemeClr val="accent4"/>
                </a:solidFill>
              </a:rPr>
              <a:t>PythonAssignment</a:t>
            </a:r>
            <a:r>
              <a:rPr lang="en-IN" sz="1600" i="1" dirty="0">
                <a:solidFill>
                  <a:schemeClr val="accent4"/>
                </a:solidFill>
              </a:rPr>
              <a:t> &gt; </a:t>
            </a:r>
            <a:r>
              <a:rPr lang="en-IN" sz="1600" i="1" dirty="0" err="1">
                <a:solidFill>
                  <a:schemeClr val="accent4"/>
                </a:solidFill>
              </a:rPr>
              <a:t>exercise_ii_a</a:t>
            </a:r>
            <a:r>
              <a:rPr lang="en-IN" sz="1600" i="1" dirty="0">
                <a:solidFill>
                  <a:schemeClr val="accent4"/>
                </a:solidFill>
              </a:rPr>
              <a:t> folder in your git repository for assignment.]</a:t>
            </a:r>
          </a:p>
        </p:txBody>
      </p:sp>
    </p:spTree>
    <p:extLst>
      <p:ext uri="{BB962C8B-B14F-4D97-AF65-F5344CB8AC3E}">
        <p14:creationId xmlns:p14="http://schemas.microsoft.com/office/powerpoint/2010/main" val="28301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5</a:t>
            </a:r>
          </a:p>
        </p:txBody>
      </p:sp>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p:txBody>
          <a:bodyPr/>
          <a:lstStyle/>
          <a:p>
            <a:r>
              <a:rPr lang="en-IN" dirty="0"/>
              <a:t>Write the programs for the following questions:</a:t>
            </a:r>
          </a:p>
          <a:p>
            <a:pPr marL="815975" lvl="1" indent="-342900">
              <a:buFont typeface="+mj-lt"/>
              <a:buAutoNum type="arabicPeriod"/>
            </a:pPr>
            <a:endParaRPr lang="en-IN" dirty="0"/>
          </a:p>
          <a:p>
            <a:pPr marL="815975" lvl="1" indent="-342900">
              <a:buFont typeface="+mj-lt"/>
              <a:buAutoNum type="arabicPeriod"/>
            </a:pPr>
            <a:r>
              <a:rPr lang="en-IN" dirty="0"/>
              <a:t>A five digit number is inputted through the keyboard. Write a program to calculate the sum of its digits.</a:t>
            </a:r>
          </a:p>
          <a:p>
            <a:pPr marL="815975" lvl="1" indent="-342900">
              <a:buFont typeface="+mj-lt"/>
              <a:buAutoNum type="arabicPeriod"/>
            </a:pPr>
            <a:endParaRPr lang="en-IN" dirty="0"/>
          </a:p>
          <a:p>
            <a:pPr marL="815975" lvl="1" indent="-342900">
              <a:buFont typeface="+mj-lt"/>
              <a:buAutoNum type="arabicPeriod"/>
            </a:pPr>
            <a:r>
              <a:rPr lang="en-IN" dirty="0"/>
              <a:t>A five digit number is inputted through the keyboard. Write a program to add 1 to each of its digits. For example, if the number inputted is 45394 then the output will be 56405.</a:t>
            </a:r>
          </a:p>
          <a:p>
            <a:pPr marL="815975" lvl="1" indent="-342900">
              <a:buFont typeface="+mj-lt"/>
              <a:buAutoNum type="arabicPeriod"/>
            </a:pPr>
            <a:endParaRPr lang="en-IN" dirty="0"/>
          </a:p>
          <a:p>
            <a:pPr marL="815975" lvl="1" indent="-342900">
              <a:buFont typeface="+mj-lt"/>
              <a:buAutoNum type="arabicPeriod"/>
            </a:pPr>
            <a:r>
              <a:rPr lang="en-IN" dirty="0"/>
              <a:t>A five digit number is inputted from the keyboard. Write a program to reverse the number. </a:t>
            </a:r>
          </a:p>
          <a:p>
            <a:pPr marL="815975" lvl="1" indent="-342900">
              <a:buFont typeface="+mj-lt"/>
              <a:buAutoNum type="arabicPeriod"/>
            </a:pPr>
            <a:endParaRPr lang="en-IN" dirty="0"/>
          </a:p>
          <a:p>
            <a:pPr marL="268288" indent="0">
              <a:buNone/>
            </a:pPr>
            <a:r>
              <a:rPr lang="en-IN" sz="1400" i="1" dirty="0">
                <a:solidFill>
                  <a:schemeClr val="accent4"/>
                </a:solidFill>
              </a:rPr>
              <a:t>[Write programs with name </a:t>
            </a:r>
            <a:r>
              <a:rPr lang="en-IN" sz="1400" dirty="0">
                <a:solidFill>
                  <a:srgbClr val="00B050"/>
                </a:solidFill>
                <a:latin typeface="Consolas" panose="020B0609020204030204" pitchFamily="49" charset="0"/>
              </a:rPr>
              <a:t>sum_of_digits.py, add_one.py </a:t>
            </a:r>
            <a:r>
              <a:rPr lang="en-IN" sz="1400" i="1" dirty="0">
                <a:solidFill>
                  <a:schemeClr val="accent4"/>
                </a:solidFill>
              </a:rPr>
              <a:t>and</a:t>
            </a:r>
            <a:r>
              <a:rPr lang="en-IN" sz="1400" dirty="0">
                <a:solidFill>
                  <a:srgbClr val="00B050"/>
                </a:solidFill>
                <a:latin typeface="Consolas" panose="020B0609020204030204" pitchFamily="49" charset="0"/>
              </a:rPr>
              <a:t> reverse_number.py</a:t>
            </a:r>
            <a:r>
              <a:rPr lang="en-IN" sz="1400" dirty="0">
                <a:solidFill>
                  <a:schemeClr val="accent4"/>
                </a:solidFill>
              </a:rPr>
              <a:t> </a:t>
            </a:r>
            <a:r>
              <a:rPr lang="en-IN" sz="1400" i="1" dirty="0">
                <a:solidFill>
                  <a:schemeClr val="accent4"/>
                </a:solidFill>
              </a:rPr>
              <a:t>and push all files to &lt;name&gt;</a:t>
            </a:r>
            <a:r>
              <a:rPr lang="en-IN" sz="1400" i="1" dirty="0" err="1">
                <a:solidFill>
                  <a:schemeClr val="accent4"/>
                </a:solidFill>
              </a:rPr>
              <a:t>PythonAssignment</a:t>
            </a:r>
            <a:r>
              <a:rPr lang="en-IN" sz="1400" i="1" dirty="0">
                <a:solidFill>
                  <a:schemeClr val="accent4"/>
                </a:solidFill>
              </a:rPr>
              <a:t> &gt; </a:t>
            </a:r>
            <a:r>
              <a:rPr lang="en-IN" sz="1400" i="1" dirty="0" err="1">
                <a:solidFill>
                  <a:schemeClr val="accent4"/>
                </a:solidFill>
              </a:rPr>
              <a:t>exercise_ii_a</a:t>
            </a:r>
            <a:r>
              <a:rPr lang="en-IN" sz="1400" i="1" dirty="0">
                <a:solidFill>
                  <a:schemeClr val="accent4"/>
                </a:solidFill>
              </a:rPr>
              <a:t> folder in your git repository for assignment.]</a:t>
            </a:r>
          </a:p>
        </p:txBody>
      </p:sp>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dirty="0"/>
              <a:t>(c) 2018 VARUN ACADEMY OF SKILL DEVELOPMENT</a:t>
            </a:r>
            <a:endParaRPr lang="en-US" dirty="0"/>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1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5997-0FAE-4B54-8F62-07B2583A4B47}"/>
              </a:ext>
            </a:extLst>
          </p:cNvPr>
          <p:cNvSpPr>
            <a:spLocks noGrp="1"/>
          </p:cNvSpPr>
          <p:nvPr>
            <p:ph type="title"/>
          </p:nvPr>
        </p:nvSpPr>
        <p:spPr/>
        <p:txBody>
          <a:bodyPr/>
          <a:lstStyle/>
          <a:p>
            <a:r>
              <a:rPr lang="en-IN" dirty="0"/>
              <a:t>Question 6</a:t>
            </a:r>
          </a:p>
        </p:txBody>
      </p:sp>
      <p:sp>
        <p:nvSpPr>
          <p:cNvPr id="3" name="Content Placeholder 2">
            <a:extLst>
              <a:ext uri="{FF2B5EF4-FFF2-40B4-BE49-F238E27FC236}">
                <a16:creationId xmlns:a16="http://schemas.microsoft.com/office/drawing/2014/main" id="{AE3E7497-E2C3-4BC0-8BAF-52FF8B6BB49A}"/>
              </a:ext>
            </a:extLst>
          </p:cNvPr>
          <p:cNvSpPr>
            <a:spLocks noGrp="1"/>
          </p:cNvSpPr>
          <p:nvPr>
            <p:ph idx="1"/>
          </p:nvPr>
        </p:nvSpPr>
        <p:spPr/>
        <p:txBody>
          <a:bodyPr/>
          <a:lstStyle/>
          <a:p>
            <a:r>
              <a:rPr lang="en-IN" dirty="0"/>
              <a:t>Write a program to show how shifting an integer left by one can be used to perform multiplication by two and how shifting an integer right by one can be used to perform division by two.</a:t>
            </a:r>
          </a:p>
          <a:p>
            <a:endParaRPr lang="en-IN" dirty="0"/>
          </a:p>
          <a:p>
            <a:pPr marL="268288" indent="0">
              <a:buNone/>
            </a:pPr>
            <a:r>
              <a:rPr lang="en-IN" sz="1400" i="1" dirty="0">
                <a:solidFill>
                  <a:schemeClr val="accent4"/>
                </a:solidFill>
              </a:rPr>
              <a:t>[Write a program with name </a:t>
            </a:r>
            <a:r>
              <a:rPr lang="en-IN" sz="1400" dirty="0">
                <a:solidFill>
                  <a:srgbClr val="00B050"/>
                </a:solidFill>
                <a:latin typeface="Consolas" panose="020B0609020204030204" pitchFamily="49" charset="0"/>
                <a:ea typeface="+mn-ea"/>
                <a:cs typeface="+mn-cs"/>
              </a:rPr>
              <a:t>shift</a:t>
            </a:r>
            <a:r>
              <a:rPr lang="en-IN" sz="1400" dirty="0">
                <a:solidFill>
                  <a:srgbClr val="00B050"/>
                </a:solidFill>
                <a:latin typeface="Consolas" panose="020B0609020204030204" pitchFamily="49" charset="0"/>
              </a:rPr>
              <a:t>_</a:t>
            </a:r>
            <a:r>
              <a:rPr lang="en-IN" sz="1400" dirty="0">
                <a:solidFill>
                  <a:srgbClr val="00B050"/>
                </a:solidFill>
                <a:latin typeface="Consolas" panose="020B0609020204030204" pitchFamily="49" charset="0"/>
                <a:ea typeface="+mn-ea"/>
                <a:cs typeface="+mn-cs"/>
              </a:rPr>
              <a:t>demo</a:t>
            </a:r>
            <a:r>
              <a:rPr lang="en-IN" sz="1400" dirty="0">
                <a:solidFill>
                  <a:srgbClr val="00B050"/>
                </a:solidFill>
                <a:latin typeface="Consolas" panose="020B0609020204030204" pitchFamily="49" charset="0"/>
              </a:rPr>
              <a:t>.py</a:t>
            </a:r>
            <a:r>
              <a:rPr lang="en-IN" sz="1400" dirty="0">
                <a:solidFill>
                  <a:schemeClr val="accent4"/>
                </a:solidFill>
              </a:rPr>
              <a:t> </a:t>
            </a:r>
            <a:r>
              <a:rPr lang="en-IN" sz="1400" i="1" dirty="0">
                <a:solidFill>
                  <a:schemeClr val="accent4"/>
                </a:solidFill>
              </a:rPr>
              <a:t>and push it to &lt;name&gt;</a:t>
            </a:r>
            <a:r>
              <a:rPr lang="en-IN" sz="1400" i="1" dirty="0" err="1">
                <a:solidFill>
                  <a:schemeClr val="accent4"/>
                </a:solidFill>
              </a:rPr>
              <a:t>PythonAssignment</a:t>
            </a:r>
            <a:r>
              <a:rPr lang="en-IN" sz="1400" i="1" dirty="0">
                <a:solidFill>
                  <a:schemeClr val="accent4"/>
                </a:solidFill>
              </a:rPr>
              <a:t> &gt; </a:t>
            </a:r>
            <a:r>
              <a:rPr lang="en-IN" sz="1400" i="1" dirty="0" err="1">
                <a:solidFill>
                  <a:schemeClr val="accent4"/>
                </a:solidFill>
              </a:rPr>
              <a:t>exercise_ii_a</a:t>
            </a:r>
            <a:r>
              <a:rPr lang="en-IN" sz="1400" i="1" dirty="0">
                <a:solidFill>
                  <a:schemeClr val="accent4"/>
                </a:solidFill>
              </a:rPr>
              <a:t> folder in your git repository for assignment.]</a:t>
            </a:r>
          </a:p>
        </p:txBody>
      </p:sp>
      <p:sp>
        <p:nvSpPr>
          <p:cNvPr id="4" name="Footer Placeholder 3">
            <a:extLst>
              <a:ext uri="{FF2B5EF4-FFF2-40B4-BE49-F238E27FC236}">
                <a16:creationId xmlns:a16="http://schemas.microsoft.com/office/drawing/2014/main" id="{ACB4C4AD-A6AA-4E83-99F2-0BE2C0C17E7B}"/>
              </a:ext>
            </a:extLst>
          </p:cNvPr>
          <p:cNvSpPr>
            <a:spLocks noGrp="1"/>
          </p:cNvSpPr>
          <p:nvPr>
            <p:ph type="ftr" sz="quarter" idx="11"/>
          </p:nvPr>
        </p:nvSpPr>
        <p:spPr/>
        <p:txBody>
          <a:bodyPr/>
          <a:lstStyle/>
          <a:p>
            <a:r>
              <a:rPr lang="en-IN" dirty="0"/>
              <a:t>(c) 2018 VARUN ACADEMY OF SKILL DEVELOPMENT</a:t>
            </a:r>
            <a:endParaRPr lang="en-US" dirty="0"/>
          </a:p>
        </p:txBody>
      </p:sp>
      <p:cxnSp>
        <p:nvCxnSpPr>
          <p:cNvPr id="5" name="Straight Connector 4">
            <a:extLst>
              <a:ext uri="{FF2B5EF4-FFF2-40B4-BE49-F238E27FC236}">
                <a16:creationId xmlns:a16="http://schemas.microsoft.com/office/drawing/2014/main" id="{AA1F56AD-2767-4419-8CB3-036394813346}"/>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17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400" y="115607"/>
            <a:ext cx="8839200" cy="468532"/>
          </a:xfrm>
        </p:spPr>
        <p:txBody>
          <a:bodyPr/>
          <a:lstStyle/>
          <a:p>
            <a:r>
              <a:rPr lang="en-US" dirty="0"/>
              <a:t>Next Session</a:t>
            </a:r>
          </a:p>
        </p:txBody>
      </p:sp>
      <p:sp>
        <p:nvSpPr>
          <p:cNvPr id="9" name="Text Placeholder 8"/>
          <p:cNvSpPr>
            <a:spLocks noGrp="1"/>
          </p:cNvSpPr>
          <p:nvPr>
            <p:ph type="body" sz="half" idx="2"/>
          </p:nvPr>
        </p:nvSpPr>
        <p:spPr>
          <a:xfrm>
            <a:off x="152400" y="4313018"/>
            <a:ext cx="8839200" cy="468532"/>
          </a:xfrm>
        </p:spPr>
        <p:txBody>
          <a:bodyPr/>
          <a:lstStyle/>
          <a:p>
            <a:r>
              <a:rPr lang="en-US" dirty="0"/>
              <a:t>Exercise – II B – Strings and Input Output</a:t>
            </a:r>
          </a:p>
        </p:txBody>
      </p:sp>
      <p:sp>
        <p:nvSpPr>
          <p:cNvPr id="5" name="Footer Placeholder 4"/>
          <p:cNvSpPr>
            <a:spLocks noGrp="1"/>
          </p:cNvSpPr>
          <p:nvPr>
            <p:ph type="ftr" sz="quarter" idx="11"/>
          </p:nvPr>
        </p:nvSpPr>
        <p:spPr>
          <a:xfrm>
            <a:off x="1891652" y="4848290"/>
            <a:ext cx="5347348" cy="273844"/>
          </a:xfrm>
        </p:spPr>
        <p:txBody>
          <a:bodyPr/>
          <a:lstStyle/>
          <a:p>
            <a:r>
              <a:rPr lang="en-IN" dirty="0"/>
              <a:t>(c) 2018 VARUN ACADEMY OF SKILL DEVELOPMENT</a:t>
            </a:r>
            <a:endParaRPr lang="en-US" dirty="0"/>
          </a:p>
        </p:txBody>
      </p:sp>
      <p:pic>
        <p:nvPicPr>
          <p:cNvPr id="1026" name="Picture 2" descr="C:\Users\Anidhya Bhatnagar\Downloads\thank_you_comment_bubbles_500_clr_17355.gif"/>
          <p:cNvPicPr>
            <a:picLocks noGrp="1" noChangeAspect="1" noChangeArrowheads="1" noCrop="1"/>
          </p:cNvPicPr>
          <p:nvPr>
            <p:ph type="pic" idx="1"/>
          </p:nvPr>
        </p:nvPicPr>
        <p:blipFill>
          <a:blip r:embed="rId2">
            <a:extLst>
              <a:ext uri="{28A0092B-C50C-407E-A947-70E740481C1C}">
                <a14:useLocalDpi xmlns:a14="http://schemas.microsoft.com/office/drawing/2010/main" val="0"/>
              </a:ext>
            </a:extLst>
          </a:blip>
          <a:srcRect l="1379" r="1379"/>
          <a:stretch>
            <a:fillRect/>
          </a:stretch>
        </p:blipFill>
        <p:spPr bwMode="auto">
          <a:xfrm>
            <a:off x="2814320" y="6350"/>
            <a:ext cx="3505200" cy="14202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7EB2974-6707-4284-B0CE-F7C3FFB9D998}"/>
              </a:ext>
            </a:extLst>
          </p:cNvPr>
          <p:cNvCxnSpPr>
            <a:cxnSpLocks/>
          </p:cNvCxnSpPr>
          <p:nvPr/>
        </p:nvCxnSpPr>
        <p:spPr>
          <a:xfrm>
            <a:off x="251520" y="574226"/>
            <a:ext cx="1440160" cy="0"/>
          </a:xfrm>
          <a:prstGeom prst="line">
            <a:avLst/>
          </a:prstGeom>
          <a:ln w="12700">
            <a:solidFill>
              <a:srgbClr val="28458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640035"/>
      </p:ext>
    </p:extLst>
  </p:cSld>
  <p:clrMapOvr>
    <a:masterClrMapping/>
  </p:clrMapOvr>
</p:sld>
</file>

<file path=ppt/theme/theme1.xml><?xml version="1.0" encoding="utf-8"?>
<a:theme xmlns:a="http://schemas.openxmlformats.org/drawingml/2006/main" name="FinTech Trainer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FinTech Trainers Template</Template>
  <TotalTime>3329</TotalTime>
  <Words>807</Words>
  <Application>Microsoft Office PowerPoint</Application>
  <PresentationFormat>On-screen Show (16:9)</PresentationFormat>
  <Paragraphs>62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Consolas</vt:lpstr>
      <vt:lpstr>Open Sans</vt:lpstr>
      <vt:lpstr>Roboto Light</vt:lpstr>
      <vt:lpstr>FinTech Trainers Template</vt:lpstr>
      <vt:lpstr>Python Programming</vt:lpstr>
      <vt:lpstr>Question 1</vt:lpstr>
      <vt:lpstr>Question 2</vt:lpstr>
      <vt:lpstr>Question 3</vt:lpstr>
      <vt:lpstr>Question 4</vt:lpstr>
      <vt:lpstr>Question 5</vt:lpstr>
      <vt:lpstr>Question 6</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Data Analysis - BootCamp</dc:title>
  <dc:creator>Windows User</dc:creator>
  <cp:lastModifiedBy>Anidhya Bhatnagar</cp:lastModifiedBy>
  <cp:revision>136</cp:revision>
  <dcterms:created xsi:type="dcterms:W3CDTF">2016-12-14T05:52:05Z</dcterms:created>
  <dcterms:modified xsi:type="dcterms:W3CDTF">2019-02-11T13:55:49Z</dcterms:modified>
</cp:coreProperties>
</file>