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9" r:id="rId17"/>
    <p:sldId id="280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Josefin Sans Regular" panose="020B0604020202020204" charset="0"/>
      <p:regular r:id="rId23"/>
    </p:embeddedFont>
    <p:embeddedFont>
      <p:font typeface="Josefin Sans Bold" panose="020B0604020202020204" charset="0"/>
      <p:regular r:id="rId24"/>
    </p:embeddedFont>
    <p:embeddedFont>
      <p:font typeface="Playfair Display" panose="020B0604020202020204" charset="0"/>
      <p:regular r:id="rId25"/>
    </p:embeddedFont>
    <p:embeddedFont>
      <p:font typeface="Josefin Sans Regular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143000" y="-602979"/>
            <a:ext cx="6056697" cy="3689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968473" y="1506804"/>
            <a:ext cx="1194327" cy="25861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flipH="1">
            <a:off x="2027383" y="2417305"/>
            <a:ext cx="5212148" cy="543962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749091" y="1866900"/>
            <a:ext cx="3111291" cy="241549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>
            <a:fillRect/>
          </a:stretch>
        </p:blipFill>
        <p:spPr>
          <a:xfrm>
            <a:off x="3429000" y="7200900"/>
            <a:ext cx="3215789" cy="379545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355701" y="944556"/>
            <a:ext cx="804803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5"/>
              </a:lnSpc>
              <a:spcBef>
                <a:spcPct val="0"/>
              </a:spcBef>
            </a:pPr>
            <a:r>
              <a:rPr lang="en-US" sz="7054" dirty="0">
                <a:solidFill>
                  <a:srgbClr val="FEFEFE"/>
                </a:solidFill>
                <a:latin typeface="Josefin Sans Bold Bold"/>
              </a:rPr>
              <a:t>COA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14916" y="2628900"/>
            <a:ext cx="1141845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2"/>
              </a:lnSpc>
              <a:spcBef>
                <a:spcPct val="0"/>
              </a:spcBef>
            </a:pPr>
            <a:r>
              <a:rPr lang="en-US" sz="5393" dirty="0">
                <a:solidFill>
                  <a:srgbClr val="94DDDE"/>
                </a:solidFill>
                <a:latin typeface="Josefin Sans Bold"/>
              </a:rPr>
              <a:t>Microcontroller Based Applications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88861" y="4457700"/>
            <a:ext cx="11144797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  <a:spcBef>
                <a:spcPct val="0"/>
              </a:spcBef>
            </a:pPr>
            <a:r>
              <a:rPr lang="en-US" sz="6399" dirty="0">
                <a:solidFill>
                  <a:srgbClr val="FEFEFE"/>
                </a:solidFill>
                <a:latin typeface="Josefin Sans Bold"/>
              </a:rPr>
              <a:t>Traffic Light Controller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39531" y="5813054"/>
            <a:ext cx="10376821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16"/>
              </a:lnSpc>
            </a:pPr>
            <a:r>
              <a:rPr lang="en-US" sz="5500" dirty="0">
                <a:solidFill>
                  <a:srgbClr val="94DDDE"/>
                </a:solidFill>
                <a:latin typeface="Josefin Sans Bold"/>
              </a:rPr>
              <a:t>Team Members </a:t>
            </a:r>
          </a:p>
          <a:p>
            <a:pPr>
              <a:lnSpc>
                <a:spcPts val="6916"/>
              </a:lnSpc>
            </a:pPr>
            <a:r>
              <a:rPr lang="en-US" sz="5500" dirty="0">
                <a:solidFill>
                  <a:srgbClr val="94DDDE"/>
                </a:solidFill>
                <a:latin typeface="Josefin Sans Bold"/>
              </a:rPr>
              <a:t>Nidhi Barapatre    </a:t>
            </a:r>
            <a:r>
              <a:rPr lang="en-US" sz="5500" dirty="0" smtClean="0">
                <a:solidFill>
                  <a:srgbClr val="94DDDE"/>
                </a:solidFill>
                <a:latin typeface="Josefin Sans Bold"/>
              </a:rPr>
              <a:t>  21BCS146</a:t>
            </a:r>
            <a:endParaRPr lang="en-US" sz="5500" dirty="0">
              <a:solidFill>
                <a:srgbClr val="94DDDE"/>
              </a:solidFill>
              <a:latin typeface="Josefin Sans Bold"/>
            </a:endParaRPr>
          </a:p>
          <a:p>
            <a:pPr>
              <a:lnSpc>
                <a:spcPts val="6916"/>
              </a:lnSpc>
            </a:pPr>
            <a:r>
              <a:rPr lang="en-US" sz="5500" dirty="0">
                <a:solidFill>
                  <a:srgbClr val="94DDDE"/>
                </a:solidFill>
                <a:latin typeface="Josefin Sans Bold"/>
              </a:rPr>
              <a:t>Saurabh Nagpure    </a:t>
            </a:r>
            <a:r>
              <a:rPr lang="en-US" sz="5500" dirty="0" smtClean="0">
                <a:solidFill>
                  <a:srgbClr val="94DDDE"/>
                </a:solidFill>
                <a:latin typeface="Josefin Sans Bold"/>
              </a:rPr>
              <a:t>21BCS138</a:t>
            </a:r>
            <a:endParaRPr lang="en-US" sz="5500" dirty="0">
              <a:solidFill>
                <a:srgbClr val="94DDDE"/>
              </a:solidFill>
              <a:latin typeface="Josefin Sans Bold"/>
            </a:endParaRPr>
          </a:p>
          <a:p>
            <a:pPr>
              <a:lnSpc>
                <a:spcPts val="6916"/>
              </a:lnSpc>
              <a:spcBef>
                <a:spcPct val="0"/>
              </a:spcBef>
            </a:pPr>
            <a:r>
              <a:rPr lang="en-US" sz="5500" dirty="0">
                <a:solidFill>
                  <a:srgbClr val="94DDDE"/>
                </a:solidFill>
                <a:latin typeface="Josefin Sans Bold"/>
              </a:rPr>
              <a:t>Sadanand Jaiswal    </a:t>
            </a:r>
            <a:r>
              <a:rPr lang="en-US" sz="5500" dirty="0" smtClean="0">
                <a:solidFill>
                  <a:srgbClr val="94DDDE"/>
                </a:solidFill>
                <a:latin typeface="Josefin Sans Bold"/>
              </a:rPr>
              <a:t>21BCS180</a:t>
            </a:r>
            <a:endParaRPr lang="en-US" sz="5500" dirty="0">
              <a:solidFill>
                <a:srgbClr val="94DDDE"/>
              </a:solidFill>
              <a:latin typeface="Josefi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l="13362" t="12897" r="14924" b="14144"/>
          <a:stretch/>
        </p:blipFill>
        <p:spPr>
          <a:xfrm>
            <a:off x="-76200" y="31172"/>
            <a:ext cx="18364200" cy="102558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52000" y="9029700"/>
            <a:ext cx="530780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Diagram</a:t>
            </a:r>
            <a:endParaRPr lang="en-US" sz="6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38" r="263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441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5458" r="16708" b="7992"/>
          <a:stretch/>
        </p:blipFill>
        <p:spPr>
          <a:xfrm>
            <a:off x="6926" y="0"/>
            <a:ext cx="18281073" cy="1028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6078" r="16928" b="7647"/>
          <a:stretch/>
        </p:blipFill>
        <p:spPr>
          <a:xfrm>
            <a:off x="-152400" y="17318"/>
            <a:ext cx="18440400" cy="10269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5425" r="13947" b="8553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rcRect t="6256" r="12917" b="3030"/>
          <a:stretch/>
        </p:blipFill>
        <p:spPr>
          <a:xfrm>
            <a:off x="0" y="-38100"/>
            <a:ext cx="18288000" cy="1032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755" y="1478918"/>
            <a:ext cx="10828489" cy="7329165"/>
            <a:chOff x="0" y="0"/>
            <a:chExt cx="14437985" cy="9772219"/>
          </a:xfrm>
        </p:grpSpPr>
        <p:sp>
          <p:nvSpPr>
            <p:cNvPr id="3" name="TextBox 3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 dirty="0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 dirty="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29755" y="1478918"/>
            <a:ext cx="10828489" cy="7329165"/>
            <a:chOff x="0" y="0"/>
            <a:chExt cx="14437985" cy="9772219"/>
          </a:xfrm>
        </p:grpSpPr>
        <p:sp>
          <p:nvSpPr>
            <p:cNvPr id="6" name="TextBox 6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 dirty="0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 dirty="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729755" y="1478918"/>
            <a:ext cx="10828489" cy="7329165"/>
            <a:chOff x="0" y="0"/>
            <a:chExt cx="14437985" cy="9772219"/>
          </a:xfrm>
        </p:grpSpPr>
        <p:sp>
          <p:nvSpPr>
            <p:cNvPr id="9" name="TextBox 9"/>
            <p:cNvSpPr txBox="1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 dirty="0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 dirty="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889149" y="4071840"/>
            <a:ext cx="4103137" cy="32899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1651" y="2644928"/>
            <a:ext cx="13889149" cy="104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300" dirty="0"/>
              <a:t>The use of personal vehicles is increasing nowadays, which leads to an increase in road traffic. </a:t>
            </a:r>
            <a:endParaRPr lang="en-IN" sz="3300" dirty="0"/>
          </a:p>
        </p:txBody>
      </p:sp>
      <p:sp>
        <p:nvSpPr>
          <p:cNvPr id="4" name="TextBox 4"/>
          <p:cNvSpPr txBox="1"/>
          <p:nvPr/>
        </p:nvSpPr>
        <p:spPr>
          <a:xfrm>
            <a:off x="4267200" y="1009650"/>
            <a:ext cx="937271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2B4B82"/>
                </a:solidFill>
                <a:latin typeface="Josefin Sans Bold"/>
              </a:rPr>
              <a:t>Traffic Light Controller 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31651" y="3812826"/>
            <a:ext cx="13889149" cy="104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300" dirty="0"/>
              <a:t>Also, roads without any supervision or guidance can lead to traffic congestion and accidents. Hence, here the traffic lights come into action. </a:t>
            </a:r>
            <a:endParaRPr lang="en-IN" sz="3300" dirty="0"/>
          </a:p>
        </p:txBody>
      </p:sp>
      <p:sp>
        <p:nvSpPr>
          <p:cNvPr id="6" name="TextBox 3"/>
          <p:cNvSpPr txBox="1"/>
          <p:nvPr/>
        </p:nvSpPr>
        <p:spPr>
          <a:xfrm>
            <a:off x="131651" y="4991100"/>
            <a:ext cx="13889149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300" dirty="0"/>
              <a:t>Traffic lights, traffic signals, or stoplights are </a:t>
            </a:r>
            <a:r>
              <a:rPr lang="en-US" sz="3300" dirty="0" smtClean="0"/>
              <a:t>signaling </a:t>
            </a:r>
            <a:r>
              <a:rPr lang="en-US" sz="3300" dirty="0"/>
              <a:t>devices positioned at </a:t>
            </a:r>
            <a:r>
              <a:rPr lang="en-US" sz="3300" dirty="0" smtClean="0"/>
              <a:t>road </a:t>
            </a:r>
            <a:r>
              <a:rPr lang="en-US" sz="3300" dirty="0"/>
              <a:t>intersections, pedestrian crossing, and other locations in order to control the flow of traffic.</a:t>
            </a:r>
            <a:endParaRPr lang="en-IN" sz="3300" dirty="0"/>
          </a:p>
        </p:txBody>
      </p:sp>
      <p:sp>
        <p:nvSpPr>
          <p:cNvPr id="7" name="TextBox 3"/>
          <p:cNvSpPr txBox="1"/>
          <p:nvPr/>
        </p:nvSpPr>
        <p:spPr>
          <a:xfrm>
            <a:off x="131651" y="6545640"/>
            <a:ext cx="13889149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300" dirty="0"/>
              <a:t>An Arduino-based traffic light controller system is designed in this project. It is a simple implementation of the traffic light system but can be extended to a real-time system with programmable timings, pedestrian lighting etc. </a:t>
            </a:r>
            <a:endParaRPr lang="en-IN" sz="3300" dirty="0"/>
          </a:p>
        </p:txBody>
      </p:sp>
      <p:sp>
        <p:nvSpPr>
          <p:cNvPr id="8" name="TextBox 3"/>
          <p:cNvSpPr txBox="1"/>
          <p:nvPr/>
        </p:nvSpPr>
        <p:spPr>
          <a:xfrm>
            <a:off x="131651" y="8145840"/>
            <a:ext cx="13889149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3300" dirty="0"/>
              <a:t>The aim of the project is to implement a simple traffic light controller using Arduino </a:t>
            </a:r>
            <a:r>
              <a:rPr lang="en-US" sz="3300" dirty="0" smtClean="0"/>
              <a:t>MEGA, </a:t>
            </a:r>
            <a:r>
              <a:rPr lang="en-US" sz="3300" dirty="0"/>
              <a:t>where the traffic is controlled according to a pre-defined timing system. </a:t>
            </a:r>
            <a:endParaRPr lang="en-IN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5581" y="-156571"/>
            <a:ext cx="4597438" cy="28420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7924800" y="629519"/>
            <a:ext cx="2076668" cy="127620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4325600" y="-450093"/>
            <a:ext cx="3398863" cy="36440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13669937" y="5304977"/>
            <a:ext cx="4451413" cy="4645687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02498"/>
              </p:ext>
            </p:extLst>
          </p:nvPr>
        </p:nvGraphicFramePr>
        <p:xfrm>
          <a:off x="801222" y="3193912"/>
          <a:ext cx="17486778" cy="7927143"/>
        </p:xfrm>
        <a:graphic>
          <a:graphicData uri="http://schemas.openxmlformats.org/drawingml/2006/table">
            <a:tbl>
              <a:tblPr/>
              <a:tblGrid>
                <a:gridCol w="886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0551">
                <a:tc>
                  <a:txBody>
                    <a:bodyPr/>
                    <a:lstStyle/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5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sz="2300" dirty="0">
                        <a:solidFill>
                          <a:schemeClr val="tx1"/>
                        </a:solidFill>
                      </a:endParaRPr>
                    </a:p>
                    <a:p>
                      <a:endParaRPr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Arduino MEGA 2560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Push Button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Traffic Lights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  <a:latin typeface="Josefin Sans Regular"/>
                        </a:rPr>
                        <a:t>Potentiometer</a:t>
                      </a:r>
                    </a:p>
                  </a:txBody>
                  <a:tcPr>
                    <a:lnL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sz="2300" dirty="0">
                        <a:solidFill>
                          <a:schemeClr val="tx1"/>
                        </a:solidFill>
                      </a:endParaRPr>
                    </a:p>
                    <a:p>
                      <a:endParaRPr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 smtClean="0">
                          <a:solidFill>
                            <a:schemeClr val="tx1"/>
                          </a:solidFill>
                          <a:latin typeface="Josefin Sans Regular"/>
                        </a:rPr>
                        <a:t>Ultrasonic Sensor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Connecting Wires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300" dirty="0">
                          <a:solidFill>
                            <a:schemeClr val="tx1"/>
                          </a:solidFill>
                        </a:rPr>
                        <a:t>Grove Ultrasonic Ranger</a:t>
                      </a:r>
                    </a:p>
                    <a:p>
                      <a:endParaRPr lang="en-US" sz="2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300" dirty="0">
                        <a:solidFill>
                          <a:schemeClr val="tx1"/>
                        </a:solidFill>
                        <a:latin typeface="Josefin Sans Regular"/>
                      </a:endParaRPr>
                    </a:p>
                  </a:txBody>
                  <a:tcPr>
                    <a:lnL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2101484" y="4802325"/>
            <a:ext cx="12696232" cy="68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3"/>
              </a:lnSpc>
              <a:spcBef>
                <a:spcPct val="0"/>
              </a:spcBef>
            </a:pPr>
            <a:r>
              <a:rPr lang="en-US" sz="4494" dirty="0">
                <a:solidFill>
                  <a:srgbClr val="000000"/>
                </a:solidFill>
                <a:latin typeface="Josefin Sans Bold"/>
              </a:rPr>
              <a:t>Components required to make this project are: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76430" y="2864233"/>
            <a:ext cx="8747641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  <a:spcBef>
                <a:spcPct val="0"/>
              </a:spcBef>
            </a:pPr>
            <a:r>
              <a:rPr lang="en-US" sz="6399" dirty="0">
                <a:solidFill>
                  <a:srgbClr val="FF009D"/>
                </a:solidFill>
                <a:latin typeface="Playfair Display"/>
              </a:rPr>
              <a:t>Platform used - Proteus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3001822" y="1710976"/>
            <a:ext cx="3662625" cy="56426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03990" y="1330310"/>
            <a:ext cx="1215148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are implementing traffic lights at a 4-way intersection. 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33400" y="2857500"/>
            <a:ext cx="1215148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project is a simple representation of a traffic light controller, and hence no other extra components are used. 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33400" y="5143500"/>
            <a:ext cx="1215148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need three LEDs of red, yellow, and green at each intersection. 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533400" y="6819900"/>
            <a:ext cx="1215148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intersection is divided into four lanes: lane 1, lane 2, lane 3, and lane 4. All the LEDs are connected to the Arduino </a:t>
            </a:r>
            <a:r>
              <a:rPr lang="en-US" sz="4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MEGA’s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digital I/O pins through respective current limiting resistors. </a:t>
            </a:r>
            <a:endParaRPr lang="en-IN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640" r="1640" b="1364"/>
          <a:stretch>
            <a:fillRect/>
          </a:stretch>
        </p:blipFill>
        <p:spPr>
          <a:xfrm>
            <a:off x="2688826" y="720863"/>
            <a:ext cx="10727839" cy="9213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2443088" y="-1095217"/>
            <a:ext cx="6414740" cy="66317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858723"/>
            <a:ext cx="9316662" cy="1482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5"/>
              </a:lnSpc>
            </a:pPr>
            <a:r>
              <a:rPr lang="en-US" sz="7399" spc="1479" dirty="0">
                <a:solidFill>
                  <a:srgbClr val="2B4B82"/>
                </a:solidFill>
                <a:latin typeface="Josefin Sans Regular Bold"/>
              </a:rPr>
              <a:t>APPLICATIONS 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20451"/>
              </p:ext>
            </p:extLst>
          </p:nvPr>
        </p:nvGraphicFramePr>
        <p:xfrm>
          <a:off x="155033" y="4803801"/>
          <a:ext cx="18132968" cy="5486400"/>
        </p:xfrm>
        <a:graphic>
          <a:graphicData uri="http://schemas.openxmlformats.org/drawingml/2006/table">
            <a:tbl>
              <a:tblPr/>
              <a:tblGrid>
                <a:gridCol w="601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86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99" dirty="0">
                          <a:solidFill>
                            <a:srgbClr val="2B4B82"/>
                          </a:solidFill>
                          <a:latin typeface="Josefin Sans Regular"/>
                        </a:rPr>
                        <a:t>• A simple traffic light controller is made in this project with a real chance of expansion. </a:t>
                      </a:r>
                      <a:endParaRPr lang="en-US" sz="1100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99" dirty="0">
                          <a:solidFill>
                            <a:srgbClr val="2B4B82"/>
                          </a:solidFill>
                          <a:latin typeface="Josefin Sans Regular"/>
                        </a:rPr>
                        <a:t>• An external memory can be interfaced with the main controller so that the timings are not fixed during its programming but rather can be programmed during operation.</a:t>
                      </a:r>
                      <a:endParaRPr lang="en-US" sz="1100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099" dirty="0">
                          <a:solidFill>
                            <a:srgbClr val="2B4B82"/>
                          </a:solidFill>
                          <a:latin typeface="Josefin Sans Regular"/>
                        </a:rPr>
                        <a:t>• An efficient traffic light controller system will include a pedestrian </a:t>
                      </a:r>
                      <a:r>
                        <a:rPr lang="en-US" sz="3099" dirty="0" smtClean="0">
                          <a:solidFill>
                            <a:srgbClr val="2B4B82"/>
                          </a:solidFill>
                          <a:latin typeface="Josefin Sans Regular"/>
                        </a:rPr>
                        <a:t>signaling </a:t>
                      </a:r>
                      <a:r>
                        <a:rPr lang="en-US" sz="3099" dirty="0">
                          <a:solidFill>
                            <a:srgbClr val="2B4B82"/>
                          </a:solidFill>
                          <a:latin typeface="Josefin Sans Regular"/>
                        </a:rPr>
                        <a:t>system.</a:t>
                      </a:r>
                      <a:endParaRPr lang="en-US" sz="1100" dirty="0"/>
                    </a:p>
                  </a:txBody>
                  <a:tcPr>
                    <a:lnL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0476342" y="1951228"/>
            <a:ext cx="6338112" cy="638454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15956" y="3181350"/>
            <a:ext cx="8489114" cy="390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 dirty="0">
                <a:solidFill>
                  <a:srgbClr val="F7B4A7"/>
                </a:solidFill>
                <a:latin typeface="Josefin Sans Bold Bold"/>
              </a:rPr>
              <a:t>The Working of the Traffic Light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794" y="262898"/>
            <a:ext cx="17273391" cy="830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4218" dirty="0">
                <a:solidFill>
                  <a:srgbClr val="000000"/>
                </a:solidFill>
                <a:latin typeface="Josefin Sans Bold"/>
              </a:rPr>
              <a:t>In this project, we have made a traffic light system with ultrasonic sensor for a 4-way intersection using Arduino </a:t>
            </a:r>
            <a:r>
              <a:rPr lang="en-US" sz="4218" dirty="0" smtClean="0">
                <a:solidFill>
                  <a:srgbClr val="000000"/>
                </a:solidFill>
                <a:latin typeface="Josefin Sans Bold"/>
              </a:rPr>
              <a:t>MEGA. </a:t>
            </a:r>
            <a:endParaRPr lang="en-US" sz="4218" dirty="0">
              <a:solidFill>
                <a:srgbClr val="000000"/>
              </a:solidFill>
              <a:latin typeface="Josefin Sans Bold"/>
            </a:endParaRPr>
          </a:p>
          <a:p>
            <a:pPr algn="ctr">
              <a:lnSpc>
                <a:spcPts val="5062"/>
              </a:lnSpc>
            </a:pPr>
            <a:endParaRPr lang="en-US" sz="4218" dirty="0">
              <a:solidFill>
                <a:srgbClr val="000000"/>
              </a:solidFill>
              <a:latin typeface="Josefin Sans Bold"/>
            </a:endParaRPr>
          </a:p>
          <a:p>
            <a:pPr algn="ctr">
              <a:lnSpc>
                <a:spcPts val="4473"/>
              </a:lnSpc>
            </a:pP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 	➢ </a:t>
            </a:r>
            <a:r>
              <a:rPr lang="en-US" sz="3728" dirty="0">
                <a:solidFill>
                  <a:srgbClr val="000000"/>
                </a:solidFill>
                <a:ea typeface="Josefin Sans Bold"/>
              </a:rPr>
              <a:t>In this, first lane 1 gets its green light turned on. To avoid clashes with vehicles in other lanes, all the other lane lights will be turned to red. After a fixed time, the green light in lane 3 will be turned to green, the green light in lane 1 will be turned off, and the red light will be turned on.</a:t>
            </a:r>
          </a:p>
          <a:p>
            <a:pPr algn="ctr">
              <a:lnSpc>
                <a:spcPts val="4473"/>
              </a:lnSpc>
            </a:pPr>
            <a:endParaRPr lang="en-US" sz="3728" dirty="0">
              <a:solidFill>
                <a:srgbClr val="000000"/>
              </a:solidFill>
              <a:ea typeface="Josefin Sans Bold"/>
            </a:endParaRPr>
          </a:p>
          <a:p>
            <a:pPr algn="ctr">
              <a:lnSpc>
                <a:spcPts val="4473"/>
              </a:lnSpc>
            </a:pP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	➢ </a:t>
            </a:r>
            <a:r>
              <a:rPr lang="en-US" sz="3728" dirty="0">
                <a:solidFill>
                  <a:srgbClr val="000000"/>
                </a:solidFill>
                <a:ea typeface="Josefin Sans Bold"/>
              </a:rPr>
              <a:t>As a warning indicator, the yellow light in Lane 1 is turned on, indicating that the red light is about to light up. Similarly, the yellow light in Lane 3 is also turned on as an indication that the green light is about to be turned on.</a:t>
            </a:r>
          </a:p>
          <a:p>
            <a:pPr algn="ctr">
              <a:lnSpc>
                <a:spcPts val="4473"/>
              </a:lnSpc>
            </a:pPr>
            <a:r>
              <a:rPr lang="en-US" sz="3728" dirty="0">
                <a:solidFill>
                  <a:srgbClr val="000000"/>
                </a:solidFill>
                <a:latin typeface="Josefin Sans Bold"/>
              </a:rPr>
              <a:t> </a:t>
            </a:r>
            <a:endParaRPr lang="en-US" sz="3728" dirty="0" smtClean="0">
              <a:solidFill>
                <a:srgbClr val="000000"/>
              </a:solidFill>
              <a:latin typeface="Josefin Sans Bold"/>
            </a:endParaRPr>
          </a:p>
          <a:p>
            <a:pPr algn="ctr">
              <a:lnSpc>
                <a:spcPts val="4473"/>
              </a:lnSpc>
            </a:pP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➢ </a:t>
            </a:r>
            <a:r>
              <a:rPr lang="en-US" sz="3728" dirty="0">
                <a:solidFill>
                  <a:srgbClr val="000000"/>
                </a:solidFill>
                <a:ea typeface="Josefin Sans Bold"/>
              </a:rPr>
              <a:t>There are pedestrian lights as well</a:t>
            </a: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. When </a:t>
            </a:r>
            <a:r>
              <a:rPr lang="en-US" sz="3728" dirty="0">
                <a:solidFill>
                  <a:srgbClr val="000000"/>
                </a:solidFill>
                <a:ea typeface="Josefin Sans Bold"/>
              </a:rPr>
              <a:t>the pedestrian button is </a:t>
            </a: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pushed</a:t>
            </a:r>
          </a:p>
          <a:p>
            <a:pPr algn="ctr">
              <a:lnSpc>
                <a:spcPts val="4473"/>
              </a:lnSpc>
            </a:pPr>
            <a:r>
              <a:rPr lang="en-US" sz="3728" dirty="0">
                <a:solidFill>
                  <a:srgbClr val="000000"/>
                </a:solidFill>
                <a:ea typeface="Josefin Sans Bold"/>
              </a:rPr>
              <a:t>pedestrian</a:t>
            </a:r>
            <a:r>
              <a:rPr lang="en-US" sz="3728" dirty="0" smtClean="0">
                <a:solidFill>
                  <a:srgbClr val="000000"/>
                </a:solidFill>
                <a:ea typeface="Josefin Sans Bold"/>
              </a:rPr>
              <a:t> green light is turned on so that people can pass by in any direction.</a:t>
            </a:r>
            <a:endParaRPr lang="en-US" sz="3728" dirty="0">
              <a:solidFill>
                <a:srgbClr val="000000"/>
              </a:solidFill>
              <a:ea typeface="Josefi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841" y="2414201"/>
            <a:ext cx="17514319" cy="533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4350" dirty="0">
                <a:solidFill>
                  <a:srgbClr val="94DDDE"/>
                </a:solidFill>
                <a:ea typeface="Josefin Sans Bold"/>
              </a:rPr>
              <a:t>➢ Ultrasonic sensor rotates 360 degrees and send ultrasonic waves in the 4 lanes</a:t>
            </a:r>
            <a:r>
              <a:rPr lang="en-US" sz="4350" dirty="0" smtClean="0">
                <a:solidFill>
                  <a:srgbClr val="94DDDE"/>
                </a:solidFill>
                <a:ea typeface="Josefin Sans Bold"/>
              </a:rPr>
              <a:t>. Ultrasonic </a:t>
            </a:r>
            <a:r>
              <a:rPr lang="en-US" sz="4350" dirty="0">
                <a:solidFill>
                  <a:srgbClr val="94DDDE"/>
                </a:solidFill>
                <a:ea typeface="Josefin Sans Bold"/>
              </a:rPr>
              <a:t>waves </a:t>
            </a:r>
            <a:r>
              <a:rPr lang="en-US" sz="4350" dirty="0" smtClean="0">
                <a:solidFill>
                  <a:srgbClr val="94DDDE"/>
                </a:solidFill>
                <a:ea typeface="Josefin Sans Bold"/>
              </a:rPr>
              <a:t>strike </a:t>
            </a:r>
            <a:r>
              <a:rPr lang="en-US" sz="4350" dirty="0">
                <a:solidFill>
                  <a:srgbClr val="94DDDE"/>
                </a:solidFill>
                <a:ea typeface="Josefin Sans Bold"/>
              </a:rPr>
              <a:t>the vehicles and bounce back</a:t>
            </a:r>
            <a:r>
              <a:rPr lang="en-US" sz="4350" dirty="0" smtClean="0">
                <a:solidFill>
                  <a:srgbClr val="94DDDE"/>
                </a:solidFill>
                <a:ea typeface="Josefin Sans Bold"/>
              </a:rPr>
              <a:t>. It </a:t>
            </a:r>
            <a:r>
              <a:rPr lang="en-US" sz="4350" dirty="0">
                <a:solidFill>
                  <a:srgbClr val="94DDDE"/>
                </a:solidFill>
                <a:ea typeface="Josefin Sans Bold"/>
              </a:rPr>
              <a:t>measures both the density of vehicles and distance </a:t>
            </a:r>
          </a:p>
          <a:p>
            <a:pPr algn="ctr">
              <a:lnSpc>
                <a:spcPts val="5220"/>
              </a:lnSpc>
            </a:pPr>
            <a:r>
              <a:rPr lang="en-US" sz="4350" dirty="0">
                <a:solidFill>
                  <a:srgbClr val="94DDDE"/>
                </a:solidFill>
                <a:latin typeface="Josefin Sans Bold"/>
              </a:rPr>
              <a:t>travelled by the ultrasonic waves.  </a:t>
            </a:r>
          </a:p>
          <a:p>
            <a:pPr algn="ctr">
              <a:lnSpc>
                <a:spcPts val="5220"/>
              </a:lnSpc>
            </a:pPr>
            <a:endParaRPr lang="en-US" sz="4350" dirty="0">
              <a:solidFill>
                <a:srgbClr val="94DDDE"/>
              </a:solidFill>
              <a:latin typeface="Josefin Sans Bold"/>
            </a:endParaRPr>
          </a:p>
          <a:p>
            <a:pPr algn="ctr">
              <a:lnSpc>
                <a:spcPts val="5220"/>
              </a:lnSpc>
              <a:spcBef>
                <a:spcPct val="0"/>
              </a:spcBef>
            </a:pPr>
            <a:r>
              <a:rPr lang="en-US" sz="4350" dirty="0">
                <a:solidFill>
                  <a:srgbClr val="94DDDE"/>
                </a:solidFill>
                <a:ea typeface="Josefin Sans Bold"/>
              </a:rPr>
              <a:t>➢ If the distance travelled is more then the green light is turned on for a longer time .If the distance travelled is less then the green light is turned on for a lesser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612</Words>
  <Application>Microsoft Office PowerPoint</Application>
  <PresentationFormat>Custom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Josefin Sans Regular</vt:lpstr>
      <vt:lpstr>Josefin Sans Bold Bold</vt:lpstr>
      <vt:lpstr>Wingdings</vt:lpstr>
      <vt:lpstr>Arial</vt:lpstr>
      <vt:lpstr>Josefin Sans Bold</vt:lpstr>
      <vt:lpstr>Playfair Display</vt:lpstr>
      <vt:lpstr>Bukhari Script Bold</vt:lpstr>
      <vt:lpstr>Josefin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PROJECT</dc:title>
  <dc:creator>Sadanand Jaiswal</dc:creator>
  <cp:lastModifiedBy>Sadanand Jaiswal</cp:lastModifiedBy>
  <cp:revision>17</cp:revision>
  <dcterms:created xsi:type="dcterms:W3CDTF">2006-08-16T00:00:00Z</dcterms:created>
  <dcterms:modified xsi:type="dcterms:W3CDTF">2022-11-10T04:05:50Z</dcterms:modified>
  <dc:identifier>DAFQ-nm-_dk</dc:identifier>
</cp:coreProperties>
</file>