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7" r:id="rId3"/>
    <p:sldId id="268" r:id="rId4"/>
    <p:sldId id="269" r:id="rId5"/>
    <p:sldId id="270" r:id="rId6"/>
    <p:sldId id="271" r:id="rId7"/>
    <p:sldId id="272" r:id="rId8"/>
    <p:sldId id="273" r:id="rId9"/>
    <p:sldId id="274" r:id="rId10"/>
    <p:sldId id="259" r:id="rId11"/>
    <p:sldId id="261" r:id="rId12"/>
    <p:sldId id="262" r:id="rId13"/>
    <p:sldId id="263" r:id="rId14"/>
    <p:sldId id="264" r:id="rId15"/>
    <p:sldId id="266" r:id="rId16"/>
    <p:sldId id="265" r:id="rId17"/>
  </p:sldIdLst>
  <p:sldSz cx="9144000" cy="6858000" type="screen4x3"/>
  <p:notesSz cx="6858000" cy="91440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4FF"/>
    <a:srgbClr val="002257"/>
    <a:srgbClr val="003C9E"/>
    <a:srgbClr val="A7BFE7"/>
    <a:srgbClr val="BACDEC"/>
    <a:srgbClr val="C8D7F0"/>
    <a:srgbClr val="BED6FA"/>
    <a:srgbClr val="003E8A"/>
    <a:srgbClr val="1581A7"/>
    <a:srgbClr val="24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9283" autoAdjust="0"/>
  </p:normalViewPr>
  <p:slideViewPr>
    <p:cSldViewPr>
      <p:cViewPr varScale="1">
        <p:scale>
          <a:sx n="86" d="100"/>
          <a:sy n="86" d="100"/>
        </p:scale>
        <p:origin x="115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DFA23-2E58-4859-A5BC-246126C12C4B}" type="datetimeFigureOut">
              <a:rPr lang="en-US" smtClean="0"/>
              <a:pPr/>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B70782-1804-468C-8F06-B64BACA47124}" type="slidenum">
              <a:rPr lang="en-US" smtClean="0"/>
              <a:pPr/>
              <a:t>‹#›</a:t>
            </a:fld>
            <a:endParaRPr lang="en-US"/>
          </a:p>
        </p:txBody>
      </p:sp>
    </p:spTree>
    <p:extLst>
      <p:ext uri="{BB962C8B-B14F-4D97-AF65-F5344CB8AC3E}">
        <p14:creationId xmlns:p14="http://schemas.microsoft.com/office/powerpoint/2010/main" val="1412114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66787-A5C5-4A6E-B0B8-4A343AF81BB5}" type="datetimeFigureOut">
              <a:rPr lang="en-US" smtClean="0"/>
              <a:pPr/>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3F3BB-132B-418B-8D02-CAC6A9422A35}" type="slidenum">
              <a:rPr lang="en-US" smtClean="0"/>
              <a:pPr/>
              <a:t>‹#›</a:t>
            </a:fld>
            <a:endParaRPr lang="en-US"/>
          </a:p>
        </p:txBody>
      </p:sp>
    </p:spTree>
    <p:extLst>
      <p:ext uri="{BB962C8B-B14F-4D97-AF65-F5344CB8AC3E}">
        <p14:creationId xmlns:p14="http://schemas.microsoft.com/office/powerpoint/2010/main" val="414620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B3F3BB-132B-418B-8D02-CAC6A9422A35}" type="slidenum">
              <a:rPr lang="en-US" smtClean="0"/>
              <a:pPr/>
              <a:t>1</a:t>
            </a:fld>
            <a:endParaRPr lang="en-US"/>
          </a:p>
        </p:txBody>
      </p:sp>
    </p:spTree>
    <p:extLst>
      <p:ext uri="{BB962C8B-B14F-4D97-AF65-F5344CB8AC3E}">
        <p14:creationId xmlns:p14="http://schemas.microsoft.com/office/powerpoint/2010/main" val="3860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B3F3BB-132B-418B-8D02-CAC6A9422A35}" type="slidenum">
              <a:rPr lang="en-US" smtClean="0"/>
              <a:pPr/>
              <a:t>3</a:t>
            </a:fld>
            <a:endParaRPr lang="en-US"/>
          </a:p>
        </p:txBody>
      </p:sp>
    </p:spTree>
    <p:extLst>
      <p:ext uri="{BB962C8B-B14F-4D97-AF65-F5344CB8AC3E}">
        <p14:creationId xmlns:p14="http://schemas.microsoft.com/office/powerpoint/2010/main" val="211285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logo_small.png"/>
          <p:cNvPicPr>
            <a:picLocks noChangeAspect="1"/>
          </p:cNvPicPr>
          <p:nvPr userDrawn="1"/>
        </p:nvPicPr>
        <p:blipFill>
          <a:blip r:embed="rId2"/>
          <a:stretch>
            <a:fillRect/>
          </a:stretch>
        </p:blipFill>
        <p:spPr>
          <a:xfrm>
            <a:off x="8375905" y="6071616"/>
            <a:ext cx="572609" cy="685800"/>
          </a:xfrm>
          <a:prstGeom prst="rect">
            <a:avLst/>
          </a:prstGeom>
          <a:noFill/>
        </p:spPr>
      </p:pic>
      <p:pic>
        <p:nvPicPr>
          <p:cNvPr id="10" name="Picture 9" descr="cover_footer.png"/>
          <p:cNvPicPr>
            <a:picLocks noChangeAspect="1"/>
          </p:cNvPicPr>
          <p:nvPr userDrawn="1"/>
        </p:nvPicPr>
        <p:blipFill>
          <a:blip r:embed="rId3"/>
          <a:stretch>
            <a:fillRect/>
          </a:stretch>
        </p:blipFill>
        <p:spPr>
          <a:xfrm>
            <a:off x="0" y="4875610"/>
            <a:ext cx="9220200" cy="1982391"/>
          </a:xfrm>
          <a:prstGeom prst="rect">
            <a:avLst/>
          </a:prstGeom>
        </p:spPr>
      </p:pic>
      <p:pic>
        <p:nvPicPr>
          <p:cNvPr id="11" name="Picture 10" descr="logo_small.png"/>
          <p:cNvPicPr>
            <a:picLocks noChangeAspect="1"/>
          </p:cNvPicPr>
          <p:nvPr userDrawn="1"/>
        </p:nvPicPr>
        <p:blipFill>
          <a:blip r:embed="rId4"/>
          <a:stretch>
            <a:fillRect/>
          </a:stretch>
        </p:blipFill>
        <p:spPr>
          <a:xfrm>
            <a:off x="8375905" y="6071616"/>
            <a:ext cx="572609" cy="685800"/>
          </a:xfrm>
          <a:prstGeom prst="rect">
            <a:avLst/>
          </a:prstGeom>
        </p:spPr>
      </p:pic>
      <p:sp>
        <p:nvSpPr>
          <p:cNvPr id="4" name="TextBox 3"/>
          <p:cNvSpPr txBox="1"/>
          <p:nvPr userDrawn="1"/>
        </p:nvSpPr>
        <p:spPr>
          <a:xfrm>
            <a:off x="143536" y="6548474"/>
            <a:ext cx="3377761" cy="215444"/>
          </a:xfrm>
          <a:prstGeom prst="rect">
            <a:avLst/>
          </a:prstGeom>
          <a:noFill/>
        </p:spPr>
        <p:txBody>
          <a:bodyPr wrap="square" rtlCol="0">
            <a:spAutoFit/>
          </a:bodyPr>
          <a:lstStyle/>
          <a:p>
            <a:r>
              <a:rPr lang="en-US" sz="800" b="1" i="1" dirty="0">
                <a:solidFill>
                  <a:srgbClr val="003E8A"/>
                </a:solidFill>
                <a:latin typeface="Verdana" pitchFamily="34" charset="0"/>
                <a:ea typeface="Verdana" pitchFamily="34" charset="0"/>
                <a:cs typeface="Verdana" pitchFamily="34" charset="0"/>
              </a:rPr>
              <a:t>Learning</a:t>
            </a:r>
            <a:r>
              <a:rPr lang="en-US" sz="800" b="1" i="1" baseline="0" dirty="0">
                <a:solidFill>
                  <a:srgbClr val="003E8A"/>
                </a:solidFill>
                <a:latin typeface="Verdana" pitchFamily="34" charset="0"/>
                <a:ea typeface="Verdana" pitchFamily="34" charset="0"/>
                <a:cs typeface="Verdana" pitchFamily="34" charset="0"/>
              </a:rPr>
              <a:t> with Purpose</a:t>
            </a:r>
            <a:endParaRPr lang="en-US" sz="800" b="1" i="1" dirty="0">
              <a:solidFill>
                <a:srgbClr val="003E8A"/>
              </a:solidFill>
              <a:latin typeface="Verdana" pitchFamily="34" charset="0"/>
              <a:ea typeface="Verdana" pitchFamily="34" charset="0"/>
              <a:cs typeface="Verdana" pitchFamily="34" charset="0"/>
            </a:endParaRPr>
          </a:p>
        </p:txBody>
      </p:sp>
      <p:sp>
        <p:nvSpPr>
          <p:cNvPr id="7" name="Rounded Rectangle 6"/>
          <p:cNvSpPr/>
          <p:nvPr userDrawn="1"/>
        </p:nvSpPr>
        <p:spPr>
          <a:xfrm>
            <a:off x="1104900" y="1752600"/>
            <a:ext cx="6934200" cy="3352800"/>
          </a:xfrm>
          <a:prstGeom prst="roundRect">
            <a:avLst>
              <a:gd name="adj" fmla="val 6764"/>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295400" y="1981201"/>
            <a:ext cx="6553200" cy="1447799"/>
          </a:xfrm>
          <a:prstGeom prst="rect">
            <a:avLst/>
          </a:prstGeom>
        </p:spPr>
        <p:txBody>
          <a:bodyPr anchor="b">
            <a:normAutofit/>
          </a:bodyPr>
          <a:lstStyle>
            <a:lvl1pPr>
              <a:defRPr sz="3000" b="1">
                <a:solidFill>
                  <a:schemeClr val="bg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505200"/>
            <a:ext cx="6400800" cy="1447800"/>
          </a:xfrm>
          <a:prstGeom prst="rect">
            <a:avLst/>
          </a:prstGeom>
        </p:spPr>
        <p:txBody>
          <a:bodyPr>
            <a:normAutofit/>
          </a:bodyPr>
          <a:lstStyle>
            <a:lvl1pPr marL="0" indent="0" algn="ctr">
              <a:buNone/>
              <a:defRPr lang="en-US" sz="2500" b="0" kern="1200" dirty="0">
                <a:solidFill>
                  <a:srgbClr val="BFD72E"/>
                </a:solidFill>
                <a:latin typeface="Verdana" pitchFamily="34" charset="0"/>
                <a:ea typeface="Verdana" pitchFamily="34" charset="0"/>
                <a:cs typeface="Verdana"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r>
              <a:rPr lang="en-US"/>
              <a:t>Click icon to add picture</a:t>
            </a:r>
          </a:p>
        </p:txBody>
      </p:sp>
      <p:sp>
        <p:nvSpPr>
          <p:cNvPr id="5" name="Title 13"/>
          <p:cNvSpPr>
            <a:spLocks noGrp="1"/>
          </p:cNvSpPr>
          <p:nvPr>
            <p:ph type="title" hasCustomPrompt="1"/>
          </p:nvPr>
        </p:nvSpPr>
        <p:spPr>
          <a:xfrm>
            <a:off x="457200" y="4953000"/>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6" name="Text Placeholder 15"/>
          <p:cNvSpPr>
            <a:spLocks noGrp="1"/>
          </p:cNvSpPr>
          <p:nvPr>
            <p:ph type="body" sz="quarter" idx="10" hasCustomPrompt="1"/>
          </p:nvPr>
        </p:nvSpPr>
        <p:spPr>
          <a:xfrm>
            <a:off x="457200" y="5668962"/>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031F-4D41-45CB-A483-178F01161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D3991-F750-4FE2-98BE-6390CF9CD8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4018E-B759-4F27-B42A-4358122F9F7A}"/>
              </a:ext>
            </a:extLst>
          </p:cNvPr>
          <p:cNvSpPr>
            <a:spLocks noGrp="1"/>
          </p:cNvSpPr>
          <p:nvPr>
            <p:ph type="dt" sz="half" idx="10"/>
          </p:nvPr>
        </p:nvSpPr>
        <p:spPr/>
        <p:txBody>
          <a:bodyPr/>
          <a:lstStyle/>
          <a:p>
            <a:fld id="{71D03717-61C6-4599-8AE9-50FF92C6DCEC}" type="datetimeFigureOut">
              <a:rPr lang="en-US" smtClean="0"/>
              <a:t>11/29/2017</a:t>
            </a:fld>
            <a:endParaRPr lang="en-US"/>
          </a:p>
        </p:txBody>
      </p:sp>
      <p:sp>
        <p:nvSpPr>
          <p:cNvPr id="5" name="Footer Placeholder 4">
            <a:extLst>
              <a:ext uri="{FF2B5EF4-FFF2-40B4-BE49-F238E27FC236}">
                <a16:creationId xmlns:a16="http://schemas.microsoft.com/office/drawing/2014/main" id="{B1B5CC89-9841-419C-B620-5722ECE33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CE054-08C6-4885-AFD0-B029D504B625}"/>
              </a:ext>
            </a:extLst>
          </p:cNvPr>
          <p:cNvSpPr>
            <a:spLocks noGrp="1"/>
          </p:cNvSpPr>
          <p:nvPr>
            <p:ph type="sldNum" sz="quarter" idx="12"/>
          </p:nvPr>
        </p:nvSpPr>
        <p:spPr/>
        <p:txBody>
          <a:bodyPr/>
          <a:lstStyle/>
          <a:p>
            <a:fld id="{A81B6F79-DD6A-4C17-9A1C-1CE8C8FC5149}" type="slidenum">
              <a:rPr lang="en-US" smtClean="0"/>
              <a:t>‹#›</a:t>
            </a:fld>
            <a:endParaRPr lang="en-US"/>
          </a:p>
        </p:txBody>
      </p:sp>
    </p:spTree>
    <p:extLst>
      <p:ext uri="{BB962C8B-B14F-4D97-AF65-F5344CB8AC3E}">
        <p14:creationId xmlns:p14="http://schemas.microsoft.com/office/powerpoint/2010/main" val="240567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Animated">
    <p:spTree>
      <p:nvGrpSpPr>
        <p:cNvPr id="1" name=""/>
        <p:cNvGrpSpPr/>
        <p:nvPr/>
      </p:nvGrpSpPr>
      <p:grpSpPr>
        <a:xfrm>
          <a:off x="0" y="0"/>
          <a:ext cx="0" cy="0"/>
          <a:chOff x="0" y="0"/>
          <a:chExt cx="0" cy="0"/>
        </a:xfrm>
      </p:grpSpPr>
      <p:pic>
        <p:nvPicPr>
          <p:cNvPr id="10" name="Picture 9" descr="cover_footer.png"/>
          <p:cNvPicPr>
            <a:picLocks noChangeAspect="1"/>
          </p:cNvPicPr>
          <p:nvPr userDrawn="1"/>
        </p:nvPicPr>
        <p:blipFill>
          <a:blip r:embed="rId2"/>
          <a:stretch>
            <a:fillRect/>
          </a:stretch>
        </p:blipFill>
        <p:spPr>
          <a:xfrm>
            <a:off x="0" y="4875610"/>
            <a:ext cx="9220200" cy="1982391"/>
          </a:xfrm>
          <a:prstGeom prst="rect">
            <a:avLst/>
          </a:prstGeom>
        </p:spPr>
      </p:pic>
      <p:sp>
        <p:nvSpPr>
          <p:cNvPr id="4" name="TextBox 3"/>
          <p:cNvSpPr txBox="1"/>
          <p:nvPr userDrawn="1"/>
        </p:nvSpPr>
        <p:spPr>
          <a:xfrm>
            <a:off x="143536" y="6549228"/>
            <a:ext cx="3377761" cy="215444"/>
          </a:xfrm>
          <a:prstGeom prst="rect">
            <a:avLst/>
          </a:prstGeom>
          <a:noFill/>
        </p:spPr>
        <p:txBody>
          <a:bodyPr wrap="square" rtlCol="0">
            <a:spAutoFit/>
          </a:bodyPr>
          <a:lstStyle/>
          <a:p>
            <a:r>
              <a:rPr lang="en-US" sz="800" b="1" i="1" dirty="0">
                <a:solidFill>
                  <a:srgbClr val="003E8A"/>
                </a:solidFill>
                <a:latin typeface="Verdana" pitchFamily="34" charset="0"/>
                <a:ea typeface="Verdana" pitchFamily="34" charset="0"/>
                <a:cs typeface="Verdana" pitchFamily="34" charset="0"/>
              </a:rPr>
              <a:t>Learning</a:t>
            </a:r>
            <a:r>
              <a:rPr lang="en-US" sz="800" b="1" i="1" baseline="0" dirty="0">
                <a:solidFill>
                  <a:srgbClr val="003E8A"/>
                </a:solidFill>
                <a:latin typeface="Verdana" pitchFamily="34" charset="0"/>
                <a:ea typeface="Verdana" pitchFamily="34" charset="0"/>
                <a:cs typeface="Verdana" pitchFamily="34" charset="0"/>
              </a:rPr>
              <a:t> with Purpose</a:t>
            </a:r>
            <a:endParaRPr lang="en-US" sz="800" b="1" i="1" dirty="0">
              <a:solidFill>
                <a:srgbClr val="003E8A"/>
              </a:solidFill>
              <a:latin typeface="Verdana" pitchFamily="34" charset="0"/>
              <a:ea typeface="Verdana" pitchFamily="34" charset="0"/>
              <a:cs typeface="Verdana" pitchFamily="34" charset="0"/>
            </a:endParaRPr>
          </a:p>
        </p:txBody>
      </p:sp>
      <p:sp>
        <p:nvSpPr>
          <p:cNvPr id="7" name="Rounded Rectangle 6"/>
          <p:cNvSpPr/>
          <p:nvPr userDrawn="1"/>
        </p:nvSpPr>
        <p:spPr>
          <a:xfrm>
            <a:off x="1104900" y="1752600"/>
            <a:ext cx="6934200" cy="3352800"/>
          </a:xfrm>
          <a:prstGeom prst="roundRect">
            <a:avLst>
              <a:gd name="adj" fmla="val 6764"/>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95400" y="1981201"/>
            <a:ext cx="6553200" cy="1447799"/>
          </a:xfrm>
          <a:prstGeom prst="rect">
            <a:avLst/>
          </a:prstGeom>
        </p:spPr>
        <p:txBody>
          <a:bodyPr anchor="b">
            <a:normAutofit/>
          </a:bodyPr>
          <a:lstStyle>
            <a:lvl1pPr>
              <a:defRPr sz="3000" b="1">
                <a:solidFill>
                  <a:schemeClr val="bg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505200"/>
            <a:ext cx="6400800" cy="1447800"/>
          </a:xfrm>
          <a:prstGeom prst="rect">
            <a:avLst/>
          </a:prstGeom>
        </p:spPr>
        <p:txBody>
          <a:bodyPr>
            <a:normAutofit/>
          </a:bodyPr>
          <a:lstStyle>
            <a:lvl1pPr marL="0" indent="0" algn="ctr">
              <a:buNone/>
              <a:defRPr lang="en-US" sz="2500" b="0" kern="1200" dirty="0">
                <a:solidFill>
                  <a:srgbClr val="BFD72E"/>
                </a:solidFill>
                <a:latin typeface="Verdana" pitchFamily="34" charset="0"/>
                <a:ea typeface="Verdana" pitchFamily="34" charset="0"/>
                <a:cs typeface="Verdana"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endParaRPr lang="en-US" dirty="0"/>
          </a:p>
        </p:txBody>
      </p:sp>
      <p:pic>
        <p:nvPicPr>
          <p:cNvPr id="9" name="Picture 8" descr="logo_small.png"/>
          <p:cNvPicPr>
            <a:picLocks noChangeAspect="1"/>
          </p:cNvPicPr>
          <p:nvPr userDrawn="1"/>
        </p:nvPicPr>
        <p:blipFill>
          <a:blip r:embed="rId3"/>
          <a:stretch>
            <a:fillRect/>
          </a:stretch>
        </p:blipFill>
        <p:spPr>
          <a:xfrm>
            <a:off x="8302752" y="5907024"/>
            <a:ext cx="685170" cy="820611"/>
          </a:xfrm>
          <a:prstGeom prst="rect">
            <a:avLst/>
          </a:prstGeom>
          <a:noFill/>
        </p:spPr>
      </p:pic>
      <p:pic>
        <p:nvPicPr>
          <p:cNvPr id="11" name="Picture 10" descr="logo_small.png"/>
          <p:cNvPicPr>
            <a:picLocks noChangeAspect="1"/>
          </p:cNvPicPr>
          <p:nvPr userDrawn="1"/>
        </p:nvPicPr>
        <p:blipFill>
          <a:blip r:embed="rId4"/>
          <a:stretch>
            <a:fillRect/>
          </a:stretch>
        </p:blipFill>
        <p:spPr>
          <a:xfrm>
            <a:off x="8305800" y="5902919"/>
            <a:ext cx="685170" cy="820611"/>
          </a:xfrm>
          <a:prstGeom prst="rect">
            <a:avLst/>
          </a:prstGeom>
        </p:spPr>
      </p:pic>
    </p:spTree>
    <p:extLst>
      <p:ext uri="{BB962C8B-B14F-4D97-AF65-F5344CB8AC3E}">
        <p14:creationId xmlns:p14="http://schemas.microsoft.com/office/powerpoint/2010/main" val="371908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100"/>
                                        <p:tgtEl>
                                          <p:spTgt spid="7"/>
                                        </p:tgtEl>
                                      </p:cBhvr>
                                    </p:animEffect>
                                    <p:set>
                                      <p:cBhvr>
                                        <p:cTn id="13" dur="1" fill="hold">
                                          <p:stCondLst>
                                            <p:cond delay="1099"/>
                                          </p:stCondLst>
                                        </p:cTn>
                                        <p:tgtEl>
                                          <p:spTgt spid="7"/>
                                        </p:tgtEl>
                                        <p:attrNameLst>
                                          <p:attrName>style.visibility</p:attrName>
                                        </p:attrNameLst>
                                      </p:cBhvr>
                                      <p:to>
                                        <p:strVal val="hidden"/>
                                      </p:to>
                                    </p:set>
                                  </p:childTnLst>
                                </p:cTn>
                              </p:par>
                            </p:childTnLst>
                          </p:cTn>
                        </p:par>
                        <p:par>
                          <p:cTn id="14" fill="hold">
                            <p:stCondLst>
                              <p:cond delay="1100"/>
                            </p:stCondLst>
                            <p:childTnLst>
                              <p:par>
                                <p:cTn id="15" presetID="2" presetClass="exit" presetSubtype="4" accel="50000" fill="hold" nodeType="afterEffect">
                                  <p:stCondLst>
                                    <p:cond delay="0"/>
                                  </p:stCondLst>
                                  <p:childTnLst>
                                    <p:anim calcmode="lin" valueType="num">
                                      <p:cBhvr additive="base">
                                        <p:cTn id="16" dur="1000"/>
                                        <p:tgtEl>
                                          <p:spTgt spid="10"/>
                                        </p:tgtEl>
                                        <p:attrNameLst>
                                          <p:attrName>ppt_x</p:attrName>
                                        </p:attrNameLst>
                                      </p:cBhvr>
                                      <p:tavLst>
                                        <p:tav tm="0">
                                          <p:val>
                                            <p:strVal val="ppt_x"/>
                                          </p:val>
                                        </p:tav>
                                        <p:tav tm="100000">
                                          <p:val>
                                            <p:strVal val="ppt_x"/>
                                          </p:val>
                                        </p:tav>
                                      </p:tavLst>
                                    </p:anim>
                                    <p:anim calcmode="lin" valueType="num">
                                      <p:cBhvr additive="base">
                                        <p:cTn id="17" dur="1000"/>
                                        <p:tgtEl>
                                          <p:spTgt spid="10"/>
                                        </p:tgtEl>
                                        <p:attrNameLst>
                                          <p:attrName>ppt_y</p:attrName>
                                        </p:attrNameLst>
                                      </p:cBhvr>
                                      <p:tavLst>
                                        <p:tav tm="0">
                                          <p:val>
                                            <p:strVal val="ppt_y"/>
                                          </p:val>
                                        </p:tav>
                                        <p:tav tm="100000">
                                          <p:val>
                                            <p:strVal val="1+ppt_h/2"/>
                                          </p:val>
                                        </p:tav>
                                      </p:tavLst>
                                    </p:anim>
                                    <p:set>
                                      <p:cBhvr>
                                        <p:cTn id="18" dur="1" fill="hold">
                                          <p:stCondLst>
                                            <p:cond delay="999"/>
                                          </p:stCondLst>
                                        </p:cTn>
                                        <p:tgtEl>
                                          <p:spTgt spid="10"/>
                                        </p:tgtEl>
                                        <p:attrNameLst>
                                          <p:attrName>style.visibility</p:attrName>
                                        </p:attrNameLst>
                                      </p:cBhvr>
                                      <p:to>
                                        <p:strVal val="hidden"/>
                                      </p:to>
                                    </p:set>
                                  </p:childTnLst>
                                </p:cTn>
                              </p:par>
                              <p:par>
                                <p:cTn id="19" presetID="6" presetClass="emph" presetSubtype="0" accel="100000" fill="hold" nodeType="withEffect">
                                  <p:stCondLst>
                                    <p:cond delay="0"/>
                                  </p:stCondLst>
                                  <p:childTnLst>
                                    <p:animScale>
                                      <p:cBhvr>
                                        <p:cTn id="20" dur="1400" fill="hold"/>
                                        <p:tgtEl>
                                          <p:spTgt spid="10"/>
                                        </p:tgtEl>
                                      </p:cBhvr>
                                      <p:by x="300000" y="300000"/>
                                    </p:animScale>
                                  </p:childTnLst>
                                </p:cTn>
                              </p:par>
                              <p:par>
                                <p:cTn id="21" presetID="10" presetClass="exit" presetSubtype="0" fill="hold" nodeType="withEffect">
                                  <p:stCondLst>
                                    <p:cond delay="300"/>
                                  </p:stCondLst>
                                  <p:childTnLst>
                                    <p:animEffect transition="out" filter="fade">
                                      <p:cBhvr>
                                        <p:cTn id="22" dur="1200"/>
                                        <p:tgtEl>
                                          <p:spTgt spid="11"/>
                                        </p:tgtEl>
                                      </p:cBhvr>
                                    </p:animEffect>
                                    <p:set>
                                      <p:cBhvr>
                                        <p:cTn id="23" dur="1" fill="hold">
                                          <p:stCondLst>
                                            <p:cond delay="1199"/>
                                          </p:stCondLst>
                                        </p:cTn>
                                        <p:tgtEl>
                                          <p:spTgt spid="11"/>
                                        </p:tgtEl>
                                        <p:attrNameLst>
                                          <p:attrName>style.visibility</p:attrName>
                                        </p:attrNameLst>
                                      </p:cBhvr>
                                      <p:to>
                                        <p:strVal val="hidden"/>
                                      </p:to>
                                    </p:set>
                                  </p:childTnLst>
                                </p:cTn>
                              </p:par>
                              <p:par>
                                <p:cTn id="24" presetID="10" presetClass="exit" presetSubtype="0" fill="hold" grpId="0" nodeType="withEffect">
                                  <p:stCondLst>
                                    <p:cond delay="300"/>
                                  </p:stCondLst>
                                  <p:childTnLst>
                                    <p:animEffect transition="out" filter="fade">
                                      <p:cBhvr>
                                        <p:cTn id="25" dur="1200"/>
                                        <p:tgtEl>
                                          <p:spTgt spid="4"/>
                                        </p:tgtEl>
                                      </p:cBhvr>
                                    </p:animEffect>
                                    <p:set>
                                      <p:cBhvr>
                                        <p:cTn id="26" dur="1" fill="hold">
                                          <p:stCondLst>
                                            <p:cond delay="1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2" grpId="0"/>
      <p:bldP spid="3" grpId="0" build="p">
        <p:tmplLst>
          <p:tmpl lvl="1">
            <p:tnLst>
              <p:par>
                <p:cTn presetID="10" presetClass="exit" presetSubtype="0" fill="hold" nodeType="withEffect">
                  <p:stCondLst>
                    <p:cond delay="0"/>
                  </p:stCondLst>
                  <p:childTnLst>
                    <p:animEffect transition="out" filter="fade">
                      <p:cBhvr>
                        <p:cTn dur="500"/>
                        <p:tgtEl>
                          <p:spTgt spid="3"/>
                        </p:tgtEl>
                      </p:cBhvr>
                    </p:animEffect>
                    <p:set>
                      <p:cBhvr>
                        <p:cTn dur="1" fill="hold">
                          <p:stCondLst>
                            <p:cond delay="499"/>
                          </p:stCondLst>
                        </p:cTn>
                        <p:tgtEl>
                          <p:spTgt spid="3"/>
                        </p:tgtEl>
                        <p:attrNameLst>
                          <p:attrName>style.visibility</p:attrName>
                        </p:attrNameLst>
                      </p:cBhvr>
                      <p:to>
                        <p:strVal val="hidden"/>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4"/>
              </a:buBlip>
              <a:defRPr sz="2500">
                <a:solidFill>
                  <a:schemeClr val="bg1"/>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bg1"/>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bg1"/>
                </a:solidFill>
                <a:latin typeface="Verdana" pitchFamily="34" charset="0"/>
                <a:ea typeface="Verdana" pitchFamily="34" charset="0"/>
                <a:cs typeface="Verdana" pitchFamily="34" charset="0"/>
              </a:defRPr>
            </a:lvl3pPr>
            <a:lvl4pPr>
              <a:defRPr sz="1800">
                <a:solidFill>
                  <a:schemeClr val="bg1"/>
                </a:solidFill>
                <a:latin typeface="Verdana" pitchFamily="34" charset="0"/>
                <a:ea typeface="Verdana" pitchFamily="34" charset="0"/>
                <a:cs typeface="Verdana" pitchFamily="34" charset="0"/>
              </a:defRPr>
            </a:lvl4pPr>
            <a:lvl5pPr>
              <a:defRPr sz="1600">
                <a:solidFill>
                  <a:schemeClr val="bg1"/>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3"/>
          <p:cNvSpPr>
            <a:spLocks noGrp="1"/>
          </p:cNvSpPr>
          <p:nvPr>
            <p:ph type="title" hasCustomPrompt="1"/>
          </p:nvPr>
        </p:nvSpPr>
        <p:spPr>
          <a:xfrm>
            <a:off x="457200" y="2895600"/>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5" name="Text Placeholder 15"/>
          <p:cNvSpPr>
            <a:spLocks noGrp="1"/>
          </p:cNvSpPr>
          <p:nvPr>
            <p:ph type="body" sz="quarter" idx="10" hasCustomPrompt="1"/>
          </p:nvPr>
        </p:nvSpPr>
        <p:spPr>
          <a:xfrm>
            <a:off x="457200" y="3611562"/>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4" name="Content Placeholder 3"/>
          <p:cNvSpPr>
            <a:spLocks noGrp="1"/>
          </p:cNvSpPr>
          <p:nvPr>
            <p:ph sz="half" idx="2"/>
          </p:nvPr>
        </p:nvSpPr>
        <p:spPr>
          <a:xfrm>
            <a:off x="4648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6"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7"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457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1" name="Content Placeholder 3"/>
          <p:cNvSpPr>
            <a:spLocks noGrp="1"/>
          </p:cNvSpPr>
          <p:nvPr>
            <p:ph sz="half" idx="2"/>
          </p:nvPr>
        </p:nvSpPr>
        <p:spPr>
          <a:xfrm>
            <a:off x="4648200" y="1600201"/>
            <a:ext cx="4038600" cy="5029199"/>
          </a:xfrm>
          <a:prstGeom prst="rect">
            <a:avLst/>
          </a:prstGeom>
        </p:spPr>
        <p:txBody>
          <a:bodyPr/>
          <a:lstStyle>
            <a:lvl1pPr>
              <a:defRPr lang="en-US" sz="2500" smtClean="0">
                <a:solidFill>
                  <a:schemeClr val="bg1"/>
                </a:solidFill>
                <a:latin typeface="Verdana" pitchFamily="34" charset="0"/>
                <a:ea typeface="Verdana" pitchFamily="34" charset="0"/>
                <a:cs typeface="Verdana" pitchFamily="34" charset="0"/>
              </a:defRPr>
            </a:lvl1pPr>
            <a:lvl2pPr>
              <a:defRPr lang="en-US" sz="2200" smtClean="0">
                <a:solidFill>
                  <a:schemeClr val="bg1"/>
                </a:solidFill>
                <a:latin typeface="Verdana" pitchFamily="34" charset="0"/>
                <a:ea typeface="Verdana" pitchFamily="34" charset="0"/>
                <a:cs typeface="Verdana" pitchFamily="34" charset="0"/>
              </a:defRPr>
            </a:lvl2pPr>
            <a:lvl3pPr>
              <a:defRPr lang="en-US" sz="2000" smtClean="0">
                <a:solidFill>
                  <a:schemeClr val="bg1"/>
                </a:solidFill>
                <a:latin typeface="Verdana" pitchFamily="34" charset="0"/>
                <a:ea typeface="Verdana" pitchFamily="34" charset="0"/>
                <a:cs typeface="Verdana" pitchFamily="34" charset="0"/>
              </a:defRPr>
            </a:lvl3pPr>
            <a:lvl4pPr>
              <a:defRPr lang="en-US" sz="1800" smtClean="0">
                <a:solidFill>
                  <a:schemeClr val="bg1"/>
                </a:solidFill>
                <a:latin typeface="Verdana" pitchFamily="34" charset="0"/>
                <a:ea typeface="Verdana" pitchFamily="34" charset="0"/>
                <a:cs typeface="Verdana" pitchFamily="34" charset="0"/>
              </a:defRPr>
            </a:lvl4pPr>
            <a:lvl5pPr>
              <a:defRPr lang="en-US" sz="1600">
                <a:solidFill>
                  <a:schemeClr val="bg1"/>
                </a:solidFill>
                <a:latin typeface="Verdana" pitchFamily="34" charset="0"/>
                <a:ea typeface="Verdana" pitchFamily="34" charset="0"/>
                <a:cs typeface="Verdana" pitchFamily="34" charset="0"/>
              </a:defRPr>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6"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7"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3"/>
          <p:cNvSpPr>
            <a:spLocks noGrp="1"/>
          </p:cNvSpPr>
          <p:nvPr>
            <p:ph type="title" hasCustomPrompt="1"/>
          </p:nvPr>
        </p:nvSpPr>
        <p:spPr>
          <a:xfrm>
            <a:off x="457200" y="274638"/>
            <a:ext cx="8229600" cy="639762"/>
          </a:xfrm>
          <a:prstGeom prst="rect">
            <a:avLst/>
          </a:prstGeom>
          <a:gradFill>
            <a:gsLst>
              <a:gs pos="100000">
                <a:srgbClr val="003E8A">
                  <a:lumMod val="93000"/>
                  <a:lumOff val="7000"/>
                </a:srgbClr>
              </a:gs>
              <a:gs pos="1667">
                <a:srgbClr val="003E8A">
                  <a:lumMod val="93000"/>
                  <a:lumOff val="7000"/>
                </a:srgbClr>
              </a:gs>
              <a:gs pos="50000">
                <a:srgbClr val="003E8A">
                  <a:lumMod val="93000"/>
                  <a:lumOff val="7000"/>
                  <a:alpha val="0"/>
                </a:srgbClr>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chemeClr val="lt1"/>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5"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BFD72E"/>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1063"/>
          </a:xfrm>
          <a:prstGeom prst="rect">
            <a:avLst/>
          </a:prstGeo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1026" name="Picture 2" descr="F:\UML\Powerpoint Redesign\images\logo_small_saf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75904" y="6071616"/>
            <a:ext cx="576072" cy="6899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05800" y="5901068"/>
            <a:ext cx="68517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43536" y="6553200"/>
            <a:ext cx="3377761" cy="215444"/>
          </a:xfrm>
          <a:prstGeom prst="rect">
            <a:avLst/>
          </a:prstGeom>
          <a:noFill/>
        </p:spPr>
        <p:txBody>
          <a:bodyPr wrap="square" rtlCol="0">
            <a:spAutoFit/>
          </a:bodyPr>
          <a:lstStyle/>
          <a:p>
            <a:r>
              <a:rPr lang="en-US" sz="800" b="1" i="1" dirty="0">
                <a:solidFill>
                  <a:srgbClr val="A7BFE7"/>
                </a:solidFill>
                <a:latin typeface="Verdana" pitchFamily="34" charset="0"/>
                <a:ea typeface="Verdana" pitchFamily="34" charset="0"/>
                <a:cs typeface="Verdana" pitchFamily="34" charset="0"/>
              </a:rPr>
              <a:t>Learning</a:t>
            </a:r>
            <a:r>
              <a:rPr lang="en-US" sz="800" b="1" i="1" baseline="0" dirty="0">
                <a:solidFill>
                  <a:srgbClr val="A7BFE7"/>
                </a:solidFill>
                <a:latin typeface="Verdana" pitchFamily="34" charset="0"/>
                <a:ea typeface="Verdana" pitchFamily="34" charset="0"/>
                <a:cs typeface="Verdana" pitchFamily="34" charset="0"/>
              </a:rPr>
              <a:t> with Purpose</a:t>
            </a:r>
            <a:endParaRPr lang="en-US" sz="800" b="1" i="1" dirty="0">
              <a:solidFill>
                <a:srgbClr val="A7BFE7"/>
              </a:solidFill>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52500" y="1752600"/>
            <a:ext cx="7239000" cy="1447800"/>
          </a:xfrm>
        </p:spPr>
        <p:txBody>
          <a:bodyPr>
            <a:normAutofit fontScale="90000"/>
          </a:bodyPr>
          <a:lstStyle/>
          <a:p>
            <a:br>
              <a:rPr lang="en-US" b="0" dirty="0">
                <a:latin typeface="Sitka Heading" panose="02000505000000020004" pitchFamily="2" charset="0"/>
              </a:rPr>
            </a:br>
            <a:br>
              <a:rPr lang="en-US" b="0" dirty="0">
                <a:latin typeface="Sitka Heading" panose="02000505000000020004" pitchFamily="2" charset="0"/>
              </a:rPr>
            </a:br>
            <a:r>
              <a:rPr lang="en-US" b="0" dirty="0">
                <a:latin typeface="Sitka Heading" panose="02000505000000020004" pitchFamily="2" charset="0"/>
              </a:rPr>
              <a:t>Challenges and Techniques for Traditional Memory Allocation Algorithms in Relation with Today's Real Time Needs </a:t>
            </a:r>
            <a:endParaRPr lang="en-US" dirty="0">
              <a:latin typeface="Sitka Heading" panose="02000505000000020004" pitchFamily="2" charset="0"/>
            </a:endParaRPr>
          </a:p>
        </p:txBody>
      </p:sp>
      <p:sp>
        <p:nvSpPr>
          <p:cNvPr id="2" name="TextBox 1">
            <a:extLst>
              <a:ext uri="{FF2B5EF4-FFF2-40B4-BE49-F238E27FC236}">
                <a16:creationId xmlns:a16="http://schemas.microsoft.com/office/drawing/2014/main" id="{38D2665E-C56B-42D0-B6A0-8892BB19FE95}"/>
              </a:ext>
            </a:extLst>
          </p:cNvPr>
          <p:cNvSpPr txBox="1"/>
          <p:nvPr/>
        </p:nvSpPr>
        <p:spPr>
          <a:xfrm>
            <a:off x="1905000" y="622012"/>
            <a:ext cx="5334000" cy="584775"/>
          </a:xfrm>
          <a:prstGeom prst="rect">
            <a:avLst/>
          </a:prstGeom>
          <a:noFill/>
        </p:spPr>
        <p:txBody>
          <a:bodyPr wrap="square" rtlCol="0">
            <a:spAutoFit/>
          </a:bodyPr>
          <a:lstStyle/>
          <a:p>
            <a:pPr algn="ctr"/>
            <a:r>
              <a:rPr lang="en-US" sz="3200" b="1" dirty="0">
                <a:solidFill>
                  <a:schemeClr val="bg1"/>
                </a:solidFill>
                <a:latin typeface="Algerian" panose="04020705040A02060702" pitchFamily="82" charset="0"/>
              </a:rPr>
              <a:t>Memory Management</a:t>
            </a:r>
          </a:p>
        </p:txBody>
      </p:sp>
      <p:sp>
        <p:nvSpPr>
          <p:cNvPr id="3" name="TextBox 2">
            <a:extLst>
              <a:ext uri="{FF2B5EF4-FFF2-40B4-BE49-F238E27FC236}">
                <a16:creationId xmlns:a16="http://schemas.microsoft.com/office/drawing/2014/main" id="{EEDF0C7E-A1CC-4685-A241-E594BCE76860}"/>
              </a:ext>
            </a:extLst>
          </p:cNvPr>
          <p:cNvSpPr txBox="1"/>
          <p:nvPr/>
        </p:nvSpPr>
        <p:spPr>
          <a:xfrm>
            <a:off x="6096000" y="4038600"/>
            <a:ext cx="1905000" cy="923330"/>
          </a:xfrm>
          <a:prstGeom prst="rect">
            <a:avLst/>
          </a:prstGeom>
          <a:noFill/>
        </p:spPr>
        <p:txBody>
          <a:bodyPr wrap="square" rtlCol="0">
            <a:spAutoFit/>
          </a:bodyPr>
          <a:lstStyle/>
          <a:p>
            <a:pPr algn="just"/>
            <a:r>
              <a:rPr lang="en-US" dirty="0">
                <a:solidFill>
                  <a:schemeClr val="bg1">
                    <a:lumMod val="95000"/>
                  </a:schemeClr>
                </a:solidFill>
                <a:latin typeface="Sitka Heading" panose="02000505000000020004" pitchFamily="2" charset="0"/>
              </a:rPr>
              <a:t>Presented by:</a:t>
            </a:r>
          </a:p>
          <a:p>
            <a:pPr algn="just"/>
            <a:r>
              <a:rPr lang="en-US" b="1" dirty="0">
                <a:solidFill>
                  <a:schemeClr val="bg1">
                    <a:lumMod val="95000"/>
                  </a:schemeClr>
                </a:solidFill>
                <a:latin typeface="Sitka Heading" panose="02000505000000020004" pitchFamily="2" charset="0"/>
              </a:rPr>
              <a:t>Nidhi S Belur</a:t>
            </a:r>
          </a:p>
          <a:p>
            <a:pPr algn="just"/>
            <a:r>
              <a:rPr lang="en-US" b="1" dirty="0">
                <a:solidFill>
                  <a:schemeClr val="bg1">
                    <a:lumMod val="95000"/>
                  </a:schemeClr>
                </a:solidFill>
                <a:latin typeface="Sitka Heading" panose="02000505000000020004" pitchFamily="2" charset="0"/>
              </a:rPr>
              <a:t>Nithya V Kumar</a:t>
            </a:r>
          </a:p>
        </p:txBody>
      </p:sp>
    </p:spTree>
    <p:custDataLst>
      <p:tags r:id="rId1"/>
    </p:custDataLst>
    <p:extLst>
      <p:ext uri="{BB962C8B-B14F-4D97-AF65-F5344CB8AC3E}">
        <p14:creationId xmlns:p14="http://schemas.microsoft.com/office/powerpoint/2010/main" val="1932470111"/>
      </p:ext>
    </p:extLst>
  </p:cSld>
  <p:clrMapOvr>
    <a:masterClrMapping/>
  </p:clrMapOvr>
  <mc:AlternateContent xmlns:mc="http://schemas.openxmlformats.org/markup-compatibility/2006" xmlns:p14="http://schemas.microsoft.com/office/powerpoint/2010/main">
    <mc:Choice Requires="p14">
      <p:transition spd="med" p14:dur="700" advTm="3509">
        <p:fade/>
      </p:transition>
    </mc:Choice>
    <mc:Fallback xmlns="">
      <p:transition spd="med" advTm="350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2F967039-E528-4D80-A4B7-32884DCD197D}"/>
              </a:ext>
            </a:extLst>
          </p:cNvPr>
          <p:cNvPicPr>
            <a:picLocks noChangeAspect="1"/>
          </p:cNvPicPr>
          <p:nvPr/>
        </p:nvPicPr>
        <p:blipFill>
          <a:blip r:embed="rId2"/>
          <a:stretch>
            <a:fillRect/>
          </a:stretch>
        </p:blipFill>
        <p:spPr>
          <a:xfrm>
            <a:off x="457198" y="1261750"/>
            <a:ext cx="3124201" cy="2091049"/>
          </a:xfrm>
          <a:prstGeom prst="rect">
            <a:avLst/>
          </a:prstGeom>
          <a:effectLst/>
        </p:spPr>
      </p:pic>
      <p:pic>
        <p:nvPicPr>
          <p:cNvPr id="15" name="Content Placeholder 3">
            <a:extLst>
              <a:ext uri="{FF2B5EF4-FFF2-40B4-BE49-F238E27FC236}">
                <a16:creationId xmlns:a16="http://schemas.microsoft.com/office/drawing/2014/main" id="{359255E0-DFBE-4BFA-9991-C20C9EAA7CDF}"/>
              </a:ext>
            </a:extLst>
          </p:cNvPr>
          <p:cNvPicPr>
            <a:picLocks noChangeAspect="1"/>
          </p:cNvPicPr>
          <p:nvPr/>
        </p:nvPicPr>
        <p:blipFill>
          <a:blip r:embed="rId3"/>
          <a:stretch>
            <a:fillRect/>
          </a:stretch>
        </p:blipFill>
        <p:spPr>
          <a:xfrm>
            <a:off x="457198" y="3811488"/>
            <a:ext cx="3124201" cy="1894613"/>
          </a:xfrm>
          <a:prstGeom prst="rect">
            <a:avLst/>
          </a:prstGeom>
        </p:spPr>
      </p:pic>
      <p:sp>
        <p:nvSpPr>
          <p:cNvPr id="2" name="Title 1">
            <a:extLst>
              <a:ext uri="{FF2B5EF4-FFF2-40B4-BE49-F238E27FC236}">
                <a16:creationId xmlns:a16="http://schemas.microsoft.com/office/drawing/2014/main" id="{9F604BCC-3A73-4265-ABBB-A5C04A3BC8E1}"/>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TYPES OF BUDDY SYSTEMS</a:t>
            </a:r>
          </a:p>
        </p:txBody>
      </p:sp>
      <p:pic>
        <p:nvPicPr>
          <p:cNvPr id="11" name="Content Placeholder 3">
            <a:extLst>
              <a:ext uri="{FF2B5EF4-FFF2-40B4-BE49-F238E27FC236}">
                <a16:creationId xmlns:a16="http://schemas.microsoft.com/office/drawing/2014/main" id="{2CC50756-1F40-44C5-A1B9-03F84C28CE3C}"/>
              </a:ext>
            </a:extLst>
          </p:cNvPr>
          <p:cNvPicPr>
            <a:picLocks noGrp="1" noChangeAspect="1"/>
          </p:cNvPicPr>
          <p:nvPr>
            <p:ph idx="1"/>
          </p:nvPr>
        </p:nvPicPr>
        <p:blipFill>
          <a:blip r:embed="rId4"/>
          <a:stretch>
            <a:fillRect/>
          </a:stretch>
        </p:blipFill>
        <p:spPr>
          <a:xfrm>
            <a:off x="4191001" y="1528761"/>
            <a:ext cx="4495800" cy="3500439"/>
          </a:xfrm>
          <a:prstGeom prst="rect">
            <a:avLst/>
          </a:prstGeom>
        </p:spPr>
      </p:pic>
      <p:sp>
        <p:nvSpPr>
          <p:cNvPr id="9" name="TextBox 8">
            <a:extLst>
              <a:ext uri="{FF2B5EF4-FFF2-40B4-BE49-F238E27FC236}">
                <a16:creationId xmlns:a16="http://schemas.microsoft.com/office/drawing/2014/main" id="{5BDDEEEF-7DBC-479B-B6A7-E20ACF86E1F2}"/>
              </a:ext>
            </a:extLst>
          </p:cNvPr>
          <p:cNvSpPr txBox="1"/>
          <p:nvPr/>
        </p:nvSpPr>
        <p:spPr>
          <a:xfrm>
            <a:off x="912934" y="3352799"/>
            <a:ext cx="2009909" cy="307777"/>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Fig.4.2. Weighted Buddy</a:t>
            </a:r>
          </a:p>
        </p:txBody>
      </p:sp>
      <p:sp>
        <p:nvSpPr>
          <p:cNvPr id="10" name="TextBox 9">
            <a:extLst>
              <a:ext uri="{FF2B5EF4-FFF2-40B4-BE49-F238E27FC236}">
                <a16:creationId xmlns:a16="http://schemas.microsoft.com/office/drawing/2014/main" id="{DD7D253C-FA79-4220-95D9-CF835251237C}"/>
              </a:ext>
            </a:extLst>
          </p:cNvPr>
          <p:cNvSpPr txBox="1"/>
          <p:nvPr/>
        </p:nvSpPr>
        <p:spPr>
          <a:xfrm>
            <a:off x="879785" y="5706101"/>
            <a:ext cx="2076209" cy="523220"/>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Fig.4.3. Fibonacci Buddy</a:t>
            </a:r>
          </a:p>
          <a:p>
            <a:endParaRPr lang="en-US"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16FB89C-D20C-4939-AD88-E40D89B6EA8D}"/>
              </a:ext>
            </a:extLst>
          </p:cNvPr>
          <p:cNvSpPr txBox="1"/>
          <p:nvPr/>
        </p:nvSpPr>
        <p:spPr>
          <a:xfrm>
            <a:off x="4993633" y="5105400"/>
            <a:ext cx="2890535" cy="307777"/>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Fig1.3. Comparison-Buddy Systems</a:t>
            </a:r>
          </a:p>
        </p:txBody>
      </p:sp>
    </p:spTree>
    <p:extLst>
      <p:ext uri="{BB962C8B-B14F-4D97-AF65-F5344CB8AC3E}">
        <p14:creationId xmlns:p14="http://schemas.microsoft.com/office/powerpoint/2010/main" val="50232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3">
            <a:extLst>
              <a:ext uri="{FF2B5EF4-FFF2-40B4-BE49-F238E27FC236}">
                <a16:creationId xmlns:a16="http://schemas.microsoft.com/office/drawing/2014/main" id="{335284AB-3631-4A3A-86D0-2FBD3FE46FBF}"/>
              </a:ext>
            </a:extLst>
          </p:cNvPr>
          <p:cNvPicPr>
            <a:picLocks noChangeAspect="1"/>
          </p:cNvPicPr>
          <p:nvPr/>
        </p:nvPicPr>
        <p:blipFill>
          <a:blip r:embed="rId2"/>
          <a:stretch>
            <a:fillRect/>
          </a:stretch>
        </p:blipFill>
        <p:spPr>
          <a:xfrm>
            <a:off x="5269873" y="1066800"/>
            <a:ext cx="3572743" cy="2362200"/>
          </a:xfrm>
          <a:prstGeom prst="rect">
            <a:avLst/>
          </a:prstGeom>
        </p:spPr>
      </p:pic>
      <p:sp>
        <p:nvSpPr>
          <p:cNvPr id="33" name="Content Placeholder 21"/>
          <p:cNvSpPr>
            <a:spLocks noGrp="1"/>
          </p:cNvSpPr>
          <p:nvPr>
            <p:ph idx="1"/>
          </p:nvPr>
        </p:nvSpPr>
        <p:spPr>
          <a:xfrm>
            <a:off x="422092" y="1066800"/>
            <a:ext cx="4648200" cy="4876799"/>
          </a:xfrm>
        </p:spPr>
        <p:txBody>
          <a:bodyPr>
            <a:normAutofit/>
          </a:bodyPr>
          <a:lstStyle/>
          <a:p>
            <a:pPr algn="just">
              <a:buFont typeface="Wingdings" panose="05000000000000000000" pitchFamily="2" charset="2"/>
              <a:buChar char="§"/>
            </a:pPr>
            <a:r>
              <a:rPr lang="en-US" sz="1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Indexed Fit</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Memory allocator</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Maintained using different types of data structures. </a:t>
            </a:r>
          </a:p>
          <a:p>
            <a:pPr algn="just">
              <a:buFont typeface="Wingdings" panose="05000000000000000000" pitchFamily="2" charset="2"/>
              <a:buChar char="§"/>
            </a:pPr>
            <a:r>
              <a:rPr lang="en-US" sz="1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Bitmapped Fit</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Improved variation of indexed fit</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Keeps references to the used and free portion of array by using bits. </a:t>
            </a:r>
          </a:p>
          <a:p>
            <a:pPr algn="just">
              <a:buFont typeface="Wingdings" panose="05000000000000000000" pitchFamily="2" charset="2"/>
              <a:buChar char="§"/>
            </a:pPr>
            <a:r>
              <a:rPr lang="en-US" sz="1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Half Fit</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Half fit is much older technique</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Uses bitmaps to keep reference to unfilled lists while using instructions of bitmap search technique to get those bits which are set in bitmaps. </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Main theme behind half fit is to use segregated list of single level which is used to link variable size free blocks. </a:t>
            </a:r>
          </a:p>
          <a:p>
            <a:pPr marL="0" indent="0" algn="just">
              <a:buNone/>
            </a:pPr>
            <a:endParaRPr lang="en-US" sz="1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DFBCD0C-E49B-4913-969B-C53488F82781}"/>
              </a:ext>
            </a:extLst>
          </p:cNvPr>
          <p:cNvSpPr>
            <a:spLocks noGrp="1"/>
          </p:cNvSpPr>
          <p:nvPr>
            <p:ph type="title"/>
          </p:nvPr>
        </p:nvSpPr>
        <p:spPr/>
        <p:txBody>
          <a:bodyPr>
            <a:noAutofit/>
          </a:bodyPr>
          <a:lstStyle/>
          <a:p>
            <a:r>
              <a:rPr lang="en-US" sz="3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Dynamic memory management Algorithms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3">
            <a:extLst>
              <a:ext uri="{FF2B5EF4-FFF2-40B4-BE49-F238E27FC236}">
                <a16:creationId xmlns:a16="http://schemas.microsoft.com/office/drawing/2014/main" id="{A8F91EF0-7F19-4985-BD4F-4B00DAA88DB4}"/>
              </a:ext>
            </a:extLst>
          </p:cNvPr>
          <p:cNvPicPr>
            <a:picLocks noChangeAspect="1"/>
          </p:cNvPicPr>
          <p:nvPr/>
        </p:nvPicPr>
        <p:blipFill>
          <a:blip r:embed="rId3"/>
          <a:stretch>
            <a:fillRect/>
          </a:stretch>
        </p:blipFill>
        <p:spPr>
          <a:xfrm>
            <a:off x="5269873" y="3909984"/>
            <a:ext cx="3572743" cy="1881216"/>
          </a:xfrm>
          <a:prstGeom prst="rect">
            <a:avLst/>
          </a:prstGeom>
        </p:spPr>
      </p:pic>
      <p:sp>
        <p:nvSpPr>
          <p:cNvPr id="3" name="TextBox 2">
            <a:extLst>
              <a:ext uri="{FF2B5EF4-FFF2-40B4-BE49-F238E27FC236}">
                <a16:creationId xmlns:a16="http://schemas.microsoft.com/office/drawing/2014/main" id="{3B3F3EA6-57B7-49C1-BCEE-AD4C2D3E6EB6}"/>
              </a:ext>
            </a:extLst>
          </p:cNvPr>
          <p:cNvSpPr txBox="1"/>
          <p:nvPr/>
        </p:nvSpPr>
        <p:spPr>
          <a:xfrm>
            <a:off x="6155196" y="3429000"/>
            <a:ext cx="1443024" cy="307777"/>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 Indexed Fit</a:t>
            </a:r>
          </a:p>
        </p:txBody>
      </p:sp>
      <p:sp>
        <p:nvSpPr>
          <p:cNvPr id="4" name="TextBox 3">
            <a:extLst>
              <a:ext uri="{FF2B5EF4-FFF2-40B4-BE49-F238E27FC236}">
                <a16:creationId xmlns:a16="http://schemas.microsoft.com/office/drawing/2014/main" id="{5F84416A-FA3C-4446-B42A-374D3F5FCCD2}"/>
              </a:ext>
            </a:extLst>
          </p:cNvPr>
          <p:cNvSpPr txBox="1"/>
          <p:nvPr/>
        </p:nvSpPr>
        <p:spPr>
          <a:xfrm>
            <a:off x="6477000" y="5874798"/>
            <a:ext cx="1181734" cy="307777"/>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 Half Fit</a:t>
            </a:r>
          </a:p>
        </p:txBody>
      </p:sp>
    </p:spTree>
    <p:extLst>
      <p:ext uri="{BB962C8B-B14F-4D97-AF65-F5344CB8AC3E}">
        <p14:creationId xmlns:p14="http://schemas.microsoft.com/office/powerpoint/2010/main" val="293445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F7DFFA3D-02A3-4430-A4D6-BA313C5C9CBC}"/>
              </a:ext>
            </a:extLst>
          </p:cNvPr>
          <p:cNvPicPr>
            <a:picLocks noChangeAspect="1"/>
          </p:cNvPicPr>
          <p:nvPr/>
        </p:nvPicPr>
        <p:blipFill>
          <a:blip r:embed="rId2"/>
          <a:stretch>
            <a:fillRect/>
          </a:stretch>
        </p:blipFill>
        <p:spPr>
          <a:xfrm>
            <a:off x="1828800" y="4013013"/>
            <a:ext cx="5216966" cy="2359503"/>
          </a:xfrm>
          <a:prstGeom prst="rect">
            <a:avLst/>
          </a:prstGeom>
          <a:effectLst/>
        </p:spPr>
      </p:pic>
      <p:sp>
        <p:nvSpPr>
          <p:cNvPr id="9" name="Content Placeholder 8"/>
          <p:cNvSpPr>
            <a:spLocks noGrp="1"/>
          </p:cNvSpPr>
          <p:nvPr>
            <p:ph idx="1"/>
          </p:nvPr>
        </p:nvSpPr>
        <p:spPr>
          <a:xfrm>
            <a:off x="457200" y="914400"/>
            <a:ext cx="8229600" cy="4818354"/>
          </a:xfrm>
        </p:spPr>
        <p:txBody>
          <a:bodyPr>
            <a:normAutofit/>
          </a:bodyPr>
          <a:lstStyle/>
          <a:p>
            <a:pPr algn="just">
              <a:buFont typeface="Wingdings" panose="05000000000000000000" pitchFamily="2" charset="2"/>
              <a:buChar char="§"/>
            </a:pPr>
            <a:r>
              <a:rPr lang="en-US" sz="1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Hoard</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Designed especially for multiprocessor systems and its performance is quite remarkable among other discussed algorithms. </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Trick logic behind hoard is to use operating system virtual memory as superblocks and these superblocks are used to server blocks of memory of one class. To reduce external fragmentation it re cycle its superblocks which are not in use</a:t>
            </a:r>
            <a:r>
              <a:rPr lang="en-US" sz="1200" dirty="0">
                <a:solidFill>
                  <a:schemeClr val="bg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Two level segregated fit:</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3 levels of segregated free lists are used to carry free blocks of memory of same class.</a:t>
            </a:r>
          </a:p>
          <a:p>
            <a:pPr lvl="1" algn="just">
              <a:buFont typeface="Wingdings" panose="05000000000000000000" pitchFamily="2" charset="2"/>
              <a:buChar char="Ø"/>
            </a:pPr>
            <a:r>
              <a:rPr lang="en-US" sz="1500" dirty="0">
                <a:solidFill>
                  <a:schemeClr val="bg1"/>
                </a:solidFill>
                <a:latin typeface="Times New Roman" panose="02020603050405020304" pitchFamily="18" charset="0"/>
                <a:cs typeface="Times New Roman" panose="02020603050405020304" pitchFamily="18" charset="0"/>
              </a:rPr>
              <a:t>In first level there are free blocks of memory following power of 2 sequences while 2nd list uses user’s configured variables to divide free block classes of first list. Thus help to offer bounded response time. While allocating and de allocating it uses 3 different equations.</a:t>
            </a:r>
          </a:p>
        </p:txBody>
      </p:sp>
      <p:sp>
        <p:nvSpPr>
          <p:cNvPr id="2" name="Title 1">
            <a:extLst>
              <a:ext uri="{FF2B5EF4-FFF2-40B4-BE49-F238E27FC236}">
                <a16:creationId xmlns:a16="http://schemas.microsoft.com/office/drawing/2014/main" id="{41CFFD45-7E9A-4E7F-B09D-0F9F43F123F2}"/>
              </a:ext>
            </a:extLst>
          </p:cNvPr>
          <p:cNvSpPr>
            <a:spLocks noGrp="1"/>
          </p:cNvSpPr>
          <p:nvPr>
            <p:ph type="title"/>
          </p:nvPr>
        </p:nvSpPr>
        <p:spPr/>
        <p:txBody>
          <a:bodyPr>
            <a:normAutofit/>
          </a:bodyPr>
          <a:lstStyle/>
          <a:p>
            <a:r>
              <a:rPr lang="en-US" sz="3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Dynamic memory management Algorithms</a:t>
            </a:r>
          </a:p>
        </p:txBody>
      </p:sp>
      <p:sp>
        <p:nvSpPr>
          <p:cNvPr id="3" name="TextBox 2">
            <a:extLst>
              <a:ext uri="{FF2B5EF4-FFF2-40B4-BE49-F238E27FC236}">
                <a16:creationId xmlns:a16="http://schemas.microsoft.com/office/drawing/2014/main" id="{8CE93DD2-F84D-4FD7-B072-A6EECD47342B}"/>
              </a:ext>
            </a:extLst>
          </p:cNvPr>
          <p:cNvSpPr txBox="1"/>
          <p:nvPr/>
        </p:nvSpPr>
        <p:spPr>
          <a:xfrm>
            <a:off x="3414599" y="6429473"/>
            <a:ext cx="2314801" cy="307777"/>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 Two level segregated fit</a:t>
            </a:r>
          </a:p>
        </p:txBody>
      </p:sp>
    </p:spTree>
    <p:extLst>
      <p:ext uri="{BB962C8B-B14F-4D97-AF65-F5344CB8AC3E}">
        <p14:creationId xmlns:p14="http://schemas.microsoft.com/office/powerpoint/2010/main" val="125986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0F1D667A-7C36-41C6-9C1E-C42E8B7F5FD0}"/>
              </a:ext>
            </a:extLst>
          </p:cNvPr>
          <p:cNvPicPr>
            <a:picLocks noChangeAspect="1"/>
          </p:cNvPicPr>
          <p:nvPr/>
        </p:nvPicPr>
        <p:blipFill rotWithShape="1">
          <a:blip r:embed="rId2"/>
          <a:srcRect/>
          <a:stretch/>
        </p:blipFill>
        <p:spPr>
          <a:xfrm>
            <a:off x="326994" y="1239914"/>
            <a:ext cx="3352800" cy="2777971"/>
          </a:xfrm>
          <a:prstGeom prst="rect">
            <a:avLst/>
          </a:prstGeom>
        </p:spPr>
      </p:pic>
      <p:sp>
        <p:nvSpPr>
          <p:cNvPr id="3" name="Title 2">
            <a:extLst>
              <a:ext uri="{FF2B5EF4-FFF2-40B4-BE49-F238E27FC236}">
                <a16:creationId xmlns:a16="http://schemas.microsoft.com/office/drawing/2014/main" id="{EB655CF1-8E4A-40D9-9E55-5AE63B537080}"/>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Comparative Analysis</a:t>
            </a:r>
          </a:p>
        </p:txBody>
      </p:sp>
      <p:pic>
        <p:nvPicPr>
          <p:cNvPr id="12" name="Content Placeholder 3">
            <a:extLst>
              <a:ext uri="{FF2B5EF4-FFF2-40B4-BE49-F238E27FC236}">
                <a16:creationId xmlns:a16="http://schemas.microsoft.com/office/drawing/2014/main" id="{8B0B913D-0C71-446D-B53E-8423FD4308F7}"/>
              </a:ext>
            </a:extLst>
          </p:cNvPr>
          <p:cNvPicPr>
            <a:picLocks noChangeAspect="1"/>
          </p:cNvPicPr>
          <p:nvPr/>
        </p:nvPicPr>
        <p:blipFill rotWithShape="1">
          <a:blip r:embed="rId3"/>
          <a:srcRect l="4571" t="2523"/>
          <a:stretch/>
        </p:blipFill>
        <p:spPr>
          <a:xfrm>
            <a:off x="4572000" y="3200400"/>
            <a:ext cx="3886200" cy="2895600"/>
          </a:xfrm>
          <a:prstGeom prst="rect">
            <a:avLst/>
          </a:prstGeom>
        </p:spPr>
      </p:pic>
      <p:sp>
        <p:nvSpPr>
          <p:cNvPr id="17" name="Content Placeholder 3">
            <a:extLst>
              <a:ext uri="{FF2B5EF4-FFF2-40B4-BE49-F238E27FC236}">
                <a16:creationId xmlns:a16="http://schemas.microsoft.com/office/drawing/2014/main" id="{006D0DCA-C31E-47B3-BA5E-D1D92AB62B6B}"/>
              </a:ext>
            </a:extLst>
          </p:cNvPr>
          <p:cNvSpPr>
            <a:spLocks noGrp="1"/>
          </p:cNvSpPr>
          <p:nvPr>
            <p:ph idx="1"/>
          </p:nvPr>
        </p:nvSpPr>
        <p:spPr>
          <a:xfrm>
            <a:off x="64364" y="4343400"/>
            <a:ext cx="3974236" cy="1905000"/>
          </a:xfrm>
        </p:spPr>
        <p:txBody>
          <a:bodyPr/>
          <a:lstStyle/>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comparative analysis is presented with respect to allocation and de allocation time of different algorithms.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Performance of two level segregated fit is better because its worst case time is less than other’s.</a:t>
            </a:r>
          </a:p>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18" name="Content Placeholder 8">
            <a:extLst>
              <a:ext uri="{FF2B5EF4-FFF2-40B4-BE49-F238E27FC236}">
                <a16:creationId xmlns:a16="http://schemas.microsoft.com/office/drawing/2014/main" id="{48A07F57-9C4F-45E7-937F-3D6FBB263A55}"/>
              </a:ext>
            </a:extLst>
          </p:cNvPr>
          <p:cNvSpPr txBox="1">
            <a:spLocks/>
          </p:cNvSpPr>
          <p:nvPr/>
        </p:nvSpPr>
        <p:spPr>
          <a:xfrm>
            <a:off x="4068932" y="1239914"/>
            <a:ext cx="4800600" cy="1865126"/>
          </a:xfrm>
          <a:prstGeom prst="rect">
            <a:avLst/>
          </a:prstGeom>
        </p:spPr>
        <p:txBody>
          <a:bodyPr wrap="square">
            <a:spAutoFit/>
          </a:bodyPr>
          <a:lstStyle>
            <a:lvl1pPr marL="342860" indent="-342860" algn="l" defTabSz="914293" rtl="0" eaLnBrk="1" latinLnBrk="0" hangingPunct="1">
              <a:spcBef>
                <a:spcPct val="20000"/>
              </a:spcBef>
              <a:buFontTx/>
              <a:buBlip>
                <a:blip r:embed="rId4"/>
              </a:buBlip>
              <a:defRPr sz="2500" kern="1200">
                <a:solidFill>
                  <a:schemeClr val="bg1"/>
                </a:solidFill>
                <a:latin typeface="Verdana" pitchFamily="34" charset="0"/>
                <a:ea typeface="Verdana" pitchFamily="34" charset="0"/>
                <a:cs typeface="Verdana" pitchFamily="34" charset="0"/>
              </a:defRPr>
            </a:lvl1pPr>
            <a:lvl2pPr marL="742863" indent="-285717" algn="l" defTabSz="914293" rtl="0" eaLnBrk="1" latinLnBrk="0" hangingPunct="1">
              <a:spcBef>
                <a:spcPct val="20000"/>
              </a:spcBef>
              <a:buClr>
                <a:srgbClr val="24B0E3"/>
              </a:buClr>
              <a:buFont typeface="Arial" pitchFamily="34" charset="0"/>
              <a:buChar char="•"/>
              <a:defRPr sz="2200" kern="1200">
                <a:solidFill>
                  <a:schemeClr val="bg1"/>
                </a:solidFill>
                <a:latin typeface="Verdana" pitchFamily="34" charset="0"/>
                <a:ea typeface="Verdana" pitchFamily="34" charset="0"/>
                <a:cs typeface="Verdana" pitchFamily="34" charset="0"/>
              </a:defRPr>
            </a:lvl2pPr>
            <a:lvl3pPr marL="1142867" indent="-228573" algn="l" defTabSz="914293" rtl="0" eaLnBrk="1" latinLnBrk="0" hangingPunct="1">
              <a:spcBef>
                <a:spcPct val="20000"/>
              </a:spcBef>
              <a:buClr>
                <a:schemeClr val="bg1"/>
              </a:buClr>
              <a:buFont typeface="Arial" pitchFamily="34" charset="0"/>
              <a:buChar char="•"/>
              <a:defRPr sz="2000" kern="1200">
                <a:solidFill>
                  <a:schemeClr val="bg1"/>
                </a:solidFill>
                <a:latin typeface="Verdana" pitchFamily="34" charset="0"/>
                <a:ea typeface="Verdana" pitchFamily="34" charset="0"/>
                <a:cs typeface="Verdana" pitchFamily="34" charset="0"/>
              </a:defRPr>
            </a:lvl3pPr>
            <a:lvl4pPr marL="1600013" indent="-228573" algn="l" defTabSz="914293" rtl="0" eaLnBrk="1" latinLnBrk="0" hangingPunct="1">
              <a:spcBef>
                <a:spcPct val="20000"/>
              </a:spcBef>
              <a:buFont typeface="Arial" pitchFamily="34" charset="0"/>
              <a:buChar char="–"/>
              <a:defRPr sz="1800" kern="1200">
                <a:solidFill>
                  <a:schemeClr val="bg1"/>
                </a:solidFill>
                <a:latin typeface="Verdana" pitchFamily="34" charset="0"/>
                <a:ea typeface="Verdana" pitchFamily="34" charset="0"/>
                <a:cs typeface="Verdana" pitchFamily="34" charset="0"/>
              </a:defRPr>
            </a:lvl4pPr>
            <a:lvl5pPr marL="2057159" indent="-228573" algn="l" defTabSz="914293" rtl="0" eaLnBrk="1" latinLnBrk="0" hangingPunct="1">
              <a:spcBef>
                <a:spcPct val="20000"/>
              </a:spcBef>
              <a:buFont typeface="Arial" pitchFamily="34" charset="0"/>
              <a:buChar char="»"/>
              <a:defRPr sz="1600" kern="1200">
                <a:solidFill>
                  <a:schemeClr val="bg1"/>
                </a:solidFill>
                <a:latin typeface="Verdana" pitchFamily="34" charset="0"/>
                <a:ea typeface="Verdana" pitchFamily="34" charset="0"/>
                <a:cs typeface="Verdana"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Comparative analysis with respect to fragmentation and response time.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Among all these memory allocators, performance of two level segregated fit is better because it also minimizes the fragmentation with fast response time which makes it suitable for real time application.	</a:t>
            </a:r>
          </a:p>
        </p:txBody>
      </p:sp>
    </p:spTree>
    <p:extLst>
      <p:ext uri="{BB962C8B-B14F-4D97-AF65-F5344CB8AC3E}">
        <p14:creationId xmlns:p14="http://schemas.microsoft.com/office/powerpoint/2010/main" val="16260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580A65-D4DA-47B3-A47B-64E5EEA0A524}"/>
              </a:ext>
            </a:extLst>
          </p:cNvPr>
          <p:cNvSpPr>
            <a:spLocks noGrp="1"/>
          </p:cNvSpPr>
          <p:nvPr>
            <p:ph idx="1"/>
          </p:nvPr>
        </p:nvSpPr>
        <p:spPr>
          <a:xfrm>
            <a:off x="457200" y="1371601"/>
            <a:ext cx="8229600" cy="3657599"/>
          </a:xfrm>
        </p:spPr>
        <p:txBody>
          <a:bodyPr/>
          <a:lstStyle/>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Different memory allocation techniques have been discussed along with their comparative analysis with respect to internal fragmentation they cause, response time, allocation time, de allocation time and memory footprint they use. </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Analysis shows that TLSF among mentioned technique is best to use for real time systems because TLSF cause very low internal fragmentation, its response time is very good which is the primary demand of real time system where time is most important factor. Also TLSF allocation and de allocation time is small constant time that makes it much faster than other traditional techniques.</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With comparative analysis it’s found that the larger fragmentation, slow response time, larger allocation and de allocation time with implementation constraints, it makes traditional dynamic memory allocators like segregated fit, indexed fit, bitmapped fit and simple buddy system infeasible and inefficient for real time system because real time systems always pose timing and bounded rationality constraints on operating system memory management allocators. </a:t>
            </a:r>
          </a:p>
          <a:p>
            <a:pPr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Therefore, Hoard, tertiary buddy system and two level segregated fit are suitable for real time applications with faster response time, minimum amount of fragmented memory respectively.</a:t>
            </a:r>
          </a:p>
        </p:txBody>
      </p:sp>
      <p:sp>
        <p:nvSpPr>
          <p:cNvPr id="5" name="Title 4">
            <a:extLst>
              <a:ext uri="{FF2B5EF4-FFF2-40B4-BE49-F238E27FC236}">
                <a16:creationId xmlns:a16="http://schemas.microsoft.com/office/drawing/2014/main" id="{43B5E3F4-34CE-4DA7-8064-442A7BA26641}"/>
              </a:ext>
            </a:extLst>
          </p:cNvPr>
          <p:cNvSpPr>
            <a:spLocks noGrp="1"/>
          </p:cNvSpPr>
          <p:nvPr>
            <p:ph type="title"/>
          </p:nvPr>
        </p:nvSpPr>
        <p:spPr/>
        <p:txBody>
          <a:bodyPr vert="horz" lIns="68580" tIns="34290" rIns="68580" bIns="34290" rtlCol="0" anchor="ctr">
            <a:normAutofit/>
          </a:bodyPr>
          <a:lstStyle/>
          <a:p>
            <a:pPr algn="ctr"/>
            <a:r>
              <a:rPr lang="en-US" sz="3000" dirty="0">
                <a:solidFill>
                  <a:schemeClr val="bg2"/>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6855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6BDB9FB-59C6-4831-8DDB-6310C1A06D91}"/>
              </a:ext>
            </a:extLst>
          </p:cNvPr>
          <p:cNvSpPr>
            <a:spLocks noGrp="1"/>
          </p:cNvSpPr>
          <p:nvPr>
            <p:ph idx="1"/>
          </p:nvPr>
        </p:nvSpPr>
        <p:spPr>
          <a:xfrm>
            <a:off x="457200" y="990601"/>
            <a:ext cx="8229600" cy="5486400"/>
          </a:xfrm>
        </p:spPr>
        <p:txBody>
          <a:bodyPr/>
          <a:lstStyle/>
          <a:p>
            <a:pPr marL="0" indent="0" algn="just">
              <a:buNone/>
            </a:pPr>
            <a:r>
              <a:rPr lang="en-US" sz="1600" b="1" dirty="0"/>
              <a:t>Research paper:</a:t>
            </a:r>
          </a:p>
          <a:p>
            <a:pPr marL="0" indent="0" algn="just">
              <a:buNone/>
            </a:pPr>
            <a:r>
              <a:rPr lang="en-US" sz="1600" dirty="0"/>
              <a:t>	</a:t>
            </a:r>
            <a:r>
              <a:rPr lang="en-US" sz="1200" dirty="0"/>
              <a:t> Muhammad Abdullah </a:t>
            </a:r>
            <a:r>
              <a:rPr lang="en-US" sz="1200" dirty="0" err="1"/>
              <a:t>Awais</a:t>
            </a:r>
            <a:r>
              <a:rPr lang="en-US" sz="1200" dirty="0"/>
              <a:t>, “Memory Management: Challenges and Techniques for Traditional Memory Allocation Algorithms in Relation with Today's Real Time Needs” , International Journal of Multidisciplinary Sciences and Engineering, vol. 7, no. 3 (march 2016).</a:t>
            </a:r>
          </a:p>
          <a:p>
            <a:pPr marL="0" indent="0" algn="just">
              <a:buNone/>
            </a:pPr>
            <a:endParaRPr lang="en-US" sz="1600" dirty="0"/>
          </a:p>
          <a:p>
            <a:pPr marL="0" indent="0" algn="just">
              <a:buNone/>
            </a:pPr>
            <a:r>
              <a:rPr lang="en-US" sz="1600" b="1" dirty="0"/>
              <a:t>References:</a:t>
            </a:r>
          </a:p>
          <a:p>
            <a:pPr marL="0" indent="0" algn="just">
              <a:buNone/>
            </a:pPr>
            <a:endParaRPr lang="en-US" sz="1600" b="1" dirty="0"/>
          </a:p>
          <a:p>
            <a:pPr marL="0" indent="0" algn="just">
              <a:buNone/>
            </a:pPr>
            <a:r>
              <a:rPr lang="en-US" sz="1200" dirty="0"/>
              <a:t>[1] Nilesh </a:t>
            </a:r>
            <a:r>
              <a:rPr lang="en-US" sz="1200" dirty="0" err="1"/>
              <a:t>Vishwasrao</a:t>
            </a:r>
            <a:r>
              <a:rPr lang="en-US" sz="1200" dirty="0"/>
              <a:t> and </a:t>
            </a:r>
            <a:r>
              <a:rPr lang="en-US" sz="1200" dirty="0" err="1"/>
              <a:t>Prabhudev</a:t>
            </a:r>
            <a:r>
              <a:rPr lang="en-US" sz="1200" dirty="0"/>
              <a:t> </a:t>
            </a:r>
            <a:r>
              <a:rPr lang="en-US" sz="1200" dirty="0" err="1"/>
              <a:t>Irabashetti</a:t>
            </a:r>
            <a:r>
              <a:rPr lang="en-US" sz="1200" dirty="0"/>
              <a:t> , “Dynamic Memory Allocation: Role in Memory Management” , International Journal of Current Engineering and Technology , Vol.4, No.2 (April 2014).</a:t>
            </a:r>
          </a:p>
          <a:p>
            <a:pPr marL="0" indent="0" algn="just">
              <a:buNone/>
            </a:pPr>
            <a:r>
              <a:rPr lang="en-US" sz="1200" dirty="0"/>
              <a:t>[2]  Valtteri </a:t>
            </a:r>
            <a:r>
              <a:rPr lang="en-US" sz="1200" dirty="0" err="1"/>
              <a:t>Heikkilä</a:t>
            </a:r>
            <a:r>
              <a:rPr lang="en-US" sz="1200" dirty="0"/>
              <a:t> , “A Study on Dynamic Memory Allocation Mechanisms for Small Block Sizes in Real-Time Embedded Systems”, University of Oulu Department of Information Processing Science, conference 17 (December 2012).</a:t>
            </a:r>
          </a:p>
          <a:p>
            <a:pPr marL="0" indent="0" algn="just">
              <a:buNone/>
            </a:pPr>
            <a:r>
              <a:rPr lang="en-US" sz="1200" dirty="0"/>
              <a:t>[3]  </a:t>
            </a:r>
            <a:r>
              <a:rPr lang="en-US" sz="1200" dirty="0" err="1"/>
              <a:t>Seyeon</a:t>
            </a:r>
            <a:r>
              <a:rPr lang="en-US" sz="1200" dirty="0"/>
              <a:t> Kim, “Node-oriented dynamic memory management for real-time systems on </a:t>
            </a:r>
            <a:r>
              <a:rPr lang="en-US" sz="1200" dirty="0" err="1"/>
              <a:t>ccNUMA</a:t>
            </a:r>
            <a:r>
              <a:rPr lang="en-US" sz="1200" dirty="0"/>
              <a:t> architecture systems”, University of York Department of Computer Science, conference paper (April 2014).</a:t>
            </a:r>
          </a:p>
          <a:p>
            <a:pPr marL="0" indent="0" algn="just">
              <a:buNone/>
            </a:pPr>
            <a:r>
              <a:rPr lang="en-US" sz="1200" dirty="0"/>
              <a:t>[4] </a:t>
            </a:r>
            <a:r>
              <a:rPr lang="en-US" sz="1200" dirty="0" err="1"/>
              <a:t>Dipti</a:t>
            </a:r>
            <a:r>
              <a:rPr lang="en-US" sz="1200" dirty="0"/>
              <a:t> </a:t>
            </a:r>
            <a:r>
              <a:rPr lang="en-US" sz="1200" dirty="0" err="1"/>
              <a:t>Diwase</a:t>
            </a:r>
            <a:r>
              <a:rPr lang="en-US" sz="1200" dirty="0"/>
              <a:t>, Shraddha Shah, Tushar </a:t>
            </a:r>
            <a:r>
              <a:rPr lang="en-US" sz="1200" dirty="0" err="1"/>
              <a:t>Diwase</a:t>
            </a:r>
            <a:r>
              <a:rPr lang="en-US" sz="1200" dirty="0"/>
              <a:t> and, </a:t>
            </a:r>
            <a:r>
              <a:rPr lang="en-US" sz="1200" dirty="0" err="1"/>
              <a:t>Priya</a:t>
            </a:r>
            <a:r>
              <a:rPr lang="en-US" sz="1200" dirty="0"/>
              <a:t> Rathod, “Survey Report on Memory Allocation Strategies for Real Time Operating System in Context with Embedded Devices”, International Journal of Engineering Research and Applications (IJERA), Vol. 2, Issue 3, May-Jun 2012, pp.1151-1156. </a:t>
            </a:r>
          </a:p>
          <a:p>
            <a:pPr marL="0" indent="0" algn="just">
              <a:buNone/>
            </a:pPr>
            <a:endParaRPr lang="en-US" sz="1600" dirty="0"/>
          </a:p>
          <a:p>
            <a:pPr marL="0" indent="0" algn="just">
              <a:buNone/>
            </a:pPr>
            <a:endParaRPr lang="en-US" sz="1600" dirty="0"/>
          </a:p>
          <a:p>
            <a:pPr marL="0" indent="0" algn="just">
              <a:buNone/>
            </a:pPr>
            <a:endParaRPr lang="en-US" sz="1600" dirty="0"/>
          </a:p>
          <a:p>
            <a:pPr marL="0" indent="0" algn="just">
              <a:buNone/>
            </a:pPr>
            <a:endParaRPr lang="en-US" sz="1600" dirty="0"/>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C49C8B91-D317-471D-A095-79E0D133AC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69565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01A-906B-4C9B-A0B0-16F9960E19B4}"/>
              </a:ext>
            </a:extLst>
          </p:cNvPr>
          <p:cNvSpPr>
            <a:spLocks noGrp="1"/>
          </p:cNvSpPr>
          <p:nvPr>
            <p:ph type="title" idx="4294967295"/>
          </p:nvPr>
        </p:nvSpPr>
        <p:spPr>
          <a:xfrm>
            <a:off x="2388393" y="2777331"/>
            <a:ext cx="4367213" cy="1303338"/>
          </a:xfrm>
        </p:spPr>
        <p:txBody>
          <a:bodyPr vert="horz" lIns="68580" tIns="34290" rIns="68580" bIns="34290" rtlCol="0" anchor="ctr">
            <a:normAutofit/>
          </a:bodyPr>
          <a:lstStyle/>
          <a:p>
            <a:r>
              <a:rPr lang="en-US" sz="4500" dirty="0">
                <a:solidFill>
                  <a:srgbClr val="00B0F0"/>
                </a:solidFill>
                <a:latin typeface="Berlin Sans FB Demi" panose="020E0802020502020306" pitchFamily="34" charset="0"/>
              </a:rPr>
              <a:t>QUESTIONS?</a:t>
            </a:r>
          </a:p>
        </p:txBody>
      </p:sp>
    </p:spTree>
    <p:extLst>
      <p:ext uri="{BB962C8B-B14F-4D97-AF65-F5344CB8AC3E}">
        <p14:creationId xmlns:p14="http://schemas.microsoft.com/office/powerpoint/2010/main" val="387043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4712-AD6A-4F64-A5C8-4CC3670CDAAB}"/>
              </a:ext>
            </a:extLst>
          </p:cNvPr>
          <p:cNvSpPr>
            <a:spLocks noGrp="1"/>
          </p:cNvSpPr>
          <p:nvPr>
            <p:ph type="ctrTitle"/>
          </p:nvPr>
        </p:nvSpPr>
        <p:spPr>
          <a:xfrm>
            <a:off x="1295400" y="838200"/>
            <a:ext cx="6553200" cy="761999"/>
          </a:xfrm>
        </p:spPr>
        <p:txBody>
          <a:bodyPr/>
          <a:lstStyle/>
          <a:p>
            <a:pPr algn="just"/>
            <a:r>
              <a:rPr lang="en-US"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5F0808CE-8BD4-4EA1-9B57-2EE777512E5E}"/>
              </a:ext>
            </a:extLst>
          </p:cNvPr>
          <p:cNvSpPr>
            <a:spLocks noGrp="1"/>
          </p:cNvSpPr>
          <p:nvPr>
            <p:ph type="subTitle" idx="1"/>
          </p:nvPr>
        </p:nvSpPr>
        <p:spPr>
          <a:xfrm>
            <a:off x="1371600" y="1752600"/>
            <a:ext cx="6400800" cy="3352800"/>
          </a:xfrm>
        </p:spPr>
        <p:txBody>
          <a:bodyPr>
            <a:normAutofit/>
          </a:bodyPr>
          <a:lstStyle/>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Abstract</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Introduction</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Background</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Dynamic memory Allocation</a:t>
            </a:r>
            <a:endParaRPr lang="en-US" sz="1900" dirty="0">
              <a:solidFill>
                <a:schemeClr val="bg1"/>
              </a:solidFill>
              <a:latin typeface="Times New Roman" panose="02020603050405020304" pitchFamily="18" charset="0"/>
              <a:cs typeface="Times New Roman" panose="02020603050405020304" pitchFamily="18" charset="0"/>
            </a:endParaRPr>
          </a:p>
          <a:p>
            <a:pPr lvl="1" algn="just"/>
            <a:r>
              <a:rPr lang="en-US" sz="1600" dirty="0">
                <a:solidFill>
                  <a:schemeClr val="bg1"/>
                </a:solidFill>
                <a:latin typeface="Times New Roman" panose="02020603050405020304" pitchFamily="18" charset="0"/>
                <a:cs typeface="Times New Roman" panose="02020603050405020304" pitchFamily="18" charset="0"/>
              </a:rPr>
              <a:t>4.1. Sequential Fit</a:t>
            </a:r>
          </a:p>
          <a:p>
            <a:pPr lvl="1" algn="just"/>
            <a:r>
              <a:rPr lang="en-US" sz="1600" dirty="0">
                <a:solidFill>
                  <a:schemeClr val="bg1"/>
                </a:solidFill>
                <a:latin typeface="Times New Roman" panose="02020603050405020304" pitchFamily="18" charset="0"/>
                <a:cs typeface="Times New Roman" panose="02020603050405020304" pitchFamily="18" charset="0"/>
              </a:rPr>
              <a:t>4.2. Segregated Fit</a:t>
            </a:r>
          </a:p>
          <a:p>
            <a:pPr lvl="1" algn="just"/>
            <a:r>
              <a:rPr lang="en-US" sz="1600" dirty="0">
                <a:solidFill>
                  <a:schemeClr val="bg1"/>
                </a:solidFill>
                <a:latin typeface="Times New Roman" panose="02020603050405020304" pitchFamily="18" charset="0"/>
                <a:cs typeface="Times New Roman" panose="02020603050405020304" pitchFamily="18" charset="0"/>
              </a:rPr>
              <a:t>4.3. Buddy System</a:t>
            </a:r>
          </a:p>
          <a:p>
            <a:pPr lvl="1" algn="just"/>
            <a:r>
              <a:rPr lang="en-US" sz="1600" dirty="0">
                <a:solidFill>
                  <a:schemeClr val="bg1"/>
                </a:solidFill>
                <a:latin typeface="Times New Roman" panose="02020603050405020304" pitchFamily="18" charset="0"/>
                <a:cs typeface="Times New Roman" panose="02020603050405020304" pitchFamily="18" charset="0"/>
              </a:rPr>
              <a:t>4.4. Other Fit algorithms</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Comparative Analysis</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Conclusion</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References</a:t>
            </a:r>
          </a:p>
          <a:p>
            <a:pPr lvl="1" algn="just"/>
            <a:endParaRPr lang="en-US" sz="1600" dirty="0">
              <a:solidFill>
                <a:schemeClr val="accent6">
                  <a:lumMod val="20000"/>
                  <a:lumOff val="80000"/>
                </a:schemeClr>
              </a:solidFill>
              <a:latin typeface="Times New Roman" panose="02020603050405020304" pitchFamily="18" charset="0"/>
              <a:cs typeface="Times New Roman" panose="02020603050405020304" pitchFamily="18" charset="0"/>
            </a:endParaRPr>
          </a:p>
          <a:p>
            <a:pPr marL="914346" lvl="1" indent="-457200" algn="just">
              <a:buFont typeface="+mj-lt"/>
              <a:buAutoNum type="arabicPeriod" startAt="41"/>
            </a:pPr>
            <a:endParaRPr lang="en-US" sz="190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A5C8FC-5690-4D9B-81D0-6805DF2896C2}"/>
              </a:ext>
            </a:extLst>
          </p:cNvPr>
          <p:cNvSpPr txBox="1"/>
          <p:nvPr/>
        </p:nvSpPr>
        <p:spPr>
          <a:xfrm>
            <a:off x="5275424" y="3429000"/>
            <a:ext cx="2582054" cy="1246495"/>
          </a:xfrm>
          <a:prstGeom prst="rect">
            <a:avLst/>
          </a:prstGeom>
          <a:noFill/>
          <a:ln>
            <a:solidFill>
              <a:schemeClr val="bg1"/>
            </a:solidFill>
          </a:ln>
        </p:spPr>
        <p:txBody>
          <a:bodyPr wrap="none" rtlCol="0">
            <a:spAutoFit/>
          </a:bodyPr>
          <a:lstStyle/>
          <a:p>
            <a:r>
              <a:rPr lang="en-US" sz="1500" b="1" i="1" dirty="0">
                <a:solidFill>
                  <a:schemeClr val="bg1"/>
                </a:solidFill>
                <a:latin typeface="Times New Roman" panose="02020603050405020304" pitchFamily="18" charset="0"/>
                <a:cs typeface="Times New Roman" panose="02020603050405020304" pitchFamily="18" charset="0"/>
              </a:rPr>
              <a:t>4.4.1. Indexed Fit</a:t>
            </a:r>
          </a:p>
          <a:p>
            <a:r>
              <a:rPr lang="en-US" sz="1500" b="1" i="1" dirty="0">
                <a:solidFill>
                  <a:schemeClr val="bg1"/>
                </a:solidFill>
                <a:latin typeface="Times New Roman" panose="02020603050405020304" pitchFamily="18" charset="0"/>
                <a:cs typeface="Times New Roman" panose="02020603050405020304" pitchFamily="18" charset="0"/>
              </a:rPr>
              <a:t>4.4.2. Bitmapped Fit</a:t>
            </a:r>
          </a:p>
          <a:p>
            <a:r>
              <a:rPr lang="en-US" sz="1500" b="1" i="1" dirty="0">
                <a:solidFill>
                  <a:schemeClr val="bg1"/>
                </a:solidFill>
                <a:latin typeface="Times New Roman" panose="02020603050405020304" pitchFamily="18" charset="0"/>
                <a:cs typeface="Times New Roman" panose="02020603050405020304" pitchFamily="18" charset="0"/>
              </a:rPr>
              <a:t>4.4.3. Half Fit</a:t>
            </a:r>
          </a:p>
          <a:p>
            <a:r>
              <a:rPr lang="en-US" sz="1500" b="1" i="1" dirty="0">
                <a:solidFill>
                  <a:schemeClr val="bg1"/>
                </a:solidFill>
                <a:latin typeface="Times New Roman" panose="02020603050405020304" pitchFamily="18" charset="0"/>
                <a:cs typeface="Times New Roman" panose="02020603050405020304" pitchFamily="18" charset="0"/>
              </a:rPr>
              <a:t>4.4.4. Hoard</a:t>
            </a:r>
          </a:p>
          <a:p>
            <a:r>
              <a:rPr lang="en-US" sz="1500" b="1" i="1" dirty="0">
                <a:solidFill>
                  <a:schemeClr val="bg1"/>
                </a:solidFill>
                <a:latin typeface="Times New Roman" panose="02020603050405020304" pitchFamily="18" charset="0"/>
                <a:cs typeface="Times New Roman" panose="02020603050405020304" pitchFamily="18" charset="0"/>
              </a:rPr>
              <a:t>4.4.5. Two level segregated Fit</a:t>
            </a:r>
          </a:p>
        </p:txBody>
      </p:sp>
      <p:cxnSp>
        <p:nvCxnSpPr>
          <p:cNvPr id="6" name="Straight Arrow Connector 5">
            <a:extLst>
              <a:ext uri="{FF2B5EF4-FFF2-40B4-BE49-F238E27FC236}">
                <a16:creationId xmlns:a16="http://schemas.microsoft.com/office/drawing/2014/main" id="{3644CC7D-396E-4635-AF2F-572D33DC8BF2}"/>
              </a:ext>
            </a:extLst>
          </p:cNvPr>
          <p:cNvCxnSpPr>
            <a:cxnSpLocks/>
            <a:endCxn id="4" idx="1"/>
          </p:cNvCxnSpPr>
          <p:nvPr/>
        </p:nvCxnSpPr>
        <p:spPr>
          <a:xfrm>
            <a:off x="4038600" y="4052248"/>
            <a:ext cx="123682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01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876799"/>
          </a:xfrm>
        </p:spPr>
        <p:txBody>
          <a:bodyPr/>
          <a:lstStyle/>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What is Memory Management?</a:t>
            </a: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Aspects that govern Memory management</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Hardware level</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Application level</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Operating System level Memory Management</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Challenges faced in Memory Management</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Memory request on priority</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Memory loss</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Maintained locality of reference between memory blocks </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Focus of paper</a:t>
            </a: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Analyze Dynamic Memory Allocation (DMA)  with respect to functionality, response time and efficiency of algorithms  </a:t>
            </a:r>
          </a:p>
        </p:txBody>
      </p:sp>
      <p:sp>
        <p:nvSpPr>
          <p:cNvPr id="6" name="Title 5">
            <a:extLst>
              <a:ext uri="{FF2B5EF4-FFF2-40B4-BE49-F238E27FC236}">
                <a16:creationId xmlns:a16="http://schemas.microsoft.com/office/drawing/2014/main" id="{0C7F40F7-F75F-430C-9F7E-03FF0C20940A}"/>
              </a:ext>
            </a:extLst>
          </p:cNvPr>
          <p:cNvSpPr>
            <a:spLocks noGrp="1"/>
          </p:cNvSpPr>
          <p:nvPr>
            <p:ph type="title"/>
          </p:nvPr>
        </p:nvSpPr>
        <p:spPr>
          <a:xfrm>
            <a:off x="457200" y="274638"/>
            <a:ext cx="8229600" cy="639762"/>
          </a:xfrm>
        </p:spPr>
        <p:txBody>
          <a:bodyPr/>
          <a:lstStyle/>
          <a:p>
            <a:r>
              <a:rPr lang="en-US"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4113907319"/>
      </p:ext>
    </p:extLst>
  </p:cSld>
  <p:clrMapOvr>
    <a:masterClrMapping/>
  </p:clrMapOvr>
  <mc:AlternateContent xmlns:mc="http://schemas.openxmlformats.org/markup-compatibility/2006" xmlns:p14="http://schemas.microsoft.com/office/powerpoint/2010/main">
    <mc:Choice Requires="p14">
      <p:transition spd="med" p14:dur="700" advTm="1123">
        <p:fade/>
      </p:transition>
    </mc:Choice>
    <mc:Fallback xmlns="">
      <p:transition spd="med" advTm="112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649142-D27E-4F61-8340-C63A8817F619}"/>
              </a:ext>
            </a:extLst>
          </p:cNvPr>
          <p:cNvSpPr>
            <a:spLocks noGrp="1"/>
          </p:cNvSpPr>
          <p:nvPr>
            <p:ph idx="1"/>
          </p:nvPr>
        </p:nvSpPr>
        <p:spPr/>
        <p:txBody>
          <a:bodyPr/>
          <a:lstStyle/>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Goal of Memory allocation algorithm is to provide real time support of memory allocation</a:t>
            </a: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Types of Memory allocation</a:t>
            </a: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27C5932-2056-4CE4-9097-F5B3E667F0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6" name="Picture 5">
            <a:extLst>
              <a:ext uri="{FF2B5EF4-FFF2-40B4-BE49-F238E27FC236}">
                <a16:creationId xmlns:a16="http://schemas.microsoft.com/office/drawing/2014/main" id="{9171343E-8A6A-4920-8C01-345F81369EC8}"/>
              </a:ext>
            </a:extLst>
          </p:cNvPr>
          <p:cNvPicPr>
            <a:picLocks noChangeAspect="1"/>
          </p:cNvPicPr>
          <p:nvPr/>
        </p:nvPicPr>
        <p:blipFill rotWithShape="1">
          <a:blip r:embed="rId2">
            <a:extLst>
              <a:ext uri="{28A0092B-C50C-407E-A947-70E740481C1C}">
                <a14:useLocalDpi xmlns:a14="http://schemas.microsoft.com/office/drawing/2010/main" val="0"/>
              </a:ext>
            </a:extLst>
          </a:blip>
          <a:srcRect r="4860" b="10756"/>
          <a:stretch/>
        </p:blipFill>
        <p:spPr>
          <a:xfrm>
            <a:off x="2152471" y="3200400"/>
            <a:ext cx="4857929" cy="2057399"/>
          </a:xfrm>
          <a:prstGeom prst="rect">
            <a:avLst/>
          </a:prstGeom>
        </p:spPr>
      </p:pic>
    </p:spTree>
    <p:extLst>
      <p:ext uri="{BB962C8B-B14F-4D97-AF65-F5344CB8AC3E}">
        <p14:creationId xmlns:p14="http://schemas.microsoft.com/office/powerpoint/2010/main" val="140294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4054-CC7F-47AC-BBAB-A9B8327A4B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pic>
        <p:nvPicPr>
          <p:cNvPr id="5" name="Picture 4">
            <a:extLst>
              <a:ext uri="{FF2B5EF4-FFF2-40B4-BE49-F238E27FC236}">
                <a16:creationId xmlns:a16="http://schemas.microsoft.com/office/drawing/2014/main" id="{1E6A36B6-8D4B-45B8-8A16-584EF558B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549" y="1009604"/>
            <a:ext cx="4124901" cy="5591955"/>
          </a:xfrm>
          <a:prstGeom prst="rect">
            <a:avLst/>
          </a:prstGeom>
        </p:spPr>
      </p:pic>
    </p:spTree>
    <p:extLst>
      <p:ext uri="{BB962C8B-B14F-4D97-AF65-F5344CB8AC3E}">
        <p14:creationId xmlns:p14="http://schemas.microsoft.com/office/powerpoint/2010/main" val="276304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3CD1-6F45-4BC2-A545-BF25673C9868}"/>
              </a:ext>
            </a:extLst>
          </p:cNvPr>
          <p:cNvSpPr>
            <a:spLocks noGrp="1"/>
          </p:cNvSpPr>
          <p:nvPr>
            <p:ph type="title"/>
          </p:nvPr>
        </p:nvSpPr>
        <p:spPr>
          <a:xfrm>
            <a:off x="457200" y="274638"/>
            <a:ext cx="8229600" cy="639762"/>
          </a:xfrm>
        </p:spPr>
        <p:txBody>
          <a:bodyPr/>
          <a:lstStyle/>
          <a:p>
            <a:r>
              <a:rPr lang="en-US" dirty="0">
                <a:latin typeface="Times New Roman" panose="02020603050405020304" pitchFamily="18" charset="0"/>
                <a:cs typeface="Times New Roman" panose="02020603050405020304" pitchFamily="18" charset="0"/>
              </a:rPr>
              <a:t>DYNAMIC MEMORY ALLOCATION</a:t>
            </a:r>
          </a:p>
        </p:txBody>
      </p:sp>
      <p:sp>
        <p:nvSpPr>
          <p:cNvPr id="6" name="TextBox 5">
            <a:extLst>
              <a:ext uri="{FF2B5EF4-FFF2-40B4-BE49-F238E27FC236}">
                <a16:creationId xmlns:a16="http://schemas.microsoft.com/office/drawing/2014/main" id="{9E4AC5DB-CA1F-455F-A5AE-EF674CE4F9A4}"/>
              </a:ext>
            </a:extLst>
          </p:cNvPr>
          <p:cNvSpPr txBox="1"/>
          <p:nvPr/>
        </p:nvSpPr>
        <p:spPr>
          <a:xfrm>
            <a:off x="457200" y="1295400"/>
            <a:ext cx="8229600" cy="4770537"/>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Allocates memory from heap during run time</a:t>
            </a:r>
          </a:p>
          <a:p>
            <a:pPr marL="285750" indent="-285750">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Requests exactly required memory</a:t>
            </a:r>
          </a:p>
          <a:p>
            <a:pPr marL="285750" indent="-285750">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Releases allocated memory when no longer needed.</a:t>
            </a:r>
          </a:p>
          <a:p>
            <a:pPr marL="285750" indent="-285750">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Types of dynamic memory allocation</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Sequential fit</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Segregated fit</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Buddy system </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Indexed fit</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Bitmapped fit</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Half fit</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Hoard</a:t>
            </a:r>
          </a:p>
          <a:p>
            <a:pPr marL="742896" lvl="1"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Two level segregated fit</a:t>
            </a:r>
          </a:p>
          <a:p>
            <a:pPr marL="285750" indent="-285750">
              <a:buFont typeface="Wingdings" panose="05000000000000000000" pitchFamily="2" charset="2"/>
              <a:buChar char="Ø"/>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7E5C4AA-AF93-4F42-B812-E74855640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833562"/>
            <a:ext cx="3200400" cy="3609879"/>
          </a:xfrm>
          <a:prstGeom prst="rect">
            <a:avLst/>
          </a:prstGeom>
        </p:spPr>
      </p:pic>
    </p:spTree>
    <p:extLst>
      <p:ext uri="{BB962C8B-B14F-4D97-AF65-F5344CB8AC3E}">
        <p14:creationId xmlns:p14="http://schemas.microsoft.com/office/powerpoint/2010/main" val="38313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D5AB72-9B9F-4ABD-8829-C5280BE8C3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SEQUENTIAL FIT</a:t>
            </a:r>
          </a:p>
        </p:txBody>
      </p:sp>
      <p:pic>
        <p:nvPicPr>
          <p:cNvPr id="6" name="Picture 5">
            <a:extLst>
              <a:ext uri="{FF2B5EF4-FFF2-40B4-BE49-F238E27FC236}">
                <a16:creationId xmlns:a16="http://schemas.microsoft.com/office/drawing/2014/main" id="{5F37A93A-07F0-4622-8FD6-643D907DA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143000"/>
            <a:ext cx="4190411" cy="5440362"/>
          </a:xfrm>
          <a:prstGeom prst="rect">
            <a:avLst/>
          </a:prstGeom>
        </p:spPr>
      </p:pic>
      <p:sp>
        <p:nvSpPr>
          <p:cNvPr id="7" name="TextBox 6">
            <a:extLst>
              <a:ext uri="{FF2B5EF4-FFF2-40B4-BE49-F238E27FC236}">
                <a16:creationId xmlns:a16="http://schemas.microsoft.com/office/drawing/2014/main" id="{55E5FAD8-393E-4075-9D8B-3D9FBA075F7D}"/>
              </a:ext>
            </a:extLst>
          </p:cNvPr>
          <p:cNvSpPr txBox="1"/>
          <p:nvPr/>
        </p:nvSpPr>
        <p:spPr>
          <a:xfrm>
            <a:off x="457200" y="1295400"/>
            <a:ext cx="3352800" cy="4524315"/>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This algorithm utilizes free blocks of memory  in a linear order in the form of list called free list</a:t>
            </a:r>
          </a:p>
          <a:p>
            <a:pPr marL="285750" indent="-285750" algn="just">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Memory blocks are allocated using pointers</a:t>
            </a:r>
          </a:p>
          <a:p>
            <a:pPr marL="285750" indent="-285750" algn="just">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Types of approaches </a:t>
            </a:r>
          </a:p>
          <a:p>
            <a:pPr marL="285750" indent="-285750" algn="just">
              <a:buFont typeface="Wingdings" panose="05000000000000000000" pitchFamily="2" charset="2"/>
              <a:buChar char="Ø"/>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First fit</a:t>
            </a:r>
          </a:p>
          <a:p>
            <a:pPr marL="285750"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Best fit </a:t>
            </a:r>
          </a:p>
          <a:p>
            <a:pPr marL="285750"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Next fit</a:t>
            </a:r>
          </a:p>
          <a:p>
            <a:pPr marL="285750"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Worst fit</a:t>
            </a:r>
          </a:p>
          <a:p>
            <a:pPr marL="285750" indent="-285750" algn="just">
              <a:buFont typeface="Wingdings" panose="05000000000000000000" pitchFamily="2" charset="2"/>
              <a:buChar char="Ø"/>
            </a:pPr>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6958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5026E-C2ED-4ED4-B4D0-7531D3EA41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SEGREGATE FIT</a:t>
            </a:r>
          </a:p>
        </p:txBody>
      </p:sp>
      <p:pic>
        <p:nvPicPr>
          <p:cNvPr id="5" name="Picture 4">
            <a:extLst>
              <a:ext uri="{FF2B5EF4-FFF2-40B4-BE49-F238E27FC236}">
                <a16:creationId xmlns:a16="http://schemas.microsoft.com/office/drawing/2014/main" id="{B3BDCDD0-B9BE-4AFD-8C7C-B3FC992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676" y="2095500"/>
            <a:ext cx="3915279" cy="2667000"/>
          </a:xfrm>
          <a:prstGeom prst="rect">
            <a:avLst/>
          </a:prstGeom>
        </p:spPr>
      </p:pic>
      <p:sp>
        <p:nvSpPr>
          <p:cNvPr id="7" name="TextBox 6">
            <a:extLst>
              <a:ext uri="{FF2B5EF4-FFF2-40B4-BE49-F238E27FC236}">
                <a16:creationId xmlns:a16="http://schemas.microsoft.com/office/drawing/2014/main" id="{5440510B-995D-425F-9021-5B3B97DA9E04}"/>
              </a:ext>
            </a:extLst>
          </p:cNvPr>
          <p:cNvSpPr txBox="1"/>
          <p:nvPr/>
        </p:nvSpPr>
        <p:spPr>
          <a:xfrm>
            <a:off x="457200" y="1371600"/>
            <a:ext cx="4114800" cy="4770537"/>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This algorithm employs array of free blocks to allocate memory, by using size in power of 2.</a:t>
            </a:r>
          </a:p>
          <a:p>
            <a:pPr marL="285750" indent="-285750" algn="just">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Memory blocks are divided into classes holding different size blocks.</a:t>
            </a:r>
          </a:p>
          <a:p>
            <a:pPr marL="285750" indent="-285750" algn="just">
              <a:buFont typeface="Wingdings" panose="05000000000000000000" pitchFamily="2" charset="2"/>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When a request for memory is received, </a:t>
            </a:r>
          </a:p>
          <a:p>
            <a:pPr marL="742896" lvl="1"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Round the size of request to best available class</a:t>
            </a:r>
          </a:p>
          <a:p>
            <a:pPr marL="742896" lvl="1"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Memory block of matching size is allocated.</a:t>
            </a:r>
          </a:p>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If this request fails a larger block is taken from other list and split.</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Types of approaches</a:t>
            </a:r>
          </a:p>
          <a:p>
            <a:pPr marL="742896" lvl="1"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Strict size class</a:t>
            </a:r>
          </a:p>
          <a:p>
            <a:pPr marL="742896" lvl="1"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Exact list</a:t>
            </a:r>
          </a:p>
          <a:p>
            <a:pPr marL="742896" lvl="1" indent="-285750" algn="just">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Classes with range</a:t>
            </a:r>
          </a:p>
        </p:txBody>
      </p:sp>
    </p:spTree>
    <p:extLst>
      <p:ext uri="{BB962C8B-B14F-4D97-AF65-F5344CB8AC3E}">
        <p14:creationId xmlns:p14="http://schemas.microsoft.com/office/powerpoint/2010/main" val="299439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CC1BA3-60FD-452E-A40F-D00175CB30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BUDDY SYSTEM</a:t>
            </a:r>
          </a:p>
        </p:txBody>
      </p:sp>
      <p:sp>
        <p:nvSpPr>
          <p:cNvPr id="5" name="Content Placeholder 12">
            <a:extLst>
              <a:ext uri="{FF2B5EF4-FFF2-40B4-BE49-F238E27FC236}">
                <a16:creationId xmlns:a16="http://schemas.microsoft.com/office/drawing/2014/main" id="{0274FD64-8FAA-4BE4-9BE7-9436C4F21E2A}"/>
              </a:ext>
            </a:extLst>
          </p:cNvPr>
          <p:cNvSpPr>
            <a:spLocks noGrp="1"/>
          </p:cNvSpPr>
          <p:nvPr>
            <p:ph idx="1"/>
          </p:nvPr>
        </p:nvSpPr>
        <p:spPr>
          <a:xfrm>
            <a:off x="4570068" y="1249071"/>
            <a:ext cx="4267200" cy="2789529"/>
          </a:xfrm>
        </p:spPr>
        <p:txBody>
          <a:bodyPr>
            <a:noAutofit/>
          </a:bodyPr>
          <a:lstStyle/>
          <a:p>
            <a:pPr algn="just">
              <a:buFont typeface="Wingdings" panose="05000000000000000000" pitchFamily="2" charset="2"/>
              <a:buChar char="§"/>
            </a:pPr>
            <a:r>
              <a:rPr lang="en-US" sz="1600" b="1" i="1" u="sng" dirty="0">
                <a:solidFill>
                  <a:schemeClr val="bg1"/>
                </a:solidFill>
                <a:effectLst>
                  <a:outerShdw blurRad="38100" dist="38100" dir="2700000" algn="tl">
                    <a:srgbClr val="000000">
                      <a:alpha val="43137"/>
                    </a:srgbClr>
                  </a:outerShdw>
                </a:effectLst>
                <a:latin typeface="Times New Roman" panose="02020603050405020304" pitchFamily="18" charset="0"/>
              </a:rPr>
              <a:t>TYPES OF BUDDY SYSTEMS:</a:t>
            </a:r>
          </a:p>
          <a:p>
            <a:pPr marL="342900" indent="-342900" algn="just">
              <a:buFont typeface="+mj-lt"/>
              <a:buAutoNum type="arabicPeriod"/>
            </a:pPr>
            <a:r>
              <a:rPr lang="en-US" sz="1600" b="1" i="1" dirty="0">
                <a:solidFill>
                  <a:schemeClr val="bg1"/>
                </a:solidFill>
                <a:latin typeface="Times New Roman" panose="02020603050405020304" pitchFamily="18" charset="0"/>
              </a:rPr>
              <a:t>Binary Buddy</a:t>
            </a:r>
          </a:p>
          <a:p>
            <a:pPr marL="342900" indent="-342900" algn="just">
              <a:buFont typeface="+mj-lt"/>
              <a:buAutoNum type="arabicPeriod"/>
            </a:pPr>
            <a:r>
              <a:rPr lang="en-US" sz="1600" b="1" i="1" dirty="0">
                <a:solidFill>
                  <a:schemeClr val="bg1"/>
                </a:solidFill>
                <a:latin typeface="Times New Roman" panose="02020603050405020304" pitchFamily="18" charset="0"/>
              </a:rPr>
              <a:t>Weighted Buddy</a:t>
            </a:r>
            <a:endParaRPr lang="en-US" sz="1600" dirty="0">
              <a:solidFill>
                <a:schemeClr val="bg1"/>
              </a:solidFill>
              <a:latin typeface="Times New Roman" panose="02020603050405020304" pitchFamily="18" charset="0"/>
            </a:endParaRPr>
          </a:p>
          <a:p>
            <a:pPr marL="342900" indent="-342900" algn="just">
              <a:buFont typeface="+mj-lt"/>
              <a:buAutoNum type="arabicPeriod"/>
            </a:pPr>
            <a:r>
              <a:rPr lang="en-US" sz="1600" b="1" i="1" dirty="0">
                <a:solidFill>
                  <a:schemeClr val="bg1"/>
                </a:solidFill>
                <a:latin typeface="Times New Roman" panose="02020603050405020304" pitchFamily="18" charset="0"/>
              </a:rPr>
              <a:t>Fibonacci Buddy</a:t>
            </a:r>
          </a:p>
          <a:p>
            <a:pPr marL="342900" indent="-342900" algn="just">
              <a:buFont typeface="+mj-lt"/>
              <a:buAutoNum type="arabicPeriod"/>
            </a:pPr>
            <a:r>
              <a:rPr lang="en-US" sz="1600" b="1" i="1" dirty="0">
                <a:solidFill>
                  <a:schemeClr val="bg1"/>
                </a:solidFill>
                <a:latin typeface="Times New Roman" panose="02020603050405020304" pitchFamily="18" charset="0"/>
              </a:rPr>
              <a:t>Double Buddy</a:t>
            </a:r>
          </a:p>
          <a:p>
            <a:pPr marL="342900" indent="-342900" algn="just">
              <a:buFont typeface="+mj-lt"/>
              <a:buAutoNum type="arabicPeriod"/>
            </a:pPr>
            <a:r>
              <a:rPr lang="en-US" sz="1600" b="1" i="1" dirty="0">
                <a:solidFill>
                  <a:schemeClr val="bg1"/>
                </a:solidFill>
                <a:latin typeface="Times New Roman" panose="02020603050405020304" pitchFamily="18" charset="0"/>
              </a:rPr>
              <a:t>Tertiary Buddy</a:t>
            </a:r>
            <a:endParaRPr lang="en-US" sz="1600" dirty="0">
              <a:solidFill>
                <a:schemeClr val="bg1"/>
              </a:solidFill>
              <a:latin typeface="Times New Roman" panose="02020603050405020304" pitchFamily="18" charset="0"/>
            </a:endParaRPr>
          </a:p>
        </p:txBody>
      </p:sp>
      <p:pic>
        <p:nvPicPr>
          <p:cNvPr id="6" name="Content Placeholder 7">
            <a:extLst>
              <a:ext uri="{FF2B5EF4-FFF2-40B4-BE49-F238E27FC236}">
                <a16:creationId xmlns:a16="http://schemas.microsoft.com/office/drawing/2014/main" id="{73C4B391-30BE-4662-B8F0-77DF0FC5EC98}"/>
              </a:ext>
            </a:extLst>
          </p:cNvPr>
          <p:cNvPicPr>
            <a:picLocks noChangeAspect="1"/>
          </p:cNvPicPr>
          <p:nvPr/>
        </p:nvPicPr>
        <p:blipFill>
          <a:blip r:embed="rId2"/>
          <a:stretch>
            <a:fillRect/>
          </a:stretch>
        </p:blipFill>
        <p:spPr>
          <a:xfrm>
            <a:off x="306732" y="2603288"/>
            <a:ext cx="3994212" cy="2870624"/>
          </a:xfrm>
          <a:prstGeom prst="rect">
            <a:avLst/>
          </a:prstGeom>
        </p:spPr>
      </p:pic>
      <p:sp>
        <p:nvSpPr>
          <p:cNvPr id="7" name="TextBox 6">
            <a:extLst>
              <a:ext uri="{FF2B5EF4-FFF2-40B4-BE49-F238E27FC236}">
                <a16:creationId xmlns:a16="http://schemas.microsoft.com/office/drawing/2014/main" id="{A7736179-CFCC-4B32-971C-477ADC1BB119}"/>
              </a:ext>
            </a:extLst>
          </p:cNvPr>
          <p:cNvSpPr txBox="1"/>
          <p:nvPr/>
        </p:nvSpPr>
        <p:spPr>
          <a:xfrm>
            <a:off x="1113655" y="5638800"/>
            <a:ext cx="2302233" cy="307777"/>
          </a:xfrm>
          <a:prstGeom prst="rect">
            <a:avLst/>
          </a:prstGeom>
          <a:noFill/>
        </p:spPr>
        <p:txBody>
          <a:bodyPr wrap="none" rtlCol="0">
            <a:spAutoFit/>
          </a:bodyPr>
          <a:lstStyle/>
          <a:p>
            <a:r>
              <a:rPr lang="en-US" sz="1400" b="1" i="1" dirty="0">
                <a:solidFill>
                  <a:schemeClr val="bg1"/>
                </a:solidFill>
                <a:latin typeface="Times New Roman" panose="02020603050405020304" pitchFamily="18" charset="0"/>
                <a:cs typeface="Times New Roman" panose="02020603050405020304" pitchFamily="18" charset="0"/>
              </a:rPr>
              <a:t>Fig.4.1. Basic Buddy System</a:t>
            </a:r>
          </a:p>
        </p:txBody>
      </p:sp>
      <p:sp>
        <p:nvSpPr>
          <p:cNvPr id="8" name="TextBox 7">
            <a:extLst>
              <a:ext uri="{FF2B5EF4-FFF2-40B4-BE49-F238E27FC236}">
                <a16:creationId xmlns:a16="http://schemas.microsoft.com/office/drawing/2014/main" id="{5A3B5D9D-2C1F-4BC0-B948-7D40DCCBA399}"/>
              </a:ext>
            </a:extLst>
          </p:cNvPr>
          <p:cNvSpPr txBox="1"/>
          <p:nvPr/>
        </p:nvSpPr>
        <p:spPr>
          <a:xfrm>
            <a:off x="306732" y="1249071"/>
            <a:ext cx="3962400" cy="1354217"/>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solidFill>
                  <a:schemeClr val="bg1"/>
                </a:solidFill>
                <a:latin typeface="Times New Roman" panose="02020603050405020304" pitchFamily="18" charset="0"/>
                <a:cs typeface="Times New Roman" panose="02020603050405020304" pitchFamily="18" charset="0"/>
              </a:rPr>
              <a:t>The buddy system divides the memory area into allowable block size and partition the area until minimum block size is achieved.</a:t>
            </a:r>
          </a:p>
          <a:p>
            <a:pPr marL="285750" indent="-285750" algn="just">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11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Deep Blue -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umasslowellblue</Template>
  <TotalTime>326</TotalTime>
  <Words>901</Words>
  <Application>Microsoft Office PowerPoint</Application>
  <PresentationFormat>On-screen Show (4:3)</PresentationFormat>
  <Paragraphs>151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Berlin Sans FB Demi</vt:lpstr>
      <vt:lpstr>Calibri</vt:lpstr>
      <vt:lpstr>Sitka Heading</vt:lpstr>
      <vt:lpstr>Times New Roman</vt:lpstr>
      <vt:lpstr>Verdana</vt:lpstr>
      <vt:lpstr>Wingdings</vt:lpstr>
      <vt:lpstr>Deep Blue - Template</vt:lpstr>
      <vt:lpstr>  Challenges and Techniques for Traditional Memory Allocation Algorithms in Relation with Today's Real Time Needs </vt:lpstr>
      <vt:lpstr>CONTENTS:</vt:lpstr>
      <vt:lpstr>ABSTRACT</vt:lpstr>
      <vt:lpstr>INTRODUCTION</vt:lpstr>
      <vt:lpstr>BACKGROUND</vt:lpstr>
      <vt:lpstr>DYNAMIC MEMORY ALLOCATION</vt:lpstr>
      <vt:lpstr>SEQUENTIAL FIT</vt:lpstr>
      <vt:lpstr>SEGREGATE FIT</vt:lpstr>
      <vt:lpstr>BUDDY SYSTEM</vt:lpstr>
      <vt:lpstr>TYPES OF BUDDY SYSTEMS</vt:lpstr>
      <vt:lpstr>Dynamic memory management Algorithms</vt:lpstr>
      <vt:lpstr>Dynamic memory management Algorithms</vt:lpstr>
      <vt:lpstr>Comparative Analysis</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 Belur</dc:creator>
  <cp:lastModifiedBy>Nidhi Belur</cp:lastModifiedBy>
  <cp:revision>26</cp:revision>
  <dcterms:created xsi:type="dcterms:W3CDTF">2017-11-29T17:04:22Z</dcterms:created>
  <dcterms:modified xsi:type="dcterms:W3CDTF">2017-11-29T22:35:04Z</dcterms:modified>
</cp:coreProperties>
</file>