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953250" cy="9239250"/>
  <p:embeddedFontLst>
    <p:embeddedFont>
      <p:font typeface="Nunito"/>
      <p:regular r:id="rId7"/>
      <p:bold r:id="rId8"/>
      <p:italic r:id="rId9"/>
      <p:boldItalic r:id="rId10"/>
    </p:embeddedFont>
    <p:embeddedFont>
      <p:font typeface="Open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15" roundtripDataSignature="AMtx7mihtr/FNzQyKv3LHgDyA9yEbPol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regular.fntdata"/><Relationship Id="rId10" Type="http://schemas.openxmlformats.org/officeDocument/2006/relationships/font" Target="fonts/Nunito-boldItalic.fntdata"/><Relationship Id="rId13" Type="http://schemas.openxmlformats.org/officeDocument/2006/relationships/font" Target="fonts/OpenSans-italic.fntdata"/><Relationship Id="rId12"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italic.fntdata"/><Relationship Id="rId15" Type="http://customschemas.google.com/relationships/presentationmetadata" Target="metadata"/><Relationship Id="rId14"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Nunito-regular.fntdata"/><Relationship Id="rId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59100" y="692925"/>
            <a:ext cx="4635725" cy="3464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95325" y="4388625"/>
            <a:ext cx="5562600" cy="41576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95325" y="4388625"/>
            <a:ext cx="5562600" cy="41576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our project, we decided to analyze Twitter data revolving around the topic of ChatGPT and how its sentiment (public opinions categorized as positive, negative, or neutral) along with other Tweet characteristics such as length, hashtag count, media presence, etc. affect how many likes the Tweet receives. After creating a feature importance graph, we found that text length and the sentiment of the Tweet significantly influenced the traction the Tweet received. So the goal of our project was realized as sentiment plays a role in tweet popularity. However the data we used had its limitations due to the distribution of like count across all Tweets was extremely right skewed (many Tweets had 0 to 2 likes). This made the predictions from our model less reliable as the predictions were biased towards lower traction levels, leaving the model less accurate in terms of predicting whether a Tweet would receive moderate or high traction. </a:t>
            </a:r>
            <a:endParaRPr/>
          </a:p>
        </p:txBody>
      </p:sp>
      <p:sp>
        <p:nvSpPr>
          <p:cNvPr id="95" name="Google Shape;95;p1:notes"/>
          <p:cNvSpPr/>
          <p:nvPr>
            <p:ph idx="2" type="sldImg"/>
          </p:nvPr>
        </p:nvSpPr>
        <p:spPr>
          <a:xfrm>
            <a:off x="1159100" y="692925"/>
            <a:ext cx="4635725" cy="346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15" name="Shape 15"/>
        <p:cNvGrpSpPr/>
        <p:nvPr/>
      </p:nvGrpSpPr>
      <p:grpSpPr>
        <a:xfrm>
          <a:off x="0" y="0"/>
          <a:ext cx="0" cy="0"/>
          <a:chOff x="0" y="0"/>
          <a:chExt cx="0" cy="0"/>
        </a:xfrm>
      </p:grpSpPr>
      <p:sp>
        <p:nvSpPr>
          <p:cNvPr id="16" name="Google Shape;16;p3"/>
          <p:cNvSpPr txBox="1"/>
          <p:nvPr>
            <p:ph type="title"/>
          </p:nvPr>
        </p:nvSpPr>
        <p:spPr>
          <a:xfrm>
            <a:off x="2193927" y="1317625"/>
            <a:ext cx="39503350"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body"/>
          </p:nvPr>
        </p:nvSpPr>
        <p:spPr>
          <a:xfrm>
            <a:off x="2193927" y="7680326"/>
            <a:ext cx="19675475" cy="10787063"/>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
          <p:cNvSpPr txBox="1"/>
          <p:nvPr>
            <p:ph idx="2" type="body"/>
          </p:nvPr>
        </p:nvSpPr>
        <p:spPr>
          <a:xfrm>
            <a:off x="22021802" y="7680326"/>
            <a:ext cx="19675475" cy="10787063"/>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3"/>
          <p:cNvSpPr txBox="1"/>
          <p:nvPr>
            <p:ph idx="3" type="body"/>
          </p:nvPr>
        </p:nvSpPr>
        <p:spPr>
          <a:xfrm>
            <a:off x="2193927" y="18619788"/>
            <a:ext cx="19675475" cy="10787062"/>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4" type="body"/>
          </p:nvPr>
        </p:nvSpPr>
        <p:spPr>
          <a:xfrm>
            <a:off x="22021802" y="18619788"/>
            <a:ext cx="19675475" cy="10787062"/>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2"/>
          <p:cNvSpPr txBox="1"/>
          <p:nvPr>
            <p:ph type="title"/>
          </p:nvPr>
        </p:nvSpPr>
        <p:spPr>
          <a:xfrm>
            <a:off x="8602665" y="23042567"/>
            <a:ext cx="26335038" cy="2720975"/>
          </a:xfrm>
          <a:prstGeom prst="rect">
            <a:avLst/>
          </a:prstGeom>
          <a:noFill/>
          <a:ln>
            <a:noFill/>
          </a:ln>
        </p:spPr>
        <p:txBody>
          <a:bodyPr anchorCtr="0" anchor="b" bIns="188100" lIns="376200" spcFirstLastPara="1" rIns="376200" wrap="square" tIns="1881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p:nvPr>
            <p:ph idx="2" type="pic"/>
          </p:nvPr>
        </p:nvSpPr>
        <p:spPr>
          <a:xfrm>
            <a:off x="8602665" y="2941638"/>
            <a:ext cx="26335038" cy="19750088"/>
          </a:xfrm>
          <a:prstGeom prst="rect">
            <a:avLst/>
          </a:prstGeom>
          <a:noFill/>
          <a:ln>
            <a:noFill/>
          </a:ln>
        </p:spPr>
      </p:sp>
      <p:sp>
        <p:nvSpPr>
          <p:cNvPr id="77" name="Google Shape;77;p12"/>
          <p:cNvSpPr txBox="1"/>
          <p:nvPr>
            <p:ph idx="1" type="body"/>
          </p:nvPr>
        </p:nvSpPr>
        <p:spPr>
          <a:xfrm>
            <a:off x="8602665" y="25763542"/>
            <a:ext cx="26335038" cy="3862387"/>
          </a:xfrm>
          <a:prstGeom prst="rect">
            <a:avLst/>
          </a:prstGeom>
          <a:noFill/>
          <a:ln>
            <a:noFill/>
          </a:ln>
        </p:spPr>
        <p:txBody>
          <a:bodyPr anchorCtr="0" anchor="t" bIns="188100" lIns="376200" spcFirstLastPara="1" rIns="376200" wrap="square" tIns="1881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8" name="Google Shape;78;p12"/>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3"/>
          <p:cNvSpPr txBox="1"/>
          <p:nvPr>
            <p:ph type="title"/>
          </p:nvPr>
        </p:nvSpPr>
        <p:spPr>
          <a:xfrm>
            <a:off x="2193925" y="1317625"/>
            <a:ext cx="39503350"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13"/>
          <p:cNvSpPr txBox="1"/>
          <p:nvPr>
            <p:ph idx="1" type="body"/>
          </p:nvPr>
        </p:nvSpPr>
        <p:spPr>
          <a:xfrm rot="5400000">
            <a:off x="11082338" y="-1208087"/>
            <a:ext cx="21726525" cy="39503350"/>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3"/>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4"/>
          <p:cNvSpPr txBox="1"/>
          <p:nvPr>
            <p:ph type="title"/>
          </p:nvPr>
        </p:nvSpPr>
        <p:spPr>
          <a:xfrm rot="5400000">
            <a:off x="22714747" y="10424319"/>
            <a:ext cx="28089225" cy="9875837"/>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14"/>
          <p:cNvSpPr txBox="1"/>
          <p:nvPr>
            <p:ph idx="1" type="body"/>
          </p:nvPr>
        </p:nvSpPr>
        <p:spPr>
          <a:xfrm rot="5400000">
            <a:off x="2886868" y="624682"/>
            <a:ext cx="28089225" cy="29475112"/>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4"/>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4"/>
          <p:cNvSpPr txBox="1"/>
          <p:nvPr>
            <p:ph type="ctrTitle"/>
          </p:nvPr>
        </p:nvSpPr>
        <p:spPr>
          <a:xfrm>
            <a:off x="3292477" y="10226675"/>
            <a:ext cx="37306250" cy="705485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4"/>
          <p:cNvSpPr txBox="1"/>
          <p:nvPr>
            <p:ph idx="1" type="subTitle"/>
          </p:nvPr>
        </p:nvSpPr>
        <p:spPr>
          <a:xfrm>
            <a:off x="6583363" y="18653125"/>
            <a:ext cx="30724475" cy="8413750"/>
          </a:xfrm>
          <a:prstGeom prst="rect">
            <a:avLst/>
          </a:prstGeom>
          <a:noFill/>
          <a:ln>
            <a:noFill/>
          </a:ln>
        </p:spPr>
        <p:txBody>
          <a:bodyPr anchorCtr="0" anchor="t" bIns="188100" lIns="376200" spcFirstLastPara="1" rIns="376200" wrap="square" tIns="188100">
            <a:noAutofit/>
          </a:bodyPr>
          <a:lstStyle>
            <a:lvl1pPr lvl="0" algn="ctr">
              <a:spcBef>
                <a:spcPts val="2640"/>
              </a:spcBef>
              <a:spcAft>
                <a:spcPts val="0"/>
              </a:spcAft>
              <a:buClr>
                <a:schemeClr val="dk1"/>
              </a:buClr>
              <a:buSzPts val="13200"/>
              <a:buFont typeface="Arial"/>
              <a:buNone/>
              <a:defRPr/>
            </a:lvl1pPr>
            <a:lvl2pPr lvl="1" algn="ctr">
              <a:spcBef>
                <a:spcPts val="2300"/>
              </a:spcBef>
              <a:spcAft>
                <a:spcPts val="0"/>
              </a:spcAft>
              <a:buClr>
                <a:schemeClr val="dk1"/>
              </a:buClr>
              <a:buSzPts val="11500"/>
              <a:buFont typeface="Arial"/>
              <a:buNone/>
              <a:defRPr/>
            </a:lvl2pPr>
            <a:lvl3pPr lvl="2" algn="ctr">
              <a:spcBef>
                <a:spcPts val="1980"/>
              </a:spcBef>
              <a:spcAft>
                <a:spcPts val="0"/>
              </a:spcAft>
              <a:buClr>
                <a:schemeClr val="dk1"/>
              </a:buClr>
              <a:buSzPts val="9900"/>
              <a:buFont typeface="Arial"/>
              <a:buNone/>
              <a:defRPr/>
            </a:lvl3pPr>
            <a:lvl4pPr lvl="3" algn="ctr">
              <a:spcBef>
                <a:spcPts val="1640"/>
              </a:spcBef>
              <a:spcAft>
                <a:spcPts val="0"/>
              </a:spcAft>
              <a:buClr>
                <a:schemeClr val="dk1"/>
              </a:buClr>
              <a:buSzPts val="8200"/>
              <a:buFont typeface="Arial"/>
              <a:buNone/>
              <a:defRPr/>
            </a:lvl4pPr>
            <a:lvl5pPr lvl="4" algn="ctr">
              <a:spcBef>
                <a:spcPts val="1640"/>
              </a:spcBef>
              <a:spcAft>
                <a:spcPts val="0"/>
              </a:spcAft>
              <a:buClr>
                <a:schemeClr val="dk1"/>
              </a:buClr>
              <a:buSzPts val="8200"/>
              <a:buFont typeface="Arial"/>
              <a:buNone/>
              <a:defRPr/>
            </a:lvl5pPr>
            <a:lvl6pPr lvl="5" algn="ctr">
              <a:spcBef>
                <a:spcPts val="1640"/>
              </a:spcBef>
              <a:spcAft>
                <a:spcPts val="0"/>
              </a:spcAft>
              <a:buClr>
                <a:schemeClr val="dk1"/>
              </a:buClr>
              <a:buSzPts val="8200"/>
              <a:buFont typeface="Arial"/>
              <a:buNone/>
              <a:defRPr/>
            </a:lvl6pPr>
            <a:lvl7pPr lvl="6" algn="ctr">
              <a:spcBef>
                <a:spcPts val="1640"/>
              </a:spcBef>
              <a:spcAft>
                <a:spcPts val="0"/>
              </a:spcAft>
              <a:buClr>
                <a:schemeClr val="dk1"/>
              </a:buClr>
              <a:buSzPts val="8200"/>
              <a:buFont typeface="Arial"/>
              <a:buNone/>
              <a:defRPr/>
            </a:lvl7pPr>
            <a:lvl8pPr lvl="7" algn="ctr">
              <a:spcBef>
                <a:spcPts val="1640"/>
              </a:spcBef>
              <a:spcAft>
                <a:spcPts val="0"/>
              </a:spcAft>
              <a:buClr>
                <a:schemeClr val="dk1"/>
              </a:buClr>
              <a:buSzPts val="8200"/>
              <a:buFont typeface="Arial"/>
              <a:buNone/>
              <a:defRPr/>
            </a:lvl8pPr>
            <a:lvl9pPr lvl="8" algn="ctr">
              <a:spcBef>
                <a:spcPts val="1640"/>
              </a:spcBef>
              <a:spcAft>
                <a:spcPts val="0"/>
              </a:spcAft>
              <a:buClr>
                <a:schemeClr val="dk1"/>
              </a:buClr>
              <a:buSzPts val="8200"/>
              <a:buFont typeface="Arial"/>
              <a:buNone/>
              <a:defRPr/>
            </a:lvl9pPr>
          </a:lstStyle>
          <a:p/>
        </p:txBody>
      </p:sp>
      <p:sp>
        <p:nvSpPr>
          <p:cNvPr id="27" name="Google Shape;27;p4"/>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5"/>
          <p:cNvSpPr txBox="1"/>
          <p:nvPr>
            <p:ph type="title"/>
          </p:nvPr>
        </p:nvSpPr>
        <p:spPr>
          <a:xfrm>
            <a:off x="2193925" y="1317625"/>
            <a:ext cx="39503350"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a:off x="2193925" y="7680325"/>
            <a:ext cx="39503350" cy="21726525"/>
          </a:xfrm>
          <a:prstGeom prst="rect">
            <a:avLst/>
          </a:prstGeom>
          <a:noFill/>
          <a:ln>
            <a:noFill/>
          </a:ln>
        </p:spPr>
        <p:txBody>
          <a:bodyPr anchorCtr="0" anchor="t" bIns="188100" lIns="376200" spcFirstLastPara="1" rIns="376200" wrap="square" tIns="1881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3467100" y="21153442"/>
            <a:ext cx="37307838" cy="6537325"/>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3467100" y="13952538"/>
            <a:ext cx="37307838" cy="7200900"/>
          </a:xfrm>
          <a:prstGeom prst="rect">
            <a:avLst/>
          </a:prstGeom>
          <a:noFill/>
          <a:ln>
            <a:noFill/>
          </a:ln>
        </p:spPr>
        <p:txBody>
          <a:bodyPr anchorCtr="0" anchor="b" bIns="188100" lIns="376200" spcFirstLastPara="1" rIns="376200" wrap="square" tIns="1881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9" name="Google Shape;39;p6"/>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2193925" y="1317625"/>
            <a:ext cx="39503350"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a:off x="2193927" y="7680325"/>
            <a:ext cx="19675475" cy="21726525"/>
          </a:xfrm>
          <a:prstGeom prst="rect">
            <a:avLst/>
          </a:prstGeom>
          <a:noFill/>
          <a:ln>
            <a:noFill/>
          </a:ln>
        </p:spPr>
        <p:txBody>
          <a:bodyPr anchorCtr="0" anchor="t" bIns="188100" lIns="376200" spcFirstLastPara="1" rIns="376200" wrap="square" tIns="1881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5" name="Google Shape;45;p7"/>
          <p:cNvSpPr txBox="1"/>
          <p:nvPr>
            <p:ph idx="2" type="body"/>
          </p:nvPr>
        </p:nvSpPr>
        <p:spPr>
          <a:xfrm>
            <a:off x="22021802" y="7680325"/>
            <a:ext cx="19675475" cy="21726525"/>
          </a:xfrm>
          <a:prstGeom prst="rect">
            <a:avLst/>
          </a:prstGeom>
          <a:noFill/>
          <a:ln>
            <a:noFill/>
          </a:ln>
        </p:spPr>
        <p:txBody>
          <a:bodyPr anchorCtr="0" anchor="t" bIns="188100" lIns="376200" spcFirstLastPara="1" rIns="376200" wrap="square" tIns="1881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6" name="Google Shape;46;p7"/>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2193925" y="1317625"/>
            <a:ext cx="39503350"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 type="body"/>
          </p:nvPr>
        </p:nvSpPr>
        <p:spPr>
          <a:xfrm>
            <a:off x="2193925" y="7369178"/>
            <a:ext cx="19392900" cy="3070225"/>
          </a:xfrm>
          <a:prstGeom prst="rect">
            <a:avLst/>
          </a:prstGeom>
          <a:noFill/>
          <a:ln>
            <a:noFill/>
          </a:ln>
        </p:spPr>
        <p:txBody>
          <a:bodyPr anchorCtr="0" anchor="b" bIns="188100" lIns="376200" spcFirstLastPara="1" rIns="376200" wrap="square" tIns="1881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2" name="Google Shape;52;p8"/>
          <p:cNvSpPr txBox="1"/>
          <p:nvPr>
            <p:ph idx="2" type="body"/>
          </p:nvPr>
        </p:nvSpPr>
        <p:spPr>
          <a:xfrm>
            <a:off x="2193925" y="10439400"/>
            <a:ext cx="19392900" cy="18965862"/>
          </a:xfrm>
          <a:prstGeom prst="rect">
            <a:avLst/>
          </a:prstGeom>
          <a:noFill/>
          <a:ln>
            <a:noFill/>
          </a:ln>
        </p:spPr>
        <p:txBody>
          <a:bodyPr anchorCtr="0" anchor="t" bIns="188100" lIns="376200" spcFirstLastPara="1" rIns="376200" wrap="square" tIns="1881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3" name="Google Shape;53;p8"/>
          <p:cNvSpPr txBox="1"/>
          <p:nvPr>
            <p:ph idx="3" type="body"/>
          </p:nvPr>
        </p:nvSpPr>
        <p:spPr>
          <a:xfrm>
            <a:off x="22296438" y="7369178"/>
            <a:ext cx="19400838" cy="3070225"/>
          </a:xfrm>
          <a:prstGeom prst="rect">
            <a:avLst/>
          </a:prstGeom>
          <a:noFill/>
          <a:ln>
            <a:noFill/>
          </a:ln>
        </p:spPr>
        <p:txBody>
          <a:bodyPr anchorCtr="0" anchor="b" bIns="188100" lIns="376200" spcFirstLastPara="1" rIns="376200" wrap="square" tIns="1881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4" name="Google Shape;54;p8"/>
          <p:cNvSpPr txBox="1"/>
          <p:nvPr>
            <p:ph idx="4" type="body"/>
          </p:nvPr>
        </p:nvSpPr>
        <p:spPr>
          <a:xfrm>
            <a:off x="22296438" y="10439400"/>
            <a:ext cx="19400838" cy="18965862"/>
          </a:xfrm>
          <a:prstGeom prst="rect">
            <a:avLst/>
          </a:prstGeom>
          <a:noFill/>
          <a:ln>
            <a:noFill/>
          </a:ln>
        </p:spPr>
        <p:txBody>
          <a:bodyPr anchorCtr="0" anchor="t" bIns="188100" lIns="376200" spcFirstLastPara="1" rIns="376200" wrap="square" tIns="1881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5" name="Google Shape;55;p8"/>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2193925" y="1317625"/>
            <a:ext cx="39503350" cy="5486400"/>
          </a:xfrm>
          <a:prstGeom prst="rect">
            <a:avLst/>
          </a:prstGeom>
          <a:noFill/>
          <a:ln>
            <a:noFill/>
          </a:ln>
        </p:spPr>
        <p:txBody>
          <a:bodyPr anchorCtr="0" anchor="ctr"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2193925" y="1311275"/>
            <a:ext cx="14439900" cy="5576888"/>
          </a:xfrm>
          <a:prstGeom prst="rect">
            <a:avLst/>
          </a:prstGeom>
          <a:noFill/>
          <a:ln>
            <a:noFill/>
          </a:ln>
        </p:spPr>
        <p:txBody>
          <a:bodyPr anchorCtr="0" anchor="b" bIns="188100" lIns="376200" spcFirstLastPara="1" rIns="376200" wrap="square" tIns="1881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a:off x="17160875" y="1311275"/>
            <a:ext cx="24536400" cy="28093988"/>
          </a:xfrm>
          <a:prstGeom prst="rect">
            <a:avLst/>
          </a:prstGeom>
          <a:noFill/>
          <a:ln>
            <a:noFill/>
          </a:ln>
        </p:spPr>
        <p:txBody>
          <a:bodyPr anchorCtr="0" anchor="t" bIns="188100" lIns="376200" spcFirstLastPara="1" rIns="376200" wrap="square" tIns="1881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70" name="Google Shape;70;p11"/>
          <p:cNvSpPr txBox="1"/>
          <p:nvPr>
            <p:ph idx="2" type="body"/>
          </p:nvPr>
        </p:nvSpPr>
        <p:spPr>
          <a:xfrm>
            <a:off x="2193925" y="6888163"/>
            <a:ext cx="14439900" cy="22517100"/>
          </a:xfrm>
          <a:prstGeom prst="rect">
            <a:avLst/>
          </a:prstGeom>
          <a:noFill/>
          <a:ln>
            <a:noFill/>
          </a:ln>
        </p:spPr>
        <p:txBody>
          <a:bodyPr anchorCtr="0" anchor="t" bIns="188100" lIns="376200" spcFirstLastPara="1" rIns="376200" wrap="square" tIns="1881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1" name="Google Shape;71;p11"/>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A9A9"/>
            </a:gs>
            <a:gs pos="50000">
              <a:srgbClr val="990000"/>
            </a:gs>
            <a:gs pos="100000">
              <a:srgbClr val="DDA9A9"/>
            </a:gs>
          </a:gsLst>
          <a:lin ang="5400000" scaled="0"/>
        </a:gra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3925" y="1317625"/>
            <a:ext cx="39503350" cy="5486400"/>
          </a:xfrm>
          <a:prstGeom prst="rect">
            <a:avLst/>
          </a:prstGeom>
          <a:noFill/>
          <a:ln>
            <a:noFill/>
          </a:ln>
        </p:spPr>
        <p:txBody>
          <a:bodyPr anchorCtr="0" anchor="ctr" bIns="188100" lIns="376200" spcFirstLastPara="1" rIns="376200" wrap="square" tIns="188100">
            <a:noAutofit/>
          </a:bodyPr>
          <a:lstStyle>
            <a:lvl1pPr lvl="0"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8200" u="none" cap="none" strike="noStrike">
                <a:solidFill>
                  <a:schemeClr val="dk2"/>
                </a:solidFill>
                <a:latin typeface="Arial"/>
                <a:ea typeface="Arial"/>
                <a:cs typeface="Arial"/>
                <a:sym typeface="Arial"/>
              </a:defRPr>
            </a:lvl9pPr>
          </a:lstStyle>
          <a:p/>
        </p:txBody>
      </p:sp>
      <p:sp>
        <p:nvSpPr>
          <p:cNvPr id="7" name="Google Shape;7;p2"/>
          <p:cNvSpPr txBox="1"/>
          <p:nvPr>
            <p:ph idx="1" type="body"/>
          </p:nvPr>
        </p:nvSpPr>
        <p:spPr>
          <a:xfrm>
            <a:off x="2193925" y="7680325"/>
            <a:ext cx="39503350" cy="21726525"/>
          </a:xfrm>
          <a:prstGeom prst="rect">
            <a:avLst/>
          </a:prstGeom>
          <a:noFill/>
          <a:ln>
            <a:noFill/>
          </a:ln>
        </p:spPr>
        <p:txBody>
          <a:bodyPr anchorCtr="0" anchor="t" bIns="188100" lIns="376200" spcFirstLastPara="1" rIns="376200" wrap="square" tIns="188100">
            <a:noAutofit/>
          </a:bodyPr>
          <a:lstStyle>
            <a:lvl1pPr indent="-1066800" lvl="0" marL="457200" marR="0" rtl="0" algn="l">
              <a:spcBef>
                <a:spcPts val="2640"/>
              </a:spcBef>
              <a:spcAft>
                <a:spcPts val="0"/>
              </a:spcAft>
              <a:buClr>
                <a:schemeClr val="dk1"/>
              </a:buClr>
              <a:buSzPts val="13200"/>
              <a:buFont typeface="Arial"/>
              <a:buChar char="•"/>
              <a:defRPr b="0" i="0" sz="13200" u="none" cap="none" strike="noStrike">
                <a:solidFill>
                  <a:schemeClr val="dk1"/>
                </a:solidFill>
                <a:latin typeface="Arial"/>
                <a:ea typeface="Arial"/>
                <a:cs typeface="Arial"/>
                <a:sym typeface="Arial"/>
              </a:defRPr>
            </a:lvl1pPr>
            <a:lvl2pPr indent="-958850" lvl="1" marL="9144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2pPr>
            <a:lvl3pPr indent="-857250" lvl="2" marL="1371600" marR="0" rtl="0" algn="l">
              <a:spcBef>
                <a:spcPts val="1980"/>
              </a:spcBef>
              <a:spcAft>
                <a:spcPts val="0"/>
              </a:spcAft>
              <a:buClr>
                <a:schemeClr val="dk1"/>
              </a:buClr>
              <a:buSzPts val="9900"/>
              <a:buFont typeface="Arial"/>
              <a:buChar char="•"/>
              <a:defRPr b="0" i="0" sz="9900" u="none" cap="none" strike="noStrike">
                <a:solidFill>
                  <a:schemeClr val="dk1"/>
                </a:solidFill>
                <a:latin typeface="Arial"/>
                <a:ea typeface="Arial"/>
                <a:cs typeface="Arial"/>
                <a:sym typeface="Arial"/>
              </a:defRPr>
            </a:lvl3pPr>
            <a:lvl4pPr indent="-749300" lvl="3" marL="18288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4pPr>
            <a:lvl5pPr indent="-749300" lvl="4" marL="22860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5pPr>
            <a:lvl6pPr indent="-749300" lvl="5" marL="27432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6pPr>
            <a:lvl7pPr indent="-749300" lvl="6" marL="32004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7pPr>
            <a:lvl8pPr indent="-749300" lvl="7" marL="36576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8pPr>
            <a:lvl9pPr indent="-749300" lvl="8" marL="41148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9pPr>
          </a:lstStyle>
          <a:p/>
        </p:txBody>
      </p:sp>
      <p:sp>
        <p:nvSpPr>
          <p:cNvPr id="8" name="Google Shape;8;p2"/>
          <p:cNvSpPr txBox="1"/>
          <p:nvPr>
            <p:ph idx="10" type="dt"/>
          </p:nvPr>
        </p:nvSpPr>
        <p:spPr>
          <a:xfrm>
            <a:off x="2193925" y="29978350"/>
            <a:ext cx="10242550" cy="2286000"/>
          </a:xfrm>
          <a:prstGeom prst="rect">
            <a:avLst/>
          </a:prstGeom>
          <a:noFill/>
          <a:ln>
            <a:noFill/>
          </a:ln>
        </p:spPr>
        <p:txBody>
          <a:bodyPr anchorCtr="0" anchor="t" bIns="188100" lIns="376200" spcFirstLastPara="1" rIns="376200" wrap="square" tIns="188100">
            <a:noAutofit/>
          </a:bodyPr>
          <a:lstStyle>
            <a:lvl1pPr lvl="0" marR="0" rtl="0" algn="l">
              <a:spcBef>
                <a:spcPts val="0"/>
              </a:spcBef>
              <a:spcAft>
                <a:spcPts val="0"/>
              </a:spcAft>
              <a:buSzPts val="1400"/>
              <a:buNone/>
              <a:defRPr b="0" i="0" sz="57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2pPr>
            <a:lvl3pPr lvl="2"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3pPr>
            <a:lvl4pPr lvl="3"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4pPr>
            <a:lvl5pPr lvl="4"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5pPr>
            <a:lvl6pPr lvl="5"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6pPr>
            <a:lvl7pPr lvl="6"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7pPr>
            <a:lvl8pPr lvl="7"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8pPr>
            <a:lvl9pPr lvl="8"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9pPr>
          </a:lstStyle>
          <a:p/>
        </p:txBody>
      </p:sp>
      <p:sp>
        <p:nvSpPr>
          <p:cNvPr id="9" name="Google Shape;9;p2"/>
          <p:cNvSpPr txBox="1"/>
          <p:nvPr>
            <p:ph idx="11" type="ftr"/>
          </p:nvPr>
        </p:nvSpPr>
        <p:spPr>
          <a:xfrm>
            <a:off x="14995525" y="29978350"/>
            <a:ext cx="13900150" cy="2286000"/>
          </a:xfrm>
          <a:prstGeom prst="rect">
            <a:avLst/>
          </a:prstGeom>
          <a:noFill/>
          <a:ln>
            <a:noFill/>
          </a:ln>
        </p:spPr>
        <p:txBody>
          <a:bodyPr anchorCtr="0" anchor="t" bIns="188100" lIns="376200" spcFirstLastPara="1" rIns="376200" wrap="square" tIns="188100">
            <a:noAutofit/>
          </a:bodyPr>
          <a:lstStyle>
            <a:lvl1pPr lvl="0" marR="0" rtl="0" algn="ctr">
              <a:spcBef>
                <a:spcPts val="0"/>
              </a:spcBef>
              <a:spcAft>
                <a:spcPts val="0"/>
              </a:spcAft>
              <a:buSzPts val="1400"/>
              <a:buNone/>
              <a:defRPr b="0" i="0" sz="57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2pPr>
            <a:lvl3pPr lvl="2"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3pPr>
            <a:lvl4pPr lvl="3"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4pPr>
            <a:lvl5pPr lvl="4" marR="0" rtl="0" algn="ctr">
              <a:spcBef>
                <a:spcPts val="0"/>
              </a:spcBef>
              <a:spcAft>
                <a:spcPts val="0"/>
              </a:spcAft>
              <a:buSzPts val="1400"/>
              <a:buNone/>
              <a:defRPr b="1" i="0" sz="4300" u="none" cap="none" strike="noStrike">
                <a:solidFill>
                  <a:srgbClr val="FF9900"/>
                </a:solidFill>
                <a:latin typeface="Arial"/>
                <a:ea typeface="Arial"/>
                <a:cs typeface="Arial"/>
                <a:sym typeface="Arial"/>
              </a:defRPr>
            </a:lvl5pPr>
            <a:lvl6pPr lvl="5"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6pPr>
            <a:lvl7pPr lvl="6"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7pPr>
            <a:lvl8pPr lvl="7"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8pPr>
            <a:lvl9pPr lvl="8" marR="0" rtl="0" algn="l">
              <a:spcBef>
                <a:spcPts val="0"/>
              </a:spcBef>
              <a:spcAft>
                <a:spcPts val="0"/>
              </a:spcAft>
              <a:buSzPts val="1400"/>
              <a:buNone/>
              <a:defRPr b="1" i="0" sz="4300" u="none" cap="none" strike="noStrike">
                <a:solidFill>
                  <a:srgbClr val="FF9900"/>
                </a:solidFill>
                <a:latin typeface="Arial"/>
                <a:ea typeface="Arial"/>
                <a:cs typeface="Arial"/>
                <a:sym typeface="Arial"/>
              </a:defRPr>
            </a:lvl9pPr>
          </a:lstStyle>
          <a:p/>
        </p:txBody>
      </p:sp>
      <p:sp>
        <p:nvSpPr>
          <p:cNvPr id="10" name="Google Shape;10;p2"/>
          <p:cNvSpPr txBox="1"/>
          <p:nvPr>
            <p:ph idx="12" type="sldNum"/>
          </p:nvPr>
        </p:nvSpPr>
        <p:spPr>
          <a:xfrm>
            <a:off x="31454725" y="29978350"/>
            <a:ext cx="10242550" cy="2286000"/>
          </a:xfrm>
          <a:prstGeom prst="rect">
            <a:avLst/>
          </a:prstGeom>
          <a:noFill/>
          <a:ln>
            <a:noFill/>
          </a:ln>
        </p:spPr>
        <p:txBody>
          <a:bodyPr anchorCtr="0" anchor="t" bIns="188100" lIns="376200" spcFirstLastPara="1" rIns="376200" wrap="square" tIns="188100">
            <a:noAutofit/>
          </a:bodyPr>
          <a:lstStyle>
            <a:lvl1pPr indent="0" lvl="0" marL="0" marR="0" rtl="0" algn="r">
              <a:spcBef>
                <a:spcPts val="0"/>
              </a:spcBef>
              <a:spcAft>
                <a:spcPts val="0"/>
              </a:spcAft>
              <a:buNone/>
              <a:defRPr b="0" i="0" sz="57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57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57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57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57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57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57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57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5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2"/>
          <p:cNvPicPr preferRelativeResize="0"/>
          <p:nvPr/>
        </p:nvPicPr>
        <p:blipFill rotWithShape="1">
          <a:blip r:embed="rId1">
            <a:alphaModFix/>
          </a:blip>
          <a:srcRect b="0" l="0" r="0" t="0"/>
          <a:stretch/>
        </p:blipFill>
        <p:spPr>
          <a:xfrm rot="-5400000">
            <a:off x="-11074400" y="16459200"/>
            <a:ext cx="14274800" cy="3937000"/>
          </a:xfrm>
          <a:prstGeom prst="rect">
            <a:avLst/>
          </a:prstGeom>
          <a:noFill/>
          <a:ln>
            <a:noFill/>
          </a:ln>
        </p:spPr>
      </p:pic>
      <p:pic>
        <p:nvPicPr>
          <p:cNvPr id="12" name="Google Shape;12;p2"/>
          <p:cNvPicPr preferRelativeResize="0"/>
          <p:nvPr/>
        </p:nvPicPr>
        <p:blipFill rotWithShape="1">
          <a:blip r:embed="rId1">
            <a:alphaModFix/>
          </a:blip>
          <a:srcRect b="0" l="0" r="0" t="0"/>
          <a:stretch/>
        </p:blipFill>
        <p:spPr>
          <a:xfrm rot="5400000">
            <a:off x="40690800" y="16459200"/>
            <a:ext cx="14274800" cy="3937000"/>
          </a:xfrm>
          <a:prstGeom prst="rect">
            <a:avLst/>
          </a:prstGeom>
          <a:noFill/>
          <a:ln>
            <a:noFill/>
          </a:ln>
        </p:spPr>
      </p:pic>
      <p:pic>
        <p:nvPicPr>
          <p:cNvPr id="13" name="Google Shape;13;p2"/>
          <p:cNvPicPr preferRelativeResize="0"/>
          <p:nvPr/>
        </p:nvPicPr>
        <p:blipFill rotWithShape="1">
          <a:blip r:embed="rId2">
            <a:alphaModFix/>
          </a:blip>
          <a:srcRect b="0" l="0" r="0" t="0"/>
          <a:stretch/>
        </p:blipFill>
        <p:spPr>
          <a:xfrm>
            <a:off x="6953250" y="33426400"/>
            <a:ext cx="29984700" cy="1460500"/>
          </a:xfrm>
          <a:prstGeom prst="rect">
            <a:avLst/>
          </a:prstGeom>
          <a:noFill/>
          <a:ln>
            <a:noFill/>
          </a:ln>
        </p:spPr>
      </p:pic>
      <p:sp>
        <p:nvSpPr>
          <p:cNvPr id="14" name="Google Shape;14;p2"/>
          <p:cNvSpPr/>
          <p:nvPr/>
        </p:nvSpPr>
        <p:spPr>
          <a:xfrm>
            <a:off x="6953250" y="339979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600" u="none" cap="none" strike="noStrike">
                <a:solidFill>
                  <a:srgbClr val="808080"/>
                </a:solidFill>
                <a:latin typeface="Arial"/>
                <a:ea typeface="Arial"/>
                <a:cs typeface="Arial"/>
                <a:sym typeface="Arial"/>
              </a:rPr>
              <a:t>Template ID: perceptualpewter  Size: 48x36</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ncbi.nlm.nih.gov/pmc/articles/PMC9910766/" TargetMode="External"/><Relationship Id="rId4" Type="http://schemas.openxmlformats.org/officeDocument/2006/relationships/image" Target="../media/image3.png"/><Relationship Id="rId9" Type="http://schemas.openxmlformats.org/officeDocument/2006/relationships/hyperlink" Target="https://www.kaggle.com/datasets/tariqsays/chatgpt-twitter-dataset" TargetMode="External"/><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C8C8C8"/>
            </a:gs>
          </a:gsLst>
          <a:lin ang="5400012" scaled="0"/>
        </a:gradFill>
      </p:bgPr>
    </p:bg>
    <p:spTree>
      <p:nvGrpSpPr>
        <p:cNvPr id="96" name="Shape 96"/>
        <p:cNvGrpSpPr/>
        <p:nvPr/>
      </p:nvGrpSpPr>
      <p:grpSpPr>
        <a:xfrm>
          <a:off x="0" y="0"/>
          <a:ext cx="0" cy="0"/>
          <a:chOff x="0" y="0"/>
          <a:chExt cx="0" cy="0"/>
        </a:xfrm>
      </p:grpSpPr>
      <p:sp>
        <p:nvSpPr>
          <p:cNvPr id="97" name="Google Shape;97;p1"/>
          <p:cNvSpPr/>
          <p:nvPr>
            <p:ph type="title"/>
          </p:nvPr>
        </p:nvSpPr>
        <p:spPr>
          <a:xfrm>
            <a:off x="685800" y="543500"/>
            <a:ext cx="42519600" cy="5984400"/>
          </a:xfrm>
          <a:prstGeom prst="rect">
            <a:avLst/>
          </a:prstGeom>
          <a:solidFill>
            <a:srgbClr val="2D3C50"/>
          </a:solidFill>
          <a:ln cap="flat" cmpd="sng" w="9525">
            <a:solidFill>
              <a:schemeClr val="dk1"/>
            </a:solidFill>
            <a:prstDash val="solid"/>
            <a:miter lim="800000"/>
            <a:headEnd len="sm" w="sm" type="none"/>
            <a:tailEnd len="sm" w="sm" type="none"/>
          </a:ln>
        </p:spPr>
        <p:txBody>
          <a:bodyPr anchorCtr="0" anchor="ctr" bIns="188100" lIns="376200" spcFirstLastPara="1" rIns="376200" wrap="square" tIns="188100">
            <a:noAutofit/>
          </a:bodyPr>
          <a:lstStyle/>
          <a:p>
            <a:pPr indent="0" lvl="0" marL="0" marR="0" rtl="0" algn="ctr">
              <a:spcBef>
                <a:spcPts val="0"/>
              </a:spcBef>
              <a:spcAft>
                <a:spcPts val="0"/>
              </a:spcAft>
              <a:buNone/>
            </a:pPr>
            <a:r>
              <a:rPr i="1" lang="en-US" sz="4000"/>
              <a:t> </a:t>
            </a:r>
            <a:endParaRPr b="0" i="1" sz="4000" u="none" cap="none" strike="noStrike">
              <a:latin typeface="Arial"/>
              <a:ea typeface="Arial"/>
              <a:cs typeface="Arial"/>
              <a:sym typeface="Arial"/>
            </a:endParaRPr>
          </a:p>
        </p:txBody>
      </p:sp>
      <p:sp>
        <p:nvSpPr>
          <p:cNvPr id="98" name="Google Shape;98;p1"/>
          <p:cNvSpPr/>
          <p:nvPr/>
        </p:nvSpPr>
        <p:spPr>
          <a:xfrm>
            <a:off x="685800" y="7310735"/>
            <a:ext cx="10058400" cy="914400"/>
          </a:xfrm>
          <a:prstGeom prst="rect">
            <a:avLst/>
          </a:prstGeom>
          <a:solidFill>
            <a:srgbClr val="009EF7"/>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3600" u="none" cap="none" strike="noStrike">
                <a:solidFill>
                  <a:schemeClr val="lt1"/>
                </a:solidFill>
                <a:latin typeface="Nunito"/>
                <a:ea typeface="Nunito"/>
                <a:cs typeface="Nunito"/>
                <a:sym typeface="Nunito"/>
              </a:rPr>
              <a:t>Abstract</a:t>
            </a:r>
            <a:endParaRPr/>
          </a:p>
        </p:txBody>
      </p:sp>
      <p:sp>
        <p:nvSpPr>
          <p:cNvPr id="99" name="Google Shape;99;p1"/>
          <p:cNvSpPr txBox="1"/>
          <p:nvPr/>
        </p:nvSpPr>
        <p:spPr>
          <a:xfrm>
            <a:off x="3657600" y="1278651"/>
            <a:ext cx="36576000" cy="2937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9700">
                <a:solidFill>
                  <a:schemeClr val="lt1"/>
                </a:solidFill>
                <a:latin typeface="Nunito"/>
                <a:ea typeface="Nunito"/>
                <a:cs typeface="Nunito"/>
                <a:sym typeface="Nunito"/>
              </a:rPr>
              <a:t>Analyzing the Traction of ChatGPT Content on Twitter</a:t>
            </a:r>
            <a:endParaRPr b="1" i="0" sz="9700" u="none" cap="none" strike="noStrike">
              <a:solidFill>
                <a:schemeClr val="lt1"/>
              </a:solidFill>
              <a:latin typeface="Nunito"/>
              <a:ea typeface="Nunito"/>
              <a:cs typeface="Nunito"/>
              <a:sym typeface="Nunito"/>
            </a:endParaRPr>
          </a:p>
          <a:p>
            <a:pPr indent="0" lvl="0" marL="0" marR="0" rtl="0" algn="ctr">
              <a:spcBef>
                <a:spcPts val="1700"/>
              </a:spcBef>
              <a:spcAft>
                <a:spcPts val="0"/>
              </a:spcAft>
              <a:buNone/>
            </a:pPr>
            <a:r>
              <a:t/>
            </a:r>
            <a:endParaRPr sz="2600"/>
          </a:p>
        </p:txBody>
      </p:sp>
      <p:sp>
        <p:nvSpPr>
          <p:cNvPr id="100" name="Google Shape;100;p1"/>
          <p:cNvSpPr txBox="1"/>
          <p:nvPr/>
        </p:nvSpPr>
        <p:spPr>
          <a:xfrm>
            <a:off x="3657600" y="3771606"/>
            <a:ext cx="36576000" cy="1600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5200">
                <a:solidFill>
                  <a:schemeClr val="lt1"/>
                </a:solidFill>
                <a:latin typeface="Open Sans"/>
                <a:ea typeface="Open Sans"/>
                <a:cs typeface="Open Sans"/>
                <a:sym typeface="Open Sans"/>
              </a:rPr>
              <a:t>Priyanka Adhikari, Ruchira Banerjee, Nidhi Bendre</a:t>
            </a:r>
            <a:endParaRPr sz="1000"/>
          </a:p>
          <a:p>
            <a:pPr indent="0" lvl="0" marL="0" marR="0" rtl="0" algn="ctr">
              <a:spcBef>
                <a:spcPts val="0"/>
              </a:spcBef>
              <a:spcAft>
                <a:spcPts val="0"/>
              </a:spcAft>
              <a:buNone/>
            </a:pPr>
            <a:r>
              <a:rPr lang="en-US" sz="5200">
                <a:solidFill>
                  <a:schemeClr val="lt1"/>
                </a:solidFill>
                <a:latin typeface="Open Sans"/>
                <a:ea typeface="Open Sans"/>
                <a:cs typeface="Open Sans"/>
                <a:sym typeface="Open Sans"/>
              </a:rPr>
              <a:t>DS 3000 - December 2023</a:t>
            </a:r>
            <a:endParaRPr sz="1000"/>
          </a:p>
        </p:txBody>
      </p:sp>
      <p:sp>
        <p:nvSpPr>
          <p:cNvPr id="101" name="Google Shape;101;p1"/>
          <p:cNvSpPr/>
          <p:nvPr/>
        </p:nvSpPr>
        <p:spPr>
          <a:xfrm>
            <a:off x="596250" y="29047635"/>
            <a:ext cx="10058400" cy="914400"/>
          </a:xfrm>
          <a:prstGeom prst="rect">
            <a:avLst/>
          </a:prstGeom>
          <a:solidFill>
            <a:srgbClr val="009EF7"/>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lang="en-US" sz="3600">
                <a:solidFill>
                  <a:schemeClr val="lt1"/>
                </a:solidFill>
                <a:latin typeface="Nunito"/>
                <a:ea typeface="Nunito"/>
                <a:cs typeface="Nunito"/>
                <a:sym typeface="Nunito"/>
              </a:rPr>
              <a:t>Data Acquisition</a:t>
            </a:r>
            <a:endParaRPr/>
          </a:p>
        </p:txBody>
      </p:sp>
      <p:sp>
        <p:nvSpPr>
          <p:cNvPr id="102" name="Google Shape;102;p1"/>
          <p:cNvSpPr/>
          <p:nvPr/>
        </p:nvSpPr>
        <p:spPr>
          <a:xfrm>
            <a:off x="22326600" y="7310735"/>
            <a:ext cx="10058400" cy="914400"/>
          </a:xfrm>
          <a:prstGeom prst="rect">
            <a:avLst/>
          </a:prstGeom>
          <a:solidFill>
            <a:srgbClr val="009EF7"/>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lang="en-US" sz="3600">
                <a:solidFill>
                  <a:schemeClr val="lt1"/>
                </a:solidFill>
                <a:latin typeface="Nunito"/>
                <a:ea typeface="Nunito"/>
                <a:cs typeface="Nunito"/>
                <a:sym typeface="Nunito"/>
              </a:rPr>
              <a:t>Results and Evaluation</a:t>
            </a:r>
            <a:endParaRPr/>
          </a:p>
        </p:txBody>
      </p:sp>
      <p:sp>
        <p:nvSpPr>
          <p:cNvPr id="103" name="Google Shape;103;p1"/>
          <p:cNvSpPr/>
          <p:nvPr/>
        </p:nvSpPr>
        <p:spPr>
          <a:xfrm>
            <a:off x="33147000" y="13369473"/>
            <a:ext cx="10058400" cy="914400"/>
          </a:xfrm>
          <a:prstGeom prst="rect">
            <a:avLst/>
          </a:prstGeom>
          <a:solidFill>
            <a:srgbClr val="009EF7"/>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lang="en-US" sz="3600">
                <a:solidFill>
                  <a:schemeClr val="lt1"/>
                </a:solidFill>
                <a:latin typeface="Nunito"/>
                <a:ea typeface="Nunito"/>
                <a:cs typeface="Nunito"/>
                <a:sym typeface="Nunito"/>
              </a:rPr>
              <a:t>Impacts</a:t>
            </a:r>
            <a:endParaRPr/>
          </a:p>
        </p:txBody>
      </p:sp>
      <p:sp>
        <p:nvSpPr>
          <p:cNvPr id="104" name="Google Shape;104;p1"/>
          <p:cNvSpPr/>
          <p:nvPr/>
        </p:nvSpPr>
        <p:spPr>
          <a:xfrm>
            <a:off x="596250" y="13207537"/>
            <a:ext cx="10058400" cy="914400"/>
          </a:xfrm>
          <a:prstGeom prst="rect">
            <a:avLst/>
          </a:prstGeom>
          <a:solidFill>
            <a:srgbClr val="009EF7"/>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i="0" lang="en-US" sz="3600" u="none" cap="none" strike="noStrike">
                <a:solidFill>
                  <a:schemeClr val="lt1"/>
                </a:solidFill>
                <a:latin typeface="Nunito"/>
                <a:ea typeface="Nunito"/>
                <a:cs typeface="Nunito"/>
                <a:sym typeface="Nunito"/>
              </a:rPr>
              <a:t>Introduction</a:t>
            </a:r>
            <a:endParaRPr/>
          </a:p>
        </p:txBody>
      </p:sp>
      <p:sp>
        <p:nvSpPr>
          <p:cNvPr id="105" name="Google Shape;105;p1"/>
          <p:cNvSpPr/>
          <p:nvPr/>
        </p:nvSpPr>
        <p:spPr>
          <a:xfrm>
            <a:off x="33147000" y="21537688"/>
            <a:ext cx="10058400" cy="914400"/>
          </a:xfrm>
          <a:prstGeom prst="rect">
            <a:avLst/>
          </a:prstGeom>
          <a:solidFill>
            <a:srgbClr val="009EF7"/>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lang="en-US" sz="3600">
                <a:solidFill>
                  <a:schemeClr val="lt1"/>
                </a:solidFill>
                <a:latin typeface="Nunito"/>
                <a:ea typeface="Nunito"/>
                <a:cs typeface="Nunito"/>
                <a:sym typeface="Nunito"/>
              </a:rPr>
              <a:t>Conclusion</a:t>
            </a:r>
            <a:endParaRPr/>
          </a:p>
        </p:txBody>
      </p:sp>
      <p:sp>
        <p:nvSpPr>
          <p:cNvPr id="106" name="Google Shape;106;p1"/>
          <p:cNvSpPr/>
          <p:nvPr/>
        </p:nvSpPr>
        <p:spPr>
          <a:xfrm>
            <a:off x="33146988" y="28854552"/>
            <a:ext cx="10058400" cy="914400"/>
          </a:xfrm>
          <a:prstGeom prst="rect">
            <a:avLst/>
          </a:prstGeom>
          <a:solidFill>
            <a:srgbClr val="009EF7"/>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lang="en-US" sz="3600">
                <a:solidFill>
                  <a:schemeClr val="lt1"/>
                </a:solidFill>
                <a:latin typeface="Nunito"/>
                <a:ea typeface="Nunito"/>
                <a:cs typeface="Nunito"/>
                <a:sym typeface="Nunito"/>
              </a:rPr>
              <a:t>Bibliography</a:t>
            </a:r>
            <a:endParaRPr/>
          </a:p>
        </p:txBody>
      </p:sp>
      <p:sp>
        <p:nvSpPr>
          <p:cNvPr id="107" name="Google Shape;107;p1"/>
          <p:cNvSpPr txBox="1"/>
          <p:nvPr/>
        </p:nvSpPr>
        <p:spPr>
          <a:xfrm>
            <a:off x="33147000" y="29837045"/>
            <a:ext cx="10058400" cy="2588100"/>
          </a:xfrm>
          <a:prstGeom prst="rect">
            <a:avLst/>
          </a:prstGeom>
          <a:noFill/>
          <a:ln>
            <a:noFill/>
          </a:ln>
        </p:spPr>
        <p:txBody>
          <a:bodyPr anchorCtr="0" anchor="t" bIns="45700" lIns="91400" spcFirstLastPara="1" rIns="91400" wrap="square" tIns="45700">
            <a:spAutoFit/>
          </a:bodyPr>
          <a:lstStyle/>
          <a:p>
            <a:pPr indent="-393700" lvl="0" marL="457200" rtl="0" algn="just">
              <a:lnSpc>
                <a:spcPct val="115000"/>
              </a:lnSpc>
              <a:spcBef>
                <a:spcPts val="1200"/>
              </a:spcBef>
              <a:spcAft>
                <a:spcPts val="0"/>
              </a:spcAft>
              <a:buClr>
                <a:srgbClr val="2D3C50"/>
              </a:buClr>
              <a:buSzPts val="2600"/>
              <a:buAutoNum type="arabicPeriod"/>
            </a:pPr>
            <a:r>
              <a:rPr lang="en-US" sz="2300">
                <a:solidFill>
                  <a:srgbClr val="2D3C50"/>
                </a:solidFill>
              </a:rPr>
              <a:t>Qi, Yuxing, and Zahratu Shabrina. “Sentiment analysis using Twitter data: A Comparative Application of lexicon- and machine-learning-based approach.” </a:t>
            </a:r>
            <a:r>
              <a:rPr i="1" lang="en-US" sz="2300">
                <a:solidFill>
                  <a:srgbClr val="2D3C50"/>
                </a:solidFill>
              </a:rPr>
              <a:t>Social Network Analysis and Mining</a:t>
            </a:r>
            <a:r>
              <a:rPr lang="en-US" sz="2300">
                <a:solidFill>
                  <a:srgbClr val="2D3C50"/>
                </a:solidFill>
              </a:rPr>
              <a:t>, vol. 13, no. 1, 2023, https://doi.org/10.1007/s13278-023-01030-x.</a:t>
            </a:r>
            <a:endParaRPr sz="2300">
              <a:solidFill>
                <a:srgbClr val="2D3C50"/>
              </a:solidFill>
            </a:endParaRPr>
          </a:p>
          <a:p>
            <a:pPr indent="-393700" lvl="0" marL="457200" rtl="0" algn="just">
              <a:lnSpc>
                <a:spcPct val="115000"/>
              </a:lnSpc>
              <a:spcBef>
                <a:spcPts val="0"/>
              </a:spcBef>
              <a:spcAft>
                <a:spcPts val="0"/>
              </a:spcAft>
              <a:buClr>
                <a:srgbClr val="2D3C50"/>
              </a:buClr>
              <a:buSzPts val="2600"/>
              <a:buAutoNum type="arabicPeriod"/>
            </a:pPr>
            <a:r>
              <a:rPr lang="en-US" sz="2300">
                <a:solidFill>
                  <a:srgbClr val="2D3C50"/>
                </a:solidFill>
              </a:rPr>
              <a:t>Tariq, Muhammad. “CHATGPT Twitter Dataset.” </a:t>
            </a:r>
            <a:r>
              <a:rPr i="1" lang="en-US" sz="2300">
                <a:solidFill>
                  <a:srgbClr val="2D3C50"/>
                </a:solidFill>
              </a:rPr>
              <a:t>Kaggle</a:t>
            </a:r>
            <a:r>
              <a:rPr lang="en-US" sz="2300">
                <a:solidFill>
                  <a:srgbClr val="2D3C50"/>
                </a:solidFill>
              </a:rPr>
              <a:t>, 24 Jan. 2023, www.kaggle.com/datasets/tariqsays/chatgpt-twitter-dataset. </a:t>
            </a:r>
            <a:endParaRPr sz="3600">
              <a:solidFill>
                <a:srgbClr val="2D3C50"/>
              </a:solidFill>
              <a:latin typeface="Open Sans"/>
              <a:ea typeface="Open Sans"/>
              <a:cs typeface="Open Sans"/>
              <a:sym typeface="Open Sans"/>
            </a:endParaRPr>
          </a:p>
        </p:txBody>
      </p:sp>
      <p:sp>
        <p:nvSpPr>
          <p:cNvPr id="108" name="Google Shape;108;p1"/>
          <p:cNvSpPr txBox="1"/>
          <p:nvPr/>
        </p:nvSpPr>
        <p:spPr>
          <a:xfrm>
            <a:off x="596255" y="8453735"/>
            <a:ext cx="10058400" cy="45252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en-US" sz="2400">
                <a:solidFill>
                  <a:srgbClr val="2D3C50"/>
                </a:solidFill>
                <a:latin typeface="Open Sans"/>
                <a:ea typeface="Open Sans"/>
                <a:cs typeface="Open Sans"/>
                <a:sym typeface="Open Sans"/>
              </a:rPr>
              <a:t>Artificial Intelligence (AI) has skyrocketed in popularity recently, with models like ChatGPT (developed by OpenAI) bringing AI-driven capabilities to the everyday user. With this new technology making strides in the lives of millions, we decided to assess users’ sentiment as reflected in social media posts, specifically through posts on Twitter, and determine </a:t>
            </a:r>
            <a:r>
              <a:rPr lang="en-US" sz="2400">
                <a:solidFill>
                  <a:srgbClr val="2D3C50"/>
                </a:solidFill>
                <a:latin typeface="Open Sans"/>
                <a:ea typeface="Open Sans"/>
                <a:cs typeface="Open Sans"/>
                <a:sym typeface="Open Sans"/>
              </a:rPr>
              <a:t>whether or not "ChatGPT"-related Twitter posts garner more or less engagement based on sentiment. These results will prove helpful to members of the AI community who are looking to appeal to everyday consumers of their products. With the use of Random Forest Classification models, we found that a post’s sentiment tends to play a significant role in the post’s resulting level of engagement.</a:t>
            </a:r>
            <a:endParaRPr>
              <a:solidFill>
                <a:srgbClr val="2D3C50"/>
              </a:solidFill>
            </a:endParaRPr>
          </a:p>
        </p:txBody>
      </p:sp>
      <p:sp>
        <p:nvSpPr>
          <p:cNvPr id="109" name="Google Shape;109;p1"/>
          <p:cNvSpPr txBox="1"/>
          <p:nvPr/>
        </p:nvSpPr>
        <p:spPr>
          <a:xfrm>
            <a:off x="596250" y="14353300"/>
            <a:ext cx="10058400" cy="8958300"/>
          </a:xfrm>
          <a:prstGeom prst="rect">
            <a:avLst/>
          </a:prstGeom>
          <a:noFill/>
          <a:ln>
            <a:noFill/>
          </a:ln>
        </p:spPr>
        <p:txBody>
          <a:bodyPr anchorCtr="0" anchor="t" bIns="45700" lIns="91425" spcFirstLastPara="1" rIns="91425" wrap="square" tIns="45700">
            <a:spAutoFit/>
          </a:bodyPr>
          <a:lstStyle/>
          <a:p>
            <a:pPr indent="457200" lvl="0" marL="0" rtl="0" algn="just">
              <a:lnSpc>
                <a:spcPct val="115000"/>
              </a:lnSpc>
              <a:spcBef>
                <a:spcPts val="0"/>
              </a:spcBef>
              <a:spcAft>
                <a:spcPts val="0"/>
              </a:spcAft>
              <a:buSzPts val="1100"/>
              <a:buNone/>
            </a:pPr>
            <a:r>
              <a:rPr lang="en-US" sz="2400">
                <a:solidFill>
                  <a:srgbClr val="2D3C50"/>
                </a:solidFill>
                <a:latin typeface="Open Sans"/>
                <a:ea typeface="Open Sans"/>
                <a:cs typeface="Open Sans"/>
                <a:sym typeface="Open Sans"/>
              </a:rPr>
              <a:t>As the landscape of AI constantly evolves, monitoring public discourse on platforms like Twitter becomes imperative for enhancing product development and addressing user concerns effectively. One popular AI model is ChatGPT, deployed in late 2022 by OpenAI.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rPr lang="en-US" sz="2400">
                <a:solidFill>
                  <a:srgbClr val="2D3C50"/>
                </a:solidFill>
                <a:latin typeface="Open Sans"/>
                <a:ea typeface="Open Sans"/>
                <a:cs typeface="Open Sans"/>
                <a:sym typeface="Open Sans"/>
              </a:rPr>
              <a:t>The primary goal of our project is to extract meaningful insights from Twitter data involving ChatGPT, elucidating changing public opinions and identifying tweet characteristics that garner significant engagement. Such</a:t>
            </a:r>
            <a:r>
              <a:rPr lang="en-US" sz="2400">
                <a:solidFill>
                  <a:srgbClr val="2D3C50"/>
                </a:solidFill>
                <a:latin typeface="Open Sans"/>
                <a:ea typeface="Open Sans"/>
                <a:cs typeface="Open Sans"/>
                <a:sym typeface="Open Sans"/>
              </a:rPr>
              <a:t> public discourse on ChatGPT may provide OpenAI and the AI community with valuable insights for improving their future products and addressing related concerns.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rPr lang="en-US" sz="2400">
                <a:solidFill>
                  <a:srgbClr val="2D3C50"/>
                </a:solidFill>
                <a:latin typeface="Open Sans"/>
                <a:ea typeface="Open Sans"/>
                <a:cs typeface="Open Sans"/>
                <a:sym typeface="Open Sans"/>
              </a:rPr>
              <a:t>W</a:t>
            </a:r>
            <a:r>
              <a:rPr lang="en-US" sz="2400">
                <a:solidFill>
                  <a:srgbClr val="2D3C50"/>
                </a:solidFill>
                <a:latin typeface="Open Sans"/>
                <a:ea typeface="Open Sans"/>
                <a:cs typeface="Open Sans"/>
                <a:sym typeface="Open Sans"/>
              </a:rPr>
              <a:t>e aim to delve into the sentiments expressed on Twitter regarding "ChatGPT" by conducting a comprehensive sentiment analysis of Twitter data on "ChatGPT"-related posts during a specified time frame. We will then utilize each posts’ sentiment score and accompanying characteristics to predict (through classification) the level of traction (categorized by number of likes) that the post will garner. As previously mentioned, this will provide insights into public opinion on ChatGPT, and will allow us to identify whether or not </a:t>
            </a:r>
            <a:r>
              <a:rPr lang="en-US" sz="2400">
                <a:solidFill>
                  <a:srgbClr val="2D3C50"/>
                </a:solidFill>
                <a:latin typeface="Open Sans"/>
                <a:ea typeface="Open Sans"/>
                <a:cs typeface="Open Sans"/>
                <a:sym typeface="Open Sans"/>
              </a:rPr>
              <a:t>"ChatGPT"-related</a:t>
            </a:r>
            <a:r>
              <a:rPr lang="en-US" sz="2400">
                <a:solidFill>
                  <a:srgbClr val="2D3C50"/>
                </a:solidFill>
                <a:latin typeface="Open Sans"/>
                <a:ea typeface="Open Sans"/>
                <a:cs typeface="Open Sans"/>
                <a:sym typeface="Open Sans"/>
              </a:rPr>
              <a:t> Twitter posts garner more or less traction based on sentiment.</a:t>
            </a:r>
            <a:endParaRPr>
              <a:solidFill>
                <a:srgbClr val="2D3C50"/>
              </a:solidFill>
            </a:endParaRPr>
          </a:p>
        </p:txBody>
      </p:sp>
      <p:sp>
        <p:nvSpPr>
          <p:cNvPr id="110" name="Google Shape;110;p1"/>
          <p:cNvSpPr txBox="1"/>
          <p:nvPr/>
        </p:nvSpPr>
        <p:spPr>
          <a:xfrm>
            <a:off x="11506200" y="8363850"/>
            <a:ext cx="10058400" cy="238983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SzPts val="1100"/>
              <a:buNone/>
            </a:pPr>
            <a:r>
              <a:rPr b="1" lang="en-US" sz="2600">
                <a:solidFill>
                  <a:srgbClr val="009EF7"/>
                </a:solidFill>
                <a:latin typeface="Open Sans"/>
                <a:ea typeface="Open Sans"/>
                <a:cs typeface="Open Sans"/>
                <a:sym typeface="Open Sans"/>
              </a:rPr>
              <a:t>Data Preparation</a:t>
            </a:r>
            <a:endParaRPr b="1" sz="2600">
              <a:solidFill>
                <a:srgbClr val="009EF7"/>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rPr lang="en-US" sz="2400">
                <a:solidFill>
                  <a:srgbClr val="2D3C50"/>
                </a:solidFill>
                <a:latin typeface="Open Sans"/>
                <a:ea typeface="Open Sans"/>
                <a:cs typeface="Open Sans"/>
                <a:sym typeface="Open Sans"/>
              </a:rPr>
              <a:t>We first removed observations that did not contain text in English. We then dropped all observations with null values and removed all invalid data (such as negative like count). </a:t>
            </a:r>
            <a:r>
              <a:rPr lang="en-US" sz="2400">
                <a:solidFill>
                  <a:srgbClr val="2D3C50"/>
                </a:solidFill>
                <a:latin typeface="Open Sans"/>
                <a:ea typeface="Open Sans"/>
                <a:cs typeface="Open Sans"/>
                <a:sym typeface="Open Sans"/>
                <a:extLst>
                  <a:ext uri="http://customooxmlschemas.google.com/">
                    <go:slidesCustomData xmlns:go="http://customooxmlschemas.google.com/" textRoundtripDataId="0"/>
                  </a:ext>
                </a:extLst>
              </a:rPr>
              <a:t>Additionally, due to the highly skewed nature of our data (shown below), we removed observations with LikeCount = 0.</a:t>
            </a:r>
            <a:r>
              <a:rPr lang="en-US" sz="2400">
                <a:solidFill>
                  <a:srgbClr val="2D3C50"/>
                </a:solidFill>
                <a:latin typeface="Open Sans"/>
                <a:ea typeface="Open Sans"/>
                <a:cs typeface="Open Sans"/>
                <a:sym typeface="Open Sans"/>
              </a:rPr>
              <a:t>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rPr lang="en-US" sz="2400">
                <a:solidFill>
                  <a:srgbClr val="2D3C50"/>
                </a:solidFill>
                <a:latin typeface="Open Sans"/>
                <a:ea typeface="Open Sans"/>
                <a:cs typeface="Open Sans"/>
                <a:sym typeface="Open Sans"/>
              </a:rPr>
              <a:t>After calculating the sentiment score for all data observations using the Afinn Python library, we appended the score as a new column in the dataframe. We then dropped all irrelevant columns.</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rPr lang="en-US" sz="2400">
                <a:solidFill>
                  <a:srgbClr val="2D3C50"/>
                </a:solidFill>
                <a:latin typeface="Open Sans"/>
                <a:ea typeface="Open Sans"/>
                <a:cs typeface="Open Sans"/>
                <a:sym typeface="Open Sans"/>
              </a:rPr>
              <a:t>Prior to model training, columns like Media and QuotedTweet were encoded into new columns (</a:t>
            </a:r>
            <a:r>
              <a:rPr i="1" lang="en-US" sz="2400">
                <a:solidFill>
                  <a:srgbClr val="2D3C50"/>
                </a:solidFill>
                <a:latin typeface="Open Sans"/>
                <a:ea typeface="Open Sans"/>
                <a:cs typeface="Open Sans"/>
                <a:sym typeface="Open Sans"/>
              </a:rPr>
              <a:t>MediaPresence</a:t>
            </a:r>
            <a:r>
              <a:rPr lang="en-US" sz="2400">
                <a:solidFill>
                  <a:srgbClr val="2D3C50"/>
                </a:solidFill>
                <a:latin typeface="Open Sans"/>
                <a:ea typeface="Open Sans"/>
                <a:cs typeface="Open Sans"/>
                <a:sym typeface="Open Sans"/>
              </a:rPr>
              <a:t> and </a:t>
            </a:r>
            <a:r>
              <a:rPr i="1" lang="en-US" sz="2400">
                <a:solidFill>
                  <a:srgbClr val="2D3C50"/>
                </a:solidFill>
                <a:latin typeface="Open Sans"/>
                <a:ea typeface="Open Sans"/>
                <a:cs typeface="Open Sans"/>
                <a:sym typeface="Open Sans"/>
              </a:rPr>
              <a:t>QuotedTweetPresence</a:t>
            </a:r>
            <a:r>
              <a:rPr lang="en-US" sz="2400">
                <a:solidFill>
                  <a:srgbClr val="2D3C50"/>
                </a:solidFill>
                <a:latin typeface="Open Sans"/>
                <a:ea typeface="Open Sans"/>
                <a:cs typeface="Open Sans"/>
                <a:sym typeface="Open Sans"/>
              </a:rPr>
              <a:t>) indicating their presence with 1’s or 0’s. We also created new columns </a:t>
            </a:r>
            <a:r>
              <a:rPr i="1" lang="en-US" sz="2400">
                <a:solidFill>
                  <a:srgbClr val="2D3C50"/>
                </a:solidFill>
                <a:latin typeface="Open Sans"/>
                <a:ea typeface="Open Sans"/>
                <a:cs typeface="Open Sans"/>
                <a:sym typeface="Open Sans"/>
              </a:rPr>
              <a:t>MentionedUsersCount</a:t>
            </a:r>
            <a:r>
              <a:rPr lang="en-US" sz="2400">
                <a:solidFill>
                  <a:srgbClr val="2D3C50"/>
                </a:solidFill>
                <a:latin typeface="Open Sans"/>
                <a:ea typeface="Open Sans"/>
                <a:cs typeface="Open Sans"/>
                <a:sym typeface="Open Sans"/>
              </a:rPr>
              <a:t> and </a:t>
            </a:r>
            <a:r>
              <a:rPr i="1" lang="en-US" sz="2400">
                <a:solidFill>
                  <a:srgbClr val="2D3C50"/>
                </a:solidFill>
                <a:latin typeface="Open Sans"/>
                <a:ea typeface="Open Sans"/>
                <a:cs typeface="Open Sans"/>
                <a:sym typeface="Open Sans"/>
              </a:rPr>
              <a:t>HashtagCount</a:t>
            </a:r>
            <a:r>
              <a:rPr lang="en-US" sz="2400">
                <a:solidFill>
                  <a:srgbClr val="2D3C50"/>
                </a:solidFill>
                <a:latin typeface="Open Sans"/>
                <a:ea typeface="Open Sans"/>
                <a:cs typeface="Open Sans"/>
                <a:sym typeface="Open Sans"/>
              </a:rPr>
              <a:t>, where the columns quantify the number of mentioned users and the number of hashtags in each tweet (respectively) from the original columns. </a:t>
            </a:r>
            <a:r>
              <a:rPr i="1" lang="en-US" sz="2400">
                <a:solidFill>
                  <a:srgbClr val="2D3C50"/>
                </a:solidFill>
                <a:latin typeface="Open Sans"/>
                <a:ea typeface="Open Sans"/>
                <a:cs typeface="Open Sans"/>
                <a:sym typeface="Open Sans"/>
              </a:rPr>
              <a:t>SentimentScore</a:t>
            </a:r>
            <a:r>
              <a:rPr lang="en-US" sz="2400">
                <a:solidFill>
                  <a:srgbClr val="2D3C50"/>
                </a:solidFill>
                <a:latin typeface="Open Sans"/>
                <a:ea typeface="Open Sans"/>
                <a:cs typeface="Open Sans"/>
                <a:sym typeface="Open Sans"/>
              </a:rPr>
              <a:t> captures sentiment for each tweet's Text. </a:t>
            </a:r>
            <a:r>
              <a:rPr i="1" lang="en-US" sz="2400">
                <a:solidFill>
                  <a:srgbClr val="2D3C50"/>
                </a:solidFill>
                <a:latin typeface="Open Sans"/>
                <a:ea typeface="Open Sans"/>
                <a:cs typeface="Open Sans"/>
                <a:sym typeface="Open Sans"/>
              </a:rPr>
              <a:t>TextLength</a:t>
            </a:r>
            <a:r>
              <a:rPr lang="en-US" sz="2400">
                <a:solidFill>
                  <a:srgbClr val="2D3C50"/>
                </a:solidFill>
                <a:latin typeface="Open Sans"/>
                <a:ea typeface="Open Sans"/>
                <a:cs typeface="Open Sans"/>
                <a:sym typeface="Open Sans"/>
              </a:rPr>
              <a:t>, records the character count of the original Text column. Lastly, </a:t>
            </a:r>
            <a:r>
              <a:rPr i="1" lang="en-US" sz="2400">
                <a:solidFill>
                  <a:srgbClr val="2D3C50"/>
                </a:solidFill>
                <a:latin typeface="Open Sans"/>
                <a:ea typeface="Open Sans"/>
                <a:cs typeface="Open Sans"/>
                <a:sym typeface="Open Sans"/>
              </a:rPr>
              <a:t>traction</a:t>
            </a:r>
            <a:r>
              <a:rPr lang="en-US" sz="2400">
                <a:solidFill>
                  <a:srgbClr val="2D3C50"/>
                </a:solidFill>
                <a:latin typeface="Open Sans"/>
                <a:ea typeface="Open Sans"/>
                <a:cs typeface="Open Sans"/>
                <a:sym typeface="Open Sans"/>
              </a:rPr>
              <a:t> was created to categorize </a:t>
            </a:r>
            <a:r>
              <a:rPr i="1" lang="en-US" sz="2400">
                <a:solidFill>
                  <a:srgbClr val="2D3C50"/>
                </a:solidFill>
                <a:latin typeface="Open Sans"/>
                <a:ea typeface="Open Sans"/>
                <a:cs typeface="Open Sans"/>
                <a:sym typeface="Open Sans"/>
              </a:rPr>
              <a:t>LikeCount</a:t>
            </a:r>
            <a:r>
              <a:rPr lang="en-US" sz="2400">
                <a:solidFill>
                  <a:srgbClr val="2D3C50"/>
                </a:solidFill>
                <a:latin typeface="Open Sans"/>
                <a:ea typeface="Open Sans"/>
                <a:cs typeface="Open Sans"/>
                <a:sym typeface="Open Sans"/>
              </a:rPr>
              <a:t> by dividing the like count into the following categories: “Little to No Traction,” “Moderate Traction,” and “High Traction.” Input features are: </a:t>
            </a:r>
            <a:r>
              <a:rPr i="1" lang="en-US" sz="2400">
                <a:solidFill>
                  <a:srgbClr val="2D3C50"/>
                </a:solidFill>
                <a:latin typeface="Open Sans"/>
                <a:ea typeface="Open Sans"/>
                <a:cs typeface="Open Sans"/>
                <a:sym typeface="Open Sans"/>
              </a:rPr>
              <a:t>SentimentScore</a:t>
            </a:r>
            <a:r>
              <a:rPr lang="en-US" sz="2400">
                <a:solidFill>
                  <a:srgbClr val="2D3C50"/>
                </a:solidFill>
                <a:latin typeface="Open Sans"/>
                <a:ea typeface="Open Sans"/>
                <a:cs typeface="Open Sans"/>
                <a:sym typeface="Open Sans"/>
              </a:rPr>
              <a:t>, </a:t>
            </a:r>
            <a:r>
              <a:rPr i="1" lang="en-US" sz="2400">
                <a:solidFill>
                  <a:srgbClr val="2D3C50"/>
                </a:solidFill>
                <a:latin typeface="Open Sans"/>
                <a:ea typeface="Open Sans"/>
                <a:cs typeface="Open Sans"/>
                <a:sym typeface="Open Sans"/>
              </a:rPr>
              <a:t>MediaPresence</a:t>
            </a:r>
            <a:r>
              <a:rPr lang="en-US" sz="2400">
                <a:solidFill>
                  <a:srgbClr val="2D3C50"/>
                </a:solidFill>
                <a:latin typeface="Open Sans"/>
                <a:ea typeface="Open Sans"/>
                <a:cs typeface="Open Sans"/>
                <a:sym typeface="Open Sans"/>
              </a:rPr>
              <a:t>, </a:t>
            </a:r>
            <a:r>
              <a:rPr i="1" lang="en-US" sz="2400">
                <a:solidFill>
                  <a:srgbClr val="2D3C50"/>
                </a:solidFill>
                <a:latin typeface="Open Sans"/>
                <a:ea typeface="Open Sans"/>
                <a:cs typeface="Open Sans"/>
                <a:sym typeface="Open Sans"/>
              </a:rPr>
              <a:t>QuotedTweetPresence</a:t>
            </a:r>
            <a:r>
              <a:rPr lang="en-US" sz="2400">
                <a:solidFill>
                  <a:srgbClr val="2D3C50"/>
                </a:solidFill>
                <a:latin typeface="Open Sans"/>
                <a:ea typeface="Open Sans"/>
                <a:cs typeface="Open Sans"/>
                <a:sym typeface="Open Sans"/>
              </a:rPr>
              <a:t>, </a:t>
            </a:r>
            <a:r>
              <a:rPr i="1" lang="en-US" sz="2400">
                <a:solidFill>
                  <a:srgbClr val="2D3C50"/>
                </a:solidFill>
                <a:latin typeface="Open Sans"/>
                <a:ea typeface="Open Sans"/>
                <a:cs typeface="Open Sans"/>
                <a:sym typeface="Open Sans"/>
              </a:rPr>
              <a:t>MentionedUsersCount</a:t>
            </a:r>
            <a:r>
              <a:rPr lang="en-US" sz="2400">
                <a:solidFill>
                  <a:srgbClr val="2D3C50"/>
                </a:solidFill>
                <a:latin typeface="Open Sans"/>
                <a:ea typeface="Open Sans"/>
                <a:cs typeface="Open Sans"/>
                <a:sym typeface="Open Sans"/>
              </a:rPr>
              <a:t>, </a:t>
            </a:r>
            <a:r>
              <a:rPr i="1" lang="en-US" sz="2400">
                <a:solidFill>
                  <a:srgbClr val="2D3C50"/>
                </a:solidFill>
                <a:latin typeface="Open Sans"/>
                <a:ea typeface="Open Sans"/>
                <a:cs typeface="Open Sans"/>
                <a:sym typeface="Open Sans"/>
              </a:rPr>
              <a:t>HashtagCount</a:t>
            </a:r>
            <a:r>
              <a:rPr lang="en-US" sz="2400">
                <a:solidFill>
                  <a:srgbClr val="2D3C50"/>
                </a:solidFill>
                <a:latin typeface="Open Sans"/>
                <a:ea typeface="Open Sans"/>
                <a:cs typeface="Open Sans"/>
                <a:sym typeface="Open Sans"/>
              </a:rPr>
              <a:t>, and </a:t>
            </a:r>
            <a:r>
              <a:rPr i="1" lang="en-US" sz="2400">
                <a:solidFill>
                  <a:srgbClr val="2D3C50"/>
                </a:solidFill>
                <a:latin typeface="Open Sans"/>
                <a:ea typeface="Open Sans"/>
                <a:cs typeface="Open Sans"/>
                <a:sym typeface="Open Sans"/>
              </a:rPr>
              <a:t>TextLength</a:t>
            </a:r>
            <a:r>
              <a:rPr lang="en-US" sz="2400">
                <a:solidFill>
                  <a:srgbClr val="2D3C50"/>
                </a:solidFill>
                <a:latin typeface="Open Sans"/>
                <a:ea typeface="Open Sans"/>
                <a:cs typeface="Open Sans"/>
                <a:sym typeface="Open Sans"/>
              </a:rPr>
              <a:t>, and </a:t>
            </a:r>
            <a:r>
              <a:rPr i="1" lang="en-US" sz="2400">
                <a:solidFill>
                  <a:srgbClr val="2D3C50"/>
                </a:solidFill>
                <a:latin typeface="Open Sans"/>
                <a:ea typeface="Open Sans"/>
                <a:cs typeface="Open Sans"/>
                <a:sym typeface="Open Sans"/>
              </a:rPr>
              <a:t>traction</a:t>
            </a:r>
            <a:r>
              <a:rPr lang="en-US" sz="2400">
                <a:solidFill>
                  <a:srgbClr val="2D3C50"/>
                </a:solidFill>
                <a:latin typeface="Open Sans"/>
                <a:ea typeface="Open Sans"/>
                <a:cs typeface="Open Sans"/>
                <a:sym typeface="Open Sans"/>
              </a:rPr>
              <a:t> is the target variable.</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SzPts val="1100"/>
              <a:buNone/>
            </a:pPr>
            <a:r>
              <a:t/>
            </a:r>
            <a:endParaRPr sz="2400">
              <a:solidFill>
                <a:srgbClr val="2D3C50"/>
              </a:solidFill>
              <a:latin typeface="Open Sans"/>
              <a:ea typeface="Open Sans"/>
              <a:cs typeface="Open Sans"/>
              <a:sym typeface="Open Sans"/>
            </a:endParaRPr>
          </a:p>
          <a:p>
            <a:pPr indent="0" lvl="0" marL="0" rtl="0" algn="ctr">
              <a:lnSpc>
                <a:spcPct val="115000"/>
              </a:lnSpc>
              <a:spcBef>
                <a:spcPts val="0"/>
              </a:spcBef>
              <a:spcAft>
                <a:spcPts val="0"/>
              </a:spcAft>
              <a:buSzPts val="1100"/>
              <a:buNone/>
            </a:pPr>
            <a:r>
              <a:rPr b="1" lang="en-US" sz="2600">
                <a:solidFill>
                  <a:srgbClr val="009EF7"/>
                </a:solidFill>
                <a:latin typeface="Open Sans"/>
                <a:ea typeface="Open Sans"/>
                <a:cs typeface="Open Sans"/>
                <a:sym typeface="Open Sans"/>
              </a:rPr>
              <a:t>Model Selection</a:t>
            </a:r>
            <a:endParaRPr b="1" sz="2600">
              <a:solidFill>
                <a:srgbClr val="009EF7"/>
              </a:solidFill>
              <a:latin typeface="Open Sans"/>
              <a:ea typeface="Open Sans"/>
              <a:cs typeface="Open Sans"/>
              <a:sym typeface="Open Sans"/>
            </a:endParaRPr>
          </a:p>
          <a:p>
            <a:pPr indent="0" lvl="0" marL="0" rtl="0" algn="just">
              <a:lnSpc>
                <a:spcPct val="115000"/>
              </a:lnSpc>
              <a:spcBef>
                <a:spcPts val="0"/>
              </a:spcBef>
              <a:spcAft>
                <a:spcPts val="0"/>
              </a:spcAft>
              <a:buSzPts val="1100"/>
              <a:buNone/>
            </a:pPr>
            <a:r>
              <a:rPr lang="en-US" sz="2400" u="sng">
                <a:solidFill>
                  <a:srgbClr val="2D3C50"/>
                </a:solidFill>
                <a:latin typeface="Open Sans"/>
                <a:ea typeface="Open Sans"/>
                <a:cs typeface="Open Sans"/>
                <a:sym typeface="Open Sans"/>
              </a:rPr>
              <a:t>	</a:t>
            </a:r>
            <a:r>
              <a:rPr lang="en-US" sz="2400">
                <a:solidFill>
                  <a:srgbClr val="2D3C50"/>
                </a:solidFill>
                <a:latin typeface="Open Sans"/>
                <a:ea typeface="Open Sans"/>
                <a:cs typeface="Open Sans"/>
                <a:sym typeface="Open Sans"/>
              </a:rPr>
              <a:t>As the </a:t>
            </a:r>
            <a:r>
              <a:rPr lang="en-US" sz="2400">
                <a:solidFill>
                  <a:srgbClr val="2D3C50"/>
                </a:solidFill>
                <a:latin typeface="Open Sans"/>
                <a:ea typeface="Open Sans"/>
                <a:cs typeface="Open Sans"/>
                <a:sym typeface="Open Sans"/>
              </a:rPr>
              <a:t>target</a:t>
            </a:r>
            <a:r>
              <a:rPr lang="en-US" sz="2400">
                <a:solidFill>
                  <a:srgbClr val="2D3C50"/>
                </a:solidFill>
                <a:latin typeface="Open Sans"/>
                <a:ea typeface="Open Sans"/>
                <a:cs typeface="Open Sans"/>
                <a:sym typeface="Open Sans"/>
              </a:rPr>
              <a:t> variable (</a:t>
            </a:r>
            <a:r>
              <a:rPr i="1" lang="en-US" sz="2400">
                <a:solidFill>
                  <a:srgbClr val="2D3C50"/>
                </a:solidFill>
                <a:latin typeface="Open Sans"/>
                <a:ea typeface="Open Sans"/>
                <a:cs typeface="Open Sans"/>
                <a:sym typeface="Open Sans"/>
              </a:rPr>
              <a:t>traction</a:t>
            </a:r>
            <a:r>
              <a:rPr lang="en-US" sz="2400">
                <a:solidFill>
                  <a:srgbClr val="2D3C50"/>
                </a:solidFill>
                <a:latin typeface="Open Sans"/>
                <a:ea typeface="Open Sans"/>
                <a:cs typeface="Open Sans"/>
                <a:sym typeface="Open Sans"/>
              </a:rPr>
              <a:t>) is categorical, we decided to compare 3 </a:t>
            </a:r>
            <a:r>
              <a:rPr lang="en-US" sz="2400">
                <a:solidFill>
                  <a:srgbClr val="2D3C50"/>
                </a:solidFill>
                <a:latin typeface="Open Sans"/>
                <a:ea typeface="Open Sans"/>
                <a:cs typeface="Open Sans"/>
                <a:sym typeface="Open Sans"/>
              </a:rPr>
              <a:t>classification</a:t>
            </a:r>
            <a:r>
              <a:rPr lang="en-US" sz="2400">
                <a:solidFill>
                  <a:srgbClr val="2D3C50"/>
                </a:solidFill>
                <a:latin typeface="Open Sans"/>
                <a:ea typeface="Open Sans"/>
                <a:cs typeface="Open Sans"/>
                <a:sym typeface="Open Sans"/>
              </a:rPr>
              <a:t> algorithms: </a:t>
            </a:r>
            <a:r>
              <a:rPr b="1" lang="en-US" sz="2400">
                <a:solidFill>
                  <a:srgbClr val="2D3C50"/>
                </a:solidFill>
                <a:latin typeface="Open Sans"/>
                <a:ea typeface="Open Sans"/>
                <a:cs typeface="Open Sans"/>
                <a:sym typeface="Open Sans"/>
              </a:rPr>
              <a:t>K-NN classification</a:t>
            </a:r>
            <a:r>
              <a:rPr lang="en-US" sz="2400">
                <a:solidFill>
                  <a:srgbClr val="2D3C50"/>
                </a:solidFill>
                <a:latin typeface="Open Sans"/>
                <a:ea typeface="Open Sans"/>
                <a:cs typeface="Open Sans"/>
                <a:sym typeface="Open Sans"/>
              </a:rPr>
              <a:t>, </a:t>
            </a:r>
            <a:r>
              <a:rPr b="1" lang="en-US" sz="2400">
                <a:solidFill>
                  <a:srgbClr val="2D3C50"/>
                </a:solidFill>
                <a:latin typeface="Open Sans"/>
                <a:ea typeface="Open Sans"/>
                <a:cs typeface="Open Sans"/>
                <a:sym typeface="Open Sans"/>
              </a:rPr>
              <a:t>Random Forest Classification</a:t>
            </a:r>
            <a:r>
              <a:rPr lang="en-US" sz="2400">
                <a:solidFill>
                  <a:srgbClr val="2D3C50"/>
                </a:solidFill>
                <a:latin typeface="Open Sans"/>
                <a:ea typeface="Open Sans"/>
                <a:cs typeface="Open Sans"/>
                <a:sym typeface="Open Sans"/>
              </a:rPr>
              <a:t>, and </a:t>
            </a:r>
            <a:r>
              <a:rPr b="1" lang="en-US" sz="2400">
                <a:solidFill>
                  <a:srgbClr val="2D3C50"/>
                </a:solidFill>
                <a:latin typeface="Open Sans"/>
                <a:ea typeface="Open Sans"/>
                <a:cs typeface="Open Sans"/>
                <a:sym typeface="Open Sans"/>
              </a:rPr>
              <a:t>Support Vector Machine (SVM)</a:t>
            </a:r>
            <a:r>
              <a:rPr lang="en-US" sz="2400">
                <a:solidFill>
                  <a:srgbClr val="2D3C50"/>
                </a:solidFill>
                <a:latin typeface="Open Sans"/>
                <a:ea typeface="Open Sans"/>
                <a:cs typeface="Open Sans"/>
                <a:sym typeface="Open Sans"/>
              </a:rPr>
              <a:t>. We felt that these models would best capture the complex relationships within the dataset and effectively provide insights into the importance of different features to help understand how the content of a ChatGPT tweet relates to its traction.</a:t>
            </a:r>
            <a:endParaRPr sz="2400">
              <a:solidFill>
                <a:srgbClr val="2D3C50"/>
              </a:solidFill>
              <a:latin typeface="Open Sans"/>
              <a:ea typeface="Open Sans"/>
              <a:cs typeface="Open Sans"/>
              <a:sym typeface="Open Sans"/>
            </a:endParaRPr>
          </a:p>
          <a:p>
            <a:pPr indent="0" lvl="0" marL="0" rtl="0" algn="just">
              <a:lnSpc>
                <a:spcPct val="115000"/>
              </a:lnSpc>
              <a:spcBef>
                <a:spcPts val="0"/>
              </a:spcBef>
              <a:spcAft>
                <a:spcPts val="0"/>
              </a:spcAft>
              <a:buSzPts val="1100"/>
              <a:buNone/>
            </a:pPr>
            <a:r>
              <a:rPr lang="en-US" sz="2400">
                <a:solidFill>
                  <a:srgbClr val="2D3C50"/>
                </a:solidFill>
                <a:latin typeface="Open Sans"/>
                <a:ea typeface="Open Sans"/>
                <a:cs typeface="Open Sans"/>
                <a:sym typeface="Open Sans"/>
              </a:rPr>
              <a:t>	To train the model, we partitioned the dataset into 70% training and 30% testing, ensuring reproducibility by setting random_state to 7 and stratifying our samples. To hyper-parameter tune, for K-NN we obtained the best n_neighbors value by looping through various values and finding the result with the highest resulting value from the score() function (shown on the right). For the Random Forest classifier and SVM model we used GridSearchCV to tune n_estimators and C &amp; gamma respectively. </a:t>
            </a:r>
            <a:endParaRPr sz="2400">
              <a:solidFill>
                <a:srgbClr val="2D3C50"/>
              </a:solidFill>
              <a:latin typeface="Open Sans"/>
              <a:ea typeface="Open Sans"/>
              <a:cs typeface="Open Sans"/>
              <a:sym typeface="Open Sans"/>
            </a:endParaRPr>
          </a:p>
          <a:p>
            <a:pPr indent="457200" lvl="0" marL="0" rtl="0" algn="just">
              <a:lnSpc>
                <a:spcPct val="115000"/>
              </a:lnSpc>
              <a:spcBef>
                <a:spcPts val="0"/>
              </a:spcBef>
              <a:spcAft>
                <a:spcPts val="0"/>
              </a:spcAft>
              <a:buClr>
                <a:schemeClr val="dk1"/>
              </a:buClr>
              <a:buSzPts val="1100"/>
              <a:buFont typeface="Arial"/>
              <a:buNone/>
            </a:pPr>
            <a:r>
              <a:rPr lang="en-US" sz="2400">
                <a:solidFill>
                  <a:srgbClr val="2D3C50"/>
                </a:solidFill>
                <a:latin typeface="Open Sans"/>
                <a:ea typeface="Open Sans"/>
                <a:cs typeface="Open Sans"/>
                <a:sym typeface="Open Sans"/>
              </a:rPr>
              <a:t>We compared the accuracy and recall scores for all three models and the </a:t>
            </a:r>
            <a:r>
              <a:rPr b="1" lang="en-US" sz="2400">
                <a:solidFill>
                  <a:srgbClr val="2D3C50"/>
                </a:solidFill>
                <a:latin typeface="Open Sans"/>
                <a:ea typeface="Open Sans"/>
                <a:cs typeface="Open Sans"/>
                <a:sym typeface="Open Sans"/>
              </a:rPr>
              <a:t>Random Forest Classifier</a:t>
            </a:r>
            <a:r>
              <a:rPr lang="en-US" sz="2400">
                <a:solidFill>
                  <a:srgbClr val="2D3C50"/>
                </a:solidFill>
                <a:latin typeface="Open Sans"/>
                <a:ea typeface="Open Sans"/>
                <a:cs typeface="Open Sans"/>
                <a:sym typeface="Open Sans"/>
              </a:rPr>
              <a:t> had the best accuracy and recall scores followed by the K-NN Classifier and the Support Vector Machine. Therefore, we selected this model to determine our results.</a:t>
            </a:r>
            <a:endParaRPr sz="2400">
              <a:solidFill>
                <a:srgbClr val="2D3C50"/>
              </a:solidFill>
              <a:latin typeface="Open Sans"/>
              <a:ea typeface="Open Sans"/>
              <a:cs typeface="Open Sans"/>
              <a:sym typeface="Open Sans"/>
            </a:endParaRPr>
          </a:p>
        </p:txBody>
      </p:sp>
      <p:sp>
        <p:nvSpPr>
          <p:cNvPr id="111" name="Google Shape;111;p1"/>
          <p:cNvSpPr txBox="1"/>
          <p:nvPr/>
        </p:nvSpPr>
        <p:spPr>
          <a:xfrm>
            <a:off x="22326600" y="8453725"/>
            <a:ext cx="10058400" cy="16346700"/>
          </a:xfrm>
          <a:prstGeom prst="rect">
            <a:avLst/>
          </a:prstGeom>
          <a:noFill/>
          <a:ln>
            <a:noFill/>
          </a:ln>
        </p:spPr>
        <p:txBody>
          <a:bodyPr anchorCtr="0" anchor="t" bIns="45700" lIns="91425" spcFirstLastPara="1" rIns="91425" wrap="square" tIns="45700">
            <a:spAutoFit/>
          </a:bodyPr>
          <a:lstStyle/>
          <a:p>
            <a:pPr indent="457200" lvl="0" marL="0" rtl="0" algn="just">
              <a:spcBef>
                <a:spcPts val="0"/>
              </a:spcBef>
              <a:spcAft>
                <a:spcPts val="0"/>
              </a:spcAft>
              <a:buClr>
                <a:schemeClr val="dk1"/>
              </a:buClr>
              <a:buSzPts val="1100"/>
              <a:buFont typeface="Arial"/>
              <a:buNone/>
            </a:pPr>
            <a:r>
              <a:rPr lang="en-US" sz="2400">
                <a:solidFill>
                  <a:srgbClr val="2D3C50"/>
                </a:solidFill>
                <a:latin typeface="Open Sans"/>
                <a:ea typeface="Open Sans"/>
                <a:cs typeface="Open Sans"/>
                <a:sym typeface="Open Sans"/>
              </a:rPr>
              <a:t>Among the three distinct machine learning methods, Random Forest Classification ultimately proved to be the most effective model for this dataset. Across all three models, the accuracy score was around 0.68-0.69 indicating that the models correctly predicted the outcome approximately 68-69% of the time. However, the classification report indicated that both the K-NN classification and SVM models had a recall of around 0 for high and moderate traction levels, and a recall of 1 for little to no traction. This highlights an important setback in our dataset, as the right skewness of the data with an overwhelming number of tweets with 1-2 likes resulted in biased models that could only correctly identify positive instances for little to no traction. In comparison, the Random Forest Classification model had scores of 0.03, 0.98, and 0.00 for high, little to no, and moderate traction, respectively. For this reason, we chose Random Forest Classification as the best overall model for this dataset, as even with the skewness of the training set, the model was more effective in classifying all traction levels.</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rPr lang="en-US" sz="2400">
                <a:solidFill>
                  <a:srgbClr val="2D3C50"/>
                </a:solidFill>
                <a:latin typeface="Open Sans"/>
                <a:ea typeface="Open Sans"/>
                <a:cs typeface="Open Sans"/>
                <a:sym typeface="Open Sans"/>
              </a:rPr>
              <a:t>As seen in the Feature Importance graph below, </a:t>
            </a:r>
            <a:r>
              <a:rPr i="1" lang="en-US" sz="2400">
                <a:solidFill>
                  <a:srgbClr val="2D3C50"/>
                </a:solidFill>
                <a:latin typeface="Open Sans"/>
                <a:ea typeface="Open Sans"/>
                <a:cs typeface="Open Sans"/>
                <a:sym typeface="Open Sans"/>
              </a:rPr>
              <a:t>TextLength</a:t>
            </a:r>
            <a:r>
              <a:rPr lang="en-US" sz="2400">
                <a:solidFill>
                  <a:srgbClr val="2D3C50"/>
                </a:solidFill>
                <a:latin typeface="Open Sans"/>
                <a:ea typeface="Open Sans"/>
                <a:cs typeface="Open Sans"/>
                <a:sym typeface="Open Sans"/>
              </a:rPr>
              <a:t>, </a:t>
            </a:r>
            <a:r>
              <a:rPr i="1" lang="en-US" sz="2400">
                <a:solidFill>
                  <a:srgbClr val="2D3C50"/>
                </a:solidFill>
                <a:latin typeface="Open Sans"/>
                <a:ea typeface="Open Sans"/>
                <a:cs typeface="Open Sans"/>
                <a:sym typeface="Open Sans"/>
              </a:rPr>
              <a:t>SentimentScore</a:t>
            </a:r>
            <a:r>
              <a:rPr lang="en-US" sz="2400">
                <a:solidFill>
                  <a:srgbClr val="2D3C50"/>
                </a:solidFill>
                <a:latin typeface="Open Sans"/>
                <a:ea typeface="Open Sans"/>
                <a:cs typeface="Open Sans"/>
                <a:sym typeface="Open Sans"/>
              </a:rPr>
              <a:t>, and </a:t>
            </a:r>
            <a:r>
              <a:rPr i="1" lang="en-US" sz="2400">
                <a:solidFill>
                  <a:srgbClr val="2D3C50"/>
                </a:solidFill>
                <a:latin typeface="Open Sans"/>
                <a:ea typeface="Open Sans"/>
                <a:cs typeface="Open Sans"/>
                <a:sym typeface="Open Sans"/>
              </a:rPr>
              <a:t>HashtagCount</a:t>
            </a:r>
            <a:r>
              <a:rPr lang="en-US" sz="2400">
                <a:solidFill>
                  <a:srgbClr val="2D3C50"/>
                </a:solidFill>
                <a:latin typeface="Open Sans"/>
                <a:ea typeface="Open Sans"/>
                <a:cs typeface="Open Sans"/>
                <a:sym typeface="Open Sans"/>
              </a:rPr>
              <a:t> proved to be the three most important variables when determining the traction level of a tweet.</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rPr lang="en-US" sz="2400">
                <a:solidFill>
                  <a:srgbClr val="2D3C50"/>
                </a:solidFill>
                <a:latin typeface="Open Sans"/>
                <a:ea typeface="Open Sans"/>
                <a:cs typeface="Open Sans"/>
                <a:sym typeface="Open Sans"/>
              </a:rPr>
              <a:t>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t/>
            </a:r>
            <a:endParaRPr sz="2400">
              <a:solidFill>
                <a:srgbClr val="2D3C50"/>
              </a:solidFill>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rPr lang="en-US" sz="2400">
                <a:solidFill>
                  <a:srgbClr val="2D3C50"/>
                </a:solidFill>
                <a:latin typeface="Open Sans"/>
                <a:ea typeface="Open Sans"/>
                <a:cs typeface="Open Sans"/>
                <a:sym typeface="Open Sans"/>
              </a:rPr>
              <a:t>We plotted a confusion matrix (in the upper right) to depict the ratio of predicted labels to true labels for our Random Forest Classifier. We can see that the observations with Little to No Traction were labeled correctly most frequently, and </a:t>
            </a:r>
            <a:r>
              <a:rPr lang="en-US" sz="2400">
                <a:solidFill>
                  <a:srgbClr val="2D3C50"/>
                </a:solidFill>
                <a:latin typeface="Open Sans"/>
                <a:ea typeface="Open Sans"/>
                <a:cs typeface="Open Sans"/>
                <a:sym typeface="Open Sans"/>
              </a:rPr>
              <a:t>observations</a:t>
            </a:r>
            <a:r>
              <a:rPr lang="en-US" sz="2400">
                <a:solidFill>
                  <a:srgbClr val="2D3C50"/>
                </a:solidFill>
                <a:latin typeface="Open Sans"/>
                <a:ea typeface="Open Sans"/>
                <a:cs typeface="Open Sans"/>
                <a:sym typeface="Open Sans"/>
              </a:rPr>
              <a:t> with Moderate Traction were labeled correctly least frequently.</a:t>
            </a:r>
            <a:endParaRPr sz="2400">
              <a:solidFill>
                <a:srgbClr val="2D3C50"/>
              </a:solidFill>
              <a:latin typeface="Open Sans"/>
              <a:ea typeface="Open Sans"/>
              <a:cs typeface="Open Sans"/>
              <a:sym typeface="Open Sans"/>
            </a:endParaRPr>
          </a:p>
        </p:txBody>
      </p:sp>
      <p:sp>
        <p:nvSpPr>
          <p:cNvPr id="112" name="Google Shape;112;p1"/>
          <p:cNvSpPr txBox="1"/>
          <p:nvPr/>
        </p:nvSpPr>
        <p:spPr>
          <a:xfrm>
            <a:off x="33147000" y="14447948"/>
            <a:ext cx="10058400" cy="6834300"/>
          </a:xfrm>
          <a:prstGeom prst="rect">
            <a:avLst/>
          </a:prstGeom>
          <a:noFill/>
          <a:ln>
            <a:noFill/>
          </a:ln>
        </p:spPr>
        <p:txBody>
          <a:bodyPr anchorCtr="0" anchor="t" bIns="45700" lIns="91425" spcFirstLastPara="1" rIns="91425" wrap="square" tIns="45700">
            <a:spAutoFit/>
          </a:bodyPr>
          <a:lstStyle/>
          <a:p>
            <a:pPr indent="457200" lvl="0" marL="0" marR="0" rtl="0" algn="just">
              <a:lnSpc>
                <a:spcPct val="115000"/>
              </a:lnSpc>
              <a:spcBef>
                <a:spcPts val="0"/>
              </a:spcBef>
              <a:spcAft>
                <a:spcPts val="0"/>
              </a:spcAft>
              <a:buNone/>
            </a:pPr>
            <a:r>
              <a:rPr lang="en-US" sz="2400">
                <a:solidFill>
                  <a:srgbClr val="2D3C50"/>
                </a:solidFill>
                <a:latin typeface="Open Sans"/>
                <a:ea typeface="Open Sans"/>
                <a:cs typeface="Open Sans"/>
                <a:sym typeface="Open Sans"/>
              </a:rPr>
              <a:t>The proposed solution aiming to analyze sentiment and traction of ChatGPT content on Twitter holds several potential impacts. Insights derived from this analysis will directly benefit OpenAI and the broader AI community. Understanding public perceptions and evolving opinions about ChatGPT will not only aid OpenAI to refine their current product but it will also</a:t>
            </a:r>
            <a:r>
              <a:rPr lang="en-US" sz="2400">
                <a:solidFill>
                  <a:srgbClr val="2D3C50"/>
                </a:solidFill>
                <a:latin typeface="Open Sans"/>
                <a:ea typeface="Open Sans"/>
                <a:cs typeface="Open Sans"/>
                <a:sym typeface="Open Sans"/>
              </a:rPr>
              <a:t> shape their future developments</a:t>
            </a:r>
            <a:r>
              <a:rPr lang="en-US" sz="2400">
                <a:solidFill>
                  <a:srgbClr val="2D3C50"/>
                </a:solidFill>
                <a:latin typeface="Open Sans"/>
                <a:ea typeface="Open Sans"/>
                <a:cs typeface="Open Sans"/>
                <a:sym typeface="Open Sans"/>
              </a:rPr>
              <a:t>.. This could involve addressing concerns, improving user</a:t>
            </a:r>
            <a:r>
              <a:rPr lang="en-US" sz="2400">
                <a:solidFill>
                  <a:srgbClr val="2D3C50"/>
                </a:solidFill>
                <a:latin typeface="Open Sans"/>
                <a:ea typeface="Open Sans"/>
                <a:cs typeface="Open Sans"/>
                <a:sym typeface="Open Sans"/>
              </a:rPr>
              <a:t> </a:t>
            </a:r>
            <a:r>
              <a:rPr lang="en-US" sz="2400">
                <a:solidFill>
                  <a:srgbClr val="2D3C50"/>
                </a:solidFill>
                <a:latin typeface="Open Sans"/>
                <a:ea typeface="Open Sans"/>
                <a:cs typeface="Open Sans"/>
                <a:sym typeface="Open Sans"/>
              </a:rPr>
              <a:t>experiences, and guiding future iterations of ChatGPT. </a:t>
            </a:r>
            <a:r>
              <a:rPr lang="en-US" sz="2400">
                <a:solidFill>
                  <a:srgbClr val="2D3C50"/>
                </a:solidFill>
                <a:latin typeface="Open Sans"/>
                <a:ea typeface="Open Sans"/>
                <a:cs typeface="Open Sans"/>
                <a:sym typeface="Open Sans"/>
              </a:rPr>
              <a:t>By identifying trends, preferences, and sentiment shifts, OpenAI can ensure that forthcoming versions of ChatGPT align more seamlessly with user needs and expectations. This will</a:t>
            </a:r>
            <a:r>
              <a:rPr lang="en-US" sz="2400">
                <a:solidFill>
                  <a:srgbClr val="2D3C50"/>
                </a:solidFill>
                <a:latin typeface="Open Sans"/>
                <a:ea typeface="Open Sans"/>
                <a:cs typeface="Open Sans"/>
                <a:sym typeface="Open Sans"/>
              </a:rPr>
              <a:t> essentially increase their engagement and impact and users will </a:t>
            </a:r>
            <a:r>
              <a:rPr lang="en-US" sz="2400">
                <a:solidFill>
                  <a:srgbClr val="2D3C50"/>
                </a:solidFill>
                <a:latin typeface="Open Sans"/>
                <a:ea typeface="Open Sans"/>
                <a:cs typeface="Open Sans"/>
                <a:sym typeface="Open Sans"/>
              </a:rPr>
              <a:t>directly</a:t>
            </a:r>
            <a:r>
              <a:rPr lang="en-US" sz="2400">
                <a:solidFill>
                  <a:srgbClr val="2D3C50"/>
                </a:solidFill>
                <a:latin typeface="Open Sans"/>
                <a:ea typeface="Open Sans"/>
                <a:cs typeface="Open Sans"/>
                <a:sym typeface="Open Sans"/>
              </a:rPr>
              <a:t> benefit as their experience will improve. Lastly, public sentiment on artificial intelligence adds to the ethics discourse surrounding new technology and can potentially influence policymakers to in shaping guidelines governing AI technology use.</a:t>
            </a:r>
            <a:endParaRPr sz="2400">
              <a:solidFill>
                <a:srgbClr val="2D3C50"/>
              </a:solidFill>
              <a:latin typeface="Open Sans"/>
              <a:ea typeface="Open Sans"/>
              <a:cs typeface="Open Sans"/>
              <a:sym typeface="Open Sans"/>
            </a:endParaRPr>
          </a:p>
        </p:txBody>
      </p:sp>
      <p:sp>
        <p:nvSpPr>
          <p:cNvPr id="113" name="Google Shape;113;p1"/>
          <p:cNvSpPr txBox="1"/>
          <p:nvPr/>
        </p:nvSpPr>
        <p:spPr>
          <a:xfrm>
            <a:off x="33147000" y="22567460"/>
            <a:ext cx="10058400" cy="5984400"/>
          </a:xfrm>
          <a:prstGeom prst="rect">
            <a:avLst/>
          </a:prstGeom>
          <a:noFill/>
          <a:ln>
            <a:noFill/>
          </a:ln>
        </p:spPr>
        <p:txBody>
          <a:bodyPr anchorCtr="0" anchor="t" bIns="45700" lIns="91425" spcFirstLastPara="1" rIns="91425" wrap="square" tIns="45700">
            <a:spAutoFit/>
          </a:bodyPr>
          <a:lstStyle/>
          <a:p>
            <a:pPr indent="457200" lvl="0" marL="0" marR="0" rtl="0" algn="just">
              <a:lnSpc>
                <a:spcPct val="115000"/>
              </a:lnSpc>
              <a:spcBef>
                <a:spcPts val="0"/>
              </a:spcBef>
              <a:spcAft>
                <a:spcPts val="0"/>
              </a:spcAft>
              <a:buNone/>
            </a:pPr>
            <a:r>
              <a:rPr lang="en-US" sz="2400">
                <a:solidFill>
                  <a:srgbClr val="2D3C50"/>
                </a:solidFill>
                <a:latin typeface="Open Sans"/>
                <a:ea typeface="Open Sans"/>
                <a:cs typeface="Open Sans"/>
                <a:sym typeface="Open Sans"/>
              </a:rPr>
              <a:t>The goal of this project was to classify Twitter posts’ level of traction based on their sentiment and determine the relationship between sentiment and a post’s level of traction (number of likes). After developing the Random Forest Classifier with an accuracy of about 65%, we can conclude that tweets about ChatGPT are significantly affected by their sentiment. However, the dataset did have its limitations such as the extreme right skewness when it came to the distribution of like counts. Additionally, the data only covered tweets over the span of 2 days, so the conclusions drawn from this </a:t>
            </a:r>
            <a:r>
              <a:rPr lang="en-US" sz="2400">
                <a:solidFill>
                  <a:srgbClr val="2D3C50"/>
                </a:solidFill>
                <a:latin typeface="Open Sans"/>
                <a:ea typeface="Open Sans"/>
                <a:cs typeface="Open Sans"/>
                <a:sym typeface="Open Sans"/>
              </a:rPr>
              <a:t>analysis cannot be generalized. A potential improvement to the model could be scraping data directly from Twitter which can provide a more evenly distributed dataset. As a future line of work, the same analysis can be done for other AI models (such as Google’s  Bard) and the results can be compared.</a:t>
            </a:r>
            <a:endParaRPr>
              <a:solidFill>
                <a:srgbClr val="2D3C50"/>
              </a:solidFill>
            </a:endParaRPr>
          </a:p>
        </p:txBody>
      </p:sp>
      <p:sp>
        <p:nvSpPr>
          <p:cNvPr id="114" name="Google Shape;114;p1"/>
          <p:cNvSpPr/>
          <p:nvPr/>
        </p:nvSpPr>
        <p:spPr>
          <a:xfrm>
            <a:off x="685800" y="23542963"/>
            <a:ext cx="10058400" cy="914400"/>
          </a:xfrm>
          <a:prstGeom prst="rect">
            <a:avLst/>
          </a:prstGeom>
          <a:solidFill>
            <a:srgbClr val="009EF7"/>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lang="en-US" sz="3600">
                <a:solidFill>
                  <a:schemeClr val="lt1"/>
                </a:solidFill>
                <a:latin typeface="Nunito"/>
                <a:ea typeface="Nunito"/>
                <a:cs typeface="Nunito"/>
                <a:sym typeface="Nunito"/>
              </a:rPr>
              <a:t>Related Work</a:t>
            </a:r>
            <a:endParaRPr/>
          </a:p>
        </p:txBody>
      </p:sp>
      <p:sp>
        <p:nvSpPr>
          <p:cNvPr id="115" name="Google Shape;115;p1"/>
          <p:cNvSpPr txBox="1"/>
          <p:nvPr/>
        </p:nvSpPr>
        <p:spPr>
          <a:xfrm>
            <a:off x="685800" y="24688760"/>
            <a:ext cx="10058400" cy="4285200"/>
          </a:xfrm>
          <a:prstGeom prst="rect">
            <a:avLst/>
          </a:prstGeom>
          <a:noFill/>
          <a:ln>
            <a:noFill/>
          </a:ln>
        </p:spPr>
        <p:txBody>
          <a:bodyPr anchorCtr="0" anchor="t" bIns="45700" lIns="91425" spcFirstLastPara="1" rIns="91425" wrap="square" tIns="45700">
            <a:spAutoFit/>
          </a:bodyPr>
          <a:lstStyle/>
          <a:p>
            <a:pPr indent="457200" lvl="0" marL="0" rtl="0" algn="just">
              <a:lnSpc>
                <a:spcPct val="115000"/>
              </a:lnSpc>
              <a:spcBef>
                <a:spcPts val="0"/>
              </a:spcBef>
              <a:spcAft>
                <a:spcPts val="0"/>
              </a:spcAft>
              <a:buClr>
                <a:schemeClr val="dk1"/>
              </a:buClr>
              <a:buSzPts val="1100"/>
              <a:buFont typeface="Arial"/>
              <a:buNone/>
            </a:pPr>
            <a:r>
              <a:rPr lang="en-US" sz="2400">
                <a:solidFill>
                  <a:srgbClr val="2D3C50"/>
                </a:solidFill>
                <a:latin typeface="Open Sans"/>
                <a:ea typeface="Open Sans"/>
                <a:cs typeface="Open Sans"/>
                <a:sym typeface="Open Sans"/>
              </a:rPr>
              <a:t>Twitter's microblogging format offers a valuable avenue for gauging public sentiment on diverse topics through sentiment analysis. During the Covid-19 pandemic, researchers utilized Twitter data to track evolving public sentiments, revealing shifts in behaviors, emotions, and opinions. </a:t>
            </a:r>
            <a:r>
              <a:rPr lang="en-US" sz="2400" u="sng">
                <a:solidFill>
                  <a:srgbClr val="009EF7"/>
                </a:solidFill>
                <a:latin typeface="Open Sans"/>
                <a:ea typeface="Open Sans"/>
                <a:cs typeface="Open Sans"/>
                <a:sym typeface="Open Sans"/>
                <a:hlinkClick r:id="rId3">
                  <a:extLst>
                    <a:ext uri="{A12FA001-AC4F-418D-AE19-62706E023703}">
                      <ahyp:hlinkClr val="tx"/>
                    </a:ext>
                  </a:extLst>
                </a:hlinkClick>
              </a:rPr>
              <a:t>Previous studies</a:t>
            </a:r>
            <a:r>
              <a:rPr lang="en-US" sz="2400">
                <a:solidFill>
                  <a:srgbClr val="2D3C50"/>
                </a:solidFill>
                <a:latin typeface="Open Sans"/>
                <a:ea typeface="Open Sans"/>
                <a:cs typeface="Open Sans"/>
                <a:sym typeface="Open Sans"/>
              </a:rPr>
              <a:t> segmented the pandemic's timeline, employing methods like topic modeling and feature extraction to delve into people's changing sentiments. These studies retrieved tweets using pandemic-related hashtags and analyzed their accompanying frequencies and sentiments.</a:t>
            </a:r>
            <a:endParaRPr sz="2400">
              <a:solidFill>
                <a:srgbClr val="2D3C50"/>
              </a:solidFill>
              <a:latin typeface="Open Sans"/>
              <a:ea typeface="Open Sans"/>
              <a:cs typeface="Open Sans"/>
              <a:sym typeface="Open Sans"/>
            </a:endParaRPr>
          </a:p>
          <a:p>
            <a:pPr indent="0" lvl="0" marL="0" marR="0" rtl="0" algn="just">
              <a:lnSpc>
                <a:spcPct val="115000"/>
              </a:lnSpc>
              <a:spcBef>
                <a:spcPts val="0"/>
              </a:spcBef>
              <a:spcAft>
                <a:spcPts val="0"/>
              </a:spcAft>
              <a:buNone/>
            </a:pPr>
            <a:r>
              <a:t/>
            </a:r>
            <a:endParaRPr sz="2400">
              <a:solidFill>
                <a:srgbClr val="2D3C50"/>
              </a:solidFill>
              <a:latin typeface="Open Sans"/>
              <a:ea typeface="Open Sans"/>
              <a:cs typeface="Open Sans"/>
              <a:sym typeface="Open Sans"/>
            </a:endParaRPr>
          </a:p>
        </p:txBody>
      </p:sp>
      <p:pic>
        <p:nvPicPr>
          <p:cNvPr id="116" name="Google Shape;116;p1"/>
          <p:cNvPicPr preferRelativeResize="0"/>
          <p:nvPr/>
        </p:nvPicPr>
        <p:blipFill>
          <a:blip r:embed="rId4">
            <a:alphaModFix/>
          </a:blip>
          <a:stretch>
            <a:fillRect/>
          </a:stretch>
        </p:blipFill>
        <p:spPr>
          <a:xfrm>
            <a:off x="40005050" y="3933700"/>
            <a:ext cx="2381650" cy="1959450"/>
          </a:xfrm>
          <a:prstGeom prst="rect">
            <a:avLst/>
          </a:prstGeom>
          <a:noFill/>
          <a:ln>
            <a:noFill/>
          </a:ln>
        </p:spPr>
      </p:pic>
      <p:pic>
        <p:nvPicPr>
          <p:cNvPr id="117" name="Google Shape;117;p1"/>
          <p:cNvPicPr preferRelativeResize="0"/>
          <p:nvPr/>
        </p:nvPicPr>
        <p:blipFill>
          <a:blip r:embed="rId5">
            <a:alphaModFix/>
          </a:blip>
          <a:stretch>
            <a:fillRect/>
          </a:stretch>
        </p:blipFill>
        <p:spPr>
          <a:xfrm>
            <a:off x="23256750" y="25337875"/>
            <a:ext cx="8198100" cy="6470676"/>
          </a:xfrm>
          <a:prstGeom prst="rect">
            <a:avLst/>
          </a:prstGeom>
          <a:noFill/>
          <a:ln>
            <a:noFill/>
          </a:ln>
        </p:spPr>
      </p:pic>
      <p:pic>
        <p:nvPicPr>
          <p:cNvPr id="118" name="Google Shape;118;p1"/>
          <p:cNvPicPr preferRelativeResize="0"/>
          <p:nvPr/>
        </p:nvPicPr>
        <p:blipFill>
          <a:blip r:embed="rId6">
            <a:alphaModFix/>
          </a:blip>
          <a:stretch>
            <a:fillRect/>
          </a:stretch>
        </p:blipFill>
        <p:spPr>
          <a:xfrm>
            <a:off x="22958550" y="16686842"/>
            <a:ext cx="8794499" cy="5618708"/>
          </a:xfrm>
          <a:prstGeom prst="rect">
            <a:avLst/>
          </a:prstGeom>
          <a:noFill/>
          <a:ln>
            <a:noFill/>
          </a:ln>
        </p:spPr>
      </p:pic>
      <p:grpSp>
        <p:nvGrpSpPr>
          <p:cNvPr id="119" name="Google Shape;119;p1"/>
          <p:cNvGrpSpPr/>
          <p:nvPr/>
        </p:nvGrpSpPr>
        <p:grpSpPr>
          <a:xfrm>
            <a:off x="33443078" y="7672074"/>
            <a:ext cx="9466246" cy="5350599"/>
            <a:chOff x="32537400" y="14609119"/>
            <a:chExt cx="12559700" cy="8362925"/>
          </a:xfrm>
        </p:grpSpPr>
        <p:pic>
          <p:nvPicPr>
            <p:cNvPr id="120" name="Google Shape;120;p1"/>
            <p:cNvPicPr preferRelativeResize="0"/>
            <p:nvPr/>
          </p:nvPicPr>
          <p:blipFill>
            <a:blip r:embed="rId7">
              <a:alphaModFix/>
            </a:blip>
            <a:stretch>
              <a:fillRect/>
            </a:stretch>
          </p:blipFill>
          <p:spPr>
            <a:xfrm>
              <a:off x="32537400" y="14609119"/>
              <a:ext cx="12559700" cy="8362925"/>
            </a:xfrm>
            <a:prstGeom prst="rect">
              <a:avLst/>
            </a:prstGeom>
            <a:noFill/>
            <a:ln>
              <a:noFill/>
            </a:ln>
          </p:spPr>
        </p:pic>
        <p:sp>
          <p:nvSpPr>
            <p:cNvPr id="121" name="Google Shape;121;p1"/>
            <p:cNvSpPr/>
            <p:nvPr/>
          </p:nvSpPr>
          <p:spPr>
            <a:xfrm>
              <a:off x="36447125" y="21767425"/>
              <a:ext cx="6919500" cy="33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
            <p:cNvSpPr txBox="1"/>
            <p:nvPr/>
          </p:nvSpPr>
          <p:spPr>
            <a:xfrm>
              <a:off x="36299668" y="21648938"/>
              <a:ext cx="19575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High Traction</a:t>
              </a:r>
              <a:endParaRPr sz="1700">
                <a:solidFill>
                  <a:schemeClr val="dk1"/>
                </a:solidFill>
              </a:endParaRPr>
            </a:p>
          </p:txBody>
        </p:sp>
        <p:sp>
          <p:nvSpPr>
            <p:cNvPr id="123" name="Google Shape;123;p1"/>
            <p:cNvSpPr txBox="1"/>
            <p:nvPr/>
          </p:nvSpPr>
          <p:spPr>
            <a:xfrm>
              <a:off x="38257113" y="21648926"/>
              <a:ext cx="2885700" cy="9651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chemeClr val="dk1"/>
                  </a:solidFill>
                </a:rPr>
                <a:t>Little to No</a:t>
              </a:r>
              <a:r>
                <a:rPr lang="en-US" sz="1700">
                  <a:solidFill>
                    <a:schemeClr val="dk1"/>
                  </a:solidFill>
                </a:rPr>
                <a:t> Traction</a:t>
              </a:r>
              <a:endParaRPr sz="1700">
                <a:solidFill>
                  <a:schemeClr val="dk1"/>
                </a:solidFill>
              </a:endParaRPr>
            </a:p>
          </p:txBody>
        </p:sp>
        <p:sp>
          <p:nvSpPr>
            <p:cNvPr id="124" name="Google Shape;124;p1"/>
            <p:cNvSpPr txBox="1"/>
            <p:nvPr/>
          </p:nvSpPr>
          <p:spPr>
            <a:xfrm>
              <a:off x="41047877" y="21648938"/>
              <a:ext cx="27207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Moderate</a:t>
              </a:r>
              <a:r>
                <a:rPr lang="en-US" sz="1700">
                  <a:solidFill>
                    <a:schemeClr val="dk1"/>
                  </a:solidFill>
                </a:rPr>
                <a:t> Traction</a:t>
              </a:r>
              <a:endParaRPr sz="1700">
                <a:solidFill>
                  <a:schemeClr val="dk1"/>
                </a:solidFill>
              </a:endParaRPr>
            </a:p>
          </p:txBody>
        </p:sp>
      </p:grpSp>
      <p:pic>
        <p:nvPicPr>
          <p:cNvPr id="125" name="Google Shape;125;p1"/>
          <p:cNvPicPr preferRelativeResize="0"/>
          <p:nvPr/>
        </p:nvPicPr>
        <p:blipFill>
          <a:blip r:embed="rId8">
            <a:alphaModFix/>
          </a:blip>
          <a:stretch>
            <a:fillRect/>
          </a:stretch>
        </p:blipFill>
        <p:spPr>
          <a:xfrm>
            <a:off x="12968987" y="11319750"/>
            <a:ext cx="7043275" cy="4638250"/>
          </a:xfrm>
          <a:prstGeom prst="rect">
            <a:avLst/>
          </a:prstGeom>
          <a:noFill/>
          <a:ln>
            <a:noFill/>
          </a:ln>
        </p:spPr>
      </p:pic>
      <p:sp>
        <p:nvSpPr>
          <p:cNvPr id="126" name="Google Shape;126;p1"/>
          <p:cNvSpPr txBox="1"/>
          <p:nvPr/>
        </p:nvSpPr>
        <p:spPr>
          <a:xfrm>
            <a:off x="596250" y="30207750"/>
            <a:ext cx="10058400" cy="16008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US" sz="2400">
                <a:solidFill>
                  <a:srgbClr val="2D3C50"/>
                </a:solidFill>
                <a:latin typeface="Open Sans"/>
                <a:ea typeface="Open Sans"/>
                <a:cs typeface="Open Sans"/>
                <a:sym typeface="Open Sans"/>
              </a:rPr>
              <a:t>The dataset was taken from the following using Kaggle: </a:t>
            </a:r>
            <a:r>
              <a:rPr lang="en-US" sz="2400" u="sng">
                <a:solidFill>
                  <a:srgbClr val="009EF7"/>
                </a:solidFill>
                <a:latin typeface="Open Sans"/>
                <a:ea typeface="Open Sans"/>
                <a:cs typeface="Open Sans"/>
                <a:sym typeface="Open Sans"/>
                <a:hlinkClick r:id="rId9">
                  <a:extLst>
                    <a:ext uri="{A12FA001-AC4F-418D-AE19-62706E023703}">
                      <ahyp:hlinkClr val="tx"/>
                    </a:ext>
                  </a:extLst>
                </a:hlinkClick>
              </a:rPr>
              <a:t>ChatGPT Twitter Dataset | Kaggle</a:t>
            </a:r>
            <a:r>
              <a:rPr lang="en-US" sz="2400">
                <a:solidFill>
                  <a:srgbClr val="2D3C50"/>
                </a:solidFill>
                <a:latin typeface="Open Sans"/>
                <a:ea typeface="Open Sans"/>
                <a:cs typeface="Open Sans"/>
                <a:sym typeface="Open Sans"/>
              </a:rPr>
              <a:t> and contains tweets with the term “ChatGPT” from January 22nd - 24th, 2023.</a:t>
            </a:r>
            <a:endParaRPr sz="13200">
              <a:solidFill>
                <a:schemeClr val="dk1"/>
              </a:solidFill>
            </a:endParaRPr>
          </a:p>
        </p:txBody>
      </p:sp>
      <p:sp>
        <p:nvSpPr>
          <p:cNvPr id="127" name="Google Shape;127;p1"/>
          <p:cNvSpPr/>
          <p:nvPr/>
        </p:nvSpPr>
        <p:spPr>
          <a:xfrm>
            <a:off x="11506200" y="7310723"/>
            <a:ext cx="10058400" cy="914400"/>
          </a:xfrm>
          <a:prstGeom prst="rect">
            <a:avLst/>
          </a:prstGeom>
          <a:solidFill>
            <a:srgbClr val="009EF7"/>
          </a:solidFill>
          <a:ln>
            <a:noFill/>
          </a:ln>
        </p:spPr>
        <p:txBody>
          <a:bodyPr anchorCtr="0" anchor="ctr" bIns="68575" lIns="137150" spcFirstLastPara="1" rIns="137150" wrap="square" tIns="68575">
            <a:noAutofit/>
          </a:bodyPr>
          <a:lstStyle/>
          <a:p>
            <a:pPr indent="0" lvl="0" marL="0" marR="0" rtl="0" algn="ctr">
              <a:spcBef>
                <a:spcPts val="0"/>
              </a:spcBef>
              <a:spcAft>
                <a:spcPts val="0"/>
              </a:spcAft>
              <a:buNone/>
            </a:pPr>
            <a:r>
              <a:rPr b="1" lang="en-US" sz="3600">
                <a:solidFill>
                  <a:schemeClr val="lt1"/>
                </a:solidFill>
                <a:latin typeface="Nunito"/>
                <a:ea typeface="Nunito"/>
                <a:cs typeface="Nunito"/>
                <a:sym typeface="Nunito"/>
              </a:rPr>
              <a:t>Methodology</a:t>
            </a:r>
            <a:endParaRPr/>
          </a:p>
        </p:txBody>
      </p:sp>
      <p:sp>
        <p:nvSpPr>
          <p:cNvPr id="128" name="Google Shape;128;p1"/>
          <p:cNvSpPr txBox="1"/>
          <p:nvPr/>
        </p:nvSpPr>
        <p:spPr>
          <a:xfrm>
            <a:off x="37954550" y="12453275"/>
            <a:ext cx="2050500" cy="3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Prediction Label</a:t>
            </a:r>
            <a:endParaRPr b="1" sz="1800">
              <a:solidFill>
                <a:schemeClr val="dk1"/>
              </a:solidFill>
            </a:endParaRPr>
          </a:p>
        </p:txBody>
      </p:sp>
      <p:pic>
        <p:nvPicPr>
          <p:cNvPr id="129" name="Google Shape;129;p1"/>
          <p:cNvPicPr preferRelativeResize="0"/>
          <p:nvPr/>
        </p:nvPicPr>
        <p:blipFill>
          <a:blip r:embed="rId10">
            <a:alphaModFix/>
          </a:blip>
          <a:stretch>
            <a:fillRect/>
          </a:stretch>
        </p:blipFill>
        <p:spPr>
          <a:xfrm>
            <a:off x="33443075" y="7310725"/>
            <a:ext cx="9466250" cy="39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Pushpin">
      <a:dk1>
        <a:srgbClr val="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cp:coreProperties>
</file>