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39"/>
  </p:notesMasterIdLst>
  <p:sldIdLst>
    <p:sldId id="256" r:id="rId2"/>
    <p:sldId id="311" r:id="rId3"/>
    <p:sldId id="312" r:id="rId4"/>
    <p:sldId id="313" r:id="rId5"/>
    <p:sldId id="314" r:id="rId6"/>
    <p:sldId id="315" r:id="rId7"/>
    <p:sldId id="316" r:id="rId8"/>
    <p:sldId id="317" r:id="rId9"/>
    <p:sldId id="319" r:id="rId10"/>
    <p:sldId id="320" r:id="rId11"/>
    <p:sldId id="322" r:id="rId12"/>
    <p:sldId id="321" r:id="rId13"/>
    <p:sldId id="323" r:id="rId14"/>
    <p:sldId id="324" r:id="rId15"/>
    <p:sldId id="325" r:id="rId16"/>
    <p:sldId id="328" r:id="rId17"/>
    <p:sldId id="329" r:id="rId18"/>
    <p:sldId id="346" r:id="rId19"/>
    <p:sldId id="345" r:id="rId20"/>
    <p:sldId id="335" r:id="rId21"/>
    <p:sldId id="336" r:id="rId22"/>
    <p:sldId id="347" r:id="rId23"/>
    <p:sldId id="337" r:id="rId24"/>
    <p:sldId id="338" r:id="rId25"/>
    <p:sldId id="339" r:id="rId26"/>
    <p:sldId id="340" r:id="rId27"/>
    <p:sldId id="341" r:id="rId28"/>
    <p:sldId id="342" r:id="rId29"/>
    <p:sldId id="343" r:id="rId30"/>
    <p:sldId id="344" r:id="rId31"/>
    <p:sldId id="333" r:id="rId32"/>
    <p:sldId id="330" r:id="rId33"/>
    <p:sldId id="331" r:id="rId34"/>
    <p:sldId id="334" r:id="rId35"/>
    <p:sldId id="348" r:id="rId36"/>
    <p:sldId id="278" r:id="rId37"/>
    <p:sldId id="349" r:id="rId38"/>
  </p:sldIdLst>
  <p:sldSz cx="9144000" cy="5143500" type="screen16x9"/>
  <p:notesSz cx="6858000" cy="9144000"/>
  <p:embeddedFontLst>
    <p:embeddedFont>
      <p:font typeface="Archivo Black" panose="020B0604020202020204" charset="0"/>
      <p:regular r:id="rId40"/>
    </p:embeddedFont>
    <p:embeddedFont>
      <p:font typeface="Anaheim" panose="020B0604020202020204" charset="0"/>
      <p:regular r:id="rId41"/>
      <p:bold r:id="rId42"/>
    </p:embeddedFont>
    <p:embeddedFont>
      <p:font typeface="Bebas Neue" panose="020B0604020202020204" charset="0"/>
      <p:regular r:id="rId43"/>
    </p:embeddedFont>
    <p:embeddedFont>
      <p:font typeface="Raleway"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C4C9"/>
    <a:srgbClr val="76A5AF"/>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9313A4-CD2D-439E-9491-C6940A26824B}">
  <a:tblStyle styleId="{E69313A4-CD2D-439E-9491-C6940A2682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236DE0A-8010-4BDD-A515-8BE9C373A9E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542"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25451ddf92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25451ddf9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g25451ddf929_1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6" name="Google Shape;1006;g25451ddf929_1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2548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g25451ddf929_1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6" name="Google Shape;1006;g25451ddf929_1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3137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g25451ddf929_1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6" name="Google Shape;1006;g25451ddf929_1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4204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3007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622451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g25451ddf929_1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6" name="Google Shape;1006;g25451ddf929_1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3677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4001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792938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9633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g25451ddf929_1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6" name="Google Shape;1006;g25451ddf929_1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317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55831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00870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3661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g25451ddf929_1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6" name="Google Shape;1006;g25451ddf929_1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040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27077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14981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53725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g25451ddf929_1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6" name="Google Shape;1006;g25451ddf929_1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10404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84661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25451ddf929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5" name="Google Shape;1045;g25451ddf929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g25451ddf929_1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6" name="Google Shape;1006;g25451ddf929_1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8316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g25451ddf929_1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6" name="Google Shape;1006;g25451ddf929_1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8126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g25451ddf929_1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6" name="Google Shape;1006;g25451ddf929_1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5286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32003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154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4202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g25451ddf929_1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3" name="Google Shape;933;g25451ddf929_1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831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6" y="756100"/>
            <a:ext cx="4777500" cy="26988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9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13" y="3847733"/>
            <a:ext cx="4777500" cy="397500"/>
          </a:xfrm>
          <a:prstGeom prst="rect">
            <a:avLst/>
          </a:prstGeom>
          <a:noFill/>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flipH="1">
            <a:off x="7129200" y="150"/>
            <a:ext cx="2014800" cy="5143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7371757" y="3976747"/>
            <a:ext cx="739550" cy="887697"/>
            <a:chOff x="7371757" y="3976747"/>
            <a:chExt cx="739550" cy="887697"/>
          </a:xfrm>
        </p:grpSpPr>
        <p:sp>
          <p:nvSpPr>
            <p:cNvPr id="13" name="Google Shape;13;p2"/>
            <p:cNvSpPr/>
            <p:nvPr/>
          </p:nvSpPr>
          <p:spPr>
            <a:xfrm>
              <a:off x="7371757" y="4712345"/>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371757" y="4467146"/>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371757" y="42219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371757" y="39767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653632" y="4712345"/>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653632" y="4467146"/>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653632" y="42219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653632" y="39767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935507" y="4712345"/>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935507" y="4467146"/>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35507" y="42219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935507" y="39767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29"/>
        <p:cNvGrpSpPr/>
        <p:nvPr/>
      </p:nvGrpSpPr>
      <p:grpSpPr>
        <a:xfrm>
          <a:off x="0" y="0"/>
          <a:ext cx="0" cy="0"/>
          <a:chOff x="0" y="0"/>
          <a:chExt cx="0" cy="0"/>
        </a:xfrm>
      </p:grpSpPr>
      <p:sp>
        <p:nvSpPr>
          <p:cNvPr id="130" name="Google Shape;130;p8"/>
          <p:cNvSpPr/>
          <p:nvPr/>
        </p:nvSpPr>
        <p:spPr>
          <a:xfrm flipH="1">
            <a:off x="6980700" y="150"/>
            <a:ext cx="2163300" cy="5143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txBox="1">
            <a:spLocks noGrp="1"/>
          </p:cNvSpPr>
          <p:nvPr>
            <p:ph type="title"/>
          </p:nvPr>
        </p:nvSpPr>
        <p:spPr>
          <a:xfrm>
            <a:off x="713225" y="945650"/>
            <a:ext cx="5607000" cy="2529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32" name="Google Shape;132;p8"/>
          <p:cNvGrpSpPr/>
          <p:nvPr/>
        </p:nvGrpSpPr>
        <p:grpSpPr>
          <a:xfrm>
            <a:off x="7683925" y="745396"/>
            <a:ext cx="745132" cy="1877049"/>
            <a:chOff x="7580032" y="910721"/>
            <a:chExt cx="745132" cy="1877049"/>
          </a:xfrm>
        </p:grpSpPr>
        <p:grpSp>
          <p:nvGrpSpPr>
            <p:cNvPr id="133" name="Google Shape;133;p8"/>
            <p:cNvGrpSpPr/>
            <p:nvPr/>
          </p:nvGrpSpPr>
          <p:grpSpPr>
            <a:xfrm rot="10800000" flipH="1">
              <a:off x="7580032" y="910721"/>
              <a:ext cx="175800" cy="1877049"/>
              <a:chOff x="7691232" y="2709546"/>
              <a:chExt cx="175800" cy="1877049"/>
            </a:xfrm>
          </p:grpSpPr>
          <p:grpSp>
            <p:nvGrpSpPr>
              <p:cNvPr id="134" name="Google Shape;134;p8"/>
              <p:cNvGrpSpPr/>
              <p:nvPr/>
            </p:nvGrpSpPr>
            <p:grpSpPr>
              <a:xfrm>
                <a:off x="7691232" y="3698897"/>
                <a:ext cx="175800" cy="887697"/>
                <a:chOff x="7371757" y="3976747"/>
                <a:chExt cx="175800" cy="887697"/>
              </a:xfrm>
            </p:grpSpPr>
            <p:sp>
              <p:nvSpPr>
                <p:cNvPr id="135" name="Google Shape;135;p8"/>
                <p:cNvSpPr/>
                <p:nvPr/>
              </p:nvSpPr>
              <p:spPr>
                <a:xfrm>
                  <a:off x="7371757" y="4712345"/>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7371757" y="4467146"/>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7371757" y="42219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7371757" y="39767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8"/>
              <p:cNvGrpSpPr/>
              <p:nvPr/>
            </p:nvGrpSpPr>
            <p:grpSpPr>
              <a:xfrm>
                <a:off x="7691232" y="2709546"/>
                <a:ext cx="175800" cy="887697"/>
                <a:chOff x="7371757" y="3976747"/>
                <a:chExt cx="175800" cy="887697"/>
              </a:xfrm>
            </p:grpSpPr>
            <p:sp>
              <p:nvSpPr>
                <p:cNvPr id="140" name="Google Shape;140;p8"/>
                <p:cNvSpPr/>
                <p:nvPr/>
              </p:nvSpPr>
              <p:spPr>
                <a:xfrm>
                  <a:off x="7371757" y="4712345"/>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7371757" y="4467146"/>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7371757" y="42219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7371757" y="39767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4" name="Google Shape;144;p8"/>
            <p:cNvGrpSpPr/>
            <p:nvPr/>
          </p:nvGrpSpPr>
          <p:grpSpPr>
            <a:xfrm rot="10800000" flipH="1">
              <a:off x="7867490" y="910721"/>
              <a:ext cx="457675" cy="1877049"/>
              <a:chOff x="7691232" y="2709546"/>
              <a:chExt cx="457675" cy="1877049"/>
            </a:xfrm>
          </p:grpSpPr>
          <p:grpSp>
            <p:nvGrpSpPr>
              <p:cNvPr id="145" name="Google Shape;145;p8"/>
              <p:cNvGrpSpPr/>
              <p:nvPr/>
            </p:nvGrpSpPr>
            <p:grpSpPr>
              <a:xfrm>
                <a:off x="7691232" y="3698897"/>
                <a:ext cx="457675" cy="887697"/>
                <a:chOff x="7371757" y="3976747"/>
                <a:chExt cx="457675" cy="887697"/>
              </a:xfrm>
            </p:grpSpPr>
            <p:sp>
              <p:nvSpPr>
                <p:cNvPr id="146" name="Google Shape;146;p8"/>
                <p:cNvSpPr/>
                <p:nvPr/>
              </p:nvSpPr>
              <p:spPr>
                <a:xfrm>
                  <a:off x="7371757" y="4712345"/>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7371757" y="4467146"/>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7371757" y="42219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7371757" y="39767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7653632" y="4712345"/>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a:off x="7653632" y="4467146"/>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7653632" y="42219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7653632" y="39767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7691232" y="2709546"/>
                <a:ext cx="457675" cy="887697"/>
                <a:chOff x="7371757" y="3976747"/>
                <a:chExt cx="457675" cy="887697"/>
              </a:xfrm>
            </p:grpSpPr>
            <p:sp>
              <p:nvSpPr>
                <p:cNvPr id="155" name="Google Shape;155;p8"/>
                <p:cNvSpPr/>
                <p:nvPr/>
              </p:nvSpPr>
              <p:spPr>
                <a:xfrm>
                  <a:off x="7371757" y="4712345"/>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7371757" y="4467146"/>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7371757" y="42219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7371757" y="39767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7653632" y="4712345"/>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7653632" y="4467146"/>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a:off x="7653632" y="42219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a:off x="7653632" y="39767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470068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0"/>
        <p:cNvGrpSpPr/>
        <p:nvPr/>
      </p:nvGrpSpPr>
      <p:grpSpPr>
        <a:xfrm>
          <a:off x="0" y="0"/>
          <a:ext cx="0" cy="0"/>
          <a:chOff x="0" y="0"/>
          <a:chExt cx="0" cy="0"/>
        </a:xfrm>
      </p:grpSpPr>
      <p:sp>
        <p:nvSpPr>
          <p:cNvPr id="101" name="Google Shape;101;p7"/>
          <p:cNvSpPr txBox="1">
            <a:spLocks noGrp="1"/>
          </p:cNvSpPr>
          <p:nvPr>
            <p:ph type="title"/>
          </p:nvPr>
        </p:nvSpPr>
        <p:spPr>
          <a:xfrm>
            <a:off x="720000" y="439534"/>
            <a:ext cx="5218800" cy="1255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2" name="Google Shape;102;p7"/>
          <p:cNvSpPr txBox="1">
            <a:spLocks noGrp="1"/>
          </p:cNvSpPr>
          <p:nvPr>
            <p:ph type="subTitle" idx="1"/>
          </p:nvPr>
        </p:nvSpPr>
        <p:spPr>
          <a:xfrm>
            <a:off x="720000" y="1694809"/>
            <a:ext cx="5218800" cy="2298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103" name="Google Shape;103;p7"/>
          <p:cNvSpPr/>
          <p:nvPr/>
        </p:nvSpPr>
        <p:spPr>
          <a:xfrm flipH="1">
            <a:off x="7004400" y="150"/>
            <a:ext cx="2139600" cy="5143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104;p7"/>
          <p:cNvGrpSpPr/>
          <p:nvPr/>
        </p:nvGrpSpPr>
        <p:grpSpPr>
          <a:xfrm>
            <a:off x="269328" y="716196"/>
            <a:ext cx="8517204" cy="3970118"/>
            <a:chOff x="269328" y="716196"/>
            <a:chExt cx="8517204" cy="3970118"/>
          </a:xfrm>
        </p:grpSpPr>
        <p:grpSp>
          <p:nvGrpSpPr>
            <p:cNvPr id="105" name="Google Shape;105;p7"/>
            <p:cNvGrpSpPr/>
            <p:nvPr/>
          </p:nvGrpSpPr>
          <p:grpSpPr>
            <a:xfrm>
              <a:off x="8328857" y="716196"/>
              <a:ext cx="457675" cy="1877049"/>
              <a:chOff x="7691232" y="2709546"/>
              <a:chExt cx="457675" cy="1877049"/>
            </a:xfrm>
          </p:grpSpPr>
          <p:grpSp>
            <p:nvGrpSpPr>
              <p:cNvPr id="106" name="Google Shape;106;p7"/>
              <p:cNvGrpSpPr/>
              <p:nvPr/>
            </p:nvGrpSpPr>
            <p:grpSpPr>
              <a:xfrm>
                <a:off x="7691232" y="3698897"/>
                <a:ext cx="457675" cy="887697"/>
                <a:chOff x="7371757" y="3976747"/>
                <a:chExt cx="457675" cy="887697"/>
              </a:xfrm>
            </p:grpSpPr>
            <p:sp>
              <p:nvSpPr>
                <p:cNvPr id="107" name="Google Shape;107;p7"/>
                <p:cNvSpPr/>
                <p:nvPr/>
              </p:nvSpPr>
              <p:spPr>
                <a:xfrm>
                  <a:off x="7371757" y="4712345"/>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7371757" y="4467146"/>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7371757" y="42219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371757" y="39767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7653632" y="4712345"/>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7653632" y="4467146"/>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7653632" y="42219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7653632" y="39767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7"/>
              <p:cNvGrpSpPr/>
              <p:nvPr/>
            </p:nvGrpSpPr>
            <p:grpSpPr>
              <a:xfrm>
                <a:off x="7691232" y="2709546"/>
                <a:ext cx="457675" cy="887697"/>
                <a:chOff x="7371757" y="3976747"/>
                <a:chExt cx="457675" cy="887697"/>
              </a:xfrm>
            </p:grpSpPr>
            <p:sp>
              <p:nvSpPr>
                <p:cNvPr id="116" name="Google Shape;116;p7"/>
                <p:cNvSpPr/>
                <p:nvPr/>
              </p:nvSpPr>
              <p:spPr>
                <a:xfrm>
                  <a:off x="7371757" y="4712345"/>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7371757" y="4467146"/>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7371757" y="42219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7371757" y="39767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7653632" y="4712345"/>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7653632" y="4467146"/>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7653632" y="42219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7653632" y="39767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 name="Google Shape;124;p7"/>
            <p:cNvGrpSpPr/>
            <p:nvPr/>
          </p:nvGrpSpPr>
          <p:grpSpPr>
            <a:xfrm>
              <a:off x="269328" y="4510427"/>
              <a:ext cx="887795" cy="175887"/>
              <a:chOff x="2284850" y="131975"/>
              <a:chExt cx="1720200" cy="340800"/>
            </a:xfrm>
          </p:grpSpPr>
          <p:sp>
            <p:nvSpPr>
              <p:cNvPr id="125" name="Google Shape;125;p7"/>
              <p:cNvSpPr/>
              <p:nvPr/>
            </p:nvSpPr>
            <p:spPr>
              <a:xfrm rot="5400000">
                <a:off x="2261900" y="154925"/>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rot="5400000">
                <a:off x="2737000" y="154925"/>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rot="5400000">
                <a:off x="3212100" y="154925"/>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rot="5400000">
                <a:off x="3687200" y="154925"/>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13"/>
        <p:cNvGrpSpPr/>
        <p:nvPr/>
      </p:nvGrpSpPr>
      <p:grpSpPr>
        <a:xfrm>
          <a:off x="0" y="0"/>
          <a:ext cx="0" cy="0"/>
          <a:chOff x="0" y="0"/>
          <a:chExt cx="0" cy="0"/>
        </a:xfrm>
      </p:grpSpPr>
      <p:sp>
        <p:nvSpPr>
          <p:cNvPr id="214" name="Google Shape;214;p13"/>
          <p:cNvSpPr txBox="1">
            <a:spLocks noGrp="1"/>
          </p:cNvSpPr>
          <p:nvPr>
            <p:ph type="title"/>
          </p:nvPr>
        </p:nvSpPr>
        <p:spPr>
          <a:xfrm>
            <a:off x="720000" y="445025"/>
            <a:ext cx="5642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5" name="Google Shape;215;p13"/>
          <p:cNvSpPr txBox="1">
            <a:spLocks noGrp="1"/>
          </p:cNvSpPr>
          <p:nvPr>
            <p:ph type="subTitle" idx="1"/>
          </p:nvPr>
        </p:nvSpPr>
        <p:spPr>
          <a:xfrm>
            <a:off x="719990" y="2135390"/>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 name="Google Shape;216;p13"/>
          <p:cNvSpPr txBox="1">
            <a:spLocks noGrp="1"/>
          </p:cNvSpPr>
          <p:nvPr>
            <p:ph type="subTitle" idx="2"/>
          </p:nvPr>
        </p:nvSpPr>
        <p:spPr>
          <a:xfrm>
            <a:off x="3419260" y="2135390"/>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7" name="Google Shape;217;p13"/>
          <p:cNvSpPr txBox="1">
            <a:spLocks noGrp="1"/>
          </p:cNvSpPr>
          <p:nvPr>
            <p:ph type="subTitle" idx="3"/>
          </p:nvPr>
        </p:nvSpPr>
        <p:spPr>
          <a:xfrm>
            <a:off x="719990" y="3944772"/>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13"/>
          <p:cNvSpPr txBox="1">
            <a:spLocks noGrp="1"/>
          </p:cNvSpPr>
          <p:nvPr>
            <p:ph type="subTitle" idx="4"/>
          </p:nvPr>
        </p:nvSpPr>
        <p:spPr>
          <a:xfrm>
            <a:off x="3419260" y="3944772"/>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9" name="Google Shape;219;p13"/>
          <p:cNvSpPr txBox="1">
            <a:spLocks noGrp="1"/>
          </p:cNvSpPr>
          <p:nvPr>
            <p:ph type="title" idx="5" hasCustomPrompt="1"/>
          </p:nvPr>
        </p:nvSpPr>
        <p:spPr>
          <a:xfrm>
            <a:off x="819590" y="1282775"/>
            <a:ext cx="7347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0" name="Google Shape;220;p13"/>
          <p:cNvSpPr txBox="1">
            <a:spLocks noGrp="1"/>
          </p:cNvSpPr>
          <p:nvPr>
            <p:ph type="title" idx="6" hasCustomPrompt="1"/>
          </p:nvPr>
        </p:nvSpPr>
        <p:spPr>
          <a:xfrm>
            <a:off x="819590" y="3091571"/>
            <a:ext cx="7347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1" name="Google Shape;221;p13"/>
          <p:cNvSpPr txBox="1">
            <a:spLocks noGrp="1"/>
          </p:cNvSpPr>
          <p:nvPr>
            <p:ph type="title" idx="7" hasCustomPrompt="1"/>
          </p:nvPr>
        </p:nvSpPr>
        <p:spPr>
          <a:xfrm>
            <a:off x="3518860" y="1282775"/>
            <a:ext cx="7347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2" name="Google Shape;222;p13"/>
          <p:cNvSpPr txBox="1">
            <a:spLocks noGrp="1"/>
          </p:cNvSpPr>
          <p:nvPr>
            <p:ph type="title" idx="8" hasCustomPrompt="1"/>
          </p:nvPr>
        </p:nvSpPr>
        <p:spPr>
          <a:xfrm>
            <a:off x="3518860" y="3091571"/>
            <a:ext cx="7347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3" name="Google Shape;223;p13"/>
          <p:cNvSpPr txBox="1">
            <a:spLocks noGrp="1"/>
          </p:cNvSpPr>
          <p:nvPr>
            <p:ph type="subTitle" idx="9"/>
          </p:nvPr>
        </p:nvSpPr>
        <p:spPr>
          <a:xfrm>
            <a:off x="719990" y="1803509"/>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rchivo Black"/>
                <a:ea typeface="Archivo Black"/>
                <a:cs typeface="Archivo Black"/>
                <a:sym typeface="Archivo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4" name="Google Shape;224;p13"/>
          <p:cNvSpPr txBox="1">
            <a:spLocks noGrp="1"/>
          </p:cNvSpPr>
          <p:nvPr>
            <p:ph type="subTitle" idx="13"/>
          </p:nvPr>
        </p:nvSpPr>
        <p:spPr>
          <a:xfrm>
            <a:off x="3419260" y="1803509"/>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rchivo Black"/>
                <a:ea typeface="Archivo Black"/>
                <a:cs typeface="Archivo Black"/>
                <a:sym typeface="Archivo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5" name="Google Shape;225;p13"/>
          <p:cNvSpPr txBox="1">
            <a:spLocks noGrp="1"/>
          </p:cNvSpPr>
          <p:nvPr>
            <p:ph type="subTitle" idx="14"/>
          </p:nvPr>
        </p:nvSpPr>
        <p:spPr>
          <a:xfrm>
            <a:off x="719990" y="361237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rchivo Black"/>
                <a:ea typeface="Archivo Black"/>
                <a:cs typeface="Archivo Black"/>
                <a:sym typeface="Archivo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6" name="Google Shape;226;p13"/>
          <p:cNvSpPr txBox="1">
            <a:spLocks noGrp="1"/>
          </p:cNvSpPr>
          <p:nvPr>
            <p:ph type="subTitle" idx="15"/>
          </p:nvPr>
        </p:nvSpPr>
        <p:spPr>
          <a:xfrm>
            <a:off x="3419260" y="361237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rchivo Black"/>
                <a:ea typeface="Archivo Black"/>
                <a:cs typeface="Archivo Black"/>
                <a:sym typeface="Archivo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7" name="Google Shape;227;p13"/>
          <p:cNvSpPr/>
          <p:nvPr/>
        </p:nvSpPr>
        <p:spPr>
          <a:xfrm flipH="1">
            <a:off x="6362100" y="150"/>
            <a:ext cx="2781900" cy="5143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13"/>
          <p:cNvGrpSpPr/>
          <p:nvPr/>
        </p:nvGrpSpPr>
        <p:grpSpPr>
          <a:xfrm>
            <a:off x="269328" y="4815227"/>
            <a:ext cx="887795" cy="175887"/>
            <a:chOff x="2284850" y="131975"/>
            <a:chExt cx="1720200" cy="340800"/>
          </a:xfrm>
        </p:grpSpPr>
        <p:sp>
          <p:nvSpPr>
            <p:cNvPr id="229" name="Google Shape;229;p13"/>
            <p:cNvSpPr/>
            <p:nvPr/>
          </p:nvSpPr>
          <p:spPr>
            <a:xfrm rot="5400000">
              <a:off x="2261900" y="154925"/>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rot="5400000">
              <a:off x="2737000" y="154925"/>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rot="5400000">
              <a:off x="3212100" y="154925"/>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rot="5400000">
              <a:off x="3687200" y="154925"/>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13"/>
          <p:cNvGrpSpPr/>
          <p:nvPr/>
        </p:nvGrpSpPr>
        <p:grpSpPr>
          <a:xfrm>
            <a:off x="7958582" y="3067871"/>
            <a:ext cx="975375" cy="1877049"/>
            <a:chOff x="7167632" y="2744946"/>
            <a:chExt cx="975375" cy="1877049"/>
          </a:xfrm>
        </p:grpSpPr>
        <p:grpSp>
          <p:nvGrpSpPr>
            <p:cNvPr id="234" name="Google Shape;234;p13"/>
            <p:cNvGrpSpPr/>
            <p:nvPr/>
          </p:nvGrpSpPr>
          <p:grpSpPr>
            <a:xfrm>
              <a:off x="7700682" y="2744946"/>
              <a:ext cx="175800" cy="1877049"/>
              <a:chOff x="7691232" y="2709546"/>
              <a:chExt cx="175800" cy="1877049"/>
            </a:xfrm>
          </p:grpSpPr>
          <p:grpSp>
            <p:nvGrpSpPr>
              <p:cNvPr id="235" name="Google Shape;235;p13"/>
              <p:cNvGrpSpPr/>
              <p:nvPr/>
            </p:nvGrpSpPr>
            <p:grpSpPr>
              <a:xfrm>
                <a:off x="7691232" y="3698897"/>
                <a:ext cx="175800" cy="887697"/>
                <a:chOff x="7371757" y="3976747"/>
                <a:chExt cx="175800" cy="887697"/>
              </a:xfrm>
            </p:grpSpPr>
            <p:sp>
              <p:nvSpPr>
                <p:cNvPr id="236" name="Google Shape;236;p13"/>
                <p:cNvSpPr/>
                <p:nvPr/>
              </p:nvSpPr>
              <p:spPr>
                <a:xfrm>
                  <a:off x="7371757" y="4712345"/>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a:off x="7371757" y="4467146"/>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a:off x="7371757" y="42219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a:off x="7371757" y="39767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13"/>
              <p:cNvGrpSpPr/>
              <p:nvPr/>
            </p:nvGrpSpPr>
            <p:grpSpPr>
              <a:xfrm>
                <a:off x="7691232" y="2709546"/>
                <a:ext cx="175800" cy="887697"/>
                <a:chOff x="7371757" y="3976747"/>
                <a:chExt cx="175800" cy="887697"/>
              </a:xfrm>
            </p:grpSpPr>
            <p:sp>
              <p:nvSpPr>
                <p:cNvPr id="241" name="Google Shape;241;p13"/>
                <p:cNvSpPr/>
                <p:nvPr/>
              </p:nvSpPr>
              <p:spPr>
                <a:xfrm>
                  <a:off x="7371757" y="4712345"/>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7371757" y="4467146"/>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7371757" y="42219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7371757" y="39767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5" name="Google Shape;245;p13"/>
            <p:cNvGrpSpPr/>
            <p:nvPr/>
          </p:nvGrpSpPr>
          <p:grpSpPr>
            <a:xfrm>
              <a:off x="7434157" y="2744946"/>
              <a:ext cx="175800" cy="1877049"/>
              <a:chOff x="7691232" y="2709546"/>
              <a:chExt cx="175800" cy="1877049"/>
            </a:xfrm>
          </p:grpSpPr>
          <p:grpSp>
            <p:nvGrpSpPr>
              <p:cNvPr id="246" name="Google Shape;246;p13"/>
              <p:cNvGrpSpPr/>
              <p:nvPr/>
            </p:nvGrpSpPr>
            <p:grpSpPr>
              <a:xfrm>
                <a:off x="7691232" y="3698897"/>
                <a:ext cx="175800" cy="887697"/>
                <a:chOff x="7371757" y="3976747"/>
                <a:chExt cx="175800" cy="887697"/>
              </a:xfrm>
            </p:grpSpPr>
            <p:sp>
              <p:nvSpPr>
                <p:cNvPr id="247" name="Google Shape;247;p13"/>
                <p:cNvSpPr/>
                <p:nvPr/>
              </p:nvSpPr>
              <p:spPr>
                <a:xfrm>
                  <a:off x="7371757" y="4712345"/>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7371757" y="4467146"/>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7371757" y="42219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a:off x="7371757" y="39767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13"/>
              <p:cNvGrpSpPr/>
              <p:nvPr/>
            </p:nvGrpSpPr>
            <p:grpSpPr>
              <a:xfrm>
                <a:off x="7691232" y="2709546"/>
                <a:ext cx="175800" cy="887697"/>
                <a:chOff x="7371757" y="3976747"/>
                <a:chExt cx="175800" cy="887697"/>
              </a:xfrm>
            </p:grpSpPr>
            <p:sp>
              <p:nvSpPr>
                <p:cNvPr id="252" name="Google Shape;252;p13"/>
                <p:cNvSpPr/>
                <p:nvPr/>
              </p:nvSpPr>
              <p:spPr>
                <a:xfrm>
                  <a:off x="7371757" y="4712345"/>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7371757" y="4467146"/>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7371757" y="42219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7371757" y="39767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6" name="Google Shape;256;p13"/>
            <p:cNvGrpSpPr/>
            <p:nvPr/>
          </p:nvGrpSpPr>
          <p:grpSpPr>
            <a:xfrm>
              <a:off x="7167632" y="2744946"/>
              <a:ext cx="175800" cy="1877049"/>
              <a:chOff x="7691232" y="2709546"/>
              <a:chExt cx="175800" cy="1877049"/>
            </a:xfrm>
          </p:grpSpPr>
          <p:grpSp>
            <p:nvGrpSpPr>
              <p:cNvPr id="257" name="Google Shape;257;p13"/>
              <p:cNvGrpSpPr/>
              <p:nvPr/>
            </p:nvGrpSpPr>
            <p:grpSpPr>
              <a:xfrm>
                <a:off x="7691232" y="3698897"/>
                <a:ext cx="175800" cy="887697"/>
                <a:chOff x="7371757" y="3976747"/>
                <a:chExt cx="175800" cy="887697"/>
              </a:xfrm>
            </p:grpSpPr>
            <p:sp>
              <p:nvSpPr>
                <p:cNvPr id="258" name="Google Shape;258;p13"/>
                <p:cNvSpPr/>
                <p:nvPr/>
              </p:nvSpPr>
              <p:spPr>
                <a:xfrm>
                  <a:off x="7371757" y="4712345"/>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7371757" y="4467146"/>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7371757" y="42219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7371757" y="39767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13"/>
              <p:cNvGrpSpPr/>
              <p:nvPr/>
            </p:nvGrpSpPr>
            <p:grpSpPr>
              <a:xfrm>
                <a:off x="7691232" y="2709546"/>
                <a:ext cx="175800" cy="887697"/>
                <a:chOff x="7371757" y="3976747"/>
                <a:chExt cx="175800" cy="887697"/>
              </a:xfrm>
            </p:grpSpPr>
            <p:sp>
              <p:nvSpPr>
                <p:cNvPr id="263" name="Google Shape;263;p13"/>
                <p:cNvSpPr/>
                <p:nvPr/>
              </p:nvSpPr>
              <p:spPr>
                <a:xfrm>
                  <a:off x="7371757" y="4712345"/>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7371757" y="4467146"/>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7371757" y="42219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7371757" y="39767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7" name="Google Shape;267;p13"/>
            <p:cNvGrpSpPr/>
            <p:nvPr/>
          </p:nvGrpSpPr>
          <p:grpSpPr>
            <a:xfrm>
              <a:off x="7967207" y="2744946"/>
              <a:ext cx="175800" cy="1877049"/>
              <a:chOff x="7691232" y="2709546"/>
              <a:chExt cx="175800" cy="1877049"/>
            </a:xfrm>
          </p:grpSpPr>
          <p:grpSp>
            <p:nvGrpSpPr>
              <p:cNvPr id="268" name="Google Shape;268;p13"/>
              <p:cNvGrpSpPr/>
              <p:nvPr/>
            </p:nvGrpSpPr>
            <p:grpSpPr>
              <a:xfrm>
                <a:off x="7691232" y="3698897"/>
                <a:ext cx="175800" cy="887697"/>
                <a:chOff x="7371757" y="3976747"/>
                <a:chExt cx="175800" cy="887697"/>
              </a:xfrm>
            </p:grpSpPr>
            <p:sp>
              <p:nvSpPr>
                <p:cNvPr id="269" name="Google Shape;269;p13"/>
                <p:cNvSpPr/>
                <p:nvPr/>
              </p:nvSpPr>
              <p:spPr>
                <a:xfrm>
                  <a:off x="7371757" y="4712345"/>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3"/>
                <p:cNvSpPr/>
                <p:nvPr/>
              </p:nvSpPr>
              <p:spPr>
                <a:xfrm>
                  <a:off x="7371757" y="4467146"/>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a:off x="7371757" y="42219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a:off x="7371757" y="39767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3"/>
              <p:cNvGrpSpPr/>
              <p:nvPr/>
            </p:nvGrpSpPr>
            <p:grpSpPr>
              <a:xfrm>
                <a:off x="7691232" y="2709546"/>
                <a:ext cx="175800" cy="887697"/>
                <a:chOff x="7371757" y="3976747"/>
                <a:chExt cx="175800" cy="887697"/>
              </a:xfrm>
            </p:grpSpPr>
            <p:sp>
              <p:nvSpPr>
                <p:cNvPr id="274" name="Google Shape;274;p13"/>
                <p:cNvSpPr/>
                <p:nvPr/>
              </p:nvSpPr>
              <p:spPr>
                <a:xfrm>
                  <a:off x="7371757" y="4712345"/>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a:off x="7371757" y="4467146"/>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a:off x="7371757" y="42219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3"/>
                <p:cNvSpPr/>
                <p:nvPr/>
              </p:nvSpPr>
              <p:spPr>
                <a:xfrm>
                  <a:off x="7371757" y="39767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278"/>
        <p:cNvGrpSpPr/>
        <p:nvPr/>
      </p:nvGrpSpPr>
      <p:grpSpPr>
        <a:xfrm>
          <a:off x="0" y="0"/>
          <a:ext cx="0" cy="0"/>
          <a:chOff x="0" y="0"/>
          <a:chExt cx="0" cy="0"/>
        </a:xfrm>
      </p:grpSpPr>
      <p:sp>
        <p:nvSpPr>
          <p:cNvPr id="279" name="Google Shape;279;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80" name="Google Shape;280;p14"/>
          <p:cNvGrpSpPr/>
          <p:nvPr/>
        </p:nvGrpSpPr>
        <p:grpSpPr>
          <a:xfrm>
            <a:off x="-20657" y="150"/>
            <a:ext cx="9164657" cy="5143500"/>
            <a:chOff x="-20657" y="150"/>
            <a:chExt cx="9164657" cy="5143500"/>
          </a:xfrm>
        </p:grpSpPr>
        <p:cxnSp>
          <p:nvCxnSpPr>
            <p:cNvPr id="281" name="Google Shape;281;p14"/>
            <p:cNvCxnSpPr/>
            <p:nvPr/>
          </p:nvCxnSpPr>
          <p:spPr>
            <a:xfrm>
              <a:off x="-20657" y="4597870"/>
              <a:ext cx="8789400" cy="0"/>
            </a:xfrm>
            <a:prstGeom prst="straightConnector1">
              <a:avLst/>
            </a:prstGeom>
            <a:noFill/>
            <a:ln w="9525" cap="flat" cmpd="sng">
              <a:solidFill>
                <a:schemeClr val="dk1"/>
              </a:solidFill>
              <a:prstDash val="solid"/>
              <a:round/>
              <a:headEnd type="none" w="med" len="med"/>
              <a:tailEnd type="none" w="med" len="med"/>
            </a:ln>
          </p:spPr>
        </p:cxnSp>
        <p:sp>
          <p:nvSpPr>
            <p:cNvPr id="282" name="Google Shape;282;p14"/>
            <p:cNvSpPr/>
            <p:nvPr/>
          </p:nvSpPr>
          <p:spPr>
            <a:xfrm flipH="1">
              <a:off x="8768700" y="150"/>
              <a:ext cx="375300" cy="5143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14"/>
            <p:cNvGrpSpPr/>
            <p:nvPr/>
          </p:nvGrpSpPr>
          <p:grpSpPr>
            <a:xfrm>
              <a:off x="7542978" y="176248"/>
              <a:ext cx="887795" cy="175887"/>
              <a:chOff x="2284850" y="131975"/>
              <a:chExt cx="1720200" cy="340800"/>
            </a:xfrm>
          </p:grpSpPr>
          <p:sp>
            <p:nvSpPr>
              <p:cNvPr id="284" name="Google Shape;284;p14"/>
              <p:cNvSpPr/>
              <p:nvPr/>
            </p:nvSpPr>
            <p:spPr>
              <a:xfrm rot="5400000">
                <a:off x="2261900" y="154925"/>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rot="5400000">
                <a:off x="2737000" y="154925"/>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rot="5400000">
                <a:off x="3212100" y="154925"/>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rot="5400000">
                <a:off x="3687200" y="154925"/>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415775" y="445025"/>
            <a:ext cx="7008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90" name="Google Shape;290;p15"/>
          <p:cNvCxnSpPr/>
          <p:nvPr/>
        </p:nvCxnSpPr>
        <p:spPr>
          <a:xfrm rot="10800000">
            <a:off x="354600" y="4597870"/>
            <a:ext cx="8789400" cy="0"/>
          </a:xfrm>
          <a:prstGeom prst="straightConnector1">
            <a:avLst/>
          </a:prstGeom>
          <a:noFill/>
          <a:ln w="9525" cap="flat" cmpd="sng">
            <a:solidFill>
              <a:schemeClr val="dk1"/>
            </a:solidFill>
            <a:prstDash val="solid"/>
            <a:round/>
            <a:headEnd type="none" w="med" len="med"/>
            <a:tailEnd type="none" w="med" len="med"/>
          </a:ln>
        </p:spPr>
      </p:cxnSp>
      <p:sp>
        <p:nvSpPr>
          <p:cNvPr id="291" name="Google Shape;291;p15"/>
          <p:cNvSpPr/>
          <p:nvPr/>
        </p:nvSpPr>
        <p:spPr>
          <a:xfrm>
            <a:off x="-20657" y="150"/>
            <a:ext cx="713100" cy="5143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 name="Google Shape;292;p15"/>
          <p:cNvGrpSpPr/>
          <p:nvPr/>
        </p:nvGrpSpPr>
        <p:grpSpPr>
          <a:xfrm flipH="1">
            <a:off x="7966220" y="4782198"/>
            <a:ext cx="887795" cy="175887"/>
            <a:chOff x="2284850" y="131975"/>
            <a:chExt cx="1720200" cy="340800"/>
          </a:xfrm>
        </p:grpSpPr>
        <p:sp>
          <p:nvSpPr>
            <p:cNvPr id="293" name="Google Shape;293;p15"/>
            <p:cNvSpPr/>
            <p:nvPr/>
          </p:nvSpPr>
          <p:spPr>
            <a:xfrm rot="5400000">
              <a:off x="2261900" y="154925"/>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rot="5400000">
              <a:off x="2737000" y="154925"/>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rot="5400000">
              <a:off x="3212100" y="154925"/>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rot="5400000">
              <a:off x="3687200" y="154925"/>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4">
  <p:cSld name="CUSTOM_11">
    <p:spTree>
      <p:nvGrpSpPr>
        <p:cNvPr id="1" name="Shape 401"/>
        <p:cNvGrpSpPr/>
        <p:nvPr/>
      </p:nvGrpSpPr>
      <p:grpSpPr>
        <a:xfrm>
          <a:off x="0" y="0"/>
          <a:ext cx="0" cy="0"/>
          <a:chOff x="0" y="0"/>
          <a:chExt cx="0" cy="0"/>
        </a:xfrm>
      </p:grpSpPr>
      <p:sp>
        <p:nvSpPr>
          <p:cNvPr id="402" name="Google Shape;402;p22"/>
          <p:cNvSpPr/>
          <p:nvPr/>
        </p:nvSpPr>
        <p:spPr>
          <a:xfrm flipH="1">
            <a:off x="7129200" y="150"/>
            <a:ext cx="2014800" cy="5143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3" name="Google Shape;403;p22"/>
          <p:cNvCxnSpPr/>
          <p:nvPr/>
        </p:nvCxnSpPr>
        <p:spPr>
          <a:xfrm rot="10800000" flipH="1">
            <a:off x="-19200" y="4863951"/>
            <a:ext cx="7148400" cy="9300"/>
          </a:xfrm>
          <a:prstGeom prst="straightConnector1">
            <a:avLst/>
          </a:prstGeom>
          <a:noFill/>
          <a:ln w="9525" cap="flat" cmpd="sng">
            <a:solidFill>
              <a:schemeClr val="dk1"/>
            </a:solidFill>
            <a:prstDash val="solid"/>
            <a:round/>
            <a:headEnd type="none" w="med" len="med"/>
            <a:tailEnd type="none" w="med" len="med"/>
          </a:ln>
        </p:spPr>
      </p:cxnSp>
      <p:grpSp>
        <p:nvGrpSpPr>
          <p:cNvPr id="404" name="Google Shape;404;p22"/>
          <p:cNvGrpSpPr/>
          <p:nvPr/>
        </p:nvGrpSpPr>
        <p:grpSpPr>
          <a:xfrm>
            <a:off x="269328" y="269127"/>
            <a:ext cx="8249354" cy="1636293"/>
            <a:chOff x="269328" y="269127"/>
            <a:chExt cx="8249354" cy="1636293"/>
          </a:xfrm>
        </p:grpSpPr>
        <p:grpSp>
          <p:nvGrpSpPr>
            <p:cNvPr id="405" name="Google Shape;405;p22"/>
            <p:cNvGrpSpPr/>
            <p:nvPr/>
          </p:nvGrpSpPr>
          <p:grpSpPr>
            <a:xfrm rot="10800000" flipH="1">
              <a:off x="8061007" y="1017722"/>
              <a:ext cx="457675" cy="887697"/>
              <a:chOff x="7371757" y="3976747"/>
              <a:chExt cx="457675" cy="887697"/>
            </a:xfrm>
          </p:grpSpPr>
          <p:sp>
            <p:nvSpPr>
              <p:cNvPr id="406" name="Google Shape;406;p22"/>
              <p:cNvSpPr/>
              <p:nvPr/>
            </p:nvSpPr>
            <p:spPr>
              <a:xfrm>
                <a:off x="7371757" y="4712345"/>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7371757" y="4467146"/>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7371757" y="42219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7371757" y="39767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7653632" y="4712345"/>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7653632" y="4467146"/>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7653632" y="42219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7653632" y="39767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22"/>
            <p:cNvGrpSpPr/>
            <p:nvPr/>
          </p:nvGrpSpPr>
          <p:grpSpPr>
            <a:xfrm>
              <a:off x="269328" y="269127"/>
              <a:ext cx="887795" cy="175887"/>
              <a:chOff x="2284850" y="131975"/>
              <a:chExt cx="1720200" cy="340800"/>
            </a:xfrm>
          </p:grpSpPr>
          <p:sp>
            <p:nvSpPr>
              <p:cNvPr id="415" name="Google Shape;415;p22"/>
              <p:cNvSpPr/>
              <p:nvPr/>
            </p:nvSpPr>
            <p:spPr>
              <a:xfrm rot="5400000">
                <a:off x="2261900" y="154925"/>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rot="5400000">
                <a:off x="2737000" y="154925"/>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rot="5400000">
                <a:off x="3212100" y="154925"/>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rot="5400000">
                <a:off x="3687200" y="154925"/>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9" name="Google Shape;419;p22"/>
          <p:cNvSpPr txBox="1">
            <a:spLocks noGrp="1"/>
          </p:cNvSpPr>
          <p:nvPr>
            <p:ph type="title"/>
          </p:nvPr>
        </p:nvSpPr>
        <p:spPr>
          <a:xfrm>
            <a:off x="720000" y="445025"/>
            <a:ext cx="640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0" name="Google Shape;420;p22"/>
          <p:cNvSpPr txBox="1">
            <a:spLocks noGrp="1"/>
          </p:cNvSpPr>
          <p:nvPr>
            <p:ph type="body" idx="1"/>
          </p:nvPr>
        </p:nvSpPr>
        <p:spPr>
          <a:xfrm>
            <a:off x="720000" y="1215750"/>
            <a:ext cx="6409200" cy="33882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rgbClr val="333333"/>
              </a:buClr>
              <a:buSzPts val="800"/>
              <a:buFont typeface="Nunito Light"/>
              <a:buChar char="●"/>
              <a:defRPr/>
            </a:lvl1pPr>
            <a:lvl2pPr marL="914400" lvl="1" indent="-304800" rtl="0">
              <a:spcBef>
                <a:spcPts val="0"/>
              </a:spcBef>
              <a:spcAft>
                <a:spcPts val="0"/>
              </a:spcAft>
              <a:buClr>
                <a:srgbClr val="333333"/>
              </a:buClr>
              <a:buSzPts val="1200"/>
              <a:buFont typeface="Nunito Light"/>
              <a:buChar char="○"/>
              <a:defRPr/>
            </a:lvl2pPr>
            <a:lvl3pPr marL="1371600" lvl="2" indent="-304800" rtl="0">
              <a:lnSpc>
                <a:spcPct val="100000"/>
              </a:lnSpc>
              <a:spcBef>
                <a:spcPts val="0"/>
              </a:spcBef>
              <a:spcAft>
                <a:spcPts val="0"/>
              </a:spcAft>
              <a:buClr>
                <a:srgbClr val="FFC800"/>
              </a:buClr>
              <a:buSzPts val="1200"/>
              <a:buFont typeface="Nunito Light"/>
              <a:buChar char="■"/>
              <a:defRPr/>
            </a:lvl3pPr>
            <a:lvl4pPr marL="1828800" lvl="3" indent="-304800" rtl="0">
              <a:lnSpc>
                <a:spcPct val="100000"/>
              </a:lnSpc>
              <a:spcBef>
                <a:spcPts val="0"/>
              </a:spcBef>
              <a:spcAft>
                <a:spcPts val="0"/>
              </a:spcAft>
              <a:buClr>
                <a:srgbClr val="FFC800"/>
              </a:buClr>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84"/>
        <p:cNvGrpSpPr/>
        <p:nvPr/>
      </p:nvGrpSpPr>
      <p:grpSpPr>
        <a:xfrm>
          <a:off x="0" y="0"/>
          <a:ext cx="0" cy="0"/>
          <a:chOff x="0" y="0"/>
          <a:chExt cx="0" cy="0"/>
        </a:xfrm>
      </p:grpSpPr>
      <p:sp>
        <p:nvSpPr>
          <p:cNvPr id="485" name="Google Shape;485;p26"/>
          <p:cNvSpPr/>
          <p:nvPr/>
        </p:nvSpPr>
        <p:spPr>
          <a:xfrm>
            <a:off x="3" y="0"/>
            <a:ext cx="713100" cy="5143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26"/>
          <p:cNvGrpSpPr/>
          <p:nvPr/>
        </p:nvGrpSpPr>
        <p:grpSpPr>
          <a:xfrm flipH="1">
            <a:off x="7986880" y="4515911"/>
            <a:ext cx="887795" cy="175887"/>
            <a:chOff x="2284850" y="131975"/>
            <a:chExt cx="1720200" cy="340800"/>
          </a:xfrm>
        </p:grpSpPr>
        <p:sp>
          <p:nvSpPr>
            <p:cNvPr id="487" name="Google Shape;487;p26"/>
            <p:cNvSpPr/>
            <p:nvPr/>
          </p:nvSpPr>
          <p:spPr>
            <a:xfrm rot="5400000">
              <a:off x="2261900" y="154925"/>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6"/>
            <p:cNvSpPr/>
            <p:nvPr/>
          </p:nvSpPr>
          <p:spPr>
            <a:xfrm rot="5400000">
              <a:off x="2737000" y="154925"/>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6"/>
            <p:cNvSpPr/>
            <p:nvPr/>
          </p:nvSpPr>
          <p:spPr>
            <a:xfrm rot="5400000">
              <a:off x="3212100" y="154925"/>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6"/>
            <p:cNvSpPr/>
            <p:nvPr/>
          </p:nvSpPr>
          <p:spPr>
            <a:xfrm rot="5400000">
              <a:off x="3687200" y="154925"/>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 name="Google Shape;491;p26"/>
          <p:cNvSpPr txBox="1">
            <a:spLocks noGrp="1"/>
          </p:cNvSpPr>
          <p:nvPr>
            <p:ph type="subTitle" idx="1"/>
          </p:nvPr>
        </p:nvSpPr>
        <p:spPr>
          <a:xfrm>
            <a:off x="1415780" y="2858399"/>
            <a:ext cx="2175300" cy="1015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2" name="Google Shape;492;p26"/>
          <p:cNvSpPr txBox="1">
            <a:spLocks noGrp="1"/>
          </p:cNvSpPr>
          <p:nvPr>
            <p:ph type="subTitle" idx="2"/>
          </p:nvPr>
        </p:nvSpPr>
        <p:spPr>
          <a:xfrm>
            <a:off x="3827405" y="2858399"/>
            <a:ext cx="2175300" cy="1015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3" name="Google Shape;493;p26"/>
          <p:cNvSpPr txBox="1">
            <a:spLocks noGrp="1"/>
          </p:cNvSpPr>
          <p:nvPr>
            <p:ph type="subTitle" idx="3"/>
          </p:nvPr>
        </p:nvSpPr>
        <p:spPr>
          <a:xfrm>
            <a:off x="6239030" y="2858399"/>
            <a:ext cx="2175300" cy="1015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4" name="Google Shape;494;p26"/>
          <p:cNvSpPr txBox="1">
            <a:spLocks noGrp="1"/>
          </p:cNvSpPr>
          <p:nvPr>
            <p:ph type="subTitle" idx="4"/>
          </p:nvPr>
        </p:nvSpPr>
        <p:spPr>
          <a:xfrm>
            <a:off x="1415780" y="2274590"/>
            <a:ext cx="21753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95" name="Google Shape;495;p26"/>
          <p:cNvSpPr txBox="1">
            <a:spLocks noGrp="1"/>
          </p:cNvSpPr>
          <p:nvPr>
            <p:ph type="subTitle" idx="5"/>
          </p:nvPr>
        </p:nvSpPr>
        <p:spPr>
          <a:xfrm>
            <a:off x="3827405" y="2274590"/>
            <a:ext cx="21753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96" name="Google Shape;496;p26"/>
          <p:cNvSpPr txBox="1">
            <a:spLocks noGrp="1"/>
          </p:cNvSpPr>
          <p:nvPr>
            <p:ph type="subTitle" idx="6"/>
          </p:nvPr>
        </p:nvSpPr>
        <p:spPr>
          <a:xfrm>
            <a:off x="6239030" y="2274590"/>
            <a:ext cx="21753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97" name="Google Shape;497;p26"/>
          <p:cNvSpPr txBox="1">
            <a:spLocks noGrp="1"/>
          </p:cNvSpPr>
          <p:nvPr>
            <p:ph type="title"/>
          </p:nvPr>
        </p:nvSpPr>
        <p:spPr>
          <a:xfrm>
            <a:off x="1415775" y="445025"/>
            <a:ext cx="7008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34"/>
        <p:cNvGrpSpPr/>
        <p:nvPr/>
      </p:nvGrpSpPr>
      <p:grpSpPr>
        <a:xfrm>
          <a:off x="0" y="0"/>
          <a:ext cx="0" cy="0"/>
          <a:chOff x="0" y="0"/>
          <a:chExt cx="0" cy="0"/>
        </a:xfrm>
      </p:grpSpPr>
      <p:cxnSp>
        <p:nvCxnSpPr>
          <p:cNvPr id="635" name="Google Shape;635;p32"/>
          <p:cNvCxnSpPr/>
          <p:nvPr/>
        </p:nvCxnSpPr>
        <p:spPr>
          <a:xfrm>
            <a:off x="-7" y="255420"/>
            <a:ext cx="8789400" cy="0"/>
          </a:xfrm>
          <a:prstGeom prst="straightConnector1">
            <a:avLst/>
          </a:prstGeom>
          <a:noFill/>
          <a:ln w="9525" cap="flat" cmpd="sng">
            <a:solidFill>
              <a:schemeClr val="dk1"/>
            </a:solidFill>
            <a:prstDash val="solid"/>
            <a:round/>
            <a:headEnd type="none" w="med" len="med"/>
            <a:tailEnd type="none" w="med" len="med"/>
          </a:ln>
        </p:spPr>
      </p:cxnSp>
      <p:grpSp>
        <p:nvGrpSpPr>
          <p:cNvPr id="636" name="Google Shape;636;p32"/>
          <p:cNvGrpSpPr/>
          <p:nvPr/>
        </p:nvGrpSpPr>
        <p:grpSpPr>
          <a:xfrm>
            <a:off x="269328" y="3823073"/>
            <a:ext cx="887795" cy="175887"/>
            <a:chOff x="-5191947" y="7177654"/>
            <a:chExt cx="1720200" cy="340800"/>
          </a:xfrm>
        </p:grpSpPr>
        <p:sp>
          <p:nvSpPr>
            <p:cNvPr id="637" name="Google Shape;637;p32"/>
            <p:cNvSpPr/>
            <p:nvPr/>
          </p:nvSpPr>
          <p:spPr>
            <a:xfrm rot="5400000">
              <a:off x="-5214897" y="7200604"/>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rot="5400000">
              <a:off x="-4739797" y="7200604"/>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rot="5400000">
              <a:off x="-4264697" y="7200604"/>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rot="5400000">
              <a:off x="-3789597" y="7200604"/>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32"/>
          <p:cNvSpPr/>
          <p:nvPr/>
        </p:nvSpPr>
        <p:spPr>
          <a:xfrm flipH="1">
            <a:off x="8768700" y="150"/>
            <a:ext cx="375300" cy="5143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42"/>
        <p:cNvGrpSpPr/>
        <p:nvPr/>
      </p:nvGrpSpPr>
      <p:grpSpPr>
        <a:xfrm>
          <a:off x="0" y="0"/>
          <a:ext cx="0" cy="0"/>
          <a:chOff x="0" y="0"/>
          <a:chExt cx="0" cy="0"/>
        </a:xfrm>
      </p:grpSpPr>
      <p:cxnSp>
        <p:nvCxnSpPr>
          <p:cNvPr id="643" name="Google Shape;643;p33"/>
          <p:cNvCxnSpPr/>
          <p:nvPr/>
        </p:nvCxnSpPr>
        <p:spPr>
          <a:xfrm rot="10800000">
            <a:off x="354600" y="539495"/>
            <a:ext cx="8789400" cy="0"/>
          </a:xfrm>
          <a:prstGeom prst="straightConnector1">
            <a:avLst/>
          </a:prstGeom>
          <a:noFill/>
          <a:ln w="9525" cap="flat" cmpd="sng">
            <a:solidFill>
              <a:schemeClr val="dk1"/>
            </a:solidFill>
            <a:prstDash val="solid"/>
            <a:round/>
            <a:headEnd type="none" w="med" len="med"/>
            <a:tailEnd type="none" w="med" len="med"/>
          </a:ln>
        </p:spPr>
      </p:cxnSp>
      <p:sp>
        <p:nvSpPr>
          <p:cNvPr id="644" name="Google Shape;644;p33"/>
          <p:cNvSpPr/>
          <p:nvPr/>
        </p:nvSpPr>
        <p:spPr>
          <a:xfrm>
            <a:off x="-7" y="150"/>
            <a:ext cx="3845700" cy="5143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5" name="Google Shape;645;p33"/>
          <p:cNvGrpSpPr/>
          <p:nvPr/>
        </p:nvGrpSpPr>
        <p:grpSpPr>
          <a:xfrm>
            <a:off x="1553061" y="1633371"/>
            <a:ext cx="3369104" cy="3282565"/>
            <a:chOff x="1553061" y="1633371"/>
            <a:chExt cx="3369104" cy="3282565"/>
          </a:xfrm>
        </p:grpSpPr>
        <p:grpSp>
          <p:nvGrpSpPr>
            <p:cNvPr id="646" name="Google Shape;646;p33"/>
            <p:cNvGrpSpPr/>
            <p:nvPr/>
          </p:nvGrpSpPr>
          <p:grpSpPr>
            <a:xfrm rot="10800000">
              <a:off x="1553061" y="1633371"/>
              <a:ext cx="457675" cy="1877049"/>
              <a:chOff x="7973107" y="2709546"/>
              <a:chExt cx="457675" cy="1877049"/>
            </a:xfrm>
          </p:grpSpPr>
          <p:grpSp>
            <p:nvGrpSpPr>
              <p:cNvPr id="647" name="Google Shape;647;p33"/>
              <p:cNvGrpSpPr/>
              <p:nvPr/>
            </p:nvGrpSpPr>
            <p:grpSpPr>
              <a:xfrm>
                <a:off x="7973107" y="3698897"/>
                <a:ext cx="457675" cy="887697"/>
                <a:chOff x="7653632" y="3976747"/>
                <a:chExt cx="457675" cy="887697"/>
              </a:xfrm>
            </p:grpSpPr>
            <p:sp>
              <p:nvSpPr>
                <p:cNvPr id="648" name="Google Shape;648;p33"/>
                <p:cNvSpPr/>
                <p:nvPr/>
              </p:nvSpPr>
              <p:spPr>
                <a:xfrm>
                  <a:off x="7653632" y="4712345"/>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7653632" y="4467146"/>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7653632" y="42219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7653632" y="39767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7935507" y="4712345"/>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7935507" y="4467146"/>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7935507" y="42219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7935507" y="39767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3"/>
              <p:cNvGrpSpPr/>
              <p:nvPr/>
            </p:nvGrpSpPr>
            <p:grpSpPr>
              <a:xfrm>
                <a:off x="7973107" y="2709546"/>
                <a:ext cx="457675" cy="887697"/>
                <a:chOff x="7653632" y="3976747"/>
                <a:chExt cx="457675" cy="887697"/>
              </a:xfrm>
            </p:grpSpPr>
            <p:sp>
              <p:nvSpPr>
                <p:cNvPr id="657" name="Google Shape;657;p33"/>
                <p:cNvSpPr/>
                <p:nvPr/>
              </p:nvSpPr>
              <p:spPr>
                <a:xfrm>
                  <a:off x="7653632" y="4712345"/>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7653632" y="4467146"/>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7653632" y="42219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7653632" y="39767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7935507" y="4712345"/>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7935507" y="4467146"/>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7935507" y="42219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7935507" y="3976747"/>
                  <a:ext cx="175800" cy="152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5" name="Google Shape;665;p33"/>
            <p:cNvGrpSpPr/>
            <p:nvPr/>
          </p:nvGrpSpPr>
          <p:grpSpPr>
            <a:xfrm flipH="1">
              <a:off x="4034370" y="4740048"/>
              <a:ext cx="887795" cy="175887"/>
              <a:chOff x="-5191947" y="7177654"/>
              <a:chExt cx="1720200" cy="340800"/>
            </a:xfrm>
          </p:grpSpPr>
          <p:sp>
            <p:nvSpPr>
              <p:cNvPr id="666" name="Google Shape;666;p33"/>
              <p:cNvSpPr/>
              <p:nvPr/>
            </p:nvSpPr>
            <p:spPr>
              <a:xfrm rot="5400000">
                <a:off x="-5214897" y="7200604"/>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rot="5400000">
                <a:off x="-4739797" y="7200604"/>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rot="5400000">
                <a:off x="-4264697" y="7200604"/>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rot="5400000">
                <a:off x="-3789597" y="7200604"/>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1pPr>
            <a:lvl2pPr marL="914400" lvl="1" indent="-317500">
              <a:lnSpc>
                <a:spcPct val="115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2pPr>
            <a:lvl3pPr marL="1371600" lvl="2" indent="-317500">
              <a:lnSpc>
                <a:spcPct val="115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3pPr>
            <a:lvl4pPr marL="1828800" lvl="3" indent="-317500">
              <a:lnSpc>
                <a:spcPct val="115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4pPr>
            <a:lvl5pPr marL="2286000" lvl="4" indent="-317500">
              <a:lnSpc>
                <a:spcPct val="115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5pPr>
            <a:lvl6pPr marL="2743200" lvl="5" indent="-317500">
              <a:lnSpc>
                <a:spcPct val="115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6pPr>
            <a:lvl7pPr marL="3200400" lvl="6" indent="-317500">
              <a:lnSpc>
                <a:spcPct val="115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7pPr>
            <a:lvl8pPr marL="3657600" lvl="7" indent="-317500">
              <a:lnSpc>
                <a:spcPct val="115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8pPr>
            <a:lvl9pPr marL="4114800" lvl="8" indent="-317500">
              <a:lnSpc>
                <a:spcPct val="115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9" r:id="rId3"/>
    <p:sldLayoutId id="2147483660" r:id="rId4"/>
    <p:sldLayoutId id="2147483661" r:id="rId5"/>
    <p:sldLayoutId id="2147483668" r:id="rId6"/>
    <p:sldLayoutId id="2147483672" r:id="rId7"/>
    <p:sldLayoutId id="2147483678" r:id="rId8"/>
    <p:sldLayoutId id="2147483679" r:id="rId9"/>
    <p:sldLayoutId id="214748368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hyperlink" Target="https://doi.org/10.1186/s12936-017-1913-x"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37"/>
          <p:cNvSpPr txBox="1">
            <a:spLocks noGrp="1"/>
          </p:cNvSpPr>
          <p:nvPr>
            <p:ph type="ctrTitle"/>
          </p:nvPr>
        </p:nvSpPr>
        <p:spPr>
          <a:xfrm>
            <a:off x="713225" y="756100"/>
            <a:ext cx="6020727" cy="2698800"/>
          </a:xfrm>
          <a:prstGeom prst="rect">
            <a:avLst/>
          </a:prstGeom>
        </p:spPr>
        <p:txBody>
          <a:bodyPr spcFirstLastPara="1" wrap="square" lIns="91425" tIns="91425" rIns="91425" bIns="91425" anchor="b" anchorCtr="0">
            <a:noAutofit/>
          </a:bodyPr>
          <a:lstStyle/>
          <a:p>
            <a:pPr lvl="0"/>
            <a:r>
              <a:rPr lang="en-GB" sz="2200" cap="all" dirty="0" smtClean="0"/>
              <a:t>Prediction </a:t>
            </a:r>
            <a:r>
              <a:rPr lang="en-GB" sz="2200" cap="all" dirty="0"/>
              <a:t>of malaria cases based </a:t>
            </a:r>
            <a:r>
              <a:rPr lang="en-GB" sz="2200" cap="all" dirty="0" smtClean="0"/>
              <a:t>on weather </a:t>
            </a:r>
            <a:r>
              <a:rPr lang="en-GB" sz="2200" cap="all" dirty="0"/>
              <a:t>data using machine learning</a:t>
            </a:r>
            <a:endParaRPr sz="2200" dirty="0"/>
          </a:p>
        </p:txBody>
      </p:sp>
      <p:sp>
        <p:nvSpPr>
          <p:cNvPr id="681" name="Google Shape;681;p37"/>
          <p:cNvSpPr txBox="1">
            <a:spLocks noGrp="1"/>
          </p:cNvSpPr>
          <p:nvPr>
            <p:ph type="subTitle" idx="1"/>
          </p:nvPr>
        </p:nvSpPr>
        <p:spPr>
          <a:xfrm>
            <a:off x="713213" y="3847733"/>
            <a:ext cx="4777500" cy="39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Presented By- Nidhi Chavan, Nitesh </a:t>
            </a:r>
            <a:r>
              <a:rPr lang="en" dirty="0" smtClean="0"/>
              <a:t>Tanwer</a:t>
            </a:r>
            <a:endParaRPr lang="en-US" dirty="0"/>
          </a:p>
          <a:p>
            <a:pPr marL="0" lvl="0" indent="0" algn="l" rtl="0">
              <a:spcBef>
                <a:spcPts val="0"/>
              </a:spcBef>
              <a:spcAft>
                <a:spcPts val="0"/>
              </a:spcAft>
              <a:buNone/>
            </a:pPr>
            <a:r>
              <a:rPr lang="en-US" dirty="0" smtClean="0"/>
              <a:t>Supervisor – Dr. </a:t>
            </a:r>
            <a:r>
              <a:rPr lang="en-US" dirty="0" err="1" smtClean="0"/>
              <a:t>Dongyun</a:t>
            </a:r>
            <a:r>
              <a:rPr lang="en-US" dirty="0" smtClean="0"/>
              <a:t> </a:t>
            </a:r>
            <a:r>
              <a:rPr lang="en-US" dirty="0" err="1" smtClean="0"/>
              <a:t>Nie</a:t>
            </a:r>
            <a:endParaRPr dirty="0"/>
          </a:p>
        </p:txBody>
      </p:sp>
      <p:cxnSp>
        <p:nvCxnSpPr>
          <p:cNvPr id="687" name="Google Shape;687;p37"/>
          <p:cNvCxnSpPr/>
          <p:nvPr/>
        </p:nvCxnSpPr>
        <p:spPr>
          <a:xfrm rot="10800000" flipH="1">
            <a:off x="-19200" y="3646672"/>
            <a:ext cx="7148400" cy="9300"/>
          </a:xfrm>
          <a:prstGeom prst="straightConnector1">
            <a:avLst/>
          </a:prstGeom>
          <a:noFill/>
          <a:ln w="9525" cap="flat" cmpd="sng">
            <a:solidFill>
              <a:schemeClr val="dk1"/>
            </a:solidFill>
            <a:prstDash val="solid"/>
            <a:round/>
            <a:headEnd type="none" w="med" len="med"/>
            <a:tailEnd type="none" w="med" len="med"/>
          </a:ln>
        </p:spPr>
      </p:cxnSp>
      <p:grpSp>
        <p:nvGrpSpPr>
          <p:cNvPr id="127" name="Google Shape;1026;p45"/>
          <p:cNvGrpSpPr/>
          <p:nvPr/>
        </p:nvGrpSpPr>
        <p:grpSpPr>
          <a:xfrm>
            <a:off x="5046429" y="102800"/>
            <a:ext cx="1840109" cy="1957224"/>
            <a:chOff x="5311252" y="546853"/>
            <a:chExt cx="2464732" cy="2550702"/>
          </a:xfrm>
        </p:grpSpPr>
        <p:sp>
          <p:nvSpPr>
            <p:cNvPr id="128" name="Google Shape;1027;p45"/>
            <p:cNvSpPr/>
            <p:nvPr/>
          </p:nvSpPr>
          <p:spPr>
            <a:xfrm>
              <a:off x="5311252" y="546853"/>
              <a:ext cx="2464732" cy="2464732"/>
            </a:xfrm>
            <a:custGeom>
              <a:avLst/>
              <a:gdLst/>
              <a:ahLst/>
              <a:cxnLst/>
              <a:rect l="l" t="t" r="r" b="b"/>
              <a:pathLst>
                <a:path w="59124" h="59124" extrusionOk="0">
                  <a:moveTo>
                    <a:pt x="29562" y="1"/>
                  </a:moveTo>
                  <a:cubicBezTo>
                    <a:pt x="21721" y="1"/>
                    <a:pt x="14203" y="3115"/>
                    <a:pt x="8658" y="8658"/>
                  </a:cubicBezTo>
                  <a:cubicBezTo>
                    <a:pt x="3114" y="14203"/>
                    <a:pt x="0" y="21721"/>
                    <a:pt x="0" y="29562"/>
                  </a:cubicBezTo>
                  <a:cubicBezTo>
                    <a:pt x="0" y="37403"/>
                    <a:pt x="3114" y="44922"/>
                    <a:pt x="8658" y="50466"/>
                  </a:cubicBezTo>
                  <a:cubicBezTo>
                    <a:pt x="14203" y="56009"/>
                    <a:pt x="21721" y="59124"/>
                    <a:pt x="29562" y="59124"/>
                  </a:cubicBezTo>
                  <a:cubicBezTo>
                    <a:pt x="37401" y="59124"/>
                    <a:pt x="44921" y="56009"/>
                    <a:pt x="50466" y="50466"/>
                  </a:cubicBezTo>
                  <a:cubicBezTo>
                    <a:pt x="56009" y="44922"/>
                    <a:pt x="59124" y="37403"/>
                    <a:pt x="59124" y="29562"/>
                  </a:cubicBezTo>
                  <a:cubicBezTo>
                    <a:pt x="59124" y="21721"/>
                    <a:pt x="56009" y="14203"/>
                    <a:pt x="50466" y="8658"/>
                  </a:cubicBezTo>
                  <a:cubicBezTo>
                    <a:pt x="44921" y="3115"/>
                    <a:pt x="37401" y="1"/>
                    <a:pt x="29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028;p45"/>
            <p:cNvSpPr/>
            <p:nvPr/>
          </p:nvSpPr>
          <p:spPr>
            <a:xfrm>
              <a:off x="5488049" y="723649"/>
              <a:ext cx="2111138" cy="2111138"/>
            </a:xfrm>
            <a:custGeom>
              <a:avLst/>
              <a:gdLst/>
              <a:ahLst/>
              <a:cxnLst/>
              <a:rect l="l" t="t" r="r" b="b"/>
              <a:pathLst>
                <a:path w="50642" h="50642" extrusionOk="0">
                  <a:moveTo>
                    <a:pt x="25321" y="1"/>
                  </a:moveTo>
                  <a:cubicBezTo>
                    <a:pt x="18605" y="1"/>
                    <a:pt x="12164" y="2669"/>
                    <a:pt x="7416" y="7417"/>
                  </a:cubicBezTo>
                  <a:cubicBezTo>
                    <a:pt x="2667" y="12166"/>
                    <a:pt x="0" y="18605"/>
                    <a:pt x="0" y="25321"/>
                  </a:cubicBezTo>
                  <a:cubicBezTo>
                    <a:pt x="0" y="32037"/>
                    <a:pt x="2667" y="38477"/>
                    <a:pt x="7416" y="43226"/>
                  </a:cubicBezTo>
                  <a:cubicBezTo>
                    <a:pt x="12164" y="47974"/>
                    <a:pt x="18605" y="50642"/>
                    <a:pt x="25321" y="50642"/>
                  </a:cubicBezTo>
                  <a:cubicBezTo>
                    <a:pt x="32036" y="50642"/>
                    <a:pt x="38476" y="47974"/>
                    <a:pt x="43226" y="43226"/>
                  </a:cubicBezTo>
                  <a:cubicBezTo>
                    <a:pt x="47973" y="38477"/>
                    <a:pt x="50642" y="32037"/>
                    <a:pt x="50642" y="25321"/>
                  </a:cubicBezTo>
                  <a:cubicBezTo>
                    <a:pt x="50642" y="18605"/>
                    <a:pt x="47973" y="12166"/>
                    <a:pt x="43226" y="7417"/>
                  </a:cubicBezTo>
                  <a:cubicBezTo>
                    <a:pt x="38476" y="2669"/>
                    <a:pt x="32036" y="1"/>
                    <a:pt x="25321"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029;p45"/>
            <p:cNvSpPr/>
            <p:nvPr/>
          </p:nvSpPr>
          <p:spPr>
            <a:xfrm>
              <a:off x="6599396" y="979986"/>
              <a:ext cx="48566" cy="37727"/>
            </a:xfrm>
            <a:custGeom>
              <a:avLst/>
              <a:gdLst/>
              <a:ahLst/>
              <a:cxnLst/>
              <a:rect l="l" t="t" r="r" b="b"/>
              <a:pathLst>
                <a:path w="1165" h="905" extrusionOk="0">
                  <a:moveTo>
                    <a:pt x="582" y="1"/>
                  </a:moveTo>
                  <a:cubicBezTo>
                    <a:pt x="0" y="1"/>
                    <a:pt x="0" y="904"/>
                    <a:pt x="582" y="904"/>
                  </a:cubicBezTo>
                  <a:cubicBezTo>
                    <a:pt x="1162" y="903"/>
                    <a:pt x="1165" y="1"/>
                    <a:pt x="582" y="1"/>
                  </a:cubicBezTo>
                  <a:close/>
                </a:path>
              </a:pathLst>
            </a:custGeom>
            <a:solidFill>
              <a:srgbClr val="DE9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030;p45"/>
            <p:cNvSpPr/>
            <p:nvPr/>
          </p:nvSpPr>
          <p:spPr>
            <a:xfrm>
              <a:off x="7081303" y="1092959"/>
              <a:ext cx="44939" cy="37685"/>
            </a:xfrm>
            <a:custGeom>
              <a:avLst/>
              <a:gdLst/>
              <a:ahLst/>
              <a:cxnLst/>
              <a:rect l="l" t="t" r="r" b="b"/>
              <a:pathLst>
                <a:path w="1078" h="904" extrusionOk="0">
                  <a:moveTo>
                    <a:pt x="465" y="0"/>
                  </a:moveTo>
                  <a:cubicBezTo>
                    <a:pt x="228" y="0"/>
                    <a:pt x="1" y="208"/>
                    <a:pt x="13" y="453"/>
                  </a:cubicBezTo>
                  <a:cubicBezTo>
                    <a:pt x="23" y="697"/>
                    <a:pt x="210" y="904"/>
                    <a:pt x="465" y="904"/>
                  </a:cubicBezTo>
                  <a:lnTo>
                    <a:pt x="615" y="904"/>
                  </a:lnTo>
                  <a:cubicBezTo>
                    <a:pt x="850" y="904"/>
                    <a:pt x="1077" y="696"/>
                    <a:pt x="1067" y="453"/>
                  </a:cubicBezTo>
                  <a:cubicBezTo>
                    <a:pt x="1057" y="207"/>
                    <a:pt x="869" y="0"/>
                    <a:pt x="615" y="0"/>
                  </a:cubicBezTo>
                  <a:close/>
                </a:path>
              </a:pathLst>
            </a:custGeom>
            <a:solidFill>
              <a:srgbClr val="DE9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031;p45"/>
            <p:cNvSpPr/>
            <p:nvPr/>
          </p:nvSpPr>
          <p:spPr>
            <a:xfrm>
              <a:off x="7346352" y="1613928"/>
              <a:ext cx="48566" cy="37727"/>
            </a:xfrm>
            <a:custGeom>
              <a:avLst/>
              <a:gdLst/>
              <a:ahLst/>
              <a:cxnLst/>
              <a:rect l="l" t="t" r="r" b="b"/>
              <a:pathLst>
                <a:path w="1165" h="905" extrusionOk="0">
                  <a:moveTo>
                    <a:pt x="582" y="1"/>
                  </a:moveTo>
                  <a:cubicBezTo>
                    <a:pt x="0" y="1"/>
                    <a:pt x="0" y="904"/>
                    <a:pt x="582" y="904"/>
                  </a:cubicBezTo>
                  <a:cubicBezTo>
                    <a:pt x="1162" y="904"/>
                    <a:pt x="1164" y="1"/>
                    <a:pt x="582" y="1"/>
                  </a:cubicBezTo>
                  <a:close/>
                </a:path>
              </a:pathLst>
            </a:custGeom>
            <a:solidFill>
              <a:srgbClr val="DE9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032;p45"/>
            <p:cNvSpPr/>
            <p:nvPr/>
          </p:nvSpPr>
          <p:spPr>
            <a:xfrm>
              <a:off x="6335722" y="2498995"/>
              <a:ext cx="48566" cy="37769"/>
            </a:xfrm>
            <a:custGeom>
              <a:avLst/>
              <a:gdLst/>
              <a:ahLst/>
              <a:cxnLst/>
              <a:rect l="l" t="t" r="r" b="b"/>
              <a:pathLst>
                <a:path w="1165" h="906" extrusionOk="0">
                  <a:moveTo>
                    <a:pt x="582" y="0"/>
                  </a:moveTo>
                  <a:cubicBezTo>
                    <a:pt x="0" y="0"/>
                    <a:pt x="0" y="905"/>
                    <a:pt x="582" y="905"/>
                  </a:cubicBezTo>
                  <a:cubicBezTo>
                    <a:pt x="1163" y="905"/>
                    <a:pt x="1165" y="0"/>
                    <a:pt x="582" y="0"/>
                  </a:cubicBezTo>
                  <a:close/>
                </a:path>
              </a:pathLst>
            </a:custGeom>
            <a:solidFill>
              <a:srgbClr val="DE9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033;p45"/>
            <p:cNvSpPr/>
            <p:nvPr/>
          </p:nvSpPr>
          <p:spPr>
            <a:xfrm>
              <a:off x="5995928" y="1256165"/>
              <a:ext cx="37686" cy="43980"/>
            </a:xfrm>
            <a:custGeom>
              <a:avLst/>
              <a:gdLst/>
              <a:ahLst/>
              <a:cxnLst/>
              <a:rect l="l" t="t" r="r" b="b"/>
              <a:pathLst>
                <a:path w="904" h="1055" extrusionOk="0">
                  <a:moveTo>
                    <a:pt x="469" y="1"/>
                  </a:moveTo>
                  <a:cubicBezTo>
                    <a:pt x="463" y="1"/>
                    <a:pt x="457" y="1"/>
                    <a:pt x="451" y="1"/>
                  </a:cubicBezTo>
                  <a:cubicBezTo>
                    <a:pt x="207" y="11"/>
                    <a:pt x="0" y="199"/>
                    <a:pt x="0" y="452"/>
                  </a:cubicBezTo>
                  <a:lnTo>
                    <a:pt x="0" y="603"/>
                  </a:lnTo>
                  <a:cubicBezTo>
                    <a:pt x="0" y="833"/>
                    <a:pt x="197" y="1055"/>
                    <a:pt x="433" y="1055"/>
                  </a:cubicBezTo>
                  <a:cubicBezTo>
                    <a:pt x="439" y="1055"/>
                    <a:pt x="445" y="1054"/>
                    <a:pt x="451" y="1054"/>
                  </a:cubicBezTo>
                  <a:cubicBezTo>
                    <a:pt x="697" y="1044"/>
                    <a:pt x="904" y="856"/>
                    <a:pt x="904" y="603"/>
                  </a:cubicBezTo>
                  <a:lnTo>
                    <a:pt x="904" y="452"/>
                  </a:lnTo>
                  <a:cubicBezTo>
                    <a:pt x="904" y="222"/>
                    <a:pt x="706" y="1"/>
                    <a:pt x="469" y="1"/>
                  </a:cubicBezTo>
                  <a:close/>
                </a:path>
              </a:pathLst>
            </a:custGeom>
            <a:solidFill>
              <a:srgbClr val="DE9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034;p45"/>
            <p:cNvSpPr/>
            <p:nvPr/>
          </p:nvSpPr>
          <p:spPr>
            <a:xfrm>
              <a:off x="5629911" y="1620347"/>
              <a:ext cx="47774" cy="43772"/>
            </a:xfrm>
            <a:custGeom>
              <a:avLst/>
              <a:gdLst/>
              <a:ahLst/>
              <a:cxnLst/>
              <a:rect l="l" t="t" r="r" b="b"/>
              <a:pathLst>
                <a:path w="1146" h="1050" extrusionOk="0">
                  <a:moveTo>
                    <a:pt x="492" y="0"/>
                  </a:moveTo>
                  <a:cubicBezTo>
                    <a:pt x="376" y="0"/>
                    <a:pt x="261" y="42"/>
                    <a:pt x="179" y="130"/>
                  </a:cubicBezTo>
                  <a:cubicBezTo>
                    <a:pt x="15" y="310"/>
                    <a:pt x="1" y="589"/>
                    <a:pt x="179" y="770"/>
                  </a:cubicBezTo>
                  <a:lnTo>
                    <a:pt x="330" y="919"/>
                  </a:lnTo>
                  <a:cubicBezTo>
                    <a:pt x="415" y="1004"/>
                    <a:pt x="536" y="1049"/>
                    <a:pt x="656" y="1049"/>
                  </a:cubicBezTo>
                  <a:cubicBezTo>
                    <a:pt x="772" y="1049"/>
                    <a:pt x="888" y="1007"/>
                    <a:pt x="969" y="919"/>
                  </a:cubicBezTo>
                  <a:cubicBezTo>
                    <a:pt x="1133" y="740"/>
                    <a:pt x="1146" y="459"/>
                    <a:pt x="969" y="280"/>
                  </a:cubicBezTo>
                  <a:lnTo>
                    <a:pt x="818" y="130"/>
                  </a:lnTo>
                  <a:cubicBezTo>
                    <a:pt x="734" y="45"/>
                    <a:pt x="612" y="0"/>
                    <a:pt x="492" y="0"/>
                  </a:cubicBezTo>
                  <a:close/>
                </a:path>
              </a:pathLst>
            </a:custGeom>
            <a:solidFill>
              <a:srgbClr val="DE9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035;p45"/>
            <p:cNvSpPr/>
            <p:nvPr/>
          </p:nvSpPr>
          <p:spPr>
            <a:xfrm>
              <a:off x="5794577" y="2342083"/>
              <a:ext cx="44897" cy="37727"/>
            </a:xfrm>
            <a:custGeom>
              <a:avLst/>
              <a:gdLst/>
              <a:ahLst/>
              <a:cxnLst/>
              <a:rect l="l" t="t" r="r" b="b"/>
              <a:pathLst>
                <a:path w="1077" h="905" extrusionOk="0">
                  <a:moveTo>
                    <a:pt x="463" y="1"/>
                  </a:moveTo>
                  <a:cubicBezTo>
                    <a:pt x="227" y="1"/>
                    <a:pt x="0" y="209"/>
                    <a:pt x="12" y="453"/>
                  </a:cubicBezTo>
                  <a:cubicBezTo>
                    <a:pt x="22" y="698"/>
                    <a:pt x="210" y="904"/>
                    <a:pt x="463" y="904"/>
                  </a:cubicBezTo>
                  <a:lnTo>
                    <a:pt x="614" y="904"/>
                  </a:lnTo>
                  <a:cubicBezTo>
                    <a:pt x="850" y="904"/>
                    <a:pt x="1077" y="698"/>
                    <a:pt x="1067" y="453"/>
                  </a:cubicBezTo>
                  <a:cubicBezTo>
                    <a:pt x="1055" y="207"/>
                    <a:pt x="866" y="1"/>
                    <a:pt x="614" y="1"/>
                  </a:cubicBezTo>
                  <a:close/>
                </a:path>
              </a:pathLst>
            </a:custGeom>
            <a:solidFill>
              <a:srgbClr val="DE9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036;p45"/>
            <p:cNvSpPr/>
            <p:nvPr/>
          </p:nvSpPr>
          <p:spPr>
            <a:xfrm>
              <a:off x="6906049" y="2630852"/>
              <a:ext cx="37769" cy="44022"/>
            </a:xfrm>
            <a:custGeom>
              <a:avLst/>
              <a:gdLst/>
              <a:ahLst/>
              <a:cxnLst/>
              <a:rect l="l" t="t" r="r" b="b"/>
              <a:pathLst>
                <a:path w="906" h="1056" extrusionOk="0">
                  <a:moveTo>
                    <a:pt x="469" y="0"/>
                  </a:moveTo>
                  <a:cubicBezTo>
                    <a:pt x="464" y="0"/>
                    <a:pt x="458" y="0"/>
                    <a:pt x="453" y="1"/>
                  </a:cubicBezTo>
                  <a:cubicBezTo>
                    <a:pt x="208" y="12"/>
                    <a:pt x="0" y="198"/>
                    <a:pt x="0" y="453"/>
                  </a:cubicBezTo>
                  <a:lnTo>
                    <a:pt x="0" y="602"/>
                  </a:lnTo>
                  <a:cubicBezTo>
                    <a:pt x="0" y="834"/>
                    <a:pt x="198" y="1055"/>
                    <a:pt x="435" y="1055"/>
                  </a:cubicBezTo>
                  <a:cubicBezTo>
                    <a:pt x="441" y="1055"/>
                    <a:pt x="447" y="1055"/>
                    <a:pt x="453" y="1055"/>
                  </a:cubicBezTo>
                  <a:cubicBezTo>
                    <a:pt x="699" y="1045"/>
                    <a:pt x="906" y="857"/>
                    <a:pt x="906" y="602"/>
                  </a:cubicBezTo>
                  <a:lnTo>
                    <a:pt x="906" y="453"/>
                  </a:lnTo>
                  <a:cubicBezTo>
                    <a:pt x="906" y="220"/>
                    <a:pt x="705" y="0"/>
                    <a:pt x="469" y="0"/>
                  </a:cubicBezTo>
                  <a:close/>
                </a:path>
              </a:pathLst>
            </a:custGeom>
            <a:solidFill>
              <a:srgbClr val="DE9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037;p45"/>
            <p:cNvSpPr/>
            <p:nvPr/>
          </p:nvSpPr>
          <p:spPr>
            <a:xfrm>
              <a:off x="7377660" y="1908950"/>
              <a:ext cx="48566" cy="37769"/>
            </a:xfrm>
            <a:custGeom>
              <a:avLst/>
              <a:gdLst/>
              <a:ahLst/>
              <a:cxnLst/>
              <a:rect l="l" t="t" r="r" b="b"/>
              <a:pathLst>
                <a:path w="1165" h="906" extrusionOk="0">
                  <a:moveTo>
                    <a:pt x="583" y="0"/>
                  </a:moveTo>
                  <a:cubicBezTo>
                    <a:pt x="1" y="0"/>
                    <a:pt x="1" y="905"/>
                    <a:pt x="583" y="905"/>
                  </a:cubicBezTo>
                  <a:cubicBezTo>
                    <a:pt x="1165" y="905"/>
                    <a:pt x="1165" y="0"/>
                    <a:pt x="583" y="0"/>
                  </a:cubicBezTo>
                  <a:close/>
                </a:path>
              </a:pathLst>
            </a:custGeom>
            <a:solidFill>
              <a:srgbClr val="DE9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038;p45"/>
            <p:cNvSpPr/>
            <p:nvPr/>
          </p:nvSpPr>
          <p:spPr>
            <a:xfrm>
              <a:off x="7101522" y="1846252"/>
              <a:ext cx="48524" cy="37685"/>
            </a:xfrm>
            <a:custGeom>
              <a:avLst/>
              <a:gdLst/>
              <a:ahLst/>
              <a:cxnLst/>
              <a:rect l="l" t="t" r="r" b="b"/>
              <a:pathLst>
                <a:path w="1164" h="904" extrusionOk="0">
                  <a:moveTo>
                    <a:pt x="582" y="0"/>
                  </a:moveTo>
                  <a:cubicBezTo>
                    <a:pt x="1" y="0"/>
                    <a:pt x="1" y="904"/>
                    <a:pt x="582" y="904"/>
                  </a:cubicBezTo>
                  <a:cubicBezTo>
                    <a:pt x="1164" y="902"/>
                    <a:pt x="1164" y="0"/>
                    <a:pt x="582" y="0"/>
                  </a:cubicBezTo>
                  <a:close/>
                </a:path>
              </a:pathLst>
            </a:custGeom>
            <a:solidFill>
              <a:srgbClr val="DE9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039;p45"/>
            <p:cNvSpPr/>
            <p:nvPr/>
          </p:nvSpPr>
          <p:spPr>
            <a:xfrm>
              <a:off x="6385914" y="1971773"/>
              <a:ext cx="48566" cy="37685"/>
            </a:xfrm>
            <a:custGeom>
              <a:avLst/>
              <a:gdLst/>
              <a:ahLst/>
              <a:cxnLst/>
              <a:rect l="l" t="t" r="r" b="b"/>
              <a:pathLst>
                <a:path w="1165" h="904" extrusionOk="0">
                  <a:moveTo>
                    <a:pt x="583" y="0"/>
                  </a:moveTo>
                  <a:cubicBezTo>
                    <a:pt x="0" y="0"/>
                    <a:pt x="0" y="904"/>
                    <a:pt x="583" y="904"/>
                  </a:cubicBezTo>
                  <a:cubicBezTo>
                    <a:pt x="1163" y="904"/>
                    <a:pt x="1164" y="0"/>
                    <a:pt x="583" y="0"/>
                  </a:cubicBezTo>
                  <a:close/>
                </a:path>
              </a:pathLst>
            </a:custGeom>
            <a:solidFill>
              <a:srgbClr val="DE9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040;p45"/>
            <p:cNvSpPr/>
            <p:nvPr/>
          </p:nvSpPr>
          <p:spPr>
            <a:xfrm>
              <a:off x="6177893" y="2329577"/>
              <a:ext cx="37727" cy="44022"/>
            </a:xfrm>
            <a:custGeom>
              <a:avLst/>
              <a:gdLst/>
              <a:ahLst/>
              <a:cxnLst/>
              <a:rect l="l" t="t" r="r" b="b"/>
              <a:pathLst>
                <a:path w="905" h="1056" extrusionOk="0">
                  <a:moveTo>
                    <a:pt x="469" y="0"/>
                  </a:moveTo>
                  <a:cubicBezTo>
                    <a:pt x="464" y="0"/>
                    <a:pt x="459" y="0"/>
                    <a:pt x="453" y="0"/>
                  </a:cubicBezTo>
                  <a:cubicBezTo>
                    <a:pt x="207" y="12"/>
                    <a:pt x="1" y="198"/>
                    <a:pt x="1" y="453"/>
                  </a:cubicBezTo>
                  <a:lnTo>
                    <a:pt x="1" y="602"/>
                  </a:lnTo>
                  <a:cubicBezTo>
                    <a:pt x="1" y="832"/>
                    <a:pt x="199" y="1055"/>
                    <a:pt x="435" y="1055"/>
                  </a:cubicBezTo>
                  <a:cubicBezTo>
                    <a:pt x="441" y="1055"/>
                    <a:pt x="447" y="1055"/>
                    <a:pt x="453" y="1055"/>
                  </a:cubicBezTo>
                  <a:cubicBezTo>
                    <a:pt x="698" y="1043"/>
                    <a:pt x="904" y="857"/>
                    <a:pt x="904" y="602"/>
                  </a:cubicBezTo>
                  <a:lnTo>
                    <a:pt x="904" y="453"/>
                  </a:lnTo>
                  <a:cubicBezTo>
                    <a:pt x="904" y="219"/>
                    <a:pt x="707" y="0"/>
                    <a:pt x="469" y="0"/>
                  </a:cubicBezTo>
                  <a:close/>
                </a:path>
              </a:pathLst>
            </a:custGeom>
            <a:solidFill>
              <a:srgbClr val="DE9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041;p45"/>
            <p:cNvSpPr/>
            <p:nvPr/>
          </p:nvSpPr>
          <p:spPr>
            <a:xfrm>
              <a:off x="5907592" y="2147528"/>
              <a:ext cx="44897" cy="37685"/>
            </a:xfrm>
            <a:custGeom>
              <a:avLst/>
              <a:gdLst/>
              <a:ahLst/>
              <a:cxnLst/>
              <a:rect l="l" t="t" r="r" b="b"/>
              <a:pathLst>
                <a:path w="1077" h="904" extrusionOk="0">
                  <a:moveTo>
                    <a:pt x="464" y="0"/>
                  </a:moveTo>
                  <a:cubicBezTo>
                    <a:pt x="227" y="0"/>
                    <a:pt x="0" y="207"/>
                    <a:pt x="12" y="451"/>
                  </a:cubicBezTo>
                  <a:cubicBezTo>
                    <a:pt x="22" y="697"/>
                    <a:pt x="210" y="904"/>
                    <a:pt x="464" y="904"/>
                  </a:cubicBezTo>
                  <a:lnTo>
                    <a:pt x="614" y="904"/>
                  </a:lnTo>
                  <a:cubicBezTo>
                    <a:pt x="849" y="904"/>
                    <a:pt x="1076" y="696"/>
                    <a:pt x="1066" y="451"/>
                  </a:cubicBezTo>
                  <a:cubicBezTo>
                    <a:pt x="1053" y="207"/>
                    <a:pt x="867" y="0"/>
                    <a:pt x="614" y="0"/>
                  </a:cubicBezTo>
                  <a:close/>
                </a:path>
              </a:pathLst>
            </a:custGeom>
            <a:solidFill>
              <a:srgbClr val="DE9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042;p45"/>
            <p:cNvSpPr/>
            <p:nvPr/>
          </p:nvSpPr>
          <p:spPr>
            <a:xfrm>
              <a:off x="6246511" y="1199721"/>
              <a:ext cx="44939" cy="37727"/>
            </a:xfrm>
            <a:custGeom>
              <a:avLst/>
              <a:gdLst/>
              <a:ahLst/>
              <a:cxnLst/>
              <a:rect l="l" t="t" r="r" b="b"/>
              <a:pathLst>
                <a:path w="1078" h="905" extrusionOk="0">
                  <a:moveTo>
                    <a:pt x="464" y="1"/>
                  </a:moveTo>
                  <a:cubicBezTo>
                    <a:pt x="228" y="1"/>
                    <a:pt x="1" y="208"/>
                    <a:pt x="11" y="452"/>
                  </a:cubicBezTo>
                  <a:cubicBezTo>
                    <a:pt x="23" y="698"/>
                    <a:pt x="209" y="904"/>
                    <a:pt x="464" y="904"/>
                  </a:cubicBezTo>
                  <a:lnTo>
                    <a:pt x="613" y="904"/>
                  </a:lnTo>
                  <a:cubicBezTo>
                    <a:pt x="850" y="904"/>
                    <a:pt x="1077" y="698"/>
                    <a:pt x="1066" y="452"/>
                  </a:cubicBezTo>
                  <a:cubicBezTo>
                    <a:pt x="1055" y="207"/>
                    <a:pt x="868" y="1"/>
                    <a:pt x="613" y="1"/>
                  </a:cubicBezTo>
                  <a:close/>
                </a:path>
              </a:pathLst>
            </a:custGeom>
            <a:solidFill>
              <a:srgbClr val="DE9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043;p45"/>
            <p:cNvSpPr/>
            <p:nvPr/>
          </p:nvSpPr>
          <p:spPr>
            <a:xfrm>
              <a:off x="6164887" y="879560"/>
              <a:ext cx="44939" cy="37727"/>
            </a:xfrm>
            <a:custGeom>
              <a:avLst/>
              <a:gdLst/>
              <a:ahLst/>
              <a:cxnLst/>
              <a:rect l="l" t="t" r="r" b="b"/>
              <a:pathLst>
                <a:path w="1078" h="905" extrusionOk="0">
                  <a:moveTo>
                    <a:pt x="465" y="1"/>
                  </a:moveTo>
                  <a:cubicBezTo>
                    <a:pt x="228" y="1"/>
                    <a:pt x="1" y="209"/>
                    <a:pt x="13" y="453"/>
                  </a:cubicBezTo>
                  <a:cubicBezTo>
                    <a:pt x="23" y="698"/>
                    <a:pt x="210" y="904"/>
                    <a:pt x="465" y="904"/>
                  </a:cubicBezTo>
                  <a:lnTo>
                    <a:pt x="614" y="904"/>
                  </a:lnTo>
                  <a:cubicBezTo>
                    <a:pt x="850" y="904"/>
                    <a:pt x="1077" y="696"/>
                    <a:pt x="1067" y="453"/>
                  </a:cubicBezTo>
                  <a:cubicBezTo>
                    <a:pt x="1055" y="207"/>
                    <a:pt x="868" y="1"/>
                    <a:pt x="614" y="1"/>
                  </a:cubicBezTo>
                  <a:close/>
                </a:path>
              </a:pathLst>
            </a:custGeom>
            <a:solidFill>
              <a:srgbClr val="DE9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044;p45"/>
            <p:cNvSpPr/>
            <p:nvPr/>
          </p:nvSpPr>
          <p:spPr>
            <a:xfrm>
              <a:off x="5751889" y="1174583"/>
              <a:ext cx="48566" cy="37769"/>
            </a:xfrm>
            <a:custGeom>
              <a:avLst/>
              <a:gdLst/>
              <a:ahLst/>
              <a:cxnLst/>
              <a:rect l="l" t="t" r="r" b="b"/>
              <a:pathLst>
                <a:path w="1165" h="906" extrusionOk="0">
                  <a:moveTo>
                    <a:pt x="584" y="0"/>
                  </a:moveTo>
                  <a:cubicBezTo>
                    <a:pt x="1" y="0"/>
                    <a:pt x="1" y="905"/>
                    <a:pt x="584" y="905"/>
                  </a:cubicBezTo>
                  <a:cubicBezTo>
                    <a:pt x="1165" y="904"/>
                    <a:pt x="1165" y="0"/>
                    <a:pt x="584" y="0"/>
                  </a:cubicBezTo>
                  <a:close/>
                </a:path>
              </a:pathLst>
            </a:custGeom>
            <a:solidFill>
              <a:srgbClr val="DE9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045;p45"/>
            <p:cNvSpPr/>
            <p:nvPr/>
          </p:nvSpPr>
          <p:spPr>
            <a:xfrm>
              <a:off x="7296077" y="1237323"/>
              <a:ext cx="48608" cy="37727"/>
            </a:xfrm>
            <a:custGeom>
              <a:avLst/>
              <a:gdLst/>
              <a:ahLst/>
              <a:cxnLst/>
              <a:rect l="l" t="t" r="r" b="b"/>
              <a:pathLst>
                <a:path w="1166" h="905" extrusionOk="0">
                  <a:moveTo>
                    <a:pt x="584" y="1"/>
                  </a:moveTo>
                  <a:cubicBezTo>
                    <a:pt x="1" y="1"/>
                    <a:pt x="1" y="904"/>
                    <a:pt x="584" y="904"/>
                  </a:cubicBezTo>
                  <a:cubicBezTo>
                    <a:pt x="1164" y="904"/>
                    <a:pt x="1165" y="1"/>
                    <a:pt x="584" y="1"/>
                  </a:cubicBezTo>
                  <a:close/>
                </a:path>
              </a:pathLst>
            </a:custGeom>
            <a:solidFill>
              <a:srgbClr val="DE9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046;p45"/>
            <p:cNvSpPr/>
            <p:nvPr/>
          </p:nvSpPr>
          <p:spPr>
            <a:xfrm>
              <a:off x="6894377" y="1544976"/>
              <a:ext cx="48608" cy="37685"/>
            </a:xfrm>
            <a:custGeom>
              <a:avLst/>
              <a:gdLst/>
              <a:ahLst/>
              <a:cxnLst/>
              <a:rect l="l" t="t" r="r" b="b"/>
              <a:pathLst>
                <a:path w="1166" h="904" extrusionOk="0">
                  <a:moveTo>
                    <a:pt x="584" y="0"/>
                  </a:moveTo>
                  <a:cubicBezTo>
                    <a:pt x="1" y="0"/>
                    <a:pt x="1" y="904"/>
                    <a:pt x="584" y="904"/>
                  </a:cubicBezTo>
                  <a:cubicBezTo>
                    <a:pt x="1164" y="902"/>
                    <a:pt x="1165" y="0"/>
                    <a:pt x="584" y="0"/>
                  </a:cubicBezTo>
                  <a:close/>
                </a:path>
              </a:pathLst>
            </a:custGeom>
            <a:solidFill>
              <a:srgbClr val="DE9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047;p45"/>
            <p:cNvSpPr/>
            <p:nvPr/>
          </p:nvSpPr>
          <p:spPr>
            <a:xfrm>
              <a:off x="6697486" y="2011835"/>
              <a:ext cx="360180" cy="181007"/>
            </a:xfrm>
            <a:custGeom>
              <a:avLst/>
              <a:gdLst/>
              <a:ahLst/>
              <a:cxnLst/>
              <a:rect l="l" t="t" r="r" b="b"/>
              <a:pathLst>
                <a:path w="8640" h="4342" extrusionOk="0">
                  <a:moveTo>
                    <a:pt x="4681" y="0"/>
                  </a:moveTo>
                  <a:cubicBezTo>
                    <a:pt x="4527" y="0"/>
                    <a:pt x="4369" y="9"/>
                    <a:pt x="4205" y="28"/>
                  </a:cubicBezTo>
                  <a:cubicBezTo>
                    <a:pt x="1121" y="381"/>
                    <a:pt x="1" y="3712"/>
                    <a:pt x="1" y="3712"/>
                  </a:cubicBezTo>
                  <a:cubicBezTo>
                    <a:pt x="903" y="4170"/>
                    <a:pt x="1900" y="4341"/>
                    <a:pt x="2887" y="4341"/>
                  </a:cubicBezTo>
                  <a:cubicBezTo>
                    <a:pt x="5808" y="4341"/>
                    <a:pt x="8640" y="2842"/>
                    <a:pt x="8640" y="2842"/>
                  </a:cubicBezTo>
                  <a:cubicBezTo>
                    <a:pt x="8640" y="2842"/>
                    <a:pt x="7430" y="0"/>
                    <a:pt x="4681" y="0"/>
                  </a:cubicBezTo>
                  <a:close/>
                </a:path>
              </a:pathLst>
            </a:custGeom>
            <a:gradFill>
              <a:gsLst>
                <a:gs pos="0">
                  <a:srgbClr val="C9431E"/>
                </a:gs>
                <a:gs pos="50000">
                  <a:srgbClr val="B27D53">
                    <a:alpha val="0"/>
                  </a:srgbClr>
                </a:gs>
                <a:gs pos="100000">
                  <a:srgbClr val="B27D5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048;p45"/>
            <p:cNvSpPr/>
            <p:nvPr/>
          </p:nvSpPr>
          <p:spPr>
            <a:xfrm>
              <a:off x="6490550" y="2065612"/>
              <a:ext cx="183675" cy="92379"/>
            </a:xfrm>
            <a:custGeom>
              <a:avLst/>
              <a:gdLst/>
              <a:ahLst/>
              <a:cxnLst/>
              <a:rect l="l" t="t" r="r" b="b"/>
              <a:pathLst>
                <a:path w="4406" h="2216" extrusionOk="0">
                  <a:moveTo>
                    <a:pt x="2385" y="1"/>
                  </a:moveTo>
                  <a:cubicBezTo>
                    <a:pt x="2307" y="1"/>
                    <a:pt x="2227" y="5"/>
                    <a:pt x="2144" y="15"/>
                  </a:cubicBezTo>
                  <a:cubicBezTo>
                    <a:pt x="571" y="196"/>
                    <a:pt x="0" y="1895"/>
                    <a:pt x="0" y="1895"/>
                  </a:cubicBezTo>
                  <a:cubicBezTo>
                    <a:pt x="460" y="2128"/>
                    <a:pt x="968" y="2215"/>
                    <a:pt x="1470" y="2215"/>
                  </a:cubicBezTo>
                  <a:cubicBezTo>
                    <a:pt x="2960" y="2215"/>
                    <a:pt x="4405" y="1450"/>
                    <a:pt x="4405" y="1450"/>
                  </a:cubicBezTo>
                  <a:cubicBezTo>
                    <a:pt x="4405" y="1450"/>
                    <a:pt x="3787" y="1"/>
                    <a:pt x="2385" y="1"/>
                  </a:cubicBezTo>
                  <a:close/>
                </a:path>
              </a:pathLst>
            </a:custGeom>
            <a:gradFill>
              <a:gsLst>
                <a:gs pos="0">
                  <a:srgbClr val="C9431E"/>
                </a:gs>
                <a:gs pos="50000">
                  <a:srgbClr val="B27D53">
                    <a:alpha val="0"/>
                  </a:srgbClr>
                </a:gs>
                <a:gs pos="100000">
                  <a:srgbClr val="B27D5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049;p45"/>
            <p:cNvSpPr/>
            <p:nvPr/>
          </p:nvSpPr>
          <p:spPr>
            <a:xfrm>
              <a:off x="7133704" y="2116846"/>
              <a:ext cx="132274" cy="86376"/>
            </a:xfrm>
            <a:custGeom>
              <a:avLst/>
              <a:gdLst/>
              <a:ahLst/>
              <a:cxnLst/>
              <a:rect l="l" t="t" r="r" b="b"/>
              <a:pathLst>
                <a:path w="3173" h="2072" extrusionOk="0">
                  <a:moveTo>
                    <a:pt x="1510" y="0"/>
                  </a:moveTo>
                  <a:cubicBezTo>
                    <a:pt x="1395" y="0"/>
                    <a:pt x="1274" y="16"/>
                    <a:pt x="1149" y="50"/>
                  </a:cubicBezTo>
                  <a:cubicBezTo>
                    <a:pt x="0" y="357"/>
                    <a:pt x="122" y="1890"/>
                    <a:pt x="122" y="1890"/>
                  </a:cubicBezTo>
                  <a:cubicBezTo>
                    <a:pt x="429" y="2020"/>
                    <a:pt x="736" y="2072"/>
                    <a:pt x="1032" y="2072"/>
                  </a:cubicBezTo>
                  <a:cubicBezTo>
                    <a:pt x="2195" y="2072"/>
                    <a:pt x="3173" y="1271"/>
                    <a:pt x="3173" y="1271"/>
                  </a:cubicBezTo>
                  <a:cubicBezTo>
                    <a:pt x="3173" y="1271"/>
                    <a:pt x="2563" y="0"/>
                    <a:pt x="1510" y="0"/>
                  </a:cubicBezTo>
                  <a:close/>
                </a:path>
              </a:pathLst>
            </a:custGeom>
            <a:gradFill>
              <a:gsLst>
                <a:gs pos="0">
                  <a:srgbClr val="C9431E"/>
                </a:gs>
                <a:gs pos="50000">
                  <a:srgbClr val="B27D53">
                    <a:alpha val="0"/>
                  </a:srgbClr>
                </a:gs>
                <a:gs pos="100000">
                  <a:srgbClr val="B27D5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050;p45"/>
            <p:cNvSpPr/>
            <p:nvPr/>
          </p:nvSpPr>
          <p:spPr>
            <a:xfrm flipH="1">
              <a:off x="5629898" y="2634448"/>
              <a:ext cx="419168" cy="463106"/>
            </a:xfrm>
            <a:custGeom>
              <a:avLst/>
              <a:gdLst/>
              <a:ahLst/>
              <a:cxnLst/>
              <a:rect l="l" t="t" r="r" b="b"/>
              <a:pathLst>
                <a:path w="10055" h="11109" extrusionOk="0">
                  <a:moveTo>
                    <a:pt x="8665" y="1"/>
                  </a:moveTo>
                  <a:lnTo>
                    <a:pt x="1" y="5873"/>
                  </a:lnTo>
                  <a:lnTo>
                    <a:pt x="10055" y="11109"/>
                  </a:lnTo>
                  <a:lnTo>
                    <a:pt x="86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051;p45"/>
            <p:cNvSpPr/>
            <p:nvPr/>
          </p:nvSpPr>
          <p:spPr>
            <a:xfrm>
              <a:off x="6834597" y="1640774"/>
              <a:ext cx="471986" cy="80332"/>
            </a:xfrm>
            <a:custGeom>
              <a:avLst/>
              <a:gdLst/>
              <a:ahLst/>
              <a:cxnLst/>
              <a:rect l="l" t="t" r="r" b="b"/>
              <a:pathLst>
                <a:path w="11322" h="1927" extrusionOk="0">
                  <a:moveTo>
                    <a:pt x="11225" y="0"/>
                  </a:moveTo>
                  <a:cubicBezTo>
                    <a:pt x="11210" y="0"/>
                    <a:pt x="11195" y="6"/>
                    <a:pt x="11181" y="19"/>
                  </a:cubicBezTo>
                  <a:cubicBezTo>
                    <a:pt x="10500" y="660"/>
                    <a:pt x="9630" y="990"/>
                    <a:pt x="8734" y="1192"/>
                  </a:cubicBezTo>
                  <a:cubicBezTo>
                    <a:pt x="7817" y="1401"/>
                    <a:pt x="6871" y="1521"/>
                    <a:pt x="5939" y="1636"/>
                  </a:cubicBezTo>
                  <a:cubicBezTo>
                    <a:pt x="5170" y="1729"/>
                    <a:pt x="4389" y="1795"/>
                    <a:pt x="3612" y="1795"/>
                  </a:cubicBezTo>
                  <a:cubicBezTo>
                    <a:pt x="2418" y="1795"/>
                    <a:pt x="1233" y="1640"/>
                    <a:pt x="107" y="1192"/>
                  </a:cubicBezTo>
                  <a:cubicBezTo>
                    <a:pt x="98" y="1189"/>
                    <a:pt x="90" y="1187"/>
                    <a:pt x="83" y="1187"/>
                  </a:cubicBezTo>
                  <a:cubicBezTo>
                    <a:pt x="21" y="1187"/>
                    <a:pt x="1" y="1290"/>
                    <a:pt x="73" y="1316"/>
                  </a:cubicBezTo>
                  <a:cubicBezTo>
                    <a:pt x="1209" y="1769"/>
                    <a:pt x="2405" y="1926"/>
                    <a:pt x="3609" y="1926"/>
                  </a:cubicBezTo>
                  <a:cubicBezTo>
                    <a:pt x="4467" y="1926"/>
                    <a:pt x="5330" y="1846"/>
                    <a:pt x="6178" y="1737"/>
                  </a:cubicBezTo>
                  <a:cubicBezTo>
                    <a:pt x="7906" y="1514"/>
                    <a:pt x="9940" y="1368"/>
                    <a:pt x="11275" y="113"/>
                  </a:cubicBezTo>
                  <a:cubicBezTo>
                    <a:pt x="11321" y="67"/>
                    <a:pt x="11277" y="0"/>
                    <a:pt x="11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052;p45"/>
            <p:cNvSpPr/>
            <p:nvPr/>
          </p:nvSpPr>
          <p:spPr>
            <a:xfrm>
              <a:off x="5942067" y="1386689"/>
              <a:ext cx="530974" cy="526471"/>
            </a:xfrm>
            <a:custGeom>
              <a:avLst/>
              <a:gdLst/>
              <a:ahLst/>
              <a:cxnLst/>
              <a:rect l="l" t="t" r="r" b="b"/>
              <a:pathLst>
                <a:path w="12737" h="12629" extrusionOk="0">
                  <a:moveTo>
                    <a:pt x="10180" y="1"/>
                  </a:moveTo>
                  <a:cubicBezTo>
                    <a:pt x="10092" y="1"/>
                    <a:pt x="10002" y="51"/>
                    <a:pt x="9988" y="143"/>
                  </a:cubicBezTo>
                  <a:cubicBezTo>
                    <a:pt x="9562" y="3077"/>
                    <a:pt x="9117" y="6178"/>
                    <a:pt x="7447" y="8704"/>
                  </a:cubicBezTo>
                  <a:cubicBezTo>
                    <a:pt x="6419" y="10264"/>
                    <a:pt x="4807" y="11563"/>
                    <a:pt x="2995" y="12042"/>
                  </a:cubicBezTo>
                  <a:cubicBezTo>
                    <a:pt x="2987" y="12027"/>
                    <a:pt x="2979" y="12013"/>
                    <a:pt x="2969" y="12000"/>
                  </a:cubicBezTo>
                  <a:cubicBezTo>
                    <a:pt x="2812" y="11803"/>
                    <a:pt x="2656" y="11607"/>
                    <a:pt x="2500" y="11412"/>
                  </a:cubicBezTo>
                  <a:cubicBezTo>
                    <a:pt x="2469" y="11372"/>
                    <a:pt x="2420" y="11354"/>
                    <a:pt x="2370" y="11354"/>
                  </a:cubicBezTo>
                  <a:cubicBezTo>
                    <a:pt x="2315" y="11354"/>
                    <a:pt x="2258" y="11375"/>
                    <a:pt x="2222" y="11412"/>
                  </a:cubicBezTo>
                  <a:cubicBezTo>
                    <a:pt x="2142" y="11493"/>
                    <a:pt x="2156" y="11607"/>
                    <a:pt x="2222" y="11691"/>
                  </a:cubicBezTo>
                  <a:cubicBezTo>
                    <a:pt x="2339" y="11838"/>
                    <a:pt x="2458" y="11986"/>
                    <a:pt x="2577" y="12134"/>
                  </a:cubicBezTo>
                  <a:cubicBezTo>
                    <a:pt x="2358" y="12177"/>
                    <a:pt x="2139" y="12206"/>
                    <a:pt x="1918" y="12222"/>
                  </a:cubicBezTo>
                  <a:cubicBezTo>
                    <a:pt x="1893" y="12188"/>
                    <a:pt x="1857" y="12161"/>
                    <a:pt x="1814" y="12153"/>
                  </a:cubicBezTo>
                  <a:cubicBezTo>
                    <a:pt x="1572" y="12117"/>
                    <a:pt x="1370" y="11995"/>
                    <a:pt x="1242" y="11786"/>
                  </a:cubicBezTo>
                  <a:cubicBezTo>
                    <a:pt x="1202" y="11719"/>
                    <a:pt x="1142" y="11691"/>
                    <a:pt x="1081" y="11691"/>
                  </a:cubicBezTo>
                  <a:cubicBezTo>
                    <a:pt x="946" y="11691"/>
                    <a:pt x="810" y="11832"/>
                    <a:pt x="901" y="11983"/>
                  </a:cubicBezTo>
                  <a:cubicBezTo>
                    <a:pt x="955" y="12070"/>
                    <a:pt x="1021" y="12149"/>
                    <a:pt x="1092" y="12219"/>
                  </a:cubicBezTo>
                  <a:cubicBezTo>
                    <a:pt x="841" y="12199"/>
                    <a:pt x="589" y="12162"/>
                    <a:pt x="336" y="12105"/>
                  </a:cubicBezTo>
                  <a:cubicBezTo>
                    <a:pt x="319" y="12101"/>
                    <a:pt x="304" y="12100"/>
                    <a:pt x="289" y="12100"/>
                  </a:cubicBezTo>
                  <a:cubicBezTo>
                    <a:pt x="76" y="12100"/>
                    <a:pt x="1" y="12434"/>
                    <a:pt x="232" y="12489"/>
                  </a:cubicBezTo>
                  <a:cubicBezTo>
                    <a:pt x="658" y="12584"/>
                    <a:pt x="1084" y="12629"/>
                    <a:pt x="1505" y="12629"/>
                  </a:cubicBezTo>
                  <a:cubicBezTo>
                    <a:pt x="3823" y="12629"/>
                    <a:pt x="6000" y="11266"/>
                    <a:pt x="7411" y="9429"/>
                  </a:cubicBezTo>
                  <a:cubicBezTo>
                    <a:pt x="9332" y="6931"/>
                    <a:pt x="9864" y="3689"/>
                    <a:pt x="10310" y="641"/>
                  </a:cubicBezTo>
                  <a:cubicBezTo>
                    <a:pt x="10984" y="1392"/>
                    <a:pt x="11656" y="2147"/>
                    <a:pt x="12330" y="2899"/>
                  </a:cubicBezTo>
                  <a:cubicBezTo>
                    <a:pt x="12369" y="2944"/>
                    <a:pt x="12415" y="2962"/>
                    <a:pt x="12460" y="2962"/>
                  </a:cubicBezTo>
                  <a:cubicBezTo>
                    <a:pt x="12604" y="2962"/>
                    <a:pt x="12737" y="2766"/>
                    <a:pt x="12608" y="2621"/>
                  </a:cubicBezTo>
                  <a:lnTo>
                    <a:pt x="10318" y="57"/>
                  </a:lnTo>
                  <a:cubicBezTo>
                    <a:pt x="10284" y="19"/>
                    <a:pt x="10232" y="1"/>
                    <a:pt x="10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053;p45"/>
            <p:cNvSpPr/>
            <p:nvPr/>
          </p:nvSpPr>
          <p:spPr>
            <a:xfrm>
              <a:off x="6092517" y="1397694"/>
              <a:ext cx="519760" cy="569243"/>
            </a:xfrm>
            <a:custGeom>
              <a:avLst/>
              <a:gdLst/>
              <a:ahLst/>
              <a:cxnLst/>
              <a:rect l="l" t="t" r="r" b="b"/>
              <a:pathLst>
                <a:path w="12468" h="13655" extrusionOk="0">
                  <a:moveTo>
                    <a:pt x="11139" y="0"/>
                  </a:moveTo>
                  <a:cubicBezTo>
                    <a:pt x="11058" y="0"/>
                    <a:pt x="10980" y="45"/>
                    <a:pt x="10960" y="140"/>
                  </a:cubicBezTo>
                  <a:cubicBezTo>
                    <a:pt x="10283" y="3394"/>
                    <a:pt x="9232" y="6576"/>
                    <a:pt x="7763" y="9561"/>
                  </a:cubicBezTo>
                  <a:cubicBezTo>
                    <a:pt x="7053" y="11003"/>
                    <a:pt x="6157" y="12332"/>
                    <a:pt x="4571" y="12884"/>
                  </a:cubicBezTo>
                  <a:cubicBezTo>
                    <a:pt x="4358" y="12958"/>
                    <a:pt x="4140" y="13017"/>
                    <a:pt x="3920" y="13067"/>
                  </a:cubicBezTo>
                  <a:cubicBezTo>
                    <a:pt x="3837" y="12957"/>
                    <a:pt x="3755" y="12849"/>
                    <a:pt x="3671" y="12739"/>
                  </a:cubicBezTo>
                  <a:cubicBezTo>
                    <a:pt x="3628" y="12679"/>
                    <a:pt x="3565" y="12640"/>
                    <a:pt x="3498" y="12640"/>
                  </a:cubicBezTo>
                  <a:cubicBezTo>
                    <a:pt x="3467" y="12640"/>
                    <a:pt x="3435" y="12649"/>
                    <a:pt x="3403" y="12667"/>
                  </a:cubicBezTo>
                  <a:cubicBezTo>
                    <a:pt x="3318" y="12717"/>
                    <a:pt x="3267" y="12851"/>
                    <a:pt x="3332" y="12936"/>
                  </a:cubicBezTo>
                  <a:cubicBezTo>
                    <a:pt x="3386" y="13005"/>
                    <a:pt x="3440" y="13077"/>
                    <a:pt x="3493" y="13147"/>
                  </a:cubicBezTo>
                  <a:cubicBezTo>
                    <a:pt x="3330" y="13174"/>
                    <a:pt x="3166" y="13196"/>
                    <a:pt x="3004" y="13213"/>
                  </a:cubicBezTo>
                  <a:cubicBezTo>
                    <a:pt x="2989" y="13194"/>
                    <a:pt x="2971" y="13178"/>
                    <a:pt x="2946" y="13163"/>
                  </a:cubicBezTo>
                  <a:cubicBezTo>
                    <a:pt x="2576" y="12947"/>
                    <a:pt x="2222" y="12705"/>
                    <a:pt x="1888" y="12434"/>
                  </a:cubicBezTo>
                  <a:cubicBezTo>
                    <a:pt x="1847" y="12401"/>
                    <a:pt x="1802" y="12388"/>
                    <a:pt x="1759" y="12388"/>
                  </a:cubicBezTo>
                  <a:cubicBezTo>
                    <a:pt x="1596" y="12388"/>
                    <a:pt x="1453" y="12587"/>
                    <a:pt x="1609" y="12712"/>
                  </a:cubicBezTo>
                  <a:cubicBezTo>
                    <a:pt x="1847" y="12907"/>
                    <a:pt x="2094" y="13086"/>
                    <a:pt x="2350" y="13254"/>
                  </a:cubicBezTo>
                  <a:cubicBezTo>
                    <a:pt x="2227" y="13260"/>
                    <a:pt x="2104" y="13261"/>
                    <a:pt x="1980" y="13261"/>
                  </a:cubicBezTo>
                  <a:cubicBezTo>
                    <a:pt x="1870" y="13261"/>
                    <a:pt x="1760" y="13260"/>
                    <a:pt x="1650" y="13259"/>
                  </a:cubicBezTo>
                  <a:cubicBezTo>
                    <a:pt x="1643" y="13247"/>
                    <a:pt x="1634" y="13237"/>
                    <a:pt x="1624" y="13225"/>
                  </a:cubicBezTo>
                  <a:cubicBezTo>
                    <a:pt x="1416" y="13024"/>
                    <a:pt x="1211" y="12822"/>
                    <a:pt x="1005" y="12622"/>
                  </a:cubicBezTo>
                  <a:cubicBezTo>
                    <a:pt x="964" y="12582"/>
                    <a:pt x="918" y="12565"/>
                    <a:pt x="873" y="12565"/>
                  </a:cubicBezTo>
                  <a:cubicBezTo>
                    <a:pt x="721" y="12565"/>
                    <a:pt x="586" y="12763"/>
                    <a:pt x="726" y="12900"/>
                  </a:cubicBezTo>
                  <a:cubicBezTo>
                    <a:pt x="844" y="13013"/>
                    <a:pt x="959" y="13128"/>
                    <a:pt x="1076" y="13242"/>
                  </a:cubicBezTo>
                  <a:cubicBezTo>
                    <a:pt x="800" y="13229"/>
                    <a:pt x="526" y="13213"/>
                    <a:pt x="255" y="13196"/>
                  </a:cubicBezTo>
                  <a:cubicBezTo>
                    <a:pt x="250" y="13195"/>
                    <a:pt x="245" y="13195"/>
                    <a:pt x="240" y="13195"/>
                  </a:cubicBezTo>
                  <a:cubicBezTo>
                    <a:pt x="0" y="13195"/>
                    <a:pt x="7" y="13574"/>
                    <a:pt x="256" y="13588"/>
                  </a:cubicBezTo>
                  <a:cubicBezTo>
                    <a:pt x="806" y="13623"/>
                    <a:pt x="1368" y="13655"/>
                    <a:pt x="1930" y="13655"/>
                  </a:cubicBezTo>
                  <a:cubicBezTo>
                    <a:pt x="2897" y="13655"/>
                    <a:pt x="3864" y="13561"/>
                    <a:pt x="4770" y="13229"/>
                  </a:cubicBezTo>
                  <a:cubicBezTo>
                    <a:pt x="6180" y="12711"/>
                    <a:pt x="7116" y="11623"/>
                    <a:pt x="7811" y="10330"/>
                  </a:cubicBezTo>
                  <a:cubicBezTo>
                    <a:pt x="9417" y="7344"/>
                    <a:pt x="10513" y="4030"/>
                    <a:pt x="11235" y="718"/>
                  </a:cubicBezTo>
                  <a:cubicBezTo>
                    <a:pt x="11688" y="1521"/>
                    <a:pt x="11968" y="2388"/>
                    <a:pt x="12061" y="3316"/>
                  </a:cubicBezTo>
                  <a:cubicBezTo>
                    <a:pt x="12075" y="3442"/>
                    <a:pt x="12179" y="3504"/>
                    <a:pt x="12278" y="3504"/>
                  </a:cubicBezTo>
                  <a:cubicBezTo>
                    <a:pt x="12376" y="3504"/>
                    <a:pt x="12468" y="3442"/>
                    <a:pt x="12455" y="3316"/>
                  </a:cubicBezTo>
                  <a:cubicBezTo>
                    <a:pt x="12338" y="2151"/>
                    <a:pt x="11963" y="1071"/>
                    <a:pt x="11319" y="93"/>
                  </a:cubicBezTo>
                  <a:cubicBezTo>
                    <a:pt x="11279" y="33"/>
                    <a:pt x="11208" y="0"/>
                    <a:pt x="11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054;p45"/>
            <p:cNvSpPr/>
            <p:nvPr/>
          </p:nvSpPr>
          <p:spPr>
            <a:xfrm>
              <a:off x="5788824" y="1454306"/>
              <a:ext cx="757920" cy="160747"/>
            </a:xfrm>
            <a:custGeom>
              <a:avLst/>
              <a:gdLst/>
              <a:ahLst/>
              <a:cxnLst/>
              <a:rect l="l" t="t" r="r" b="b"/>
              <a:pathLst>
                <a:path w="18181" h="3856" extrusionOk="0">
                  <a:moveTo>
                    <a:pt x="11634" y="0"/>
                  </a:moveTo>
                  <a:cubicBezTo>
                    <a:pt x="9322" y="0"/>
                    <a:pt x="6747" y="158"/>
                    <a:pt x="4542" y="507"/>
                  </a:cubicBezTo>
                  <a:lnTo>
                    <a:pt x="4541" y="507"/>
                  </a:lnTo>
                  <a:cubicBezTo>
                    <a:pt x="4379" y="532"/>
                    <a:pt x="4224" y="560"/>
                    <a:pt x="4066" y="588"/>
                  </a:cubicBezTo>
                  <a:cubicBezTo>
                    <a:pt x="3148" y="750"/>
                    <a:pt x="2304" y="946"/>
                    <a:pt x="1587" y="1182"/>
                  </a:cubicBezTo>
                  <a:lnTo>
                    <a:pt x="1584" y="1182"/>
                  </a:lnTo>
                  <a:cubicBezTo>
                    <a:pt x="1481" y="1216"/>
                    <a:pt x="1383" y="1252"/>
                    <a:pt x="1288" y="1286"/>
                  </a:cubicBezTo>
                  <a:lnTo>
                    <a:pt x="1287" y="1286"/>
                  </a:lnTo>
                  <a:cubicBezTo>
                    <a:pt x="777" y="1472"/>
                    <a:pt x="342" y="1679"/>
                    <a:pt x="1" y="1907"/>
                  </a:cubicBezTo>
                  <a:cubicBezTo>
                    <a:pt x="21" y="1931"/>
                    <a:pt x="43" y="1957"/>
                    <a:pt x="64" y="1980"/>
                  </a:cubicBezTo>
                  <a:cubicBezTo>
                    <a:pt x="113" y="2037"/>
                    <a:pt x="168" y="2090"/>
                    <a:pt x="231" y="2143"/>
                  </a:cubicBezTo>
                  <a:cubicBezTo>
                    <a:pt x="466" y="2352"/>
                    <a:pt x="781" y="2543"/>
                    <a:pt x="1161" y="2713"/>
                  </a:cubicBezTo>
                  <a:cubicBezTo>
                    <a:pt x="1333" y="2792"/>
                    <a:pt x="1522" y="2866"/>
                    <a:pt x="1721" y="2937"/>
                  </a:cubicBezTo>
                  <a:cubicBezTo>
                    <a:pt x="3449" y="3545"/>
                    <a:pt x="6087" y="3856"/>
                    <a:pt x="8748" y="3856"/>
                  </a:cubicBezTo>
                  <a:cubicBezTo>
                    <a:pt x="11225" y="3856"/>
                    <a:pt x="13721" y="3586"/>
                    <a:pt x="15520" y="3036"/>
                  </a:cubicBezTo>
                  <a:cubicBezTo>
                    <a:pt x="15748" y="2967"/>
                    <a:pt x="15966" y="2893"/>
                    <a:pt x="16168" y="2814"/>
                  </a:cubicBezTo>
                  <a:cubicBezTo>
                    <a:pt x="16972" y="2502"/>
                    <a:pt x="17579" y="2121"/>
                    <a:pt x="17899" y="1667"/>
                  </a:cubicBezTo>
                  <a:cubicBezTo>
                    <a:pt x="17938" y="1614"/>
                    <a:pt x="17970" y="1561"/>
                    <a:pt x="17999" y="1506"/>
                  </a:cubicBezTo>
                  <a:cubicBezTo>
                    <a:pt x="18083" y="1354"/>
                    <a:pt x="18134" y="1192"/>
                    <a:pt x="18150" y="1027"/>
                  </a:cubicBezTo>
                  <a:cubicBezTo>
                    <a:pt x="18181" y="697"/>
                    <a:pt x="17419" y="437"/>
                    <a:pt x="16182" y="260"/>
                  </a:cubicBezTo>
                  <a:cubicBezTo>
                    <a:pt x="16066" y="243"/>
                    <a:pt x="15946" y="227"/>
                    <a:pt x="15820" y="213"/>
                  </a:cubicBezTo>
                  <a:lnTo>
                    <a:pt x="15817" y="213"/>
                  </a:lnTo>
                  <a:cubicBezTo>
                    <a:pt x="14818" y="90"/>
                    <a:pt x="13566" y="18"/>
                    <a:pt x="12198" y="3"/>
                  </a:cubicBezTo>
                  <a:cubicBezTo>
                    <a:pt x="12065" y="2"/>
                    <a:pt x="11929" y="2"/>
                    <a:pt x="11794" y="0"/>
                  </a:cubicBezTo>
                  <a:lnTo>
                    <a:pt x="11791" y="0"/>
                  </a:lnTo>
                  <a:cubicBezTo>
                    <a:pt x="11739" y="0"/>
                    <a:pt x="11686" y="0"/>
                    <a:pt x="11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055;p45"/>
            <p:cNvSpPr/>
            <p:nvPr/>
          </p:nvSpPr>
          <p:spPr>
            <a:xfrm>
              <a:off x="5837182" y="1567363"/>
              <a:ext cx="625604" cy="31974"/>
            </a:xfrm>
            <a:custGeom>
              <a:avLst/>
              <a:gdLst/>
              <a:ahLst/>
              <a:cxnLst/>
              <a:rect l="l" t="t" r="r" b="b"/>
              <a:pathLst>
                <a:path w="15007" h="767" extrusionOk="0">
                  <a:moveTo>
                    <a:pt x="1" y="1"/>
                  </a:moveTo>
                  <a:lnTo>
                    <a:pt x="1" y="1"/>
                  </a:lnTo>
                  <a:cubicBezTo>
                    <a:pt x="173" y="80"/>
                    <a:pt x="362" y="154"/>
                    <a:pt x="561" y="225"/>
                  </a:cubicBezTo>
                  <a:cubicBezTo>
                    <a:pt x="898" y="276"/>
                    <a:pt x="1240" y="324"/>
                    <a:pt x="1578" y="367"/>
                  </a:cubicBezTo>
                  <a:cubicBezTo>
                    <a:pt x="3640" y="634"/>
                    <a:pt x="5717" y="767"/>
                    <a:pt x="7795" y="767"/>
                  </a:cubicBezTo>
                  <a:cubicBezTo>
                    <a:pt x="9989" y="767"/>
                    <a:pt x="12183" y="618"/>
                    <a:pt x="14357" y="323"/>
                  </a:cubicBezTo>
                  <a:cubicBezTo>
                    <a:pt x="14587" y="254"/>
                    <a:pt x="14803" y="178"/>
                    <a:pt x="15007" y="100"/>
                  </a:cubicBezTo>
                  <a:lnTo>
                    <a:pt x="15007" y="100"/>
                  </a:lnTo>
                  <a:cubicBezTo>
                    <a:pt x="14445" y="184"/>
                    <a:pt x="13884" y="258"/>
                    <a:pt x="13317" y="324"/>
                  </a:cubicBezTo>
                  <a:cubicBezTo>
                    <a:pt x="11499" y="533"/>
                    <a:pt x="9670" y="637"/>
                    <a:pt x="7840" y="637"/>
                  </a:cubicBezTo>
                  <a:cubicBezTo>
                    <a:pt x="5215" y="637"/>
                    <a:pt x="2591" y="423"/>
                    <a:pt x="1" y="1"/>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056;p45"/>
            <p:cNvSpPr/>
            <p:nvPr/>
          </p:nvSpPr>
          <p:spPr>
            <a:xfrm>
              <a:off x="5791450" y="1517046"/>
              <a:ext cx="747749" cy="46148"/>
            </a:xfrm>
            <a:custGeom>
              <a:avLst/>
              <a:gdLst/>
              <a:ahLst/>
              <a:cxnLst/>
              <a:rect l="l" t="t" r="r" b="b"/>
              <a:pathLst>
                <a:path w="17937" h="1107" extrusionOk="0">
                  <a:moveTo>
                    <a:pt x="17936" y="1"/>
                  </a:moveTo>
                  <a:lnTo>
                    <a:pt x="17936" y="1"/>
                  </a:lnTo>
                  <a:cubicBezTo>
                    <a:pt x="17237" y="200"/>
                    <a:pt x="16526" y="351"/>
                    <a:pt x="15804" y="462"/>
                  </a:cubicBezTo>
                  <a:cubicBezTo>
                    <a:pt x="13147" y="881"/>
                    <a:pt x="10415" y="900"/>
                    <a:pt x="7732" y="951"/>
                  </a:cubicBezTo>
                  <a:cubicBezTo>
                    <a:pt x="7250" y="961"/>
                    <a:pt x="6768" y="967"/>
                    <a:pt x="6286" y="967"/>
                  </a:cubicBezTo>
                  <a:cubicBezTo>
                    <a:pt x="4181" y="967"/>
                    <a:pt x="2074" y="855"/>
                    <a:pt x="1" y="475"/>
                  </a:cubicBezTo>
                  <a:lnTo>
                    <a:pt x="1" y="475"/>
                  </a:lnTo>
                  <a:cubicBezTo>
                    <a:pt x="50" y="532"/>
                    <a:pt x="105" y="585"/>
                    <a:pt x="168" y="638"/>
                  </a:cubicBezTo>
                  <a:cubicBezTo>
                    <a:pt x="1475" y="869"/>
                    <a:pt x="2799" y="995"/>
                    <a:pt x="4125" y="1054"/>
                  </a:cubicBezTo>
                  <a:cubicBezTo>
                    <a:pt x="4961" y="1091"/>
                    <a:pt x="5800" y="1107"/>
                    <a:pt x="6640" y="1107"/>
                  </a:cubicBezTo>
                  <a:cubicBezTo>
                    <a:pt x="8597" y="1107"/>
                    <a:pt x="10559" y="1021"/>
                    <a:pt x="12507" y="916"/>
                  </a:cubicBezTo>
                  <a:cubicBezTo>
                    <a:pt x="14300" y="821"/>
                    <a:pt x="16105" y="635"/>
                    <a:pt x="17836" y="162"/>
                  </a:cubicBezTo>
                  <a:cubicBezTo>
                    <a:pt x="17875" y="109"/>
                    <a:pt x="17907" y="56"/>
                    <a:pt x="17936" y="1"/>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057;p45"/>
            <p:cNvSpPr/>
            <p:nvPr/>
          </p:nvSpPr>
          <p:spPr>
            <a:xfrm>
              <a:off x="5842476" y="1463144"/>
              <a:ext cx="620894" cy="53902"/>
            </a:xfrm>
            <a:custGeom>
              <a:avLst/>
              <a:gdLst/>
              <a:ahLst/>
              <a:cxnLst/>
              <a:rect l="l" t="t" r="r" b="b"/>
              <a:pathLst>
                <a:path w="14894" h="1293" extrusionOk="0">
                  <a:moveTo>
                    <a:pt x="14529" y="1"/>
                  </a:moveTo>
                  <a:cubicBezTo>
                    <a:pt x="14066" y="111"/>
                    <a:pt x="13599" y="210"/>
                    <a:pt x="13131" y="302"/>
                  </a:cubicBezTo>
                  <a:cubicBezTo>
                    <a:pt x="10258" y="872"/>
                    <a:pt x="7333" y="1157"/>
                    <a:pt x="4407" y="1157"/>
                  </a:cubicBezTo>
                  <a:cubicBezTo>
                    <a:pt x="3035" y="1157"/>
                    <a:pt x="1664" y="1094"/>
                    <a:pt x="297" y="969"/>
                  </a:cubicBezTo>
                  <a:lnTo>
                    <a:pt x="295" y="969"/>
                  </a:lnTo>
                  <a:cubicBezTo>
                    <a:pt x="197" y="1004"/>
                    <a:pt x="98" y="1038"/>
                    <a:pt x="1" y="1074"/>
                  </a:cubicBezTo>
                  <a:cubicBezTo>
                    <a:pt x="995" y="1172"/>
                    <a:pt x="1991" y="1240"/>
                    <a:pt x="2987" y="1270"/>
                  </a:cubicBezTo>
                  <a:cubicBezTo>
                    <a:pt x="3455" y="1285"/>
                    <a:pt x="3924" y="1292"/>
                    <a:pt x="4392" y="1292"/>
                  </a:cubicBezTo>
                  <a:cubicBezTo>
                    <a:pt x="7926" y="1292"/>
                    <a:pt x="11456" y="874"/>
                    <a:pt x="14893" y="48"/>
                  </a:cubicBezTo>
                  <a:cubicBezTo>
                    <a:pt x="14777" y="31"/>
                    <a:pt x="14657" y="15"/>
                    <a:pt x="14530" y="1"/>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058;p45"/>
            <p:cNvSpPr/>
            <p:nvPr/>
          </p:nvSpPr>
          <p:spPr>
            <a:xfrm>
              <a:off x="5958450" y="1454306"/>
              <a:ext cx="338961" cy="33475"/>
            </a:xfrm>
            <a:custGeom>
              <a:avLst/>
              <a:gdLst/>
              <a:ahLst/>
              <a:cxnLst/>
              <a:rect l="l" t="t" r="r" b="b"/>
              <a:pathLst>
                <a:path w="8131" h="803" extrusionOk="0">
                  <a:moveTo>
                    <a:pt x="7725" y="0"/>
                  </a:moveTo>
                  <a:cubicBezTo>
                    <a:pt x="6739" y="312"/>
                    <a:pt x="5732" y="538"/>
                    <a:pt x="4672" y="623"/>
                  </a:cubicBezTo>
                  <a:cubicBezTo>
                    <a:pt x="4215" y="659"/>
                    <a:pt x="3757" y="675"/>
                    <a:pt x="3300" y="675"/>
                  </a:cubicBezTo>
                  <a:cubicBezTo>
                    <a:pt x="2357" y="675"/>
                    <a:pt x="1415" y="607"/>
                    <a:pt x="476" y="509"/>
                  </a:cubicBezTo>
                  <a:lnTo>
                    <a:pt x="473" y="509"/>
                  </a:lnTo>
                  <a:cubicBezTo>
                    <a:pt x="313" y="532"/>
                    <a:pt x="155" y="560"/>
                    <a:pt x="0" y="588"/>
                  </a:cubicBezTo>
                  <a:cubicBezTo>
                    <a:pt x="1097" y="712"/>
                    <a:pt x="2198" y="803"/>
                    <a:pt x="3300" y="803"/>
                  </a:cubicBezTo>
                  <a:cubicBezTo>
                    <a:pt x="3765" y="803"/>
                    <a:pt x="4230" y="787"/>
                    <a:pt x="4695" y="750"/>
                  </a:cubicBezTo>
                  <a:cubicBezTo>
                    <a:pt x="5893" y="655"/>
                    <a:pt x="7025" y="381"/>
                    <a:pt x="8131" y="3"/>
                  </a:cubicBezTo>
                  <a:cubicBezTo>
                    <a:pt x="7997" y="2"/>
                    <a:pt x="7863" y="2"/>
                    <a:pt x="7727" y="0"/>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059;p45"/>
            <p:cNvSpPr/>
            <p:nvPr/>
          </p:nvSpPr>
          <p:spPr>
            <a:xfrm>
              <a:off x="6653923" y="1488281"/>
              <a:ext cx="498541" cy="501501"/>
            </a:xfrm>
            <a:custGeom>
              <a:avLst/>
              <a:gdLst/>
              <a:ahLst/>
              <a:cxnLst/>
              <a:rect l="l" t="t" r="r" b="b"/>
              <a:pathLst>
                <a:path w="11959" h="12030" extrusionOk="0">
                  <a:moveTo>
                    <a:pt x="3704" y="1"/>
                  </a:moveTo>
                  <a:cubicBezTo>
                    <a:pt x="3689" y="1"/>
                    <a:pt x="3675" y="2"/>
                    <a:pt x="3661" y="5"/>
                  </a:cubicBezTo>
                  <a:cubicBezTo>
                    <a:pt x="2321" y="306"/>
                    <a:pt x="1128" y="951"/>
                    <a:pt x="142" y="1903"/>
                  </a:cubicBezTo>
                  <a:cubicBezTo>
                    <a:pt x="1" y="2039"/>
                    <a:pt x="135" y="2237"/>
                    <a:pt x="290" y="2237"/>
                  </a:cubicBezTo>
                  <a:cubicBezTo>
                    <a:pt x="336" y="2237"/>
                    <a:pt x="383" y="2220"/>
                    <a:pt x="425" y="2180"/>
                  </a:cubicBezTo>
                  <a:cubicBezTo>
                    <a:pt x="1295" y="1341"/>
                    <a:pt x="2327" y="761"/>
                    <a:pt x="3489" y="454"/>
                  </a:cubicBezTo>
                  <a:lnTo>
                    <a:pt x="3489" y="454"/>
                  </a:lnTo>
                  <a:cubicBezTo>
                    <a:pt x="3109" y="3447"/>
                    <a:pt x="3120" y="6688"/>
                    <a:pt x="4905" y="9262"/>
                  </a:cubicBezTo>
                  <a:cubicBezTo>
                    <a:pt x="6041" y="10901"/>
                    <a:pt x="7916" y="12030"/>
                    <a:pt x="9867" y="12030"/>
                  </a:cubicBezTo>
                  <a:cubicBezTo>
                    <a:pt x="10495" y="12030"/>
                    <a:pt x="11130" y="11913"/>
                    <a:pt x="11751" y="11660"/>
                  </a:cubicBezTo>
                  <a:cubicBezTo>
                    <a:pt x="11958" y="11578"/>
                    <a:pt x="11900" y="11267"/>
                    <a:pt x="11719" y="11267"/>
                  </a:cubicBezTo>
                  <a:cubicBezTo>
                    <a:pt x="11697" y="11267"/>
                    <a:pt x="11673" y="11271"/>
                    <a:pt x="11647" y="11282"/>
                  </a:cubicBezTo>
                  <a:cubicBezTo>
                    <a:pt x="11208" y="11460"/>
                    <a:pt x="10764" y="11567"/>
                    <a:pt x="10325" y="11611"/>
                  </a:cubicBezTo>
                  <a:lnTo>
                    <a:pt x="10495" y="11386"/>
                  </a:lnTo>
                  <a:cubicBezTo>
                    <a:pt x="10559" y="11299"/>
                    <a:pt x="10506" y="11166"/>
                    <a:pt x="10424" y="11116"/>
                  </a:cubicBezTo>
                  <a:cubicBezTo>
                    <a:pt x="10393" y="11099"/>
                    <a:pt x="10362" y="11091"/>
                    <a:pt x="10331" y="11091"/>
                  </a:cubicBezTo>
                  <a:cubicBezTo>
                    <a:pt x="10263" y="11091"/>
                    <a:pt x="10199" y="11130"/>
                    <a:pt x="10155" y="11188"/>
                  </a:cubicBezTo>
                  <a:cubicBezTo>
                    <a:pt x="10044" y="11336"/>
                    <a:pt x="9929" y="11487"/>
                    <a:pt x="9817" y="11635"/>
                  </a:cubicBezTo>
                  <a:cubicBezTo>
                    <a:pt x="9538" y="11630"/>
                    <a:pt x="9263" y="11604"/>
                    <a:pt x="8992" y="11554"/>
                  </a:cubicBezTo>
                  <a:cubicBezTo>
                    <a:pt x="9045" y="11488"/>
                    <a:pt x="9100" y="11424"/>
                    <a:pt x="9153" y="11359"/>
                  </a:cubicBezTo>
                  <a:cubicBezTo>
                    <a:pt x="9222" y="11277"/>
                    <a:pt x="9234" y="11162"/>
                    <a:pt x="9153" y="11081"/>
                  </a:cubicBezTo>
                  <a:cubicBezTo>
                    <a:pt x="9117" y="11045"/>
                    <a:pt x="9061" y="11025"/>
                    <a:pt x="9007" y="11025"/>
                  </a:cubicBezTo>
                  <a:cubicBezTo>
                    <a:pt x="8956" y="11025"/>
                    <a:pt x="8907" y="11042"/>
                    <a:pt x="8875" y="11081"/>
                  </a:cubicBezTo>
                  <a:cubicBezTo>
                    <a:pt x="8772" y="11206"/>
                    <a:pt x="8668" y="11330"/>
                    <a:pt x="8564" y="11455"/>
                  </a:cubicBezTo>
                  <a:cubicBezTo>
                    <a:pt x="8272" y="11374"/>
                    <a:pt x="7986" y="11267"/>
                    <a:pt x="7709" y="11138"/>
                  </a:cubicBezTo>
                  <a:cubicBezTo>
                    <a:pt x="7762" y="11045"/>
                    <a:pt x="7816" y="10949"/>
                    <a:pt x="7869" y="10857"/>
                  </a:cubicBezTo>
                  <a:cubicBezTo>
                    <a:pt x="7920" y="10763"/>
                    <a:pt x="7891" y="10642"/>
                    <a:pt x="7797" y="10588"/>
                  </a:cubicBezTo>
                  <a:cubicBezTo>
                    <a:pt x="7767" y="10570"/>
                    <a:pt x="7733" y="10562"/>
                    <a:pt x="7700" y="10562"/>
                  </a:cubicBezTo>
                  <a:cubicBezTo>
                    <a:pt x="7631" y="10562"/>
                    <a:pt x="7562" y="10597"/>
                    <a:pt x="7528" y="10659"/>
                  </a:cubicBezTo>
                  <a:cubicBezTo>
                    <a:pt x="7470" y="10759"/>
                    <a:pt x="7415" y="10859"/>
                    <a:pt x="7358" y="10960"/>
                  </a:cubicBezTo>
                  <a:cubicBezTo>
                    <a:pt x="6355" y="10406"/>
                    <a:pt x="5495" y="9551"/>
                    <a:pt x="4906" y="8537"/>
                  </a:cubicBezTo>
                  <a:cubicBezTo>
                    <a:pt x="3442" y="6010"/>
                    <a:pt x="3535" y="2996"/>
                    <a:pt x="3910" y="196"/>
                  </a:cubicBezTo>
                  <a:cubicBezTo>
                    <a:pt x="3927" y="76"/>
                    <a:pt x="3808" y="1"/>
                    <a:pt x="37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060;p45"/>
            <p:cNvSpPr/>
            <p:nvPr/>
          </p:nvSpPr>
          <p:spPr>
            <a:xfrm>
              <a:off x="5704532" y="1554314"/>
              <a:ext cx="711230" cy="312031"/>
            </a:xfrm>
            <a:custGeom>
              <a:avLst/>
              <a:gdLst/>
              <a:ahLst/>
              <a:cxnLst/>
              <a:rect l="l" t="t" r="r" b="b"/>
              <a:pathLst>
                <a:path w="17061" h="7485" extrusionOk="0">
                  <a:moveTo>
                    <a:pt x="15506" y="0"/>
                  </a:moveTo>
                  <a:cubicBezTo>
                    <a:pt x="15451" y="0"/>
                    <a:pt x="15394" y="4"/>
                    <a:pt x="15332" y="10"/>
                  </a:cubicBezTo>
                  <a:cubicBezTo>
                    <a:pt x="15332" y="10"/>
                    <a:pt x="14272" y="79"/>
                    <a:pt x="12690" y="336"/>
                  </a:cubicBezTo>
                  <a:cubicBezTo>
                    <a:pt x="12507" y="365"/>
                    <a:pt x="12315" y="397"/>
                    <a:pt x="12119" y="432"/>
                  </a:cubicBezTo>
                  <a:cubicBezTo>
                    <a:pt x="11098" y="612"/>
                    <a:pt x="9907" y="864"/>
                    <a:pt x="8668" y="1216"/>
                  </a:cubicBezTo>
                  <a:cubicBezTo>
                    <a:pt x="8477" y="1271"/>
                    <a:pt x="8282" y="1328"/>
                    <a:pt x="8086" y="1387"/>
                  </a:cubicBezTo>
                  <a:cubicBezTo>
                    <a:pt x="7339" y="1614"/>
                    <a:pt x="6583" y="1878"/>
                    <a:pt x="5841" y="2181"/>
                  </a:cubicBezTo>
                  <a:cubicBezTo>
                    <a:pt x="5677" y="2248"/>
                    <a:pt x="5515" y="2317"/>
                    <a:pt x="5357" y="2386"/>
                  </a:cubicBezTo>
                  <a:cubicBezTo>
                    <a:pt x="4246" y="2873"/>
                    <a:pt x="3175" y="3456"/>
                    <a:pt x="2234" y="4156"/>
                  </a:cubicBezTo>
                  <a:cubicBezTo>
                    <a:pt x="2094" y="4260"/>
                    <a:pt x="1960" y="4367"/>
                    <a:pt x="1824" y="4477"/>
                  </a:cubicBezTo>
                  <a:cubicBezTo>
                    <a:pt x="1115" y="5055"/>
                    <a:pt x="495" y="5707"/>
                    <a:pt x="0" y="6439"/>
                  </a:cubicBezTo>
                  <a:cubicBezTo>
                    <a:pt x="0" y="6439"/>
                    <a:pt x="858" y="6766"/>
                    <a:pt x="2209" y="7056"/>
                  </a:cubicBezTo>
                  <a:cubicBezTo>
                    <a:pt x="2370" y="7091"/>
                    <a:pt x="2540" y="7123"/>
                    <a:pt x="2714" y="7157"/>
                  </a:cubicBezTo>
                  <a:cubicBezTo>
                    <a:pt x="3651" y="7334"/>
                    <a:pt x="4772" y="7475"/>
                    <a:pt x="5975" y="7484"/>
                  </a:cubicBezTo>
                  <a:cubicBezTo>
                    <a:pt x="6029" y="7484"/>
                    <a:pt x="6082" y="7485"/>
                    <a:pt x="6135" y="7485"/>
                  </a:cubicBezTo>
                  <a:cubicBezTo>
                    <a:pt x="6264" y="7485"/>
                    <a:pt x="6393" y="7483"/>
                    <a:pt x="6523" y="7481"/>
                  </a:cubicBezTo>
                  <a:cubicBezTo>
                    <a:pt x="7756" y="7450"/>
                    <a:pt x="9059" y="7270"/>
                    <a:pt x="10334" y="6844"/>
                  </a:cubicBezTo>
                  <a:cubicBezTo>
                    <a:pt x="10517" y="6781"/>
                    <a:pt x="10703" y="6718"/>
                    <a:pt x="10886" y="6641"/>
                  </a:cubicBezTo>
                  <a:cubicBezTo>
                    <a:pt x="11802" y="6280"/>
                    <a:pt x="12699" y="5779"/>
                    <a:pt x="13532" y="5104"/>
                  </a:cubicBezTo>
                  <a:cubicBezTo>
                    <a:pt x="13709" y="4963"/>
                    <a:pt x="13882" y="4811"/>
                    <a:pt x="14052" y="4654"/>
                  </a:cubicBezTo>
                  <a:cubicBezTo>
                    <a:pt x="14642" y="4105"/>
                    <a:pt x="15196" y="3458"/>
                    <a:pt x="15696" y="2698"/>
                  </a:cubicBezTo>
                  <a:cubicBezTo>
                    <a:pt x="15696" y="2698"/>
                    <a:pt x="17061" y="0"/>
                    <a:pt x="15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061;p45"/>
            <p:cNvSpPr/>
            <p:nvPr/>
          </p:nvSpPr>
          <p:spPr>
            <a:xfrm>
              <a:off x="6209701" y="1568321"/>
              <a:ext cx="80624" cy="198891"/>
            </a:xfrm>
            <a:custGeom>
              <a:avLst/>
              <a:gdLst/>
              <a:ahLst/>
              <a:cxnLst/>
              <a:rect l="l" t="t" r="r" b="b"/>
              <a:pathLst>
                <a:path w="1934" h="4771" extrusionOk="0">
                  <a:moveTo>
                    <a:pt x="572" y="1"/>
                  </a:moveTo>
                  <a:cubicBezTo>
                    <a:pt x="389" y="30"/>
                    <a:pt x="197" y="64"/>
                    <a:pt x="1" y="99"/>
                  </a:cubicBezTo>
                  <a:cubicBezTo>
                    <a:pt x="989" y="1446"/>
                    <a:pt x="1492" y="3098"/>
                    <a:pt x="1414" y="4771"/>
                  </a:cubicBezTo>
                  <a:cubicBezTo>
                    <a:pt x="1591" y="4629"/>
                    <a:pt x="1764" y="4478"/>
                    <a:pt x="1934" y="4320"/>
                  </a:cubicBezTo>
                  <a:cubicBezTo>
                    <a:pt x="1913" y="2779"/>
                    <a:pt x="1442" y="1275"/>
                    <a:pt x="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062;p45"/>
            <p:cNvSpPr/>
            <p:nvPr/>
          </p:nvSpPr>
          <p:spPr>
            <a:xfrm>
              <a:off x="6041700" y="1604965"/>
              <a:ext cx="120018" cy="234659"/>
            </a:xfrm>
            <a:custGeom>
              <a:avLst/>
              <a:gdLst/>
              <a:ahLst/>
              <a:cxnLst/>
              <a:rect l="l" t="t" r="r" b="b"/>
              <a:pathLst>
                <a:path w="2879" h="5629" extrusionOk="0">
                  <a:moveTo>
                    <a:pt x="582" y="1"/>
                  </a:moveTo>
                  <a:cubicBezTo>
                    <a:pt x="390" y="56"/>
                    <a:pt x="195" y="113"/>
                    <a:pt x="1" y="172"/>
                  </a:cubicBezTo>
                  <a:cubicBezTo>
                    <a:pt x="689" y="847"/>
                    <a:pt x="1231" y="1698"/>
                    <a:pt x="1674" y="2522"/>
                  </a:cubicBezTo>
                  <a:cubicBezTo>
                    <a:pt x="2197" y="3492"/>
                    <a:pt x="2385" y="4574"/>
                    <a:pt x="2246" y="5629"/>
                  </a:cubicBezTo>
                  <a:cubicBezTo>
                    <a:pt x="2429" y="5566"/>
                    <a:pt x="2615" y="5503"/>
                    <a:pt x="2798" y="5426"/>
                  </a:cubicBezTo>
                  <a:cubicBezTo>
                    <a:pt x="2878" y="4489"/>
                    <a:pt x="2727" y="3536"/>
                    <a:pt x="2325" y="2654"/>
                  </a:cubicBezTo>
                  <a:cubicBezTo>
                    <a:pt x="1910" y="1743"/>
                    <a:pt x="1321" y="780"/>
                    <a:pt x="5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063;p45"/>
            <p:cNvSpPr/>
            <p:nvPr/>
          </p:nvSpPr>
          <p:spPr>
            <a:xfrm>
              <a:off x="5927894" y="1645277"/>
              <a:ext cx="61781" cy="221194"/>
            </a:xfrm>
            <a:custGeom>
              <a:avLst/>
              <a:gdLst/>
              <a:ahLst/>
              <a:cxnLst/>
              <a:rect l="l" t="t" r="r" b="b"/>
              <a:pathLst>
                <a:path w="1482" h="5306" extrusionOk="0">
                  <a:moveTo>
                    <a:pt x="484" y="0"/>
                  </a:moveTo>
                  <a:cubicBezTo>
                    <a:pt x="321" y="69"/>
                    <a:pt x="160" y="136"/>
                    <a:pt x="1" y="205"/>
                  </a:cubicBezTo>
                  <a:cubicBezTo>
                    <a:pt x="351" y="907"/>
                    <a:pt x="563" y="1719"/>
                    <a:pt x="705" y="2326"/>
                  </a:cubicBezTo>
                  <a:cubicBezTo>
                    <a:pt x="937" y="3307"/>
                    <a:pt x="966" y="4375"/>
                    <a:pt x="617" y="5304"/>
                  </a:cubicBezTo>
                  <a:cubicBezTo>
                    <a:pt x="663" y="5305"/>
                    <a:pt x="708" y="5305"/>
                    <a:pt x="754" y="5305"/>
                  </a:cubicBezTo>
                  <a:cubicBezTo>
                    <a:pt x="890" y="5305"/>
                    <a:pt x="1027" y="5303"/>
                    <a:pt x="1165" y="5300"/>
                  </a:cubicBezTo>
                  <a:cubicBezTo>
                    <a:pt x="1481" y="4335"/>
                    <a:pt x="1461" y="3263"/>
                    <a:pt x="1222" y="2238"/>
                  </a:cubicBezTo>
                  <a:cubicBezTo>
                    <a:pt x="1065" y="1572"/>
                    <a:pt x="844" y="737"/>
                    <a:pt x="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064;p45"/>
            <p:cNvSpPr/>
            <p:nvPr/>
          </p:nvSpPr>
          <p:spPr>
            <a:xfrm>
              <a:off x="5780612" y="1727568"/>
              <a:ext cx="48733" cy="125104"/>
            </a:xfrm>
            <a:custGeom>
              <a:avLst/>
              <a:gdLst/>
              <a:ahLst/>
              <a:cxnLst/>
              <a:rect l="l" t="t" r="r" b="b"/>
              <a:pathLst>
                <a:path w="1169" h="3001" extrusionOk="0">
                  <a:moveTo>
                    <a:pt x="410" y="0"/>
                  </a:moveTo>
                  <a:cubicBezTo>
                    <a:pt x="271" y="104"/>
                    <a:pt x="136" y="211"/>
                    <a:pt x="0" y="321"/>
                  </a:cubicBezTo>
                  <a:cubicBezTo>
                    <a:pt x="491" y="1087"/>
                    <a:pt x="630" y="2027"/>
                    <a:pt x="384" y="2900"/>
                  </a:cubicBezTo>
                  <a:cubicBezTo>
                    <a:pt x="545" y="2935"/>
                    <a:pt x="715" y="2967"/>
                    <a:pt x="889" y="3001"/>
                  </a:cubicBezTo>
                  <a:cubicBezTo>
                    <a:pt x="1169" y="1977"/>
                    <a:pt x="999" y="889"/>
                    <a:pt x="4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065;p45"/>
            <p:cNvSpPr/>
            <p:nvPr/>
          </p:nvSpPr>
          <p:spPr>
            <a:xfrm>
              <a:off x="6809959" y="1417579"/>
              <a:ext cx="330957" cy="244330"/>
            </a:xfrm>
            <a:custGeom>
              <a:avLst/>
              <a:gdLst/>
              <a:ahLst/>
              <a:cxnLst/>
              <a:rect l="l" t="t" r="r" b="b"/>
              <a:pathLst>
                <a:path w="7939" h="5861" extrusionOk="0">
                  <a:moveTo>
                    <a:pt x="7874" y="0"/>
                  </a:moveTo>
                  <a:cubicBezTo>
                    <a:pt x="7842" y="0"/>
                    <a:pt x="7807" y="22"/>
                    <a:pt x="7805" y="64"/>
                  </a:cubicBezTo>
                  <a:cubicBezTo>
                    <a:pt x="7708" y="1763"/>
                    <a:pt x="6570" y="3176"/>
                    <a:pt x="5180" y="4064"/>
                  </a:cubicBezTo>
                  <a:cubicBezTo>
                    <a:pt x="4435" y="4540"/>
                    <a:pt x="3619" y="4890"/>
                    <a:pt x="2787" y="5182"/>
                  </a:cubicBezTo>
                  <a:cubicBezTo>
                    <a:pt x="2094" y="5426"/>
                    <a:pt x="1331" y="5730"/>
                    <a:pt x="578" y="5730"/>
                  </a:cubicBezTo>
                  <a:cubicBezTo>
                    <a:pt x="422" y="5730"/>
                    <a:pt x="267" y="5717"/>
                    <a:pt x="113" y="5688"/>
                  </a:cubicBezTo>
                  <a:cubicBezTo>
                    <a:pt x="109" y="5687"/>
                    <a:pt x="104" y="5687"/>
                    <a:pt x="100" y="5687"/>
                  </a:cubicBezTo>
                  <a:cubicBezTo>
                    <a:pt x="28" y="5687"/>
                    <a:pt x="1" y="5800"/>
                    <a:pt x="78" y="5817"/>
                  </a:cubicBezTo>
                  <a:cubicBezTo>
                    <a:pt x="241" y="5847"/>
                    <a:pt x="405" y="5861"/>
                    <a:pt x="569" y="5861"/>
                  </a:cubicBezTo>
                  <a:cubicBezTo>
                    <a:pt x="1339" y="5861"/>
                    <a:pt x="2110" y="5561"/>
                    <a:pt x="2824" y="5310"/>
                  </a:cubicBezTo>
                  <a:cubicBezTo>
                    <a:pt x="3701" y="5002"/>
                    <a:pt x="4564" y="4629"/>
                    <a:pt x="5341" y="4116"/>
                  </a:cubicBezTo>
                  <a:cubicBezTo>
                    <a:pt x="6728" y="3201"/>
                    <a:pt x="7840" y="1770"/>
                    <a:pt x="7936" y="64"/>
                  </a:cubicBezTo>
                  <a:cubicBezTo>
                    <a:pt x="7939" y="22"/>
                    <a:pt x="7907" y="0"/>
                    <a:pt x="7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066;p45"/>
            <p:cNvSpPr/>
            <p:nvPr/>
          </p:nvSpPr>
          <p:spPr>
            <a:xfrm>
              <a:off x="6732504" y="1789265"/>
              <a:ext cx="160747" cy="302443"/>
            </a:xfrm>
            <a:custGeom>
              <a:avLst/>
              <a:gdLst/>
              <a:ahLst/>
              <a:cxnLst/>
              <a:rect l="l" t="t" r="r" b="b"/>
              <a:pathLst>
                <a:path w="3856" h="7255" extrusionOk="0">
                  <a:moveTo>
                    <a:pt x="0" y="1"/>
                  </a:moveTo>
                  <a:cubicBezTo>
                    <a:pt x="0" y="1"/>
                    <a:pt x="0" y="1"/>
                    <a:pt x="1" y="1"/>
                  </a:cubicBezTo>
                  <a:cubicBezTo>
                    <a:pt x="1" y="526"/>
                    <a:pt x="218" y="1068"/>
                    <a:pt x="954" y="1068"/>
                  </a:cubicBezTo>
                  <a:cubicBezTo>
                    <a:pt x="1031" y="1068"/>
                    <a:pt x="1114" y="1062"/>
                    <a:pt x="1202" y="1049"/>
                  </a:cubicBezTo>
                  <a:cubicBezTo>
                    <a:pt x="1879" y="6163"/>
                    <a:pt x="3856" y="7254"/>
                    <a:pt x="3856" y="7254"/>
                  </a:cubicBezTo>
                  <a:cubicBezTo>
                    <a:pt x="2952" y="5695"/>
                    <a:pt x="1672" y="2704"/>
                    <a:pt x="1643" y="207"/>
                  </a:cubicBezTo>
                  <a:cubicBezTo>
                    <a:pt x="1633" y="204"/>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067;p45"/>
            <p:cNvSpPr/>
            <p:nvPr/>
          </p:nvSpPr>
          <p:spPr>
            <a:xfrm>
              <a:off x="6318089" y="1475192"/>
              <a:ext cx="550442" cy="335418"/>
            </a:xfrm>
            <a:custGeom>
              <a:avLst/>
              <a:gdLst/>
              <a:ahLst/>
              <a:cxnLst/>
              <a:rect l="l" t="t" r="r" b="b"/>
              <a:pathLst>
                <a:path w="13204" h="8046" extrusionOk="0">
                  <a:moveTo>
                    <a:pt x="4393" y="1"/>
                  </a:moveTo>
                  <a:cubicBezTo>
                    <a:pt x="2679" y="1"/>
                    <a:pt x="1196" y="815"/>
                    <a:pt x="693" y="2203"/>
                  </a:cubicBezTo>
                  <a:cubicBezTo>
                    <a:pt x="0" y="4109"/>
                    <a:pt x="1425" y="6376"/>
                    <a:pt x="3874" y="7264"/>
                  </a:cubicBezTo>
                  <a:cubicBezTo>
                    <a:pt x="4542" y="7507"/>
                    <a:pt x="5217" y="7621"/>
                    <a:pt x="5859" y="7621"/>
                  </a:cubicBezTo>
                  <a:cubicBezTo>
                    <a:pt x="6658" y="7621"/>
                    <a:pt x="7408" y="7444"/>
                    <a:pt x="8031" y="7113"/>
                  </a:cubicBezTo>
                  <a:cubicBezTo>
                    <a:pt x="8198" y="7025"/>
                    <a:pt x="8380" y="6982"/>
                    <a:pt x="8560" y="6982"/>
                  </a:cubicBezTo>
                  <a:cubicBezTo>
                    <a:pt x="8872" y="6982"/>
                    <a:pt x="9179" y="7111"/>
                    <a:pt x="9401" y="7353"/>
                  </a:cubicBezTo>
                  <a:cubicBezTo>
                    <a:pt x="9786" y="7778"/>
                    <a:pt x="10344" y="8046"/>
                    <a:pt x="10963" y="8046"/>
                  </a:cubicBezTo>
                  <a:cubicBezTo>
                    <a:pt x="12209" y="8046"/>
                    <a:pt x="13204" y="6968"/>
                    <a:pt x="13066" y="5694"/>
                  </a:cubicBezTo>
                  <a:cubicBezTo>
                    <a:pt x="12962" y="4739"/>
                    <a:pt x="12207" y="3962"/>
                    <a:pt x="11256" y="3833"/>
                  </a:cubicBezTo>
                  <a:cubicBezTo>
                    <a:pt x="11158" y="3819"/>
                    <a:pt x="11060" y="3813"/>
                    <a:pt x="10964" y="3813"/>
                  </a:cubicBezTo>
                  <a:cubicBezTo>
                    <a:pt x="10503" y="3813"/>
                    <a:pt x="10076" y="3963"/>
                    <a:pt x="9727" y="4215"/>
                  </a:cubicBezTo>
                  <a:cubicBezTo>
                    <a:pt x="9623" y="2641"/>
                    <a:pt x="8326" y="1063"/>
                    <a:pt x="6379" y="358"/>
                  </a:cubicBezTo>
                  <a:cubicBezTo>
                    <a:pt x="5711" y="115"/>
                    <a:pt x="5036" y="1"/>
                    <a:pt x="4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068;p45"/>
            <p:cNvSpPr/>
            <p:nvPr/>
          </p:nvSpPr>
          <p:spPr>
            <a:xfrm>
              <a:off x="6372949" y="1490741"/>
              <a:ext cx="299566" cy="185926"/>
            </a:xfrm>
            <a:custGeom>
              <a:avLst/>
              <a:gdLst/>
              <a:ahLst/>
              <a:cxnLst/>
              <a:rect l="l" t="t" r="r" b="b"/>
              <a:pathLst>
                <a:path w="7186" h="4460" extrusionOk="0">
                  <a:moveTo>
                    <a:pt x="3072" y="0"/>
                  </a:moveTo>
                  <a:cubicBezTo>
                    <a:pt x="1579" y="0"/>
                    <a:pt x="370" y="661"/>
                    <a:pt x="201" y="1660"/>
                  </a:cubicBezTo>
                  <a:cubicBezTo>
                    <a:pt x="1" y="2849"/>
                    <a:pt x="1357" y="4070"/>
                    <a:pt x="3230" y="4385"/>
                  </a:cubicBezTo>
                  <a:cubicBezTo>
                    <a:pt x="3531" y="4436"/>
                    <a:pt x="3827" y="4460"/>
                    <a:pt x="4113" y="4460"/>
                  </a:cubicBezTo>
                  <a:cubicBezTo>
                    <a:pt x="5606" y="4460"/>
                    <a:pt x="6816" y="3800"/>
                    <a:pt x="6985" y="2801"/>
                  </a:cubicBezTo>
                  <a:cubicBezTo>
                    <a:pt x="7185" y="1610"/>
                    <a:pt x="5829" y="390"/>
                    <a:pt x="3956" y="75"/>
                  </a:cubicBezTo>
                  <a:cubicBezTo>
                    <a:pt x="3655" y="24"/>
                    <a:pt x="3358" y="0"/>
                    <a:pt x="3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069;p45"/>
            <p:cNvSpPr/>
            <p:nvPr/>
          </p:nvSpPr>
          <p:spPr>
            <a:xfrm>
              <a:off x="6596144" y="1569364"/>
              <a:ext cx="19510" cy="19051"/>
            </a:xfrm>
            <a:custGeom>
              <a:avLst/>
              <a:gdLst/>
              <a:ahLst/>
              <a:cxnLst/>
              <a:rect l="l" t="t" r="r" b="b"/>
              <a:pathLst>
                <a:path w="468" h="457" extrusionOk="0">
                  <a:moveTo>
                    <a:pt x="275" y="1"/>
                  </a:moveTo>
                  <a:cubicBezTo>
                    <a:pt x="272" y="1"/>
                    <a:pt x="269" y="1"/>
                    <a:pt x="266" y="1"/>
                  </a:cubicBezTo>
                  <a:cubicBezTo>
                    <a:pt x="119" y="5"/>
                    <a:pt x="14" y="112"/>
                    <a:pt x="7" y="260"/>
                  </a:cubicBezTo>
                  <a:cubicBezTo>
                    <a:pt x="1" y="370"/>
                    <a:pt x="102" y="452"/>
                    <a:pt x="203" y="456"/>
                  </a:cubicBezTo>
                  <a:cubicBezTo>
                    <a:pt x="205" y="456"/>
                    <a:pt x="208" y="456"/>
                    <a:pt x="210" y="456"/>
                  </a:cubicBezTo>
                  <a:cubicBezTo>
                    <a:pt x="280" y="456"/>
                    <a:pt x="337" y="413"/>
                    <a:pt x="368" y="357"/>
                  </a:cubicBezTo>
                  <a:cubicBezTo>
                    <a:pt x="423" y="323"/>
                    <a:pt x="461" y="267"/>
                    <a:pt x="462" y="196"/>
                  </a:cubicBezTo>
                  <a:cubicBezTo>
                    <a:pt x="468" y="96"/>
                    <a:pt x="374" y="1"/>
                    <a:pt x="275" y="1"/>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070;p45"/>
            <p:cNvSpPr/>
            <p:nvPr/>
          </p:nvSpPr>
          <p:spPr>
            <a:xfrm>
              <a:off x="6561835" y="1586997"/>
              <a:ext cx="20093" cy="23303"/>
            </a:xfrm>
            <a:custGeom>
              <a:avLst/>
              <a:gdLst/>
              <a:ahLst/>
              <a:cxnLst/>
              <a:rect l="l" t="t" r="r" b="b"/>
              <a:pathLst>
                <a:path w="482" h="559" extrusionOk="0">
                  <a:moveTo>
                    <a:pt x="213" y="0"/>
                  </a:moveTo>
                  <a:cubicBezTo>
                    <a:pt x="197" y="0"/>
                    <a:pt x="181" y="2"/>
                    <a:pt x="165" y="5"/>
                  </a:cubicBezTo>
                  <a:cubicBezTo>
                    <a:pt x="62" y="29"/>
                    <a:pt x="1" y="149"/>
                    <a:pt x="27" y="247"/>
                  </a:cubicBezTo>
                  <a:cubicBezTo>
                    <a:pt x="45" y="303"/>
                    <a:pt x="59" y="358"/>
                    <a:pt x="76" y="416"/>
                  </a:cubicBezTo>
                  <a:cubicBezTo>
                    <a:pt x="100" y="506"/>
                    <a:pt x="182" y="559"/>
                    <a:pt x="269" y="559"/>
                  </a:cubicBezTo>
                  <a:cubicBezTo>
                    <a:pt x="285" y="559"/>
                    <a:pt x="301" y="557"/>
                    <a:pt x="317" y="553"/>
                  </a:cubicBezTo>
                  <a:cubicBezTo>
                    <a:pt x="420" y="528"/>
                    <a:pt x="481" y="410"/>
                    <a:pt x="455" y="312"/>
                  </a:cubicBezTo>
                  <a:cubicBezTo>
                    <a:pt x="440" y="256"/>
                    <a:pt x="423" y="200"/>
                    <a:pt x="406" y="143"/>
                  </a:cubicBezTo>
                  <a:cubicBezTo>
                    <a:pt x="382" y="53"/>
                    <a:pt x="300" y="0"/>
                    <a:pt x="213" y="0"/>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071;p45"/>
            <p:cNvSpPr/>
            <p:nvPr/>
          </p:nvSpPr>
          <p:spPr>
            <a:xfrm>
              <a:off x="6535405" y="1635063"/>
              <a:ext cx="26555" cy="25930"/>
            </a:xfrm>
            <a:custGeom>
              <a:avLst/>
              <a:gdLst/>
              <a:ahLst/>
              <a:cxnLst/>
              <a:rect l="l" t="t" r="r" b="b"/>
              <a:pathLst>
                <a:path w="637" h="622" extrusionOk="0">
                  <a:moveTo>
                    <a:pt x="413" y="1"/>
                  </a:moveTo>
                  <a:cubicBezTo>
                    <a:pt x="363" y="1"/>
                    <a:pt x="313" y="19"/>
                    <a:pt x="279" y="58"/>
                  </a:cubicBezTo>
                  <a:cubicBezTo>
                    <a:pt x="213" y="134"/>
                    <a:pt x="147" y="209"/>
                    <a:pt x="81" y="286"/>
                  </a:cubicBezTo>
                  <a:cubicBezTo>
                    <a:pt x="12" y="367"/>
                    <a:pt x="1" y="485"/>
                    <a:pt x="81" y="564"/>
                  </a:cubicBezTo>
                  <a:cubicBezTo>
                    <a:pt x="118" y="601"/>
                    <a:pt x="173" y="622"/>
                    <a:pt x="226" y="622"/>
                  </a:cubicBezTo>
                  <a:cubicBezTo>
                    <a:pt x="276" y="622"/>
                    <a:pt x="326" y="604"/>
                    <a:pt x="359" y="564"/>
                  </a:cubicBezTo>
                  <a:cubicBezTo>
                    <a:pt x="425" y="487"/>
                    <a:pt x="491" y="412"/>
                    <a:pt x="557" y="336"/>
                  </a:cubicBezTo>
                  <a:cubicBezTo>
                    <a:pt x="627" y="255"/>
                    <a:pt x="636" y="135"/>
                    <a:pt x="557" y="58"/>
                  </a:cubicBezTo>
                  <a:cubicBezTo>
                    <a:pt x="520" y="21"/>
                    <a:pt x="466" y="1"/>
                    <a:pt x="413" y="1"/>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072;p45"/>
            <p:cNvSpPr/>
            <p:nvPr/>
          </p:nvSpPr>
          <p:spPr>
            <a:xfrm>
              <a:off x="6511310" y="1602213"/>
              <a:ext cx="21636" cy="24637"/>
            </a:xfrm>
            <a:custGeom>
              <a:avLst/>
              <a:gdLst/>
              <a:ahLst/>
              <a:cxnLst/>
              <a:rect l="l" t="t" r="r" b="b"/>
              <a:pathLst>
                <a:path w="519" h="591" extrusionOk="0">
                  <a:moveTo>
                    <a:pt x="199" y="0"/>
                  </a:moveTo>
                  <a:cubicBezTo>
                    <a:pt x="183" y="0"/>
                    <a:pt x="168" y="2"/>
                    <a:pt x="154" y="5"/>
                  </a:cubicBezTo>
                  <a:cubicBezTo>
                    <a:pt x="43" y="30"/>
                    <a:pt x="0" y="146"/>
                    <a:pt x="16" y="248"/>
                  </a:cubicBezTo>
                  <a:cubicBezTo>
                    <a:pt x="34" y="358"/>
                    <a:pt x="90" y="453"/>
                    <a:pt x="163" y="534"/>
                  </a:cubicBezTo>
                  <a:cubicBezTo>
                    <a:pt x="198" y="573"/>
                    <a:pt x="248" y="591"/>
                    <a:pt x="298" y="591"/>
                  </a:cubicBezTo>
                  <a:cubicBezTo>
                    <a:pt x="351" y="591"/>
                    <a:pt x="404" y="571"/>
                    <a:pt x="441" y="534"/>
                  </a:cubicBezTo>
                  <a:cubicBezTo>
                    <a:pt x="519" y="458"/>
                    <a:pt x="513" y="335"/>
                    <a:pt x="441" y="256"/>
                  </a:cubicBezTo>
                  <a:cubicBezTo>
                    <a:pt x="433" y="247"/>
                    <a:pt x="421" y="229"/>
                    <a:pt x="416" y="219"/>
                  </a:cubicBezTo>
                  <a:lnTo>
                    <a:pt x="416" y="219"/>
                  </a:lnTo>
                  <a:cubicBezTo>
                    <a:pt x="414" y="213"/>
                    <a:pt x="404" y="187"/>
                    <a:pt x="403" y="182"/>
                  </a:cubicBezTo>
                  <a:cubicBezTo>
                    <a:pt x="400" y="169"/>
                    <a:pt x="397" y="155"/>
                    <a:pt x="396" y="143"/>
                  </a:cubicBezTo>
                  <a:cubicBezTo>
                    <a:pt x="382" y="51"/>
                    <a:pt x="285" y="0"/>
                    <a:pt x="199" y="0"/>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073;p45"/>
            <p:cNvSpPr/>
            <p:nvPr/>
          </p:nvSpPr>
          <p:spPr>
            <a:xfrm>
              <a:off x="6540491" y="1544560"/>
              <a:ext cx="22970" cy="19218"/>
            </a:xfrm>
            <a:custGeom>
              <a:avLst/>
              <a:gdLst/>
              <a:ahLst/>
              <a:cxnLst/>
              <a:rect l="l" t="t" r="r" b="b"/>
              <a:pathLst>
                <a:path w="551" h="461" extrusionOk="0">
                  <a:moveTo>
                    <a:pt x="319" y="0"/>
                  </a:moveTo>
                  <a:cubicBezTo>
                    <a:pt x="286" y="0"/>
                    <a:pt x="253" y="9"/>
                    <a:pt x="224" y="28"/>
                  </a:cubicBezTo>
                  <a:lnTo>
                    <a:pt x="126" y="94"/>
                  </a:lnTo>
                  <a:cubicBezTo>
                    <a:pt x="37" y="152"/>
                    <a:pt x="0" y="268"/>
                    <a:pt x="54" y="363"/>
                  </a:cubicBezTo>
                  <a:cubicBezTo>
                    <a:pt x="89" y="423"/>
                    <a:pt x="160" y="461"/>
                    <a:pt x="229" y="461"/>
                  </a:cubicBezTo>
                  <a:cubicBezTo>
                    <a:pt x="262" y="461"/>
                    <a:pt x="295" y="452"/>
                    <a:pt x="324" y="433"/>
                  </a:cubicBezTo>
                  <a:lnTo>
                    <a:pt x="422" y="367"/>
                  </a:lnTo>
                  <a:cubicBezTo>
                    <a:pt x="511" y="309"/>
                    <a:pt x="551" y="195"/>
                    <a:pt x="494" y="99"/>
                  </a:cubicBezTo>
                  <a:cubicBezTo>
                    <a:pt x="459" y="38"/>
                    <a:pt x="388" y="0"/>
                    <a:pt x="319" y="0"/>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074;p45"/>
            <p:cNvSpPr/>
            <p:nvPr/>
          </p:nvSpPr>
          <p:spPr>
            <a:xfrm>
              <a:off x="6621490" y="1591166"/>
              <a:ext cx="19218" cy="31474"/>
            </a:xfrm>
            <a:custGeom>
              <a:avLst/>
              <a:gdLst/>
              <a:ahLst/>
              <a:cxnLst/>
              <a:rect l="l" t="t" r="r" b="b"/>
              <a:pathLst>
                <a:path w="461" h="755" extrusionOk="0">
                  <a:moveTo>
                    <a:pt x="250" y="1"/>
                  </a:moveTo>
                  <a:cubicBezTo>
                    <a:pt x="153" y="1"/>
                    <a:pt x="43" y="90"/>
                    <a:pt x="53" y="197"/>
                  </a:cubicBezTo>
                  <a:cubicBezTo>
                    <a:pt x="65" y="305"/>
                    <a:pt x="59" y="403"/>
                    <a:pt x="30" y="506"/>
                  </a:cubicBezTo>
                  <a:cubicBezTo>
                    <a:pt x="1" y="608"/>
                    <a:pt x="65" y="718"/>
                    <a:pt x="168" y="748"/>
                  </a:cubicBezTo>
                  <a:cubicBezTo>
                    <a:pt x="184" y="752"/>
                    <a:pt x="201" y="754"/>
                    <a:pt x="217" y="754"/>
                  </a:cubicBezTo>
                  <a:cubicBezTo>
                    <a:pt x="303" y="754"/>
                    <a:pt x="385" y="696"/>
                    <a:pt x="409" y="610"/>
                  </a:cubicBezTo>
                  <a:cubicBezTo>
                    <a:pt x="446" y="475"/>
                    <a:pt x="460" y="336"/>
                    <a:pt x="446" y="197"/>
                  </a:cubicBezTo>
                  <a:cubicBezTo>
                    <a:pt x="434" y="90"/>
                    <a:pt x="365" y="1"/>
                    <a:pt x="250" y="1"/>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075;p45"/>
            <p:cNvSpPr/>
            <p:nvPr/>
          </p:nvSpPr>
          <p:spPr>
            <a:xfrm>
              <a:off x="6484922" y="1629769"/>
              <a:ext cx="28931" cy="20010"/>
            </a:xfrm>
            <a:custGeom>
              <a:avLst/>
              <a:gdLst/>
              <a:ahLst/>
              <a:cxnLst/>
              <a:rect l="l" t="t" r="r" b="b"/>
              <a:pathLst>
                <a:path w="694" h="480" extrusionOk="0">
                  <a:moveTo>
                    <a:pt x="480" y="1"/>
                  </a:moveTo>
                  <a:cubicBezTo>
                    <a:pt x="463" y="1"/>
                    <a:pt x="445" y="4"/>
                    <a:pt x="428" y="9"/>
                  </a:cubicBezTo>
                  <a:cubicBezTo>
                    <a:pt x="339" y="35"/>
                    <a:pt x="251" y="65"/>
                    <a:pt x="162" y="92"/>
                  </a:cubicBezTo>
                  <a:cubicBezTo>
                    <a:pt x="56" y="128"/>
                    <a:pt x="1" y="229"/>
                    <a:pt x="24" y="334"/>
                  </a:cubicBezTo>
                  <a:cubicBezTo>
                    <a:pt x="42" y="418"/>
                    <a:pt x="129" y="479"/>
                    <a:pt x="215" y="479"/>
                  </a:cubicBezTo>
                  <a:cubicBezTo>
                    <a:pt x="232" y="479"/>
                    <a:pt x="249" y="477"/>
                    <a:pt x="266" y="472"/>
                  </a:cubicBezTo>
                  <a:cubicBezTo>
                    <a:pt x="355" y="444"/>
                    <a:pt x="443" y="415"/>
                    <a:pt x="532" y="387"/>
                  </a:cubicBezTo>
                  <a:cubicBezTo>
                    <a:pt x="638" y="355"/>
                    <a:pt x="693" y="254"/>
                    <a:pt x="670" y="145"/>
                  </a:cubicBezTo>
                  <a:cubicBezTo>
                    <a:pt x="652" y="62"/>
                    <a:pt x="566" y="1"/>
                    <a:pt x="480" y="1"/>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076;p45"/>
            <p:cNvSpPr/>
            <p:nvPr/>
          </p:nvSpPr>
          <p:spPr>
            <a:xfrm>
              <a:off x="6463745" y="1498370"/>
              <a:ext cx="24929" cy="24512"/>
            </a:xfrm>
            <a:custGeom>
              <a:avLst/>
              <a:gdLst/>
              <a:ahLst/>
              <a:cxnLst/>
              <a:rect l="l" t="t" r="r" b="b"/>
              <a:pathLst>
                <a:path w="598" h="588" extrusionOk="0">
                  <a:moveTo>
                    <a:pt x="370" y="1"/>
                  </a:moveTo>
                  <a:cubicBezTo>
                    <a:pt x="302" y="1"/>
                    <a:pt x="237" y="38"/>
                    <a:pt x="197" y="97"/>
                  </a:cubicBezTo>
                  <a:cubicBezTo>
                    <a:pt x="151" y="162"/>
                    <a:pt x="107" y="228"/>
                    <a:pt x="62" y="292"/>
                  </a:cubicBezTo>
                  <a:cubicBezTo>
                    <a:pt x="0" y="379"/>
                    <a:pt x="47" y="510"/>
                    <a:pt x="132" y="562"/>
                  </a:cubicBezTo>
                  <a:cubicBezTo>
                    <a:pt x="163" y="579"/>
                    <a:pt x="196" y="587"/>
                    <a:pt x="227" y="587"/>
                  </a:cubicBezTo>
                  <a:cubicBezTo>
                    <a:pt x="296" y="587"/>
                    <a:pt x="361" y="550"/>
                    <a:pt x="402" y="490"/>
                  </a:cubicBezTo>
                  <a:cubicBezTo>
                    <a:pt x="447" y="425"/>
                    <a:pt x="491" y="359"/>
                    <a:pt x="536" y="295"/>
                  </a:cubicBezTo>
                  <a:cubicBezTo>
                    <a:pt x="598" y="207"/>
                    <a:pt x="553" y="78"/>
                    <a:pt x="466" y="27"/>
                  </a:cubicBezTo>
                  <a:cubicBezTo>
                    <a:pt x="435" y="9"/>
                    <a:pt x="402" y="1"/>
                    <a:pt x="370" y="1"/>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077;p45"/>
            <p:cNvSpPr/>
            <p:nvPr/>
          </p:nvSpPr>
          <p:spPr>
            <a:xfrm>
              <a:off x="6531737" y="1490741"/>
              <a:ext cx="66533" cy="42813"/>
            </a:xfrm>
            <a:custGeom>
              <a:avLst/>
              <a:gdLst/>
              <a:ahLst/>
              <a:cxnLst/>
              <a:rect l="l" t="t" r="r" b="b"/>
              <a:pathLst>
                <a:path w="1596" h="1027" extrusionOk="0">
                  <a:moveTo>
                    <a:pt x="598" y="0"/>
                  </a:moveTo>
                  <a:cubicBezTo>
                    <a:pt x="348" y="0"/>
                    <a:pt x="145" y="98"/>
                    <a:pt x="87" y="270"/>
                  </a:cubicBezTo>
                  <a:cubicBezTo>
                    <a:pt x="1" y="519"/>
                    <a:pt x="250" y="830"/>
                    <a:pt x="644" y="966"/>
                  </a:cubicBezTo>
                  <a:cubicBezTo>
                    <a:pt x="764" y="1007"/>
                    <a:pt x="885" y="1026"/>
                    <a:pt x="996" y="1026"/>
                  </a:cubicBezTo>
                  <a:cubicBezTo>
                    <a:pt x="1246" y="1026"/>
                    <a:pt x="1449" y="928"/>
                    <a:pt x="1509" y="756"/>
                  </a:cubicBezTo>
                  <a:cubicBezTo>
                    <a:pt x="1596" y="507"/>
                    <a:pt x="1347" y="197"/>
                    <a:pt x="953" y="61"/>
                  </a:cubicBezTo>
                  <a:cubicBezTo>
                    <a:pt x="831" y="20"/>
                    <a:pt x="710" y="0"/>
                    <a:pt x="598" y="0"/>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078;p45"/>
            <p:cNvSpPr/>
            <p:nvPr/>
          </p:nvSpPr>
          <p:spPr>
            <a:xfrm>
              <a:off x="6608901" y="1521173"/>
              <a:ext cx="34851" cy="27014"/>
            </a:xfrm>
            <a:custGeom>
              <a:avLst/>
              <a:gdLst/>
              <a:ahLst/>
              <a:cxnLst/>
              <a:rect l="l" t="t" r="r" b="b"/>
              <a:pathLst>
                <a:path w="836" h="648" extrusionOk="0">
                  <a:moveTo>
                    <a:pt x="375" y="0"/>
                  </a:moveTo>
                  <a:cubicBezTo>
                    <a:pt x="229" y="0"/>
                    <a:pt x="100" y="75"/>
                    <a:pt x="58" y="201"/>
                  </a:cubicBezTo>
                  <a:cubicBezTo>
                    <a:pt x="1" y="366"/>
                    <a:pt x="117" y="554"/>
                    <a:pt x="316" y="624"/>
                  </a:cubicBezTo>
                  <a:cubicBezTo>
                    <a:pt x="364" y="640"/>
                    <a:pt x="413" y="648"/>
                    <a:pt x="460" y="648"/>
                  </a:cubicBezTo>
                  <a:cubicBezTo>
                    <a:pt x="606" y="648"/>
                    <a:pt x="735" y="572"/>
                    <a:pt x="779" y="448"/>
                  </a:cubicBezTo>
                  <a:cubicBezTo>
                    <a:pt x="836" y="283"/>
                    <a:pt x="720" y="95"/>
                    <a:pt x="521" y="25"/>
                  </a:cubicBezTo>
                  <a:cubicBezTo>
                    <a:pt x="472" y="8"/>
                    <a:pt x="422" y="0"/>
                    <a:pt x="375" y="0"/>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079;p45"/>
            <p:cNvSpPr/>
            <p:nvPr/>
          </p:nvSpPr>
          <p:spPr>
            <a:xfrm>
              <a:off x="6606858" y="1715478"/>
              <a:ext cx="16467" cy="20052"/>
            </a:xfrm>
            <a:custGeom>
              <a:avLst/>
              <a:gdLst/>
              <a:ahLst/>
              <a:cxnLst/>
              <a:rect l="l" t="t" r="r" b="b"/>
              <a:pathLst>
                <a:path w="395" h="481" extrusionOk="0">
                  <a:moveTo>
                    <a:pt x="193" y="0"/>
                  </a:moveTo>
                  <a:cubicBezTo>
                    <a:pt x="87" y="0"/>
                    <a:pt x="0" y="97"/>
                    <a:pt x="2" y="197"/>
                  </a:cubicBezTo>
                  <a:lnTo>
                    <a:pt x="2" y="284"/>
                  </a:lnTo>
                  <a:cubicBezTo>
                    <a:pt x="2" y="394"/>
                    <a:pt x="92" y="475"/>
                    <a:pt x="198" y="481"/>
                  </a:cubicBezTo>
                  <a:cubicBezTo>
                    <a:pt x="201" y="481"/>
                    <a:pt x="204" y="481"/>
                    <a:pt x="207" y="481"/>
                  </a:cubicBezTo>
                  <a:cubicBezTo>
                    <a:pt x="310" y="481"/>
                    <a:pt x="394" y="384"/>
                    <a:pt x="394" y="284"/>
                  </a:cubicBezTo>
                  <a:lnTo>
                    <a:pt x="394" y="197"/>
                  </a:lnTo>
                  <a:cubicBezTo>
                    <a:pt x="394" y="87"/>
                    <a:pt x="305" y="6"/>
                    <a:pt x="198" y="0"/>
                  </a:cubicBezTo>
                  <a:cubicBezTo>
                    <a:pt x="196" y="0"/>
                    <a:pt x="195" y="0"/>
                    <a:pt x="1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080;p45"/>
            <p:cNvSpPr/>
            <p:nvPr/>
          </p:nvSpPr>
          <p:spPr>
            <a:xfrm>
              <a:off x="6569297" y="1735572"/>
              <a:ext cx="20427" cy="21928"/>
            </a:xfrm>
            <a:custGeom>
              <a:avLst/>
              <a:gdLst/>
              <a:ahLst/>
              <a:cxnLst/>
              <a:rect l="l" t="t" r="r" b="b"/>
              <a:pathLst>
                <a:path w="490" h="526" extrusionOk="0">
                  <a:moveTo>
                    <a:pt x="268" y="0"/>
                  </a:moveTo>
                  <a:cubicBezTo>
                    <a:pt x="181" y="0"/>
                    <a:pt x="105" y="60"/>
                    <a:pt x="78" y="145"/>
                  </a:cubicBezTo>
                  <a:lnTo>
                    <a:pt x="34" y="277"/>
                  </a:lnTo>
                  <a:cubicBezTo>
                    <a:pt x="0" y="378"/>
                    <a:pt x="74" y="491"/>
                    <a:pt x="170" y="519"/>
                  </a:cubicBezTo>
                  <a:cubicBezTo>
                    <a:pt x="188" y="523"/>
                    <a:pt x="205" y="526"/>
                    <a:pt x="222" y="526"/>
                  </a:cubicBezTo>
                  <a:cubicBezTo>
                    <a:pt x="309" y="526"/>
                    <a:pt x="385" y="466"/>
                    <a:pt x="412" y="381"/>
                  </a:cubicBezTo>
                  <a:lnTo>
                    <a:pt x="456" y="249"/>
                  </a:lnTo>
                  <a:cubicBezTo>
                    <a:pt x="490" y="148"/>
                    <a:pt x="418" y="35"/>
                    <a:pt x="320" y="7"/>
                  </a:cubicBezTo>
                  <a:cubicBezTo>
                    <a:pt x="302" y="3"/>
                    <a:pt x="285" y="0"/>
                    <a:pt x="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081;p45"/>
            <p:cNvSpPr/>
            <p:nvPr/>
          </p:nvSpPr>
          <p:spPr>
            <a:xfrm>
              <a:off x="6502014" y="1706474"/>
              <a:ext cx="22094" cy="18051"/>
            </a:xfrm>
            <a:custGeom>
              <a:avLst/>
              <a:gdLst/>
              <a:ahLst/>
              <a:cxnLst/>
              <a:rect l="l" t="t" r="r" b="b"/>
              <a:pathLst>
                <a:path w="530" h="433" extrusionOk="0">
                  <a:moveTo>
                    <a:pt x="309" y="1"/>
                  </a:moveTo>
                  <a:cubicBezTo>
                    <a:pt x="275" y="1"/>
                    <a:pt x="241" y="9"/>
                    <a:pt x="209" y="24"/>
                  </a:cubicBezTo>
                  <a:lnTo>
                    <a:pt x="121" y="68"/>
                  </a:lnTo>
                  <a:cubicBezTo>
                    <a:pt x="26" y="118"/>
                    <a:pt x="1" y="251"/>
                    <a:pt x="49" y="338"/>
                  </a:cubicBezTo>
                  <a:cubicBezTo>
                    <a:pt x="87" y="402"/>
                    <a:pt x="150" y="433"/>
                    <a:pt x="217" y="433"/>
                  </a:cubicBezTo>
                  <a:cubicBezTo>
                    <a:pt x="251" y="433"/>
                    <a:pt x="286" y="425"/>
                    <a:pt x="318" y="408"/>
                  </a:cubicBezTo>
                  <a:lnTo>
                    <a:pt x="406" y="366"/>
                  </a:lnTo>
                  <a:cubicBezTo>
                    <a:pt x="503" y="317"/>
                    <a:pt x="529" y="184"/>
                    <a:pt x="478" y="96"/>
                  </a:cubicBezTo>
                  <a:cubicBezTo>
                    <a:pt x="440" y="32"/>
                    <a:pt x="376" y="1"/>
                    <a:pt x="3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082;p45"/>
            <p:cNvSpPr/>
            <p:nvPr/>
          </p:nvSpPr>
          <p:spPr>
            <a:xfrm>
              <a:off x="6433021" y="1711935"/>
              <a:ext cx="21552" cy="20010"/>
            </a:xfrm>
            <a:custGeom>
              <a:avLst/>
              <a:gdLst/>
              <a:ahLst/>
              <a:cxnLst/>
              <a:rect l="l" t="t" r="r" b="b"/>
              <a:pathLst>
                <a:path w="517" h="480" extrusionOk="0">
                  <a:moveTo>
                    <a:pt x="302" y="0"/>
                  </a:moveTo>
                  <a:cubicBezTo>
                    <a:pt x="252" y="0"/>
                    <a:pt x="201" y="19"/>
                    <a:pt x="163" y="56"/>
                  </a:cubicBezTo>
                  <a:lnTo>
                    <a:pt x="75" y="144"/>
                  </a:lnTo>
                  <a:cubicBezTo>
                    <a:pt x="1" y="220"/>
                    <a:pt x="1" y="347"/>
                    <a:pt x="75" y="422"/>
                  </a:cubicBezTo>
                  <a:cubicBezTo>
                    <a:pt x="113" y="460"/>
                    <a:pt x="164" y="479"/>
                    <a:pt x="215" y="479"/>
                  </a:cubicBezTo>
                  <a:cubicBezTo>
                    <a:pt x="265" y="479"/>
                    <a:pt x="316" y="460"/>
                    <a:pt x="354" y="422"/>
                  </a:cubicBezTo>
                  <a:lnTo>
                    <a:pt x="442" y="334"/>
                  </a:lnTo>
                  <a:cubicBezTo>
                    <a:pt x="516" y="260"/>
                    <a:pt x="516" y="132"/>
                    <a:pt x="442" y="56"/>
                  </a:cubicBezTo>
                  <a:cubicBezTo>
                    <a:pt x="404" y="19"/>
                    <a:pt x="353"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083;p45"/>
            <p:cNvSpPr/>
            <p:nvPr/>
          </p:nvSpPr>
          <p:spPr>
            <a:xfrm>
              <a:off x="6479753" y="1768296"/>
              <a:ext cx="22678" cy="25596"/>
            </a:xfrm>
            <a:custGeom>
              <a:avLst/>
              <a:gdLst/>
              <a:ahLst/>
              <a:cxnLst/>
              <a:rect l="l" t="t" r="r" b="b"/>
              <a:pathLst>
                <a:path w="544" h="614" extrusionOk="0">
                  <a:moveTo>
                    <a:pt x="314" y="0"/>
                  </a:moveTo>
                  <a:cubicBezTo>
                    <a:pt x="228" y="0"/>
                    <a:pt x="157" y="63"/>
                    <a:pt x="125" y="145"/>
                  </a:cubicBezTo>
                  <a:cubicBezTo>
                    <a:pt x="97" y="218"/>
                    <a:pt x="67" y="292"/>
                    <a:pt x="38" y="365"/>
                  </a:cubicBezTo>
                  <a:cubicBezTo>
                    <a:pt x="0" y="464"/>
                    <a:pt x="82" y="581"/>
                    <a:pt x="176" y="606"/>
                  </a:cubicBezTo>
                  <a:cubicBezTo>
                    <a:pt x="194" y="611"/>
                    <a:pt x="211" y="614"/>
                    <a:pt x="228" y="614"/>
                  </a:cubicBezTo>
                  <a:cubicBezTo>
                    <a:pt x="314" y="614"/>
                    <a:pt x="384" y="552"/>
                    <a:pt x="417" y="469"/>
                  </a:cubicBezTo>
                  <a:cubicBezTo>
                    <a:pt x="444" y="395"/>
                    <a:pt x="473" y="322"/>
                    <a:pt x="502" y="249"/>
                  </a:cubicBezTo>
                  <a:cubicBezTo>
                    <a:pt x="543" y="151"/>
                    <a:pt x="458" y="34"/>
                    <a:pt x="366" y="7"/>
                  </a:cubicBezTo>
                  <a:cubicBezTo>
                    <a:pt x="348" y="2"/>
                    <a:pt x="331" y="0"/>
                    <a:pt x="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084;p45"/>
            <p:cNvSpPr/>
            <p:nvPr/>
          </p:nvSpPr>
          <p:spPr>
            <a:xfrm>
              <a:off x="6564962" y="1777426"/>
              <a:ext cx="16341" cy="23762"/>
            </a:xfrm>
            <a:custGeom>
              <a:avLst/>
              <a:gdLst/>
              <a:ahLst/>
              <a:cxnLst/>
              <a:rect l="l" t="t" r="r" b="b"/>
              <a:pathLst>
                <a:path w="392" h="570" extrusionOk="0">
                  <a:moveTo>
                    <a:pt x="192" y="1"/>
                  </a:moveTo>
                  <a:cubicBezTo>
                    <a:pt x="87" y="1"/>
                    <a:pt x="1" y="96"/>
                    <a:pt x="1" y="197"/>
                  </a:cubicBezTo>
                  <a:lnTo>
                    <a:pt x="1" y="373"/>
                  </a:lnTo>
                  <a:cubicBezTo>
                    <a:pt x="1" y="483"/>
                    <a:pt x="90" y="563"/>
                    <a:pt x="197" y="569"/>
                  </a:cubicBezTo>
                  <a:cubicBezTo>
                    <a:pt x="200" y="569"/>
                    <a:pt x="203" y="569"/>
                    <a:pt x="206" y="569"/>
                  </a:cubicBezTo>
                  <a:cubicBezTo>
                    <a:pt x="307" y="569"/>
                    <a:pt x="392" y="472"/>
                    <a:pt x="392" y="373"/>
                  </a:cubicBezTo>
                  <a:lnTo>
                    <a:pt x="392" y="197"/>
                  </a:lnTo>
                  <a:cubicBezTo>
                    <a:pt x="392" y="87"/>
                    <a:pt x="302" y="7"/>
                    <a:pt x="197" y="1"/>
                  </a:cubicBezTo>
                  <a:cubicBezTo>
                    <a:pt x="195" y="1"/>
                    <a:pt x="194" y="1"/>
                    <a:pt x="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085;p45"/>
            <p:cNvSpPr/>
            <p:nvPr/>
          </p:nvSpPr>
          <p:spPr>
            <a:xfrm>
              <a:off x="6620573" y="1768380"/>
              <a:ext cx="21761" cy="23720"/>
            </a:xfrm>
            <a:custGeom>
              <a:avLst/>
              <a:gdLst/>
              <a:ahLst/>
              <a:cxnLst/>
              <a:rect l="l" t="t" r="r" b="b"/>
              <a:pathLst>
                <a:path w="522" h="569" extrusionOk="0">
                  <a:moveTo>
                    <a:pt x="217" y="0"/>
                  </a:moveTo>
                  <a:cubicBezTo>
                    <a:pt x="182" y="0"/>
                    <a:pt x="147" y="9"/>
                    <a:pt x="118" y="26"/>
                  </a:cubicBezTo>
                  <a:cubicBezTo>
                    <a:pt x="23" y="83"/>
                    <a:pt x="1" y="202"/>
                    <a:pt x="46" y="295"/>
                  </a:cubicBezTo>
                  <a:lnTo>
                    <a:pt x="134" y="471"/>
                  </a:lnTo>
                  <a:cubicBezTo>
                    <a:pt x="166" y="535"/>
                    <a:pt x="236" y="569"/>
                    <a:pt x="305" y="569"/>
                  </a:cubicBezTo>
                  <a:cubicBezTo>
                    <a:pt x="339" y="569"/>
                    <a:pt x="374" y="560"/>
                    <a:pt x="403" y="543"/>
                  </a:cubicBezTo>
                  <a:cubicBezTo>
                    <a:pt x="500" y="486"/>
                    <a:pt x="522" y="369"/>
                    <a:pt x="475" y="273"/>
                  </a:cubicBezTo>
                  <a:lnTo>
                    <a:pt x="387" y="98"/>
                  </a:lnTo>
                  <a:cubicBezTo>
                    <a:pt x="355" y="33"/>
                    <a:pt x="286" y="0"/>
                    <a:pt x="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086;p45"/>
            <p:cNvSpPr/>
            <p:nvPr/>
          </p:nvSpPr>
          <p:spPr>
            <a:xfrm>
              <a:off x="6705824" y="1600462"/>
              <a:ext cx="27806" cy="22011"/>
            </a:xfrm>
            <a:custGeom>
              <a:avLst/>
              <a:gdLst/>
              <a:ahLst/>
              <a:cxnLst/>
              <a:rect l="l" t="t" r="r" b="b"/>
              <a:pathLst>
                <a:path w="667" h="528" extrusionOk="0">
                  <a:moveTo>
                    <a:pt x="440" y="1"/>
                  </a:moveTo>
                  <a:cubicBezTo>
                    <a:pt x="406" y="1"/>
                    <a:pt x="373" y="9"/>
                    <a:pt x="343" y="27"/>
                  </a:cubicBezTo>
                  <a:cubicBezTo>
                    <a:pt x="269" y="72"/>
                    <a:pt x="198" y="116"/>
                    <a:pt x="125" y="160"/>
                  </a:cubicBezTo>
                  <a:cubicBezTo>
                    <a:pt x="35" y="217"/>
                    <a:pt x="0" y="336"/>
                    <a:pt x="54" y="429"/>
                  </a:cubicBezTo>
                  <a:cubicBezTo>
                    <a:pt x="90" y="492"/>
                    <a:pt x="158" y="527"/>
                    <a:pt x="226" y="527"/>
                  </a:cubicBezTo>
                  <a:cubicBezTo>
                    <a:pt x="259" y="527"/>
                    <a:pt x="293" y="519"/>
                    <a:pt x="322" y="501"/>
                  </a:cubicBezTo>
                  <a:cubicBezTo>
                    <a:pt x="395" y="456"/>
                    <a:pt x="467" y="410"/>
                    <a:pt x="540" y="368"/>
                  </a:cubicBezTo>
                  <a:cubicBezTo>
                    <a:pt x="633" y="312"/>
                    <a:pt x="666" y="192"/>
                    <a:pt x="612" y="98"/>
                  </a:cubicBezTo>
                  <a:cubicBezTo>
                    <a:pt x="577" y="36"/>
                    <a:pt x="509" y="1"/>
                    <a:pt x="4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087;p45"/>
            <p:cNvSpPr/>
            <p:nvPr/>
          </p:nvSpPr>
          <p:spPr>
            <a:xfrm>
              <a:off x="6689608" y="1664870"/>
              <a:ext cx="23762" cy="18342"/>
            </a:xfrm>
            <a:custGeom>
              <a:avLst/>
              <a:gdLst/>
              <a:ahLst/>
              <a:cxnLst/>
              <a:rect l="l" t="t" r="r" b="b"/>
              <a:pathLst>
                <a:path w="570" h="440" extrusionOk="0">
                  <a:moveTo>
                    <a:pt x="217" y="0"/>
                  </a:moveTo>
                  <a:cubicBezTo>
                    <a:pt x="133" y="0"/>
                    <a:pt x="52" y="64"/>
                    <a:pt x="29" y="145"/>
                  </a:cubicBezTo>
                  <a:cubicBezTo>
                    <a:pt x="1" y="252"/>
                    <a:pt x="67" y="355"/>
                    <a:pt x="166" y="387"/>
                  </a:cubicBezTo>
                  <a:lnTo>
                    <a:pt x="298" y="431"/>
                  </a:lnTo>
                  <a:cubicBezTo>
                    <a:pt x="316" y="437"/>
                    <a:pt x="334" y="440"/>
                    <a:pt x="351" y="440"/>
                  </a:cubicBezTo>
                  <a:cubicBezTo>
                    <a:pt x="436" y="440"/>
                    <a:pt x="517" y="375"/>
                    <a:pt x="540" y="293"/>
                  </a:cubicBezTo>
                  <a:cubicBezTo>
                    <a:pt x="569" y="188"/>
                    <a:pt x="503" y="85"/>
                    <a:pt x="402" y="52"/>
                  </a:cubicBezTo>
                  <a:lnTo>
                    <a:pt x="270" y="9"/>
                  </a:lnTo>
                  <a:cubicBezTo>
                    <a:pt x="253" y="3"/>
                    <a:pt x="235" y="0"/>
                    <a:pt x="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088;p45"/>
            <p:cNvSpPr/>
            <p:nvPr/>
          </p:nvSpPr>
          <p:spPr>
            <a:xfrm>
              <a:off x="6668138" y="1547978"/>
              <a:ext cx="21636" cy="20052"/>
            </a:xfrm>
            <a:custGeom>
              <a:avLst/>
              <a:gdLst/>
              <a:ahLst/>
              <a:cxnLst/>
              <a:rect l="l" t="t" r="r" b="b"/>
              <a:pathLst>
                <a:path w="519" h="481" extrusionOk="0">
                  <a:moveTo>
                    <a:pt x="304" y="1"/>
                  </a:moveTo>
                  <a:cubicBezTo>
                    <a:pt x="253" y="1"/>
                    <a:pt x="203" y="20"/>
                    <a:pt x="164" y="57"/>
                  </a:cubicBezTo>
                  <a:lnTo>
                    <a:pt x="77" y="145"/>
                  </a:lnTo>
                  <a:cubicBezTo>
                    <a:pt x="0" y="221"/>
                    <a:pt x="2" y="348"/>
                    <a:pt x="77" y="423"/>
                  </a:cubicBezTo>
                  <a:cubicBezTo>
                    <a:pt x="115" y="461"/>
                    <a:pt x="166" y="480"/>
                    <a:pt x="216" y="480"/>
                  </a:cubicBezTo>
                  <a:cubicBezTo>
                    <a:pt x="267" y="480"/>
                    <a:pt x="318" y="461"/>
                    <a:pt x="355" y="423"/>
                  </a:cubicBezTo>
                  <a:lnTo>
                    <a:pt x="443" y="335"/>
                  </a:lnTo>
                  <a:cubicBezTo>
                    <a:pt x="519" y="261"/>
                    <a:pt x="519" y="133"/>
                    <a:pt x="443" y="57"/>
                  </a:cubicBezTo>
                  <a:cubicBezTo>
                    <a:pt x="405" y="20"/>
                    <a:pt x="355"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089;p45"/>
            <p:cNvSpPr/>
            <p:nvPr/>
          </p:nvSpPr>
          <p:spPr>
            <a:xfrm>
              <a:off x="6601480" y="1493909"/>
              <a:ext cx="167" cy="542"/>
            </a:xfrm>
            <a:custGeom>
              <a:avLst/>
              <a:gdLst/>
              <a:ahLst/>
              <a:cxnLst/>
              <a:rect l="l" t="t" r="r" b="b"/>
              <a:pathLst>
                <a:path w="4" h="13" extrusionOk="0">
                  <a:moveTo>
                    <a:pt x="1" y="0"/>
                  </a:moveTo>
                  <a:lnTo>
                    <a:pt x="1" y="0"/>
                  </a:lnTo>
                  <a:cubicBezTo>
                    <a:pt x="1" y="0"/>
                    <a:pt x="0" y="4"/>
                    <a:pt x="3" y="13"/>
                  </a:cubicBezTo>
                  <a:cubicBezTo>
                    <a:pt x="3" y="10"/>
                    <a:pt x="3" y="5"/>
                    <a:pt x="2" y="2"/>
                  </a:cubicBezTo>
                  <a:cubicBezTo>
                    <a:pt x="2" y="1"/>
                    <a:pt x="1" y="0"/>
                    <a:pt x="1" y="0"/>
                  </a:cubicBezTo>
                  <a:close/>
                </a:path>
              </a:pathLst>
            </a:custGeom>
            <a:solidFill>
              <a:srgbClr val="451D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090;p45"/>
            <p:cNvSpPr/>
            <p:nvPr/>
          </p:nvSpPr>
          <p:spPr>
            <a:xfrm>
              <a:off x="6598770" y="1484154"/>
              <a:ext cx="19968" cy="23678"/>
            </a:xfrm>
            <a:custGeom>
              <a:avLst/>
              <a:gdLst/>
              <a:ahLst/>
              <a:cxnLst/>
              <a:rect l="l" t="t" r="r" b="b"/>
              <a:pathLst>
                <a:path w="479" h="568" extrusionOk="0">
                  <a:moveTo>
                    <a:pt x="254" y="1"/>
                  </a:moveTo>
                  <a:cubicBezTo>
                    <a:pt x="238" y="1"/>
                    <a:pt x="221" y="3"/>
                    <a:pt x="206" y="6"/>
                  </a:cubicBezTo>
                  <a:cubicBezTo>
                    <a:pt x="103" y="31"/>
                    <a:pt x="49" y="138"/>
                    <a:pt x="67" y="236"/>
                  </a:cubicBezTo>
                  <a:cubicBezTo>
                    <a:pt x="67" y="238"/>
                    <a:pt x="68" y="241"/>
                    <a:pt x="70" y="244"/>
                  </a:cubicBezTo>
                  <a:lnTo>
                    <a:pt x="68" y="245"/>
                  </a:lnTo>
                  <a:cubicBezTo>
                    <a:pt x="10" y="327"/>
                    <a:pt x="1" y="434"/>
                    <a:pt x="77" y="510"/>
                  </a:cubicBezTo>
                  <a:cubicBezTo>
                    <a:pt x="113" y="547"/>
                    <a:pt x="169" y="567"/>
                    <a:pt x="223" y="567"/>
                  </a:cubicBezTo>
                  <a:cubicBezTo>
                    <a:pt x="274" y="567"/>
                    <a:pt x="323" y="550"/>
                    <a:pt x="355" y="510"/>
                  </a:cubicBezTo>
                  <a:cubicBezTo>
                    <a:pt x="445" y="402"/>
                    <a:pt x="478" y="282"/>
                    <a:pt x="447" y="144"/>
                  </a:cubicBezTo>
                  <a:cubicBezTo>
                    <a:pt x="425" y="53"/>
                    <a:pt x="340" y="1"/>
                    <a:pt x="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091;p45"/>
            <p:cNvSpPr/>
            <p:nvPr/>
          </p:nvSpPr>
          <p:spPr>
            <a:xfrm>
              <a:off x="6481754" y="1460434"/>
              <a:ext cx="20135" cy="25513"/>
            </a:xfrm>
            <a:custGeom>
              <a:avLst/>
              <a:gdLst/>
              <a:ahLst/>
              <a:cxnLst/>
              <a:rect l="l" t="t" r="r" b="b"/>
              <a:pathLst>
                <a:path w="483" h="612" extrusionOk="0">
                  <a:moveTo>
                    <a:pt x="223" y="0"/>
                  </a:moveTo>
                  <a:cubicBezTo>
                    <a:pt x="190" y="0"/>
                    <a:pt x="158" y="9"/>
                    <a:pt x="128" y="26"/>
                  </a:cubicBezTo>
                  <a:cubicBezTo>
                    <a:pt x="37" y="80"/>
                    <a:pt x="0" y="206"/>
                    <a:pt x="58" y="297"/>
                  </a:cubicBezTo>
                  <a:cubicBezTo>
                    <a:pt x="65" y="310"/>
                    <a:pt x="72" y="322"/>
                    <a:pt x="78" y="334"/>
                  </a:cubicBezTo>
                  <a:cubicBezTo>
                    <a:pt x="75" y="329"/>
                    <a:pt x="73" y="326"/>
                    <a:pt x="73" y="326"/>
                  </a:cubicBezTo>
                  <a:lnTo>
                    <a:pt x="73" y="326"/>
                  </a:lnTo>
                  <a:cubicBezTo>
                    <a:pt x="72" y="326"/>
                    <a:pt x="73" y="331"/>
                    <a:pt x="77" y="340"/>
                  </a:cubicBezTo>
                  <a:cubicBezTo>
                    <a:pt x="74" y="349"/>
                    <a:pt x="73" y="374"/>
                    <a:pt x="75" y="374"/>
                  </a:cubicBezTo>
                  <a:cubicBezTo>
                    <a:pt x="76" y="374"/>
                    <a:pt x="77" y="371"/>
                    <a:pt x="78" y="363"/>
                  </a:cubicBezTo>
                  <a:lnTo>
                    <a:pt x="78" y="363"/>
                  </a:lnTo>
                  <a:cubicBezTo>
                    <a:pt x="58" y="468"/>
                    <a:pt x="106" y="575"/>
                    <a:pt x="216" y="605"/>
                  </a:cubicBezTo>
                  <a:cubicBezTo>
                    <a:pt x="232" y="609"/>
                    <a:pt x="248" y="611"/>
                    <a:pt x="265" y="611"/>
                  </a:cubicBezTo>
                  <a:cubicBezTo>
                    <a:pt x="351" y="611"/>
                    <a:pt x="440" y="555"/>
                    <a:pt x="457" y="468"/>
                  </a:cubicBezTo>
                  <a:cubicBezTo>
                    <a:pt x="482" y="338"/>
                    <a:pt x="468" y="212"/>
                    <a:pt x="396" y="98"/>
                  </a:cubicBezTo>
                  <a:cubicBezTo>
                    <a:pt x="358" y="36"/>
                    <a:pt x="291" y="0"/>
                    <a:pt x="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092;p45"/>
            <p:cNvSpPr/>
            <p:nvPr/>
          </p:nvSpPr>
          <p:spPr>
            <a:xfrm>
              <a:off x="6414553" y="1478235"/>
              <a:ext cx="24179" cy="20302"/>
            </a:xfrm>
            <a:custGeom>
              <a:avLst/>
              <a:gdLst/>
              <a:ahLst/>
              <a:cxnLst/>
              <a:rect l="l" t="t" r="r" b="b"/>
              <a:pathLst>
                <a:path w="580" h="487" extrusionOk="0">
                  <a:moveTo>
                    <a:pt x="232" y="1"/>
                  </a:moveTo>
                  <a:cubicBezTo>
                    <a:pt x="162" y="1"/>
                    <a:pt x="91" y="41"/>
                    <a:pt x="56" y="100"/>
                  </a:cubicBezTo>
                  <a:cubicBezTo>
                    <a:pt x="0" y="197"/>
                    <a:pt x="38" y="308"/>
                    <a:pt x="126" y="368"/>
                  </a:cubicBezTo>
                  <a:cubicBezTo>
                    <a:pt x="170" y="397"/>
                    <a:pt x="212" y="428"/>
                    <a:pt x="256" y="459"/>
                  </a:cubicBezTo>
                  <a:cubicBezTo>
                    <a:pt x="284" y="478"/>
                    <a:pt x="316" y="486"/>
                    <a:pt x="348" y="486"/>
                  </a:cubicBezTo>
                  <a:cubicBezTo>
                    <a:pt x="418" y="486"/>
                    <a:pt x="491" y="446"/>
                    <a:pt x="526" y="387"/>
                  </a:cubicBezTo>
                  <a:cubicBezTo>
                    <a:pt x="580" y="290"/>
                    <a:pt x="542" y="178"/>
                    <a:pt x="454" y="118"/>
                  </a:cubicBezTo>
                  <a:lnTo>
                    <a:pt x="324" y="28"/>
                  </a:lnTo>
                  <a:cubicBezTo>
                    <a:pt x="296" y="9"/>
                    <a:pt x="264"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093;p45"/>
            <p:cNvSpPr/>
            <p:nvPr/>
          </p:nvSpPr>
          <p:spPr>
            <a:xfrm>
              <a:off x="6358442" y="1679293"/>
              <a:ext cx="26763" cy="18051"/>
            </a:xfrm>
            <a:custGeom>
              <a:avLst/>
              <a:gdLst/>
              <a:ahLst/>
              <a:cxnLst/>
              <a:rect l="l" t="t" r="r" b="b"/>
              <a:pathLst>
                <a:path w="642" h="433" extrusionOk="0">
                  <a:moveTo>
                    <a:pt x="422" y="0"/>
                  </a:moveTo>
                  <a:cubicBezTo>
                    <a:pt x="407" y="0"/>
                    <a:pt x="392" y="2"/>
                    <a:pt x="378" y="4"/>
                  </a:cubicBezTo>
                  <a:cubicBezTo>
                    <a:pt x="306" y="19"/>
                    <a:pt x="233" y="34"/>
                    <a:pt x="160" y="48"/>
                  </a:cubicBezTo>
                  <a:cubicBezTo>
                    <a:pt x="51" y="70"/>
                    <a:pt x="0" y="193"/>
                    <a:pt x="22" y="290"/>
                  </a:cubicBezTo>
                  <a:cubicBezTo>
                    <a:pt x="43" y="382"/>
                    <a:pt x="132" y="432"/>
                    <a:pt x="219" y="432"/>
                  </a:cubicBezTo>
                  <a:cubicBezTo>
                    <a:pt x="234" y="432"/>
                    <a:pt x="249" y="431"/>
                    <a:pt x="264" y="428"/>
                  </a:cubicBezTo>
                  <a:cubicBezTo>
                    <a:pt x="336" y="413"/>
                    <a:pt x="409" y="398"/>
                    <a:pt x="482" y="384"/>
                  </a:cubicBezTo>
                  <a:cubicBezTo>
                    <a:pt x="590" y="362"/>
                    <a:pt x="642" y="239"/>
                    <a:pt x="620" y="142"/>
                  </a:cubicBezTo>
                  <a:cubicBezTo>
                    <a:pt x="598" y="49"/>
                    <a:pt x="510" y="0"/>
                    <a:pt x="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094;p45"/>
            <p:cNvSpPr/>
            <p:nvPr/>
          </p:nvSpPr>
          <p:spPr>
            <a:xfrm>
              <a:off x="6426976" y="1666287"/>
              <a:ext cx="22344" cy="27347"/>
            </a:xfrm>
            <a:custGeom>
              <a:avLst/>
              <a:gdLst/>
              <a:ahLst/>
              <a:cxnLst/>
              <a:rect l="l" t="t" r="r" b="b"/>
              <a:pathLst>
                <a:path w="536" h="656" extrusionOk="0">
                  <a:moveTo>
                    <a:pt x="314" y="0"/>
                  </a:moveTo>
                  <a:cubicBezTo>
                    <a:pt x="227" y="0"/>
                    <a:pt x="151" y="60"/>
                    <a:pt x="124" y="145"/>
                  </a:cubicBezTo>
                  <a:cubicBezTo>
                    <a:pt x="95" y="231"/>
                    <a:pt x="65" y="319"/>
                    <a:pt x="36" y="407"/>
                  </a:cubicBezTo>
                  <a:cubicBezTo>
                    <a:pt x="1" y="507"/>
                    <a:pt x="74" y="621"/>
                    <a:pt x="172" y="649"/>
                  </a:cubicBezTo>
                  <a:cubicBezTo>
                    <a:pt x="189" y="653"/>
                    <a:pt x="207" y="656"/>
                    <a:pt x="224" y="656"/>
                  </a:cubicBezTo>
                  <a:cubicBezTo>
                    <a:pt x="310" y="656"/>
                    <a:pt x="387" y="596"/>
                    <a:pt x="414" y="511"/>
                  </a:cubicBezTo>
                  <a:cubicBezTo>
                    <a:pt x="443" y="425"/>
                    <a:pt x="472" y="337"/>
                    <a:pt x="502" y="249"/>
                  </a:cubicBezTo>
                  <a:cubicBezTo>
                    <a:pt x="535" y="148"/>
                    <a:pt x="464" y="35"/>
                    <a:pt x="365" y="7"/>
                  </a:cubicBezTo>
                  <a:cubicBezTo>
                    <a:pt x="348" y="3"/>
                    <a:pt x="331" y="0"/>
                    <a:pt x="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095;p45"/>
            <p:cNvSpPr/>
            <p:nvPr/>
          </p:nvSpPr>
          <p:spPr>
            <a:xfrm>
              <a:off x="6663845" y="1702722"/>
              <a:ext cx="30682" cy="20093"/>
            </a:xfrm>
            <a:custGeom>
              <a:avLst/>
              <a:gdLst/>
              <a:ahLst/>
              <a:cxnLst/>
              <a:rect l="l" t="t" r="r" b="b"/>
              <a:pathLst>
                <a:path w="736" h="482" extrusionOk="0">
                  <a:moveTo>
                    <a:pt x="237" y="1"/>
                  </a:moveTo>
                  <a:cubicBezTo>
                    <a:pt x="166" y="1"/>
                    <a:pt x="91" y="42"/>
                    <a:pt x="58" y="100"/>
                  </a:cubicBezTo>
                  <a:cubicBezTo>
                    <a:pt x="1" y="199"/>
                    <a:pt x="43" y="306"/>
                    <a:pt x="128" y="365"/>
                  </a:cubicBezTo>
                  <a:cubicBezTo>
                    <a:pt x="231" y="440"/>
                    <a:pt x="361" y="481"/>
                    <a:pt x="488" y="481"/>
                  </a:cubicBezTo>
                  <a:cubicBezTo>
                    <a:pt x="504" y="481"/>
                    <a:pt x="520" y="480"/>
                    <a:pt x="535" y="479"/>
                  </a:cubicBezTo>
                  <a:cubicBezTo>
                    <a:pt x="645" y="469"/>
                    <a:pt x="726" y="396"/>
                    <a:pt x="732" y="283"/>
                  </a:cubicBezTo>
                  <a:cubicBezTo>
                    <a:pt x="736" y="189"/>
                    <a:pt x="645" y="86"/>
                    <a:pt x="547" y="86"/>
                  </a:cubicBezTo>
                  <a:cubicBezTo>
                    <a:pt x="543" y="86"/>
                    <a:pt x="539" y="86"/>
                    <a:pt x="535" y="87"/>
                  </a:cubicBezTo>
                  <a:cubicBezTo>
                    <a:pt x="516" y="89"/>
                    <a:pt x="498" y="90"/>
                    <a:pt x="479" y="90"/>
                  </a:cubicBezTo>
                  <a:cubicBezTo>
                    <a:pt x="472" y="90"/>
                    <a:pt x="465" y="90"/>
                    <a:pt x="458" y="90"/>
                  </a:cubicBezTo>
                  <a:lnTo>
                    <a:pt x="456" y="90"/>
                  </a:lnTo>
                  <a:cubicBezTo>
                    <a:pt x="446" y="87"/>
                    <a:pt x="436" y="85"/>
                    <a:pt x="426" y="82"/>
                  </a:cubicBezTo>
                  <a:cubicBezTo>
                    <a:pt x="390" y="72"/>
                    <a:pt x="367" y="57"/>
                    <a:pt x="326" y="28"/>
                  </a:cubicBezTo>
                  <a:cubicBezTo>
                    <a:pt x="300" y="9"/>
                    <a:pt x="269" y="1"/>
                    <a:pt x="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096;p45"/>
            <p:cNvSpPr/>
            <p:nvPr/>
          </p:nvSpPr>
          <p:spPr>
            <a:xfrm>
              <a:off x="6624200" y="1668205"/>
              <a:ext cx="20302" cy="25554"/>
            </a:xfrm>
            <a:custGeom>
              <a:avLst/>
              <a:gdLst/>
              <a:ahLst/>
              <a:cxnLst/>
              <a:rect l="l" t="t" r="r" b="b"/>
              <a:pathLst>
                <a:path w="487" h="613" extrusionOk="0">
                  <a:moveTo>
                    <a:pt x="226" y="1"/>
                  </a:moveTo>
                  <a:cubicBezTo>
                    <a:pt x="140" y="1"/>
                    <a:pt x="54" y="58"/>
                    <a:pt x="32" y="144"/>
                  </a:cubicBezTo>
                  <a:cubicBezTo>
                    <a:pt x="0" y="270"/>
                    <a:pt x="16" y="405"/>
                    <a:pt x="88" y="515"/>
                  </a:cubicBezTo>
                  <a:cubicBezTo>
                    <a:pt x="127" y="575"/>
                    <a:pt x="193" y="612"/>
                    <a:pt x="261" y="612"/>
                  </a:cubicBezTo>
                  <a:cubicBezTo>
                    <a:pt x="293" y="612"/>
                    <a:pt x="326" y="604"/>
                    <a:pt x="357" y="585"/>
                  </a:cubicBezTo>
                  <a:cubicBezTo>
                    <a:pt x="447" y="534"/>
                    <a:pt x="486" y="405"/>
                    <a:pt x="428" y="317"/>
                  </a:cubicBezTo>
                  <a:cubicBezTo>
                    <a:pt x="419" y="304"/>
                    <a:pt x="412" y="292"/>
                    <a:pt x="406" y="281"/>
                  </a:cubicBezTo>
                  <a:lnTo>
                    <a:pt x="406" y="281"/>
                  </a:lnTo>
                  <a:cubicBezTo>
                    <a:pt x="409" y="285"/>
                    <a:pt x="410" y="287"/>
                    <a:pt x="411" y="287"/>
                  </a:cubicBezTo>
                  <a:cubicBezTo>
                    <a:pt x="412" y="287"/>
                    <a:pt x="410" y="283"/>
                    <a:pt x="409" y="275"/>
                  </a:cubicBezTo>
                  <a:lnTo>
                    <a:pt x="409" y="260"/>
                  </a:lnTo>
                  <a:cubicBezTo>
                    <a:pt x="410" y="259"/>
                    <a:pt x="410" y="254"/>
                    <a:pt x="412" y="248"/>
                  </a:cubicBezTo>
                  <a:cubicBezTo>
                    <a:pt x="438" y="146"/>
                    <a:pt x="379" y="36"/>
                    <a:pt x="274" y="7"/>
                  </a:cubicBezTo>
                  <a:cubicBezTo>
                    <a:pt x="258" y="3"/>
                    <a:pt x="242" y="1"/>
                    <a:pt x="2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097;p45"/>
            <p:cNvSpPr/>
            <p:nvPr/>
          </p:nvSpPr>
          <p:spPr>
            <a:xfrm>
              <a:off x="6773149" y="1677876"/>
              <a:ext cx="65032" cy="74287"/>
            </a:xfrm>
            <a:custGeom>
              <a:avLst/>
              <a:gdLst/>
              <a:ahLst/>
              <a:cxnLst/>
              <a:rect l="l" t="t" r="r" b="b"/>
              <a:pathLst>
                <a:path w="1560" h="1782" extrusionOk="0">
                  <a:moveTo>
                    <a:pt x="877" y="0"/>
                  </a:moveTo>
                  <a:cubicBezTo>
                    <a:pt x="589" y="0"/>
                    <a:pt x="287" y="231"/>
                    <a:pt x="147" y="646"/>
                  </a:cubicBezTo>
                  <a:cubicBezTo>
                    <a:pt x="59" y="907"/>
                    <a:pt x="0" y="1185"/>
                    <a:pt x="40" y="1457"/>
                  </a:cubicBezTo>
                  <a:cubicBezTo>
                    <a:pt x="55" y="1566"/>
                    <a:pt x="94" y="1681"/>
                    <a:pt x="185" y="1740"/>
                  </a:cubicBezTo>
                  <a:cubicBezTo>
                    <a:pt x="232" y="1770"/>
                    <a:pt x="287" y="1781"/>
                    <a:pt x="344" y="1781"/>
                  </a:cubicBezTo>
                  <a:cubicBezTo>
                    <a:pt x="410" y="1781"/>
                    <a:pt x="479" y="1767"/>
                    <a:pt x="544" y="1752"/>
                  </a:cubicBezTo>
                  <a:cubicBezTo>
                    <a:pt x="816" y="1689"/>
                    <a:pt x="1106" y="1617"/>
                    <a:pt x="1302" y="1415"/>
                  </a:cubicBezTo>
                  <a:cubicBezTo>
                    <a:pt x="1493" y="1222"/>
                    <a:pt x="1560" y="927"/>
                    <a:pt x="1504" y="661"/>
                  </a:cubicBezTo>
                  <a:cubicBezTo>
                    <a:pt x="1410" y="208"/>
                    <a:pt x="1150" y="0"/>
                    <a:pt x="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098;p45"/>
            <p:cNvSpPr/>
            <p:nvPr/>
          </p:nvSpPr>
          <p:spPr>
            <a:xfrm>
              <a:off x="6789241" y="1704890"/>
              <a:ext cx="37060" cy="32683"/>
            </a:xfrm>
            <a:custGeom>
              <a:avLst/>
              <a:gdLst/>
              <a:ahLst/>
              <a:cxnLst/>
              <a:rect l="l" t="t" r="r" b="b"/>
              <a:pathLst>
                <a:path w="889" h="784" extrusionOk="0">
                  <a:moveTo>
                    <a:pt x="525" y="0"/>
                  </a:moveTo>
                  <a:cubicBezTo>
                    <a:pt x="510" y="0"/>
                    <a:pt x="494" y="1"/>
                    <a:pt x="478" y="4"/>
                  </a:cubicBezTo>
                  <a:cubicBezTo>
                    <a:pt x="335" y="27"/>
                    <a:pt x="222" y="136"/>
                    <a:pt x="134" y="253"/>
                  </a:cubicBezTo>
                  <a:cubicBezTo>
                    <a:pt x="74" y="333"/>
                    <a:pt x="20" y="426"/>
                    <a:pt x="13" y="525"/>
                  </a:cubicBezTo>
                  <a:cubicBezTo>
                    <a:pt x="1" y="717"/>
                    <a:pt x="122" y="784"/>
                    <a:pt x="273" y="784"/>
                  </a:cubicBezTo>
                  <a:cubicBezTo>
                    <a:pt x="454" y="784"/>
                    <a:pt x="678" y="688"/>
                    <a:pt x="770" y="596"/>
                  </a:cubicBezTo>
                  <a:cubicBezTo>
                    <a:pt x="888" y="474"/>
                    <a:pt x="874" y="282"/>
                    <a:pt x="784" y="149"/>
                  </a:cubicBezTo>
                  <a:cubicBezTo>
                    <a:pt x="724" y="62"/>
                    <a:pt x="632" y="0"/>
                    <a:pt x="525" y="0"/>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099;p45"/>
            <p:cNvSpPr/>
            <p:nvPr/>
          </p:nvSpPr>
          <p:spPr>
            <a:xfrm>
              <a:off x="6787490" y="1713227"/>
              <a:ext cx="14132" cy="10964"/>
            </a:xfrm>
            <a:custGeom>
              <a:avLst/>
              <a:gdLst/>
              <a:ahLst/>
              <a:cxnLst/>
              <a:rect l="l" t="t" r="r" b="b"/>
              <a:pathLst>
                <a:path w="339" h="263" extrusionOk="0">
                  <a:moveTo>
                    <a:pt x="170" y="0"/>
                  </a:moveTo>
                  <a:cubicBezTo>
                    <a:pt x="1" y="0"/>
                    <a:pt x="0" y="262"/>
                    <a:pt x="169" y="262"/>
                  </a:cubicBezTo>
                  <a:cubicBezTo>
                    <a:pt x="169" y="262"/>
                    <a:pt x="170" y="262"/>
                    <a:pt x="170" y="262"/>
                  </a:cubicBezTo>
                  <a:cubicBezTo>
                    <a:pt x="339" y="262"/>
                    <a:pt x="339" y="0"/>
                    <a:pt x="170" y="0"/>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100;p45"/>
            <p:cNvSpPr/>
            <p:nvPr/>
          </p:nvSpPr>
          <p:spPr>
            <a:xfrm>
              <a:off x="5784447" y="1511918"/>
              <a:ext cx="749541" cy="186385"/>
            </a:xfrm>
            <a:custGeom>
              <a:avLst/>
              <a:gdLst/>
              <a:ahLst/>
              <a:cxnLst/>
              <a:rect l="l" t="t" r="r" b="b"/>
              <a:pathLst>
                <a:path w="17980" h="4471" extrusionOk="0">
                  <a:moveTo>
                    <a:pt x="15062" y="1"/>
                  </a:moveTo>
                  <a:cubicBezTo>
                    <a:pt x="14157" y="1"/>
                    <a:pt x="13097" y="52"/>
                    <a:pt x="11959" y="149"/>
                  </a:cubicBezTo>
                  <a:cubicBezTo>
                    <a:pt x="11826" y="159"/>
                    <a:pt x="11693" y="172"/>
                    <a:pt x="11555" y="182"/>
                  </a:cubicBezTo>
                  <a:lnTo>
                    <a:pt x="11553" y="182"/>
                  </a:lnTo>
                  <a:cubicBezTo>
                    <a:pt x="9212" y="402"/>
                    <a:pt x="6598" y="814"/>
                    <a:pt x="4388" y="1389"/>
                  </a:cubicBezTo>
                  <a:lnTo>
                    <a:pt x="4386" y="1389"/>
                  </a:lnTo>
                  <a:cubicBezTo>
                    <a:pt x="4228" y="1432"/>
                    <a:pt x="4074" y="1473"/>
                    <a:pt x="3921" y="1515"/>
                  </a:cubicBezTo>
                  <a:cubicBezTo>
                    <a:pt x="3023" y="1765"/>
                    <a:pt x="2200" y="2044"/>
                    <a:pt x="1510" y="2348"/>
                  </a:cubicBezTo>
                  <a:lnTo>
                    <a:pt x="1509" y="2348"/>
                  </a:lnTo>
                  <a:cubicBezTo>
                    <a:pt x="1409" y="2392"/>
                    <a:pt x="1314" y="2436"/>
                    <a:pt x="1223" y="2480"/>
                  </a:cubicBezTo>
                  <a:lnTo>
                    <a:pt x="1220" y="2480"/>
                  </a:lnTo>
                  <a:cubicBezTo>
                    <a:pt x="731" y="2713"/>
                    <a:pt x="317" y="2960"/>
                    <a:pt x="0" y="3221"/>
                  </a:cubicBezTo>
                  <a:cubicBezTo>
                    <a:pt x="22" y="3243"/>
                    <a:pt x="46" y="3268"/>
                    <a:pt x="69" y="3290"/>
                  </a:cubicBezTo>
                  <a:cubicBezTo>
                    <a:pt x="125" y="3341"/>
                    <a:pt x="185" y="3388"/>
                    <a:pt x="251" y="3436"/>
                  </a:cubicBezTo>
                  <a:cubicBezTo>
                    <a:pt x="506" y="3621"/>
                    <a:pt x="836" y="3781"/>
                    <a:pt x="1232" y="3912"/>
                  </a:cubicBezTo>
                  <a:cubicBezTo>
                    <a:pt x="1413" y="3974"/>
                    <a:pt x="1607" y="4030"/>
                    <a:pt x="1812" y="4081"/>
                  </a:cubicBezTo>
                  <a:cubicBezTo>
                    <a:pt x="2888" y="4346"/>
                    <a:pt x="4285" y="4471"/>
                    <a:pt x="5808" y="4471"/>
                  </a:cubicBezTo>
                  <a:cubicBezTo>
                    <a:pt x="9144" y="4471"/>
                    <a:pt x="13082" y="3872"/>
                    <a:pt x="15554" y="2845"/>
                  </a:cubicBezTo>
                  <a:cubicBezTo>
                    <a:pt x="15774" y="2753"/>
                    <a:pt x="15985" y="2657"/>
                    <a:pt x="16181" y="2561"/>
                  </a:cubicBezTo>
                  <a:cubicBezTo>
                    <a:pt x="16950" y="2174"/>
                    <a:pt x="17517" y="1735"/>
                    <a:pt x="17792" y="1254"/>
                  </a:cubicBezTo>
                  <a:cubicBezTo>
                    <a:pt x="17824" y="1197"/>
                    <a:pt x="17854" y="1140"/>
                    <a:pt x="17877" y="1083"/>
                  </a:cubicBezTo>
                  <a:cubicBezTo>
                    <a:pt x="17946" y="925"/>
                    <a:pt x="17980" y="759"/>
                    <a:pt x="17980" y="591"/>
                  </a:cubicBezTo>
                  <a:cubicBezTo>
                    <a:pt x="17980" y="260"/>
                    <a:pt x="17196" y="75"/>
                    <a:pt x="15948" y="18"/>
                  </a:cubicBezTo>
                  <a:cubicBezTo>
                    <a:pt x="15831" y="13"/>
                    <a:pt x="15710" y="10"/>
                    <a:pt x="15584" y="7"/>
                  </a:cubicBezTo>
                  <a:lnTo>
                    <a:pt x="15582" y="7"/>
                  </a:lnTo>
                  <a:cubicBezTo>
                    <a:pt x="15415" y="3"/>
                    <a:pt x="15242" y="1"/>
                    <a:pt x="15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101;p45"/>
            <p:cNvSpPr/>
            <p:nvPr/>
          </p:nvSpPr>
          <p:spPr>
            <a:xfrm>
              <a:off x="5835722" y="1618638"/>
              <a:ext cx="623103" cy="66200"/>
            </a:xfrm>
            <a:custGeom>
              <a:avLst/>
              <a:gdLst/>
              <a:ahLst/>
              <a:cxnLst/>
              <a:rect l="l" t="t" r="r" b="b"/>
              <a:pathLst>
                <a:path w="14947" h="1588" extrusionOk="0">
                  <a:moveTo>
                    <a:pt x="14947" y="1"/>
                  </a:moveTo>
                  <a:cubicBezTo>
                    <a:pt x="14396" y="140"/>
                    <a:pt x="13843" y="269"/>
                    <a:pt x="13286" y="387"/>
                  </a:cubicBezTo>
                  <a:cubicBezTo>
                    <a:pt x="9960" y="1099"/>
                    <a:pt x="6561" y="1455"/>
                    <a:pt x="3161" y="1455"/>
                  </a:cubicBezTo>
                  <a:cubicBezTo>
                    <a:pt x="2107" y="1455"/>
                    <a:pt x="1053" y="1421"/>
                    <a:pt x="0" y="1352"/>
                  </a:cubicBezTo>
                  <a:lnTo>
                    <a:pt x="0" y="1352"/>
                  </a:lnTo>
                  <a:cubicBezTo>
                    <a:pt x="182" y="1414"/>
                    <a:pt x="375" y="1470"/>
                    <a:pt x="580" y="1521"/>
                  </a:cubicBezTo>
                  <a:cubicBezTo>
                    <a:pt x="922" y="1538"/>
                    <a:pt x="1263" y="1554"/>
                    <a:pt x="1605" y="1563"/>
                  </a:cubicBezTo>
                  <a:cubicBezTo>
                    <a:pt x="2118" y="1580"/>
                    <a:pt x="2630" y="1588"/>
                    <a:pt x="3142" y="1588"/>
                  </a:cubicBezTo>
                  <a:cubicBezTo>
                    <a:pt x="6905" y="1588"/>
                    <a:pt x="10663" y="1148"/>
                    <a:pt x="14321" y="285"/>
                  </a:cubicBezTo>
                  <a:cubicBezTo>
                    <a:pt x="14541" y="193"/>
                    <a:pt x="14751" y="97"/>
                    <a:pt x="14947" y="1"/>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102;p45"/>
            <p:cNvSpPr/>
            <p:nvPr/>
          </p:nvSpPr>
          <p:spPr>
            <a:xfrm>
              <a:off x="5787323" y="1556982"/>
              <a:ext cx="742413" cy="101551"/>
            </a:xfrm>
            <a:custGeom>
              <a:avLst/>
              <a:gdLst/>
              <a:ahLst/>
              <a:cxnLst/>
              <a:rect l="l" t="t" r="r" b="b"/>
              <a:pathLst>
                <a:path w="17809" h="2436" extrusionOk="0">
                  <a:moveTo>
                    <a:pt x="17808" y="1"/>
                  </a:moveTo>
                  <a:lnTo>
                    <a:pt x="17808" y="1"/>
                  </a:lnTo>
                  <a:cubicBezTo>
                    <a:pt x="17131" y="266"/>
                    <a:pt x="16437" y="484"/>
                    <a:pt x="15731" y="667"/>
                  </a:cubicBezTo>
                  <a:cubicBezTo>
                    <a:pt x="13128" y="1341"/>
                    <a:pt x="10410" y="1622"/>
                    <a:pt x="7744" y="1935"/>
                  </a:cubicBezTo>
                  <a:cubicBezTo>
                    <a:pt x="5942" y="2146"/>
                    <a:pt x="4128" y="2302"/>
                    <a:pt x="2315" y="2302"/>
                  </a:cubicBezTo>
                  <a:cubicBezTo>
                    <a:pt x="1543" y="2302"/>
                    <a:pt x="771" y="2273"/>
                    <a:pt x="0" y="2209"/>
                  </a:cubicBezTo>
                  <a:lnTo>
                    <a:pt x="0" y="2209"/>
                  </a:lnTo>
                  <a:cubicBezTo>
                    <a:pt x="56" y="2260"/>
                    <a:pt x="116" y="2307"/>
                    <a:pt x="182" y="2355"/>
                  </a:cubicBezTo>
                  <a:cubicBezTo>
                    <a:pt x="895" y="2411"/>
                    <a:pt x="1610" y="2436"/>
                    <a:pt x="2325" y="2436"/>
                  </a:cubicBezTo>
                  <a:cubicBezTo>
                    <a:pt x="2938" y="2436"/>
                    <a:pt x="3550" y="2418"/>
                    <a:pt x="4162" y="2386"/>
                  </a:cubicBezTo>
                  <a:cubicBezTo>
                    <a:pt x="6948" y="2240"/>
                    <a:pt x="9733" y="1858"/>
                    <a:pt x="12491" y="1437"/>
                  </a:cubicBezTo>
                  <a:cubicBezTo>
                    <a:pt x="14264" y="1169"/>
                    <a:pt x="16046" y="807"/>
                    <a:pt x="17723" y="170"/>
                  </a:cubicBezTo>
                  <a:cubicBezTo>
                    <a:pt x="17755" y="113"/>
                    <a:pt x="17785" y="58"/>
                    <a:pt x="17808" y="1"/>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103;p45"/>
            <p:cNvSpPr/>
            <p:nvPr/>
          </p:nvSpPr>
          <p:spPr>
            <a:xfrm>
              <a:off x="5835347" y="1512127"/>
              <a:ext cx="613765" cy="103218"/>
            </a:xfrm>
            <a:custGeom>
              <a:avLst/>
              <a:gdLst/>
              <a:ahLst/>
              <a:cxnLst/>
              <a:rect l="l" t="t" r="r" b="b"/>
              <a:pathLst>
                <a:path w="14723" h="2476" extrusionOk="0">
                  <a:moveTo>
                    <a:pt x="14357" y="0"/>
                  </a:moveTo>
                  <a:cubicBezTo>
                    <a:pt x="13907" y="154"/>
                    <a:pt x="13453" y="299"/>
                    <a:pt x="12995" y="438"/>
                  </a:cubicBezTo>
                  <a:cubicBezTo>
                    <a:pt x="8874" y="1678"/>
                    <a:pt x="4586" y="2321"/>
                    <a:pt x="286" y="2343"/>
                  </a:cubicBezTo>
                  <a:lnTo>
                    <a:pt x="283" y="2343"/>
                  </a:lnTo>
                  <a:cubicBezTo>
                    <a:pt x="188" y="2386"/>
                    <a:pt x="93" y="2430"/>
                    <a:pt x="1" y="2475"/>
                  </a:cubicBezTo>
                  <a:cubicBezTo>
                    <a:pt x="23" y="2475"/>
                    <a:pt x="46" y="2475"/>
                    <a:pt x="69" y="2475"/>
                  </a:cubicBezTo>
                  <a:cubicBezTo>
                    <a:pt x="1043" y="2475"/>
                    <a:pt x="2018" y="2444"/>
                    <a:pt x="2991" y="2380"/>
                  </a:cubicBezTo>
                  <a:cubicBezTo>
                    <a:pt x="6988" y="2118"/>
                    <a:pt x="10942" y="1318"/>
                    <a:pt x="14723" y="12"/>
                  </a:cubicBezTo>
                  <a:cubicBezTo>
                    <a:pt x="14606" y="6"/>
                    <a:pt x="14486" y="2"/>
                    <a:pt x="14360" y="0"/>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104;p45"/>
            <p:cNvSpPr/>
            <p:nvPr/>
          </p:nvSpPr>
          <p:spPr>
            <a:xfrm>
              <a:off x="5947862" y="1517963"/>
              <a:ext cx="335168" cy="57362"/>
            </a:xfrm>
            <a:custGeom>
              <a:avLst/>
              <a:gdLst/>
              <a:ahLst/>
              <a:cxnLst/>
              <a:rect l="l" t="t" r="r" b="b"/>
              <a:pathLst>
                <a:path w="8040" h="1376" extrusionOk="0">
                  <a:moveTo>
                    <a:pt x="8039" y="1"/>
                  </a:moveTo>
                  <a:cubicBezTo>
                    <a:pt x="7906" y="12"/>
                    <a:pt x="7771" y="26"/>
                    <a:pt x="7635" y="36"/>
                  </a:cubicBezTo>
                  <a:lnTo>
                    <a:pt x="7632" y="36"/>
                  </a:lnTo>
                  <a:cubicBezTo>
                    <a:pt x="6683" y="443"/>
                    <a:pt x="5702" y="765"/>
                    <a:pt x="4655" y="950"/>
                  </a:cubicBezTo>
                  <a:cubicBezTo>
                    <a:pt x="3358" y="1178"/>
                    <a:pt x="2043" y="1243"/>
                    <a:pt x="728" y="1243"/>
                  </a:cubicBezTo>
                  <a:cubicBezTo>
                    <a:pt x="641" y="1243"/>
                    <a:pt x="555" y="1243"/>
                    <a:pt x="468" y="1243"/>
                  </a:cubicBezTo>
                  <a:lnTo>
                    <a:pt x="466" y="1243"/>
                  </a:lnTo>
                  <a:cubicBezTo>
                    <a:pt x="307" y="1285"/>
                    <a:pt x="154" y="1326"/>
                    <a:pt x="1" y="1369"/>
                  </a:cubicBezTo>
                  <a:cubicBezTo>
                    <a:pt x="250" y="1373"/>
                    <a:pt x="499" y="1375"/>
                    <a:pt x="748" y="1375"/>
                  </a:cubicBezTo>
                  <a:cubicBezTo>
                    <a:pt x="2069" y="1375"/>
                    <a:pt x="3388" y="1307"/>
                    <a:pt x="4691" y="1076"/>
                  </a:cubicBezTo>
                  <a:cubicBezTo>
                    <a:pt x="5873" y="865"/>
                    <a:pt x="6974" y="481"/>
                    <a:pt x="8039" y="1"/>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105;p45"/>
            <p:cNvSpPr/>
            <p:nvPr/>
          </p:nvSpPr>
          <p:spPr>
            <a:xfrm>
              <a:off x="6079886" y="1534680"/>
              <a:ext cx="418751" cy="557695"/>
            </a:xfrm>
            <a:custGeom>
              <a:avLst/>
              <a:gdLst/>
              <a:ahLst/>
              <a:cxnLst/>
              <a:rect l="l" t="t" r="r" b="b"/>
              <a:pathLst>
                <a:path w="10045" h="13378" extrusionOk="0">
                  <a:moveTo>
                    <a:pt x="9008" y="0"/>
                  </a:moveTo>
                  <a:cubicBezTo>
                    <a:pt x="8920" y="0"/>
                    <a:pt x="8827" y="57"/>
                    <a:pt x="8803" y="145"/>
                  </a:cubicBezTo>
                  <a:cubicBezTo>
                    <a:pt x="7682" y="4059"/>
                    <a:pt x="6547" y="9363"/>
                    <a:pt x="3011" y="11819"/>
                  </a:cubicBezTo>
                  <a:cubicBezTo>
                    <a:pt x="2706" y="11784"/>
                    <a:pt x="2410" y="11717"/>
                    <a:pt x="2119" y="11620"/>
                  </a:cubicBezTo>
                  <a:cubicBezTo>
                    <a:pt x="2096" y="11612"/>
                    <a:pt x="2074" y="11609"/>
                    <a:pt x="2054" y="11609"/>
                  </a:cubicBezTo>
                  <a:cubicBezTo>
                    <a:pt x="1861" y="11609"/>
                    <a:pt x="1798" y="11928"/>
                    <a:pt x="2015" y="11999"/>
                  </a:cubicBezTo>
                  <a:cubicBezTo>
                    <a:pt x="2179" y="12054"/>
                    <a:pt x="2346" y="12099"/>
                    <a:pt x="2514" y="12134"/>
                  </a:cubicBezTo>
                  <a:cubicBezTo>
                    <a:pt x="2321" y="12248"/>
                    <a:pt x="2115" y="12352"/>
                    <a:pt x="1907" y="12449"/>
                  </a:cubicBezTo>
                  <a:cubicBezTo>
                    <a:pt x="1890" y="12420"/>
                    <a:pt x="1868" y="12392"/>
                    <a:pt x="1832" y="12373"/>
                  </a:cubicBezTo>
                  <a:cubicBezTo>
                    <a:pt x="1712" y="12304"/>
                    <a:pt x="1600" y="12215"/>
                    <a:pt x="1517" y="12105"/>
                  </a:cubicBezTo>
                  <a:cubicBezTo>
                    <a:pt x="1473" y="12046"/>
                    <a:pt x="1410" y="12006"/>
                    <a:pt x="1343" y="12006"/>
                  </a:cubicBezTo>
                  <a:cubicBezTo>
                    <a:pt x="1311" y="12006"/>
                    <a:pt x="1279" y="12015"/>
                    <a:pt x="1248" y="12033"/>
                  </a:cubicBezTo>
                  <a:cubicBezTo>
                    <a:pt x="1164" y="12083"/>
                    <a:pt x="1113" y="12219"/>
                    <a:pt x="1176" y="12303"/>
                  </a:cubicBezTo>
                  <a:cubicBezTo>
                    <a:pt x="1270" y="12426"/>
                    <a:pt x="1374" y="12534"/>
                    <a:pt x="1497" y="12623"/>
                  </a:cubicBezTo>
                  <a:cubicBezTo>
                    <a:pt x="1308" y="12696"/>
                    <a:pt x="1114" y="12762"/>
                    <a:pt x="915" y="12822"/>
                  </a:cubicBezTo>
                  <a:cubicBezTo>
                    <a:pt x="773" y="12704"/>
                    <a:pt x="634" y="12585"/>
                    <a:pt x="493" y="12465"/>
                  </a:cubicBezTo>
                  <a:cubicBezTo>
                    <a:pt x="452" y="12429"/>
                    <a:pt x="400" y="12409"/>
                    <a:pt x="348" y="12409"/>
                  </a:cubicBezTo>
                  <a:cubicBezTo>
                    <a:pt x="301" y="12409"/>
                    <a:pt x="254" y="12426"/>
                    <a:pt x="215" y="12465"/>
                  </a:cubicBezTo>
                  <a:cubicBezTo>
                    <a:pt x="143" y="12537"/>
                    <a:pt x="135" y="12675"/>
                    <a:pt x="215" y="12743"/>
                  </a:cubicBezTo>
                  <a:cubicBezTo>
                    <a:pt x="294" y="12812"/>
                    <a:pt x="372" y="12878"/>
                    <a:pt x="451" y="12945"/>
                  </a:cubicBezTo>
                  <a:cubicBezTo>
                    <a:pt x="381" y="12962"/>
                    <a:pt x="307" y="12981"/>
                    <a:pt x="234" y="12995"/>
                  </a:cubicBezTo>
                  <a:cubicBezTo>
                    <a:pt x="1" y="13043"/>
                    <a:pt x="79" y="13378"/>
                    <a:pt x="295" y="13378"/>
                  </a:cubicBezTo>
                  <a:cubicBezTo>
                    <a:pt x="310" y="13378"/>
                    <a:pt x="325" y="13376"/>
                    <a:pt x="341" y="13373"/>
                  </a:cubicBezTo>
                  <a:cubicBezTo>
                    <a:pt x="6079" y="12212"/>
                    <a:pt x="7658" y="5685"/>
                    <a:pt x="9025" y="801"/>
                  </a:cubicBezTo>
                  <a:lnTo>
                    <a:pt x="9025" y="801"/>
                  </a:lnTo>
                  <a:cubicBezTo>
                    <a:pt x="9579" y="2338"/>
                    <a:pt x="9566" y="3999"/>
                    <a:pt x="9000" y="5548"/>
                  </a:cubicBezTo>
                  <a:cubicBezTo>
                    <a:pt x="8947" y="5692"/>
                    <a:pt x="9065" y="5786"/>
                    <a:pt x="9186" y="5786"/>
                  </a:cubicBezTo>
                  <a:cubicBezTo>
                    <a:pt x="9265" y="5786"/>
                    <a:pt x="9345" y="5746"/>
                    <a:pt x="9378" y="5652"/>
                  </a:cubicBezTo>
                  <a:cubicBezTo>
                    <a:pt x="10045" y="3828"/>
                    <a:pt x="9960" y="1865"/>
                    <a:pt x="9162" y="96"/>
                  </a:cubicBezTo>
                  <a:cubicBezTo>
                    <a:pt x="9132" y="29"/>
                    <a:pt x="9071" y="0"/>
                    <a:pt x="90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106;p45"/>
            <p:cNvSpPr/>
            <p:nvPr/>
          </p:nvSpPr>
          <p:spPr>
            <a:xfrm>
              <a:off x="5837348" y="1477151"/>
              <a:ext cx="542688" cy="556320"/>
            </a:xfrm>
            <a:custGeom>
              <a:avLst/>
              <a:gdLst/>
              <a:ahLst/>
              <a:cxnLst/>
              <a:rect l="l" t="t" r="r" b="b"/>
              <a:pathLst>
                <a:path w="13018" h="13345" extrusionOk="0">
                  <a:moveTo>
                    <a:pt x="10942" y="1"/>
                  </a:moveTo>
                  <a:cubicBezTo>
                    <a:pt x="10858" y="1"/>
                    <a:pt x="10775" y="49"/>
                    <a:pt x="10753" y="142"/>
                  </a:cubicBezTo>
                  <a:cubicBezTo>
                    <a:pt x="10060" y="3052"/>
                    <a:pt x="8836" y="5814"/>
                    <a:pt x="7115" y="8265"/>
                  </a:cubicBezTo>
                  <a:cubicBezTo>
                    <a:pt x="6206" y="9560"/>
                    <a:pt x="5083" y="10888"/>
                    <a:pt x="3734" y="11801"/>
                  </a:cubicBezTo>
                  <a:cubicBezTo>
                    <a:pt x="3489" y="11774"/>
                    <a:pt x="3265" y="11689"/>
                    <a:pt x="3060" y="11555"/>
                  </a:cubicBezTo>
                  <a:cubicBezTo>
                    <a:pt x="3026" y="11533"/>
                    <a:pt x="2992" y="11523"/>
                    <a:pt x="2960" y="11523"/>
                  </a:cubicBezTo>
                  <a:cubicBezTo>
                    <a:pt x="2795" y="11523"/>
                    <a:pt x="2685" y="11780"/>
                    <a:pt x="2863" y="11896"/>
                  </a:cubicBezTo>
                  <a:cubicBezTo>
                    <a:pt x="2993" y="11979"/>
                    <a:pt x="3128" y="12044"/>
                    <a:pt x="3270" y="12094"/>
                  </a:cubicBezTo>
                  <a:cubicBezTo>
                    <a:pt x="3076" y="12205"/>
                    <a:pt x="2879" y="12309"/>
                    <a:pt x="2678" y="12403"/>
                  </a:cubicBezTo>
                  <a:cubicBezTo>
                    <a:pt x="2655" y="12375"/>
                    <a:pt x="2621" y="12357"/>
                    <a:pt x="2574" y="12350"/>
                  </a:cubicBezTo>
                  <a:cubicBezTo>
                    <a:pt x="2152" y="12287"/>
                    <a:pt x="1773" y="12123"/>
                    <a:pt x="1451" y="11840"/>
                  </a:cubicBezTo>
                  <a:cubicBezTo>
                    <a:pt x="1410" y="11805"/>
                    <a:pt x="1365" y="11790"/>
                    <a:pt x="1321" y="11790"/>
                  </a:cubicBezTo>
                  <a:cubicBezTo>
                    <a:pt x="1162" y="11790"/>
                    <a:pt x="1023" y="11989"/>
                    <a:pt x="1173" y="12118"/>
                  </a:cubicBezTo>
                  <a:cubicBezTo>
                    <a:pt x="1443" y="12357"/>
                    <a:pt x="1751" y="12533"/>
                    <a:pt x="2088" y="12641"/>
                  </a:cubicBezTo>
                  <a:cubicBezTo>
                    <a:pt x="1873" y="12715"/>
                    <a:pt x="1651" y="12776"/>
                    <a:pt x="1424" y="12826"/>
                  </a:cubicBezTo>
                  <a:cubicBezTo>
                    <a:pt x="1414" y="12817"/>
                    <a:pt x="1404" y="12807"/>
                    <a:pt x="1391" y="12799"/>
                  </a:cubicBezTo>
                  <a:cubicBezTo>
                    <a:pt x="1244" y="12713"/>
                    <a:pt x="1099" y="12625"/>
                    <a:pt x="953" y="12536"/>
                  </a:cubicBezTo>
                  <a:cubicBezTo>
                    <a:pt x="920" y="12516"/>
                    <a:pt x="887" y="12507"/>
                    <a:pt x="856" y="12507"/>
                  </a:cubicBezTo>
                  <a:cubicBezTo>
                    <a:pt x="686" y="12507"/>
                    <a:pt x="573" y="12767"/>
                    <a:pt x="755" y="12877"/>
                  </a:cubicBezTo>
                  <a:cubicBezTo>
                    <a:pt x="780" y="12890"/>
                    <a:pt x="803" y="12905"/>
                    <a:pt x="827" y="12920"/>
                  </a:cubicBezTo>
                  <a:cubicBezTo>
                    <a:pt x="638" y="12937"/>
                    <a:pt x="448" y="12950"/>
                    <a:pt x="254" y="12950"/>
                  </a:cubicBezTo>
                  <a:cubicBezTo>
                    <a:pt x="1" y="12950"/>
                    <a:pt x="1" y="13344"/>
                    <a:pt x="250" y="13344"/>
                  </a:cubicBezTo>
                  <a:cubicBezTo>
                    <a:pt x="3157" y="13338"/>
                    <a:pt x="5422" y="11203"/>
                    <a:pt x="7058" y="9011"/>
                  </a:cubicBezTo>
                  <a:cubicBezTo>
                    <a:pt x="8903" y="6537"/>
                    <a:pt x="10236" y="3711"/>
                    <a:pt x="11011" y="728"/>
                  </a:cubicBezTo>
                  <a:cubicBezTo>
                    <a:pt x="11752" y="2113"/>
                    <a:pt x="12286" y="3584"/>
                    <a:pt x="12607" y="5126"/>
                  </a:cubicBezTo>
                  <a:cubicBezTo>
                    <a:pt x="12628" y="5225"/>
                    <a:pt x="12700" y="5268"/>
                    <a:pt x="12777" y="5268"/>
                  </a:cubicBezTo>
                  <a:cubicBezTo>
                    <a:pt x="12892" y="5268"/>
                    <a:pt x="13017" y="5170"/>
                    <a:pt x="12986" y="5022"/>
                  </a:cubicBezTo>
                  <a:cubicBezTo>
                    <a:pt x="12623" y="3285"/>
                    <a:pt x="11995" y="1633"/>
                    <a:pt x="11112" y="94"/>
                  </a:cubicBezTo>
                  <a:cubicBezTo>
                    <a:pt x="11075" y="31"/>
                    <a:pt x="11008" y="1"/>
                    <a:pt x="10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107;p45"/>
            <p:cNvSpPr/>
            <p:nvPr/>
          </p:nvSpPr>
          <p:spPr>
            <a:xfrm>
              <a:off x="6524525" y="1599712"/>
              <a:ext cx="425671" cy="580207"/>
            </a:xfrm>
            <a:custGeom>
              <a:avLst/>
              <a:gdLst/>
              <a:ahLst/>
              <a:cxnLst/>
              <a:rect l="l" t="t" r="r" b="b"/>
              <a:pathLst>
                <a:path w="10211" h="13918" extrusionOk="0">
                  <a:moveTo>
                    <a:pt x="3246" y="0"/>
                  </a:moveTo>
                  <a:cubicBezTo>
                    <a:pt x="3230" y="0"/>
                    <a:pt x="3214" y="2"/>
                    <a:pt x="3198" y="5"/>
                  </a:cubicBezTo>
                  <a:cubicBezTo>
                    <a:pt x="1140" y="430"/>
                    <a:pt x="471" y="2565"/>
                    <a:pt x="36" y="4356"/>
                  </a:cubicBezTo>
                  <a:cubicBezTo>
                    <a:pt x="0" y="4505"/>
                    <a:pt x="123" y="4602"/>
                    <a:pt x="238" y="4602"/>
                  </a:cubicBezTo>
                  <a:cubicBezTo>
                    <a:pt x="315" y="4602"/>
                    <a:pt x="388" y="4559"/>
                    <a:pt x="410" y="4461"/>
                  </a:cubicBezTo>
                  <a:cubicBezTo>
                    <a:pt x="793" y="2878"/>
                    <a:pt x="1335" y="954"/>
                    <a:pt x="3059" y="446"/>
                  </a:cubicBezTo>
                  <a:cubicBezTo>
                    <a:pt x="3173" y="3404"/>
                    <a:pt x="3131" y="6541"/>
                    <a:pt x="4466" y="9255"/>
                  </a:cubicBezTo>
                  <a:cubicBezTo>
                    <a:pt x="5043" y="10423"/>
                    <a:pt x="5876" y="11488"/>
                    <a:pt x="6910" y="12258"/>
                  </a:cubicBezTo>
                  <a:cubicBezTo>
                    <a:pt x="6858" y="12304"/>
                    <a:pt x="6806" y="12355"/>
                    <a:pt x="6761" y="12408"/>
                  </a:cubicBezTo>
                  <a:cubicBezTo>
                    <a:pt x="6691" y="12488"/>
                    <a:pt x="6680" y="12605"/>
                    <a:pt x="6761" y="12686"/>
                  </a:cubicBezTo>
                  <a:cubicBezTo>
                    <a:pt x="6797" y="12723"/>
                    <a:pt x="6851" y="12743"/>
                    <a:pt x="6905" y="12743"/>
                  </a:cubicBezTo>
                  <a:cubicBezTo>
                    <a:pt x="6955" y="12743"/>
                    <a:pt x="7005" y="12725"/>
                    <a:pt x="7039" y="12686"/>
                  </a:cubicBezTo>
                  <a:cubicBezTo>
                    <a:pt x="7107" y="12610"/>
                    <a:pt x="7174" y="12547"/>
                    <a:pt x="7247" y="12493"/>
                  </a:cubicBezTo>
                  <a:cubicBezTo>
                    <a:pt x="7306" y="12531"/>
                    <a:pt x="7364" y="12567"/>
                    <a:pt x="7423" y="12604"/>
                  </a:cubicBezTo>
                  <a:cubicBezTo>
                    <a:pt x="7436" y="12825"/>
                    <a:pt x="7451" y="13048"/>
                    <a:pt x="7464" y="13269"/>
                  </a:cubicBezTo>
                  <a:cubicBezTo>
                    <a:pt x="7471" y="13395"/>
                    <a:pt x="7573" y="13458"/>
                    <a:pt x="7671" y="13458"/>
                  </a:cubicBezTo>
                  <a:cubicBezTo>
                    <a:pt x="7769" y="13458"/>
                    <a:pt x="7864" y="13395"/>
                    <a:pt x="7856" y="13269"/>
                  </a:cubicBezTo>
                  <a:cubicBezTo>
                    <a:pt x="7849" y="13122"/>
                    <a:pt x="7840" y="12977"/>
                    <a:pt x="7832" y="12831"/>
                  </a:cubicBezTo>
                  <a:lnTo>
                    <a:pt x="7832" y="12831"/>
                  </a:lnTo>
                  <a:cubicBezTo>
                    <a:pt x="7996" y="12917"/>
                    <a:pt x="8164" y="12998"/>
                    <a:pt x="8338" y="13067"/>
                  </a:cubicBezTo>
                  <a:cubicBezTo>
                    <a:pt x="8445" y="13364"/>
                    <a:pt x="8609" y="13633"/>
                    <a:pt x="8835" y="13860"/>
                  </a:cubicBezTo>
                  <a:cubicBezTo>
                    <a:pt x="8875" y="13901"/>
                    <a:pt x="8921" y="13918"/>
                    <a:pt x="8965" y="13918"/>
                  </a:cubicBezTo>
                  <a:cubicBezTo>
                    <a:pt x="9116" y="13918"/>
                    <a:pt x="9250" y="13720"/>
                    <a:pt x="9113" y="13582"/>
                  </a:cubicBezTo>
                  <a:cubicBezTo>
                    <a:pt x="9012" y="13480"/>
                    <a:pt x="8924" y="13367"/>
                    <a:pt x="8852" y="13248"/>
                  </a:cubicBezTo>
                  <a:lnTo>
                    <a:pt x="8852" y="13248"/>
                  </a:lnTo>
                  <a:cubicBezTo>
                    <a:pt x="9208" y="13355"/>
                    <a:pt x="9576" y="13430"/>
                    <a:pt x="9958" y="13466"/>
                  </a:cubicBezTo>
                  <a:cubicBezTo>
                    <a:pt x="9965" y="13467"/>
                    <a:pt x="9972" y="13467"/>
                    <a:pt x="9979" y="13467"/>
                  </a:cubicBezTo>
                  <a:cubicBezTo>
                    <a:pt x="10211" y="13467"/>
                    <a:pt x="10200" y="13095"/>
                    <a:pt x="9958" y="13073"/>
                  </a:cubicBezTo>
                  <a:cubicBezTo>
                    <a:pt x="9486" y="13027"/>
                    <a:pt x="9034" y="12919"/>
                    <a:pt x="8608" y="12758"/>
                  </a:cubicBezTo>
                  <a:cubicBezTo>
                    <a:pt x="8584" y="12742"/>
                    <a:pt x="8556" y="12733"/>
                    <a:pt x="8529" y="12727"/>
                  </a:cubicBezTo>
                  <a:cubicBezTo>
                    <a:pt x="6743" y="12024"/>
                    <a:pt x="5379" y="10406"/>
                    <a:pt x="4623" y="8647"/>
                  </a:cubicBezTo>
                  <a:cubicBezTo>
                    <a:pt x="3485" y="6002"/>
                    <a:pt x="3566" y="3016"/>
                    <a:pt x="3447" y="195"/>
                  </a:cubicBezTo>
                  <a:cubicBezTo>
                    <a:pt x="3442" y="78"/>
                    <a:pt x="3354" y="0"/>
                    <a:pt x="3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Data Collection</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009" name="Google Shape;1009;p55"/>
          <p:cNvSpPr txBox="1"/>
          <p:nvPr/>
        </p:nvSpPr>
        <p:spPr>
          <a:xfrm flipH="1">
            <a:off x="720000" y="1187900"/>
            <a:ext cx="7431628" cy="3192714"/>
          </a:xfrm>
          <a:prstGeom prst="rect">
            <a:avLst/>
          </a:prstGeom>
          <a:noFill/>
          <a:ln>
            <a:noFill/>
          </a:ln>
        </p:spPr>
        <p:txBody>
          <a:bodyPr spcFirstLastPara="1" wrap="square" lIns="91425" tIns="91425" rIns="91425" bIns="91425" anchor="t" anchorCtr="0">
            <a:noAutofit/>
          </a:bodyPr>
          <a:lstStyle/>
          <a:p>
            <a:pPr marL="457200" lvl="0" indent="-317500" fontAlgn="base">
              <a:lnSpc>
                <a:spcPct val="115000"/>
              </a:lnSpc>
              <a:buClr>
                <a:schemeClr val="lt2"/>
              </a:buClr>
              <a:buSzPts val="1600"/>
              <a:buFont typeface="Nunito Light"/>
              <a:buChar char="●"/>
            </a:pPr>
            <a:r>
              <a:rPr lang="en-GB" dirty="0" smtClean="0">
                <a:solidFill>
                  <a:schemeClr val="dk1"/>
                </a:solidFill>
                <a:latin typeface="Raleway"/>
                <a:ea typeface="Raleway"/>
                <a:cs typeface="Raleway"/>
              </a:rPr>
              <a:t>We </a:t>
            </a:r>
            <a:r>
              <a:rPr lang="en-GB" dirty="0">
                <a:solidFill>
                  <a:schemeClr val="dk1"/>
                </a:solidFill>
                <a:latin typeface="Raleway"/>
                <a:ea typeface="Raleway"/>
                <a:cs typeface="Raleway"/>
              </a:rPr>
              <a:t>compiled two </a:t>
            </a:r>
            <a:r>
              <a:rPr lang="en-GB" dirty="0" smtClean="0">
                <a:solidFill>
                  <a:schemeClr val="dk1"/>
                </a:solidFill>
                <a:latin typeface="Raleway"/>
                <a:ea typeface="Raleway"/>
                <a:cs typeface="Raleway"/>
              </a:rPr>
              <a:t>datasets </a:t>
            </a:r>
            <a:r>
              <a:rPr lang="en-GB" dirty="0" smtClean="0">
                <a:solidFill>
                  <a:schemeClr val="dk1"/>
                </a:solidFill>
                <a:latin typeface="Raleway"/>
                <a:ea typeface="Raleway"/>
                <a:cs typeface="Raleway"/>
              </a:rPr>
              <a:t>for this research project.</a:t>
            </a:r>
            <a:endParaRPr lang="en-US" dirty="0" smtClean="0">
              <a:solidFill>
                <a:schemeClr val="dk1"/>
              </a:solidFill>
              <a:latin typeface="Raleway"/>
              <a:ea typeface="Raleway"/>
              <a:cs typeface="Raleway"/>
            </a:endParaRPr>
          </a:p>
          <a:p>
            <a:pPr marL="457200" lvl="0" indent="-317500" fontAlgn="base">
              <a:lnSpc>
                <a:spcPct val="115000"/>
              </a:lnSpc>
              <a:buClr>
                <a:schemeClr val="lt2"/>
              </a:buClr>
              <a:buSzPts val="1600"/>
              <a:buFont typeface="Nunito Light"/>
              <a:buChar char="●"/>
            </a:pPr>
            <a:r>
              <a:rPr lang="en-GB" dirty="0" smtClean="0">
                <a:solidFill>
                  <a:schemeClr val="dk1"/>
                </a:solidFill>
                <a:latin typeface="Raleway"/>
                <a:ea typeface="Raleway"/>
                <a:cs typeface="Raleway"/>
              </a:rPr>
              <a:t>First </a:t>
            </a:r>
            <a:r>
              <a:rPr lang="en-GB" dirty="0">
                <a:solidFill>
                  <a:schemeClr val="dk1"/>
                </a:solidFill>
                <a:latin typeface="Raleway"/>
                <a:ea typeface="Raleway"/>
                <a:cs typeface="Raleway"/>
              </a:rPr>
              <a:t>dataset was a regional dataset for the state of </a:t>
            </a:r>
            <a:r>
              <a:rPr lang="en-GB" dirty="0" smtClean="0">
                <a:solidFill>
                  <a:schemeClr val="dk1"/>
                </a:solidFill>
                <a:latin typeface="Raleway"/>
                <a:ea typeface="Raleway"/>
                <a:cs typeface="Raleway"/>
              </a:rPr>
              <a:t>Rajasthan.</a:t>
            </a:r>
            <a:r>
              <a:rPr lang="en-US" dirty="0" smtClean="0">
                <a:solidFill>
                  <a:schemeClr val="dk1"/>
                </a:solidFill>
                <a:latin typeface="Raleway"/>
                <a:ea typeface="Raleway"/>
                <a:cs typeface="Raleway"/>
              </a:rPr>
              <a:t>​</a:t>
            </a:r>
          </a:p>
          <a:p>
            <a:pPr marL="457200" lvl="0" indent="-317500" fontAlgn="base">
              <a:lnSpc>
                <a:spcPct val="115000"/>
              </a:lnSpc>
              <a:buClr>
                <a:schemeClr val="lt2"/>
              </a:buClr>
              <a:buSzPts val="1600"/>
              <a:buFont typeface="Nunito Light"/>
              <a:buChar char="●"/>
            </a:pPr>
            <a:r>
              <a:rPr lang="en-GB" dirty="0" smtClean="0">
                <a:solidFill>
                  <a:schemeClr val="dk1"/>
                </a:solidFill>
                <a:latin typeface="Raleway"/>
                <a:ea typeface="Raleway"/>
                <a:cs typeface="Raleway"/>
              </a:rPr>
              <a:t>We </a:t>
            </a:r>
            <a:r>
              <a:rPr lang="en-GB" dirty="0">
                <a:solidFill>
                  <a:schemeClr val="dk1"/>
                </a:solidFill>
                <a:latin typeface="Raleway"/>
                <a:ea typeface="Raleway"/>
                <a:cs typeface="Raleway"/>
              </a:rPr>
              <a:t>extracted the malaria incidence data from publicly available yearly </a:t>
            </a:r>
            <a:r>
              <a:rPr lang="en-GB" dirty="0" smtClean="0">
                <a:solidFill>
                  <a:schemeClr val="dk1"/>
                </a:solidFill>
                <a:latin typeface="Raleway"/>
                <a:ea typeface="Raleway"/>
                <a:cs typeface="Raleway"/>
              </a:rPr>
              <a:t>HMIS (</a:t>
            </a:r>
            <a:r>
              <a:rPr lang="en-GB" dirty="0">
                <a:solidFill>
                  <a:schemeClr val="dk1"/>
                </a:solidFill>
                <a:latin typeface="Raleway"/>
                <a:ea typeface="Raleway"/>
                <a:cs typeface="Raleway"/>
              </a:rPr>
              <a:t>Health Management Information System</a:t>
            </a:r>
            <a:r>
              <a:rPr lang="en-GB" dirty="0" smtClean="0">
                <a:solidFill>
                  <a:schemeClr val="dk1"/>
                </a:solidFill>
                <a:latin typeface="Raleway"/>
                <a:ea typeface="Raleway"/>
                <a:cs typeface="Raleway"/>
              </a:rPr>
              <a:t>) reports </a:t>
            </a:r>
            <a:r>
              <a:rPr lang="en-GB" dirty="0">
                <a:solidFill>
                  <a:schemeClr val="dk1"/>
                </a:solidFill>
                <a:latin typeface="Raleway"/>
                <a:ea typeface="Raleway"/>
                <a:cs typeface="Raleway"/>
              </a:rPr>
              <a:t>available from 2010 on ‘data.gov.in’.</a:t>
            </a:r>
            <a:r>
              <a:rPr lang="en-US" dirty="0" smtClean="0">
                <a:solidFill>
                  <a:schemeClr val="dk1"/>
                </a:solidFill>
                <a:latin typeface="Raleway"/>
                <a:ea typeface="Raleway"/>
                <a:cs typeface="Raleway"/>
              </a:rPr>
              <a:t>​[5]</a:t>
            </a:r>
            <a:endParaRPr lang="en-US" dirty="0" smtClean="0">
              <a:solidFill>
                <a:schemeClr val="dk1"/>
              </a:solidFill>
              <a:latin typeface="Raleway"/>
              <a:ea typeface="Raleway"/>
              <a:cs typeface="Raleway"/>
            </a:endParaRPr>
          </a:p>
          <a:p>
            <a:pPr marL="457200" lvl="0" indent="-317500" fontAlgn="base">
              <a:lnSpc>
                <a:spcPct val="115000"/>
              </a:lnSpc>
              <a:buClr>
                <a:schemeClr val="lt2"/>
              </a:buClr>
              <a:buSzPts val="1600"/>
              <a:buFont typeface="Nunito Light"/>
              <a:buChar char="●"/>
            </a:pPr>
            <a:r>
              <a:rPr lang="en-GB" dirty="0" smtClean="0">
                <a:solidFill>
                  <a:schemeClr val="dk1"/>
                </a:solidFill>
                <a:latin typeface="Raleway"/>
                <a:ea typeface="Raleway"/>
                <a:cs typeface="Raleway"/>
              </a:rPr>
              <a:t>Weather </a:t>
            </a:r>
            <a:r>
              <a:rPr lang="en-GB" dirty="0">
                <a:solidFill>
                  <a:schemeClr val="dk1"/>
                </a:solidFill>
                <a:latin typeface="Raleway"/>
                <a:ea typeface="Raleway"/>
                <a:cs typeface="Raleway"/>
              </a:rPr>
              <a:t>data was extracted from ‘weather.com</a:t>
            </a:r>
            <a:r>
              <a:rPr lang="en-GB" dirty="0" smtClean="0">
                <a:solidFill>
                  <a:schemeClr val="dk1"/>
                </a:solidFill>
                <a:latin typeface="Raleway"/>
                <a:ea typeface="Raleway"/>
                <a:cs typeface="Raleway"/>
              </a:rPr>
              <a:t>’[6] </a:t>
            </a:r>
            <a:r>
              <a:rPr lang="en-GB" dirty="0">
                <a:solidFill>
                  <a:schemeClr val="dk1"/>
                </a:solidFill>
                <a:latin typeface="Raleway"/>
                <a:ea typeface="Raleway"/>
                <a:cs typeface="Raleway"/>
              </a:rPr>
              <a:t>for the same region.</a:t>
            </a:r>
            <a:r>
              <a:rPr lang="en-US" dirty="0" smtClean="0">
                <a:solidFill>
                  <a:schemeClr val="dk1"/>
                </a:solidFill>
                <a:latin typeface="Raleway"/>
                <a:ea typeface="Raleway"/>
                <a:cs typeface="Raleway"/>
              </a:rPr>
              <a:t>​</a:t>
            </a:r>
            <a:endParaRPr lang="en-US" dirty="0" smtClean="0">
              <a:solidFill>
                <a:schemeClr val="dk1"/>
              </a:solidFill>
              <a:latin typeface="Raleway"/>
              <a:ea typeface="Raleway"/>
              <a:cs typeface="Raleway"/>
            </a:endParaRPr>
          </a:p>
          <a:p>
            <a:pPr marL="457200" lvl="0" indent="-317500" fontAlgn="base">
              <a:lnSpc>
                <a:spcPct val="115000"/>
              </a:lnSpc>
              <a:buClr>
                <a:schemeClr val="lt2"/>
              </a:buClr>
              <a:buSzPts val="1600"/>
              <a:buFont typeface="Nunito Light"/>
              <a:buChar char="●"/>
            </a:pPr>
            <a:r>
              <a:rPr lang="en-GB" dirty="0" smtClean="0">
                <a:solidFill>
                  <a:schemeClr val="dk1"/>
                </a:solidFill>
                <a:latin typeface="Raleway"/>
                <a:ea typeface="Raleway"/>
                <a:cs typeface="Raleway"/>
              </a:rPr>
              <a:t>Second </a:t>
            </a:r>
            <a:r>
              <a:rPr lang="en-GB" dirty="0">
                <a:solidFill>
                  <a:schemeClr val="dk1"/>
                </a:solidFill>
                <a:latin typeface="Raleway"/>
                <a:ea typeface="Raleway"/>
                <a:cs typeface="Raleway"/>
              </a:rPr>
              <a:t>dataset was a global dataset with countries as the region .</a:t>
            </a:r>
            <a:r>
              <a:rPr lang="en-US" dirty="0" smtClean="0">
                <a:solidFill>
                  <a:schemeClr val="dk1"/>
                </a:solidFill>
                <a:latin typeface="Raleway"/>
                <a:ea typeface="Raleway"/>
                <a:cs typeface="Raleway"/>
              </a:rPr>
              <a:t>​</a:t>
            </a:r>
          </a:p>
          <a:p>
            <a:pPr marL="457200" lvl="0" indent="-317500" fontAlgn="base">
              <a:lnSpc>
                <a:spcPct val="115000"/>
              </a:lnSpc>
              <a:buClr>
                <a:schemeClr val="lt2"/>
              </a:buClr>
              <a:buSzPts val="1600"/>
              <a:buFont typeface="Nunito Light"/>
              <a:buChar char="●"/>
            </a:pPr>
            <a:r>
              <a:rPr lang="en-GB" dirty="0" smtClean="0">
                <a:solidFill>
                  <a:schemeClr val="dk1"/>
                </a:solidFill>
                <a:latin typeface="Raleway"/>
                <a:ea typeface="Raleway"/>
                <a:cs typeface="Raleway"/>
              </a:rPr>
              <a:t>Global </a:t>
            </a:r>
            <a:r>
              <a:rPr lang="en-GB" dirty="0">
                <a:solidFill>
                  <a:schemeClr val="dk1"/>
                </a:solidFill>
                <a:latin typeface="Raleway"/>
                <a:ea typeface="Raleway"/>
                <a:cs typeface="Raleway"/>
              </a:rPr>
              <a:t>malaria data was extracted from world health organisation ‘who.int’.</a:t>
            </a:r>
            <a:r>
              <a:rPr lang="en-US" dirty="0" smtClean="0">
                <a:solidFill>
                  <a:schemeClr val="dk1"/>
                </a:solidFill>
                <a:latin typeface="Raleway"/>
                <a:ea typeface="Raleway"/>
                <a:cs typeface="Raleway"/>
              </a:rPr>
              <a:t>​[7]</a:t>
            </a:r>
            <a:endParaRPr lang="en-US" dirty="0" smtClean="0">
              <a:solidFill>
                <a:schemeClr val="dk1"/>
              </a:solidFill>
              <a:latin typeface="Raleway"/>
              <a:ea typeface="Raleway"/>
              <a:cs typeface="Raleway"/>
            </a:endParaRPr>
          </a:p>
          <a:p>
            <a:pPr marL="457200" lvl="0" indent="-317500" fontAlgn="base">
              <a:lnSpc>
                <a:spcPct val="115000"/>
              </a:lnSpc>
              <a:buClr>
                <a:schemeClr val="lt2"/>
              </a:buClr>
              <a:buSzPts val="1600"/>
              <a:buFont typeface="Nunito Light"/>
              <a:buChar char="●"/>
            </a:pPr>
            <a:r>
              <a:rPr lang="en-GB" dirty="0" smtClean="0">
                <a:solidFill>
                  <a:schemeClr val="dk1"/>
                </a:solidFill>
                <a:latin typeface="Raleway"/>
                <a:ea typeface="Raleway"/>
                <a:cs typeface="Raleway"/>
              </a:rPr>
              <a:t>Weather </a:t>
            </a:r>
            <a:r>
              <a:rPr lang="en-GB" dirty="0">
                <a:solidFill>
                  <a:schemeClr val="dk1"/>
                </a:solidFill>
                <a:latin typeface="Raleway"/>
                <a:ea typeface="Raleway"/>
                <a:cs typeface="Raleway"/>
              </a:rPr>
              <a:t>data for the second dataset was collected from World Data Bank ‘climate knowledge portal</a:t>
            </a:r>
            <a:r>
              <a:rPr lang="en-GB" dirty="0" smtClean="0">
                <a:solidFill>
                  <a:schemeClr val="dk1"/>
                </a:solidFill>
                <a:latin typeface="Raleway"/>
                <a:ea typeface="Raleway"/>
                <a:cs typeface="Raleway"/>
              </a:rPr>
              <a:t>’[8]</a:t>
            </a:r>
            <a:endParaRPr lang="en-US" dirty="0">
              <a:solidFill>
                <a:schemeClr val="dk1"/>
              </a:solidFill>
              <a:latin typeface="Raleway"/>
              <a:ea typeface="Raleway"/>
              <a:cs typeface="Raleway"/>
            </a:endParaRPr>
          </a:p>
          <a:p>
            <a:pPr marL="457200" lvl="0" indent="-317500" fontAlgn="base">
              <a:lnSpc>
                <a:spcPct val="115000"/>
              </a:lnSpc>
              <a:buClr>
                <a:schemeClr val="lt2"/>
              </a:buClr>
              <a:buSzPts val="1600"/>
              <a:buFont typeface="Nunito Light"/>
              <a:buChar char="●"/>
            </a:pPr>
            <a:endParaRPr dirty="0">
              <a:solidFill>
                <a:schemeClr val="dk1"/>
              </a:solidFill>
              <a:latin typeface="Raleway"/>
              <a:ea typeface="Raleway"/>
              <a:cs typeface="Raleway"/>
              <a:sym typeface="Raleway"/>
            </a:endParaRPr>
          </a:p>
        </p:txBody>
      </p:sp>
    </p:spTree>
    <p:extLst>
      <p:ext uri="{BB962C8B-B14F-4D97-AF65-F5344CB8AC3E}">
        <p14:creationId xmlns:p14="http://schemas.microsoft.com/office/powerpoint/2010/main" val="3087201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Data Collection</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009" name="Google Shape;1009;p55"/>
          <p:cNvSpPr txBox="1"/>
          <p:nvPr/>
        </p:nvSpPr>
        <p:spPr>
          <a:xfrm flipH="1">
            <a:off x="720000" y="1187900"/>
            <a:ext cx="7431628" cy="3192714"/>
          </a:xfrm>
          <a:prstGeom prst="rect">
            <a:avLst/>
          </a:prstGeom>
          <a:noFill/>
          <a:ln>
            <a:noFill/>
          </a:ln>
        </p:spPr>
        <p:txBody>
          <a:bodyPr spcFirstLastPara="1" wrap="square" lIns="91425" tIns="91425" rIns="91425" bIns="91425" anchor="t" anchorCtr="0">
            <a:noAutofit/>
          </a:bodyPr>
          <a:lstStyle/>
          <a:p>
            <a:pPr marL="457200" lvl="0" indent="-317500" fontAlgn="base">
              <a:lnSpc>
                <a:spcPct val="115000"/>
              </a:lnSpc>
              <a:buClr>
                <a:schemeClr val="lt2"/>
              </a:buClr>
              <a:buSzPts val="1600"/>
              <a:buFont typeface="Nunito Light"/>
              <a:buChar char="●"/>
            </a:pPr>
            <a:r>
              <a:rPr lang="en-GB" dirty="0" smtClean="0">
                <a:solidFill>
                  <a:schemeClr val="dk1"/>
                </a:solidFill>
                <a:latin typeface="Raleway"/>
                <a:ea typeface="Raleway"/>
                <a:cs typeface="Raleway"/>
              </a:rPr>
              <a:t>The </a:t>
            </a:r>
            <a:r>
              <a:rPr lang="en-GB" dirty="0">
                <a:solidFill>
                  <a:schemeClr val="dk1"/>
                </a:solidFill>
                <a:latin typeface="Raleway"/>
                <a:ea typeface="Raleway"/>
                <a:cs typeface="Raleway"/>
              </a:rPr>
              <a:t>HMIS report had various diseases as parameters for all the districts in the state. Of Rajasthan .</a:t>
            </a:r>
            <a:r>
              <a:rPr lang="en-US" dirty="0" smtClean="0">
                <a:solidFill>
                  <a:schemeClr val="dk1"/>
                </a:solidFill>
                <a:latin typeface="Raleway"/>
                <a:ea typeface="Raleway"/>
                <a:cs typeface="Raleway"/>
              </a:rPr>
              <a:t>​</a:t>
            </a:r>
          </a:p>
          <a:p>
            <a:pPr marL="457200" lvl="0" indent="-317500" fontAlgn="base">
              <a:lnSpc>
                <a:spcPct val="115000"/>
              </a:lnSpc>
              <a:buClr>
                <a:schemeClr val="lt2"/>
              </a:buClr>
              <a:buSzPts val="1600"/>
              <a:buFont typeface="Nunito Light"/>
              <a:buChar char="●"/>
            </a:pPr>
            <a:r>
              <a:rPr lang="en-GB" dirty="0" smtClean="0">
                <a:solidFill>
                  <a:schemeClr val="dk1"/>
                </a:solidFill>
                <a:latin typeface="Raleway"/>
                <a:ea typeface="Raleway"/>
                <a:cs typeface="Raleway"/>
              </a:rPr>
              <a:t>We </a:t>
            </a:r>
            <a:r>
              <a:rPr lang="en-GB" dirty="0">
                <a:solidFill>
                  <a:schemeClr val="dk1"/>
                </a:solidFill>
                <a:latin typeface="Raleway"/>
                <a:ea typeface="Raleway"/>
                <a:cs typeface="Raleway"/>
              </a:rPr>
              <a:t>extracted the data we needed merged it for all the years .</a:t>
            </a:r>
            <a:r>
              <a:rPr lang="en-US" dirty="0" smtClean="0">
                <a:solidFill>
                  <a:schemeClr val="dk1"/>
                </a:solidFill>
                <a:latin typeface="Raleway"/>
                <a:ea typeface="Raleway"/>
                <a:cs typeface="Raleway"/>
              </a:rPr>
              <a:t>​</a:t>
            </a:r>
          </a:p>
          <a:p>
            <a:pPr marL="457200" lvl="0" indent="-317500" fontAlgn="base">
              <a:lnSpc>
                <a:spcPct val="115000"/>
              </a:lnSpc>
              <a:buClr>
                <a:schemeClr val="lt2"/>
              </a:buClr>
              <a:buSzPts val="1600"/>
              <a:buFont typeface="Nunito Light"/>
              <a:buChar char="●"/>
            </a:pPr>
            <a:r>
              <a:rPr lang="en-GB" dirty="0" smtClean="0">
                <a:solidFill>
                  <a:schemeClr val="dk1"/>
                </a:solidFill>
                <a:latin typeface="Raleway"/>
                <a:ea typeface="Raleway"/>
                <a:cs typeface="Raleway"/>
              </a:rPr>
              <a:t>Once </a:t>
            </a:r>
            <a:r>
              <a:rPr lang="en-GB" dirty="0">
                <a:solidFill>
                  <a:schemeClr val="dk1"/>
                </a:solidFill>
                <a:latin typeface="Raleway"/>
                <a:ea typeface="Raleway"/>
                <a:cs typeface="Raleway"/>
              </a:rPr>
              <a:t>we had the data we started structuring the data as per our requirements.</a:t>
            </a:r>
            <a:r>
              <a:rPr lang="en-US" dirty="0" smtClean="0">
                <a:solidFill>
                  <a:schemeClr val="dk1"/>
                </a:solidFill>
                <a:latin typeface="Raleway"/>
                <a:ea typeface="Raleway"/>
                <a:cs typeface="Raleway"/>
              </a:rPr>
              <a:t>​</a:t>
            </a:r>
          </a:p>
          <a:p>
            <a:pPr marL="457200" lvl="0" indent="-317500" fontAlgn="base">
              <a:lnSpc>
                <a:spcPct val="115000"/>
              </a:lnSpc>
              <a:buClr>
                <a:schemeClr val="lt2"/>
              </a:buClr>
              <a:buSzPts val="1600"/>
              <a:buFont typeface="Nunito Light"/>
              <a:buChar char="●"/>
            </a:pPr>
            <a:r>
              <a:rPr lang="en-GB" dirty="0" smtClean="0">
                <a:solidFill>
                  <a:schemeClr val="dk1"/>
                </a:solidFill>
                <a:latin typeface="Raleway"/>
                <a:ea typeface="Raleway"/>
                <a:cs typeface="Raleway"/>
              </a:rPr>
              <a:t>All </a:t>
            </a:r>
            <a:r>
              <a:rPr lang="en-GB" dirty="0">
                <a:solidFill>
                  <a:schemeClr val="dk1"/>
                </a:solidFill>
                <a:latin typeface="Raleway"/>
                <a:ea typeface="Raleway"/>
                <a:cs typeface="Raleway"/>
              </a:rPr>
              <a:t>the data collected for weather was also structured the same way and then merged into one.</a:t>
            </a:r>
            <a:r>
              <a:rPr lang="en-US" dirty="0" smtClean="0">
                <a:solidFill>
                  <a:schemeClr val="dk1"/>
                </a:solidFill>
                <a:latin typeface="Raleway"/>
                <a:ea typeface="Raleway"/>
                <a:cs typeface="Raleway"/>
              </a:rPr>
              <a:t>​</a:t>
            </a:r>
          </a:p>
          <a:p>
            <a:pPr marL="457200" lvl="0" indent="-317500" fontAlgn="base">
              <a:lnSpc>
                <a:spcPct val="115000"/>
              </a:lnSpc>
              <a:buClr>
                <a:schemeClr val="lt2"/>
              </a:buClr>
              <a:buSzPts val="1600"/>
              <a:buFont typeface="Nunito Light"/>
              <a:buChar char="●"/>
            </a:pPr>
            <a:r>
              <a:rPr lang="en-GB" dirty="0" smtClean="0">
                <a:solidFill>
                  <a:schemeClr val="dk1"/>
                </a:solidFill>
                <a:latin typeface="Raleway"/>
                <a:ea typeface="Raleway"/>
                <a:cs typeface="Raleway"/>
              </a:rPr>
              <a:t>We </a:t>
            </a:r>
            <a:r>
              <a:rPr lang="en-GB" dirty="0">
                <a:solidFill>
                  <a:schemeClr val="dk1"/>
                </a:solidFill>
                <a:latin typeface="Raleway"/>
                <a:ea typeface="Raleway"/>
                <a:cs typeface="Raleway"/>
              </a:rPr>
              <a:t>used R for the above mentioned tasks.</a:t>
            </a:r>
            <a:endParaRPr lang="en-US" dirty="0">
              <a:solidFill>
                <a:schemeClr val="dk1"/>
              </a:solidFill>
              <a:latin typeface="Raleway"/>
              <a:ea typeface="Raleway"/>
              <a:cs typeface="Raleway"/>
            </a:endParaRPr>
          </a:p>
          <a:p>
            <a:pPr marL="457200" lvl="0" indent="-317500" fontAlgn="base">
              <a:lnSpc>
                <a:spcPct val="115000"/>
              </a:lnSpc>
              <a:buClr>
                <a:schemeClr val="lt2"/>
              </a:buClr>
              <a:buSzPts val="1600"/>
              <a:buFont typeface="Nunito Light"/>
              <a:buChar char="●"/>
            </a:pPr>
            <a:endParaRPr dirty="0">
              <a:solidFill>
                <a:schemeClr val="dk1"/>
              </a:solidFill>
              <a:latin typeface="Raleway"/>
              <a:ea typeface="Raleway"/>
              <a:cs typeface="Raleway"/>
              <a:sym typeface="Raleway"/>
            </a:endParaRPr>
          </a:p>
        </p:txBody>
      </p:sp>
    </p:spTree>
    <p:extLst>
      <p:ext uri="{BB962C8B-B14F-4D97-AF65-F5344CB8AC3E}">
        <p14:creationId xmlns:p14="http://schemas.microsoft.com/office/powerpoint/2010/main" val="5410066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Data Collection</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009" name="Google Shape;1009;p55"/>
          <p:cNvSpPr txBox="1"/>
          <p:nvPr/>
        </p:nvSpPr>
        <p:spPr>
          <a:xfrm flipH="1">
            <a:off x="720000" y="1187900"/>
            <a:ext cx="7431628" cy="3192714"/>
          </a:xfrm>
          <a:prstGeom prst="rect">
            <a:avLst/>
          </a:prstGeom>
          <a:noFill/>
          <a:ln>
            <a:noFill/>
          </a:ln>
        </p:spPr>
        <p:txBody>
          <a:bodyPr spcFirstLastPara="1" wrap="square" lIns="91425" tIns="91425" rIns="91425" bIns="91425" anchor="t" anchorCtr="0">
            <a:noAutofit/>
          </a:bodyPr>
          <a:lstStyle/>
          <a:p>
            <a:pPr marL="457200" lvl="0" indent="-317500" fontAlgn="base">
              <a:lnSpc>
                <a:spcPct val="115000"/>
              </a:lnSpc>
              <a:buClr>
                <a:schemeClr val="lt2"/>
              </a:buClr>
              <a:buSzPts val="1600"/>
              <a:buFont typeface="Nunito Light"/>
              <a:buChar char="●"/>
            </a:pPr>
            <a:r>
              <a:rPr lang="en-GB" dirty="0" smtClean="0">
                <a:solidFill>
                  <a:schemeClr val="dk1"/>
                </a:solidFill>
                <a:latin typeface="Raleway"/>
                <a:ea typeface="Raleway"/>
                <a:cs typeface="Raleway"/>
              </a:rPr>
              <a:t>Global </a:t>
            </a:r>
            <a:r>
              <a:rPr lang="en-GB" dirty="0">
                <a:solidFill>
                  <a:schemeClr val="dk1"/>
                </a:solidFill>
                <a:latin typeface="Raleway"/>
                <a:ea typeface="Raleway"/>
                <a:cs typeface="Raleway"/>
              </a:rPr>
              <a:t>malaria data was also processed the same way using R.</a:t>
            </a:r>
            <a:r>
              <a:rPr lang="en-US" dirty="0" smtClean="0">
                <a:solidFill>
                  <a:schemeClr val="dk1"/>
                </a:solidFill>
                <a:latin typeface="Raleway"/>
                <a:ea typeface="Raleway"/>
                <a:cs typeface="Raleway"/>
              </a:rPr>
              <a:t>​</a:t>
            </a:r>
          </a:p>
          <a:p>
            <a:pPr marL="457200" lvl="0" indent="-317500" fontAlgn="base">
              <a:lnSpc>
                <a:spcPct val="115000"/>
              </a:lnSpc>
              <a:buClr>
                <a:schemeClr val="lt2"/>
              </a:buClr>
              <a:buSzPts val="1600"/>
              <a:buFont typeface="Nunito Light"/>
              <a:buChar char="●"/>
            </a:pPr>
            <a:r>
              <a:rPr lang="en-GB" dirty="0" smtClean="0">
                <a:solidFill>
                  <a:schemeClr val="dk1"/>
                </a:solidFill>
                <a:latin typeface="Raleway"/>
                <a:ea typeface="Raleway"/>
                <a:cs typeface="Raleway"/>
              </a:rPr>
              <a:t>Weather </a:t>
            </a:r>
            <a:r>
              <a:rPr lang="en-GB" dirty="0">
                <a:solidFill>
                  <a:schemeClr val="dk1"/>
                </a:solidFill>
                <a:latin typeface="Raleway"/>
                <a:ea typeface="Raleway"/>
                <a:cs typeface="Raleway"/>
              </a:rPr>
              <a:t>data for all the countries was then merged into one whole dataset.</a:t>
            </a:r>
            <a:r>
              <a:rPr lang="en-GB" dirty="0" smtClean="0">
                <a:solidFill>
                  <a:schemeClr val="dk1"/>
                </a:solidFill>
                <a:latin typeface="Raleway"/>
                <a:ea typeface="Raleway"/>
                <a:cs typeface="Raleway"/>
              </a:rPr>
              <a:t>​</a:t>
            </a:r>
          </a:p>
          <a:p>
            <a:pPr marL="457200" lvl="0" indent="-317500" fontAlgn="base">
              <a:lnSpc>
                <a:spcPct val="115000"/>
              </a:lnSpc>
              <a:buClr>
                <a:schemeClr val="lt2"/>
              </a:buClr>
              <a:buSzPts val="1600"/>
              <a:buFont typeface="Nunito Light"/>
              <a:buChar char="●"/>
            </a:pPr>
            <a:r>
              <a:rPr lang="en-GB" dirty="0" smtClean="0">
                <a:solidFill>
                  <a:schemeClr val="dk1"/>
                </a:solidFill>
                <a:latin typeface="Raleway"/>
                <a:ea typeface="Raleway"/>
                <a:cs typeface="Raleway"/>
              </a:rPr>
              <a:t>The </a:t>
            </a:r>
            <a:r>
              <a:rPr lang="en-GB" dirty="0">
                <a:solidFill>
                  <a:schemeClr val="dk1"/>
                </a:solidFill>
                <a:latin typeface="Raleway"/>
                <a:ea typeface="Raleway"/>
                <a:cs typeface="Raleway"/>
              </a:rPr>
              <a:t>district wise dataset for </a:t>
            </a:r>
            <a:r>
              <a:rPr lang="en-GB" dirty="0" smtClean="0">
                <a:solidFill>
                  <a:schemeClr val="dk1"/>
                </a:solidFill>
                <a:latin typeface="Raleway"/>
                <a:ea typeface="Raleway"/>
                <a:cs typeface="Raleway"/>
              </a:rPr>
              <a:t>Rajasthan </a:t>
            </a:r>
            <a:r>
              <a:rPr lang="en-GB" dirty="0">
                <a:solidFill>
                  <a:schemeClr val="dk1"/>
                </a:solidFill>
                <a:latin typeface="Raleway"/>
                <a:ea typeface="Raleway"/>
                <a:cs typeface="Raleway"/>
              </a:rPr>
              <a:t>has 9 columns ( </a:t>
            </a:r>
            <a:r>
              <a:rPr lang="en-GB" dirty="0" smtClean="0">
                <a:solidFill>
                  <a:schemeClr val="dk1"/>
                </a:solidFill>
                <a:latin typeface="Raleway"/>
                <a:ea typeface="Raleway"/>
                <a:cs typeface="Raleway"/>
              </a:rPr>
              <a:t>District, </a:t>
            </a:r>
            <a:r>
              <a:rPr lang="en-GB" dirty="0">
                <a:solidFill>
                  <a:schemeClr val="dk1"/>
                </a:solidFill>
                <a:latin typeface="Raleway"/>
                <a:ea typeface="Raleway"/>
                <a:cs typeface="Raleway"/>
              </a:rPr>
              <a:t>Parameters, Year, Month, Value, Precipitation, Temperature, Wind, Humidity)</a:t>
            </a:r>
            <a:r>
              <a:rPr lang="en-GB" dirty="0" smtClean="0">
                <a:solidFill>
                  <a:schemeClr val="dk1"/>
                </a:solidFill>
                <a:latin typeface="Raleway"/>
                <a:ea typeface="Raleway"/>
                <a:cs typeface="Raleway"/>
              </a:rPr>
              <a:t>​</a:t>
            </a:r>
          </a:p>
          <a:p>
            <a:pPr marL="457200" lvl="0" indent="-317500" fontAlgn="base">
              <a:lnSpc>
                <a:spcPct val="115000"/>
              </a:lnSpc>
              <a:buClr>
                <a:schemeClr val="lt2"/>
              </a:buClr>
              <a:buSzPts val="1600"/>
              <a:buFont typeface="Nunito Light"/>
              <a:buChar char="●"/>
            </a:pPr>
            <a:r>
              <a:rPr lang="en-GB" dirty="0" smtClean="0">
                <a:solidFill>
                  <a:schemeClr val="dk1"/>
                </a:solidFill>
                <a:latin typeface="Raleway"/>
                <a:ea typeface="Raleway"/>
                <a:cs typeface="Raleway"/>
              </a:rPr>
              <a:t>The </a:t>
            </a:r>
            <a:r>
              <a:rPr lang="en-GB" dirty="0">
                <a:solidFill>
                  <a:schemeClr val="dk1"/>
                </a:solidFill>
                <a:latin typeface="Raleway"/>
                <a:ea typeface="Raleway"/>
                <a:cs typeface="Raleway"/>
              </a:rPr>
              <a:t>global dataset has 9 columns (Indicator, Parent/Location, Location, Period, Value, Precipitation, Temperature, Humidity, Population)</a:t>
            </a:r>
          </a:p>
          <a:p>
            <a:pPr marL="457200" lvl="0" indent="-317500" fontAlgn="base">
              <a:lnSpc>
                <a:spcPct val="115000"/>
              </a:lnSpc>
              <a:buClr>
                <a:schemeClr val="lt2"/>
              </a:buClr>
              <a:buSzPts val="1600"/>
              <a:buFont typeface="Nunito Light"/>
              <a:buChar char="●"/>
            </a:pPr>
            <a:endParaRPr dirty="0">
              <a:solidFill>
                <a:schemeClr val="dk1"/>
              </a:solidFill>
              <a:latin typeface="Raleway"/>
              <a:ea typeface="Raleway"/>
              <a:cs typeface="Raleway"/>
              <a:sym typeface="Raleway"/>
            </a:endParaRPr>
          </a:p>
        </p:txBody>
      </p:sp>
    </p:spTree>
    <p:extLst>
      <p:ext uri="{BB962C8B-B14F-4D97-AF65-F5344CB8AC3E}">
        <p14:creationId xmlns:p14="http://schemas.microsoft.com/office/powerpoint/2010/main" val="3286904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43"/>
          <p:cNvSpPr txBox="1">
            <a:spLocks noGrp="1"/>
          </p:cNvSpPr>
          <p:nvPr>
            <p:ph type="title"/>
          </p:nvPr>
        </p:nvSpPr>
        <p:spPr>
          <a:xfrm>
            <a:off x="720000" y="439534"/>
            <a:ext cx="5218800" cy="12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Data Preprocessing</a:t>
            </a:r>
            <a:endParaRPr dirty="0"/>
          </a:p>
        </p:txBody>
      </p:sp>
      <p:sp>
        <p:nvSpPr>
          <p:cNvPr id="757" name="Google Shape;757;p43"/>
          <p:cNvSpPr txBox="1">
            <a:spLocks noGrp="1"/>
          </p:cNvSpPr>
          <p:nvPr>
            <p:ph type="subTitle" idx="1"/>
          </p:nvPr>
        </p:nvSpPr>
        <p:spPr>
          <a:xfrm>
            <a:off x="720000" y="1390009"/>
            <a:ext cx="5218800" cy="2298300"/>
          </a:xfrm>
          <a:prstGeom prst="rect">
            <a:avLst/>
          </a:prstGeom>
        </p:spPr>
        <p:txBody>
          <a:bodyPr spcFirstLastPara="1" wrap="square" lIns="91425" tIns="91425" rIns="91425" bIns="91425" anchor="t" anchorCtr="0">
            <a:noAutofit/>
          </a:bodyPr>
          <a:lstStyle/>
          <a:p>
            <a:pPr fontAlgn="base"/>
            <a:r>
              <a:rPr lang="en-US" dirty="0"/>
              <a:t>Prior to analysis, rigorous pre-processing of the malaria and meteorological datasets was conducted to ensure data quality and consistency</a:t>
            </a:r>
            <a:r>
              <a:rPr lang="en-GB" dirty="0"/>
              <a:t>.</a:t>
            </a:r>
            <a:r>
              <a:rPr lang="en-US" dirty="0"/>
              <a:t>​</a:t>
            </a:r>
          </a:p>
          <a:p>
            <a:pPr fontAlgn="base"/>
            <a:r>
              <a:rPr lang="en-GB" dirty="0"/>
              <a:t>Missing data points in both the malaria and meteorological datasets were addressed using appropriate methods such as imputation or exclusion.</a:t>
            </a:r>
            <a:r>
              <a:rPr lang="en-US" dirty="0"/>
              <a:t>​</a:t>
            </a:r>
          </a:p>
          <a:p>
            <a:pPr fontAlgn="base"/>
            <a:r>
              <a:rPr lang="en-GB" dirty="0"/>
              <a:t>To facilitate meaningful comparisons and mitigate the influence of varying scales among different </a:t>
            </a:r>
            <a:r>
              <a:rPr lang="en-GB" dirty="0" smtClean="0"/>
              <a:t>variables</a:t>
            </a:r>
            <a:r>
              <a:rPr lang="en-GB" dirty="0"/>
              <a:t>, normalization techniques were applied to standardize both the malaria and meteorological data.</a:t>
            </a:r>
            <a:endParaRPr lang="en-US" dirty="0"/>
          </a:p>
          <a:p>
            <a:pPr marL="0" lvl="0" indent="0" algn="l" rtl="0">
              <a:spcBef>
                <a:spcPts val="1000"/>
              </a:spcBef>
              <a:spcAft>
                <a:spcPts val="0"/>
              </a:spcAft>
              <a:buNone/>
            </a:pPr>
            <a:endParaRPr dirty="0"/>
          </a:p>
        </p:txBody>
      </p:sp>
      <p:cxnSp>
        <p:nvCxnSpPr>
          <p:cNvPr id="758" name="Google Shape;758;p43"/>
          <p:cNvCxnSpPr/>
          <p:nvPr/>
        </p:nvCxnSpPr>
        <p:spPr>
          <a:xfrm>
            <a:off x="-64210" y="4211885"/>
            <a:ext cx="7075200" cy="0"/>
          </a:xfrm>
          <a:prstGeom prst="straightConnector1">
            <a:avLst/>
          </a:prstGeom>
          <a:noFill/>
          <a:ln w="9525" cap="flat" cmpd="sng">
            <a:solidFill>
              <a:schemeClr val="dk1"/>
            </a:solidFill>
            <a:prstDash val="solid"/>
            <a:round/>
            <a:headEnd type="none" w="med" len="med"/>
            <a:tailEnd type="none" w="med" len="med"/>
          </a:ln>
        </p:spPr>
      </p:cxnSp>
      <p:sp>
        <p:nvSpPr>
          <p:cNvPr id="3" name="Rectangle 2"/>
          <p:cNvSpPr/>
          <p:nvPr/>
        </p:nvSpPr>
        <p:spPr>
          <a:xfrm>
            <a:off x="132522" y="4399722"/>
            <a:ext cx="1093304" cy="404191"/>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8302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19" name="Rectangle 18"/>
          <p:cNvSpPr/>
          <p:nvPr/>
        </p:nvSpPr>
        <p:spPr>
          <a:xfrm>
            <a:off x="1020418" y="3052389"/>
            <a:ext cx="6751982" cy="1623391"/>
          </a:xfrm>
          <a:prstGeom prst="rect">
            <a:avLst/>
          </a:prstGeom>
          <a:noFill/>
          <a:ln>
            <a:solidFill>
              <a:srgbClr val="F3F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1" name="Google Shape;701;p39"/>
          <p:cNvCxnSpPr/>
          <p:nvPr/>
        </p:nvCxnSpPr>
        <p:spPr>
          <a:xfrm>
            <a:off x="-64210" y="2536267"/>
            <a:ext cx="6426300" cy="0"/>
          </a:xfrm>
          <a:prstGeom prst="straightConnector1">
            <a:avLst/>
          </a:prstGeom>
          <a:noFill/>
          <a:ln w="9525" cap="flat" cmpd="sng">
            <a:solidFill>
              <a:schemeClr val="dk1"/>
            </a:solidFill>
            <a:prstDash val="solid"/>
            <a:round/>
            <a:headEnd type="none" w="med" len="med"/>
            <a:tailEnd type="none" w="med" len="med"/>
          </a:ln>
        </p:spPr>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213" y="726212"/>
            <a:ext cx="6499770" cy="1419410"/>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213" y="3154380"/>
            <a:ext cx="7367084" cy="1419410"/>
          </a:xfrm>
          <a:prstGeom prst="rect">
            <a:avLst/>
          </a:prstGeom>
        </p:spPr>
      </p:pic>
      <p:sp>
        <p:nvSpPr>
          <p:cNvPr id="34" name="Rectangle 33"/>
          <p:cNvSpPr/>
          <p:nvPr/>
        </p:nvSpPr>
        <p:spPr>
          <a:xfrm>
            <a:off x="106229" y="610382"/>
            <a:ext cx="6778276" cy="171154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Google Shape;694;p38"/>
          <p:cNvSpPr txBox="1"/>
          <p:nvPr/>
        </p:nvSpPr>
        <p:spPr>
          <a:xfrm>
            <a:off x="252213" y="272767"/>
            <a:ext cx="7704000" cy="3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smtClean="0">
                <a:solidFill>
                  <a:schemeClr val="dk1"/>
                </a:solidFill>
                <a:latin typeface="Raleway"/>
                <a:ea typeface="Raleway"/>
                <a:cs typeface="Raleway"/>
                <a:sym typeface="Raleway"/>
              </a:rPr>
              <a:t>District Dataset</a:t>
            </a:r>
            <a:endParaRPr sz="1200" b="1" dirty="0">
              <a:solidFill>
                <a:schemeClr val="dk1"/>
              </a:solidFill>
              <a:latin typeface="Raleway"/>
              <a:ea typeface="Raleway"/>
              <a:cs typeface="Raleway"/>
              <a:sym typeface="Raleway"/>
            </a:endParaRPr>
          </a:p>
          <a:p>
            <a:pPr marL="0" lvl="0" indent="0" algn="l" rtl="0">
              <a:spcBef>
                <a:spcPts val="0"/>
              </a:spcBef>
              <a:spcAft>
                <a:spcPts val="0"/>
              </a:spcAft>
              <a:buNone/>
            </a:pPr>
            <a:endParaRPr sz="1200" dirty="0">
              <a:solidFill>
                <a:schemeClr val="dk1"/>
              </a:solidFill>
              <a:latin typeface="Raleway"/>
              <a:ea typeface="Raleway"/>
              <a:cs typeface="Raleway"/>
              <a:sym typeface="Raleway"/>
            </a:endParaRPr>
          </a:p>
        </p:txBody>
      </p:sp>
      <p:sp>
        <p:nvSpPr>
          <p:cNvPr id="36" name="Google Shape;694;p38"/>
          <p:cNvSpPr txBox="1"/>
          <p:nvPr/>
        </p:nvSpPr>
        <p:spPr>
          <a:xfrm>
            <a:off x="252213" y="2733485"/>
            <a:ext cx="7704000" cy="3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smtClean="0">
                <a:solidFill>
                  <a:schemeClr val="dk1"/>
                </a:solidFill>
                <a:latin typeface="Raleway"/>
                <a:ea typeface="Raleway"/>
                <a:cs typeface="Raleway"/>
                <a:sym typeface="Raleway"/>
              </a:rPr>
              <a:t>Global Dataset</a:t>
            </a:r>
            <a:endParaRPr sz="1200" b="1" dirty="0">
              <a:solidFill>
                <a:schemeClr val="dk1"/>
              </a:solidFill>
              <a:latin typeface="Raleway"/>
              <a:ea typeface="Raleway"/>
              <a:cs typeface="Raleway"/>
              <a:sym typeface="Raleway"/>
            </a:endParaRPr>
          </a:p>
          <a:p>
            <a:pPr marL="0" lvl="0" indent="0" algn="l" rtl="0">
              <a:spcBef>
                <a:spcPts val="0"/>
              </a:spcBef>
              <a:spcAft>
                <a:spcPts val="0"/>
              </a:spcAft>
              <a:buNone/>
            </a:pPr>
            <a:endParaRPr sz="1200" dirty="0">
              <a:solidFill>
                <a:schemeClr val="dk1"/>
              </a:solidFill>
              <a:latin typeface="Raleway"/>
              <a:ea typeface="Raleway"/>
              <a:cs typeface="Raleway"/>
              <a:sym typeface="Raleway"/>
            </a:endParaRPr>
          </a:p>
        </p:txBody>
      </p:sp>
    </p:spTree>
    <p:extLst>
      <p:ext uri="{BB962C8B-B14F-4D97-AF65-F5344CB8AC3E}">
        <p14:creationId xmlns:p14="http://schemas.microsoft.com/office/powerpoint/2010/main" val="2072337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Correlation Analysis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009" name="Google Shape;1009;p55"/>
          <p:cNvSpPr txBox="1"/>
          <p:nvPr/>
        </p:nvSpPr>
        <p:spPr>
          <a:xfrm flipH="1">
            <a:off x="720000" y="1187900"/>
            <a:ext cx="7431628" cy="3192714"/>
          </a:xfrm>
          <a:prstGeom prst="rect">
            <a:avLst/>
          </a:prstGeom>
          <a:noFill/>
          <a:ln>
            <a:noFill/>
          </a:ln>
        </p:spPr>
        <p:txBody>
          <a:bodyPr spcFirstLastPara="1" wrap="square" lIns="91425" tIns="91425" rIns="91425" bIns="91425" anchor="t" anchorCtr="0">
            <a:noAutofit/>
          </a:bodyPr>
          <a:lstStyle/>
          <a:p>
            <a:pPr marL="457200" lvl="0" indent="-317500" fontAlgn="base">
              <a:lnSpc>
                <a:spcPct val="115000"/>
              </a:lnSpc>
              <a:buClr>
                <a:schemeClr val="lt2"/>
              </a:buClr>
              <a:buSzPts val="1600"/>
              <a:buFont typeface="Nunito Light"/>
              <a:buChar char="●"/>
            </a:pPr>
            <a:r>
              <a:rPr lang="en-GB" dirty="0" smtClean="0">
                <a:solidFill>
                  <a:schemeClr val="dk1"/>
                </a:solidFill>
                <a:latin typeface="Raleway"/>
                <a:ea typeface="Raleway"/>
                <a:cs typeface="Raleway"/>
              </a:rPr>
              <a:t>We </a:t>
            </a:r>
            <a:r>
              <a:rPr lang="en-GB" dirty="0">
                <a:solidFill>
                  <a:schemeClr val="dk1"/>
                </a:solidFill>
                <a:latin typeface="Raleway"/>
                <a:ea typeface="Raleway"/>
                <a:cs typeface="Raleway"/>
              </a:rPr>
              <a:t>employed Spearman’s correlation to evaluate the strength and direction of the association between weather variables and malaria incidence.</a:t>
            </a:r>
            <a:r>
              <a:rPr lang="en-US" dirty="0" smtClean="0">
                <a:solidFill>
                  <a:schemeClr val="dk1"/>
                </a:solidFill>
                <a:latin typeface="Raleway"/>
                <a:ea typeface="Raleway"/>
                <a:cs typeface="Raleway"/>
              </a:rPr>
              <a:t>​</a:t>
            </a:r>
          </a:p>
          <a:p>
            <a:pPr marL="457200" lvl="0" indent="-317500" fontAlgn="base">
              <a:lnSpc>
                <a:spcPct val="115000"/>
              </a:lnSpc>
              <a:buClr>
                <a:schemeClr val="lt2"/>
              </a:buClr>
              <a:buSzPts val="1600"/>
              <a:buFont typeface="Nunito Light"/>
              <a:buChar char="●"/>
            </a:pPr>
            <a:r>
              <a:rPr lang="en-US" dirty="0" smtClean="0">
                <a:solidFill>
                  <a:schemeClr val="dk1"/>
                </a:solidFill>
                <a:latin typeface="Raleway"/>
                <a:ea typeface="Raleway"/>
                <a:cs typeface="Raleway"/>
              </a:rPr>
              <a:t>The </a:t>
            </a:r>
            <a:r>
              <a:rPr lang="en-US" dirty="0">
                <a:solidFill>
                  <a:schemeClr val="dk1"/>
                </a:solidFill>
                <a:latin typeface="Raleway"/>
                <a:ea typeface="Raleway"/>
                <a:cs typeface="Raleway"/>
              </a:rPr>
              <a:t>Spearman correlation’s capacity to handle non-linear connections and ordinal data makes it particularly helpful when working with datasets that contain information on the weather and malaria.</a:t>
            </a:r>
            <a:r>
              <a:rPr lang="en-GB" dirty="0" smtClean="0">
                <a:solidFill>
                  <a:schemeClr val="dk1"/>
                </a:solidFill>
                <a:latin typeface="Raleway"/>
                <a:ea typeface="Raleway"/>
                <a:cs typeface="Raleway"/>
              </a:rPr>
              <a:t>​</a:t>
            </a:r>
          </a:p>
          <a:p>
            <a:pPr marL="457200" lvl="0" indent="-317500" fontAlgn="base">
              <a:lnSpc>
                <a:spcPct val="115000"/>
              </a:lnSpc>
              <a:buClr>
                <a:schemeClr val="lt2"/>
              </a:buClr>
              <a:buSzPts val="1600"/>
              <a:buFont typeface="Nunito Light"/>
              <a:buChar char="●"/>
            </a:pPr>
            <a:r>
              <a:rPr lang="en-US" dirty="0" smtClean="0">
                <a:solidFill>
                  <a:schemeClr val="dk1"/>
                </a:solidFill>
                <a:latin typeface="Raleway"/>
                <a:ea typeface="Raleway"/>
                <a:cs typeface="Raleway"/>
              </a:rPr>
              <a:t>A </a:t>
            </a:r>
            <a:r>
              <a:rPr lang="en-US" dirty="0">
                <a:solidFill>
                  <a:schemeClr val="dk1"/>
                </a:solidFill>
                <a:latin typeface="Raleway"/>
                <a:ea typeface="Raleway"/>
                <a:cs typeface="Raleway"/>
              </a:rPr>
              <a:t>Spearman correlation coefficient close to +1 indicates a strong positive association, that is, if one variable increases, the other variable also </a:t>
            </a:r>
            <a:r>
              <a:rPr lang="en-US" dirty="0" smtClean="0">
                <a:solidFill>
                  <a:schemeClr val="dk1"/>
                </a:solidFill>
                <a:latin typeface="Raleway"/>
                <a:ea typeface="Raleway"/>
                <a:cs typeface="Raleway"/>
              </a:rPr>
              <a:t>increase.</a:t>
            </a:r>
          </a:p>
          <a:p>
            <a:pPr marL="457200" lvl="0" indent="-317500" fontAlgn="base">
              <a:lnSpc>
                <a:spcPct val="115000"/>
              </a:lnSpc>
              <a:buClr>
                <a:schemeClr val="lt2"/>
              </a:buClr>
              <a:buSzPts val="1600"/>
              <a:buFont typeface="Nunito Light"/>
              <a:buChar char="●"/>
            </a:pPr>
            <a:r>
              <a:rPr lang="en-US" dirty="0" smtClean="0">
                <a:solidFill>
                  <a:schemeClr val="dk1"/>
                </a:solidFill>
                <a:latin typeface="Raleway"/>
                <a:ea typeface="Raleway"/>
                <a:cs typeface="Raleway"/>
              </a:rPr>
              <a:t>A </a:t>
            </a:r>
            <a:r>
              <a:rPr lang="en-US" dirty="0">
                <a:solidFill>
                  <a:schemeClr val="dk1"/>
                </a:solidFill>
                <a:latin typeface="Raleway"/>
                <a:ea typeface="Raleway"/>
                <a:cs typeface="Raleway"/>
              </a:rPr>
              <a:t>coefficient close to -1 suggests a strong negative association, when one variable increases, the other variable decrease. </a:t>
            </a:r>
            <a:endParaRPr lang="en-US" dirty="0" smtClean="0">
              <a:solidFill>
                <a:schemeClr val="dk1"/>
              </a:solidFill>
              <a:latin typeface="Raleway"/>
              <a:ea typeface="Raleway"/>
              <a:cs typeface="Raleway"/>
            </a:endParaRPr>
          </a:p>
          <a:p>
            <a:pPr marL="457200" lvl="0" indent="-317500" fontAlgn="base">
              <a:lnSpc>
                <a:spcPct val="115000"/>
              </a:lnSpc>
              <a:buClr>
                <a:schemeClr val="lt2"/>
              </a:buClr>
              <a:buSzPts val="1600"/>
              <a:buFont typeface="Nunito Light"/>
              <a:buChar char="●"/>
            </a:pPr>
            <a:r>
              <a:rPr lang="en-US" dirty="0" smtClean="0">
                <a:solidFill>
                  <a:schemeClr val="dk1"/>
                </a:solidFill>
                <a:latin typeface="Raleway"/>
                <a:ea typeface="Raleway"/>
                <a:cs typeface="Raleway"/>
              </a:rPr>
              <a:t>A </a:t>
            </a:r>
            <a:r>
              <a:rPr lang="en-US" dirty="0">
                <a:solidFill>
                  <a:schemeClr val="dk1"/>
                </a:solidFill>
                <a:latin typeface="Raleway"/>
                <a:ea typeface="Raleway"/>
                <a:cs typeface="Raleway"/>
              </a:rPr>
              <a:t>coefficient around 0 implies little to no association between the variables.</a:t>
            </a:r>
            <a:endParaRPr lang="en-GB" dirty="0">
              <a:solidFill>
                <a:schemeClr val="dk1"/>
              </a:solidFill>
              <a:latin typeface="Raleway"/>
              <a:ea typeface="Raleway"/>
              <a:cs typeface="Raleway"/>
            </a:endParaRPr>
          </a:p>
          <a:p>
            <a:pPr marL="457200" lvl="0" indent="-317500" fontAlgn="base">
              <a:lnSpc>
                <a:spcPct val="115000"/>
              </a:lnSpc>
              <a:buClr>
                <a:schemeClr val="lt2"/>
              </a:buClr>
              <a:buSzPts val="1600"/>
              <a:buFont typeface="Nunito Light"/>
              <a:buChar char="●"/>
            </a:pPr>
            <a:endParaRPr lang="en-GB" dirty="0">
              <a:solidFill>
                <a:schemeClr val="dk1"/>
              </a:solidFill>
              <a:latin typeface="Raleway"/>
              <a:ea typeface="Raleway"/>
              <a:cs typeface="Raleway"/>
            </a:endParaRPr>
          </a:p>
          <a:p>
            <a:pPr marL="457200" lvl="0" indent="-317500" fontAlgn="base">
              <a:lnSpc>
                <a:spcPct val="115000"/>
              </a:lnSpc>
              <a:buClr>
                <a:schemeClr val="lt2"/>
              </a:buClr>
              <a:buSzPts val="1600"/>
              <a:buFont typeface="Nunito Light"/>
              <a:buChar char="●"/>
            </a:pPr>
            <a:endParaRPr dirty="0">
              <a:solidFill>
                <a:schemeClr val="dk1"/>
              </a:solidFill>
              <a:latin typeface="Raleway"/>
              <a:ea typeface="Raleway"/>
              <a:cs typeface="Raleway"/>
              <a:sym typeface="Raleway"/>
            </a:endParaRPr>
          </a:p>
        </p:txBody>
      </p:sp>
    </p:spTree>
    <p:extLst>
      <p:ext uri="{BB962C8B-B14F-4D97-AF65-F5344CB8AC3E}">
        <p14:creationId xmlns:p14="http://schemas.microsoft.com/office/powerpoint/2010/main" val="2139155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9" name="Google Shape;976;p5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dirty="0"/>
              <a:t>Correlation Analysis</a:t>
            </a:r>
            <a:endParaRPr dirty="0"/>
          </a:p>
        </p:txBody>
      </p:sp>
      <p:sp>
        <p:nvSpPr>
          <p:cNvPr id="10" name="Google Shape;720;p40"/>
          <p:cNvSpPr txBox="1">
            <a:spLocks/>
          </p:cNvSpPr>
          <p:nvPr/>
        </p:nvSpPr>
        <p:spPr>
          <a:xfrm>
            <a:off x="79514" y="1084812"/>
            <a:ext cx="5314120" cy="376548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317500" fontAlgn="base">
              <a:lnSpc>
                <a:spcPct val="115000"/>
              </a:lnSpc>
              <a:buClr>
                <a:schemeClr val="lt2"/>
              </a:buClr>
              <a:buSzPts val="1600"/>
              <a:buFont typeface="Nunito Light"/>
              <a:buChar char="●"/>
            </a:pPr>
            <a:r>
              <a:rPr lang="en-US" dirty="0" smtClean="0">
                <a:solidFill>
                  <a:schemeClr val="dk1"/>
                </a:solidFill>
                <a:latin typeface="Raleway"/>
                <a:ea typeface="Raleway"/>
                <a:cs typeface="Raleway"/>
              </a:rPr>
              <a:t> </a:t>
            </a:r>
            <a:r>
              <a:rPr lang="en-US" altLang="en-US" dirty="0" smtClean="0">
                <a:solidFill>
                  <a:schemeClr val="dk1"/>
                </a:solidFill>
                <a:latin typeface="Raleway"/>
                <a:ea typeface="Raleway"/>
                <a:cs typeface="Raleway"/>
              </a:rPr>
              <a:t>Temperature shows the strongest positive correlation with malaria incidence (correlation value of 0.32), indicating that higher temperatures are moderately associated with an increase in malaria cases.</a:t>
            </a:r>
            <a:endParaRPr lang="en-US" altLang="en-US" dirty="0">
              <a:solidFill>
                <a:schemeClr val="dk1"/>
              </a:solidFill>
              <a:latin typeface="Raleway"/>
              <a:ea typeface="Raleway"/>
              <a:cs typeface="Raleway"/>
            </a:endParaRPr>
          </a:p>
          <a:p>
            <a:pPr marL="457200" lvl="0" indent="-317500" fontAlgn="base">
              <a:lnSpc>
                <a:spcPct val="115000"/>
              </a:lnSpc>
              <a:buClr>
                <a:schemeClr val="lt2"/>
              </a:buClr>
              <a:buSzPts val="1600"/>
              <a:buFont typeface="Nunito Light"/>
              <a:buChar char="●"/>
            </a:pPr>
            <a:r>
              <a:rPr lang="en-US" altLang="en-US" dirty="0" smtClean="0">
                <a:solidFill>
                  <a:schemeClr val="dk1"/>
                </a:solidFill>
                <a:latin typeface="Raleway"/>
                <a:ea typeface="Raleway"/>
                <a:cs typeface="Raleway"/>
              </a:rPr>
              <a:t>Precipitation </a:t>
            </a:r>
            <a:r>
              <a:rPr lang="en-US" altLang="en-US" dirty="0">
                <a:solidFill>
                  <a:schemeClr val="dk1"/>
                </a:solidFill>
                <a:latin typeface="Raleway"/>
                <a:ea typeface="Raleway"/>
                <a:cs typeface="Raleway"/>
              </a:rPr>
              <a:t>has a moderate positive correlation of 0.25, suggesting that increased rainfall may also contribute to higher malaria </a:t>
            </a:r>
            <a:r>
              <a:rPr lang="en-US" altLang="en-US" dirty="0" smtClean="0">
                <a:solidFill>
                  <a:schemeClr val="dk1"/>
                </a:solidFill>
                <a:latin typeface="Raleway"/>
                <a:ea typeface="Raleway"/>
                <a:cs typeface="Raleway"/>
              </a:rPr>
              <a:t>cases.</a:t>
            </a:r>
          </a:p>
          <a:p>
            <a:pPr marL="457200" lvl="0" indent="-317500" fontAlgn="base">
              <a:lnSpc>
                <a:spcPct val="115000"/>
              </a:lnSpc>
              <a:buClr>
                <a:schemeClr val="lt2"/>
              </a:buClr>
              <a:buSzPts val="1600"/>
              <a:buFont typeface="Nunito Light"/>
              <a:buChar char="●"/>
            </a:pPr>
            <a:r>
              <a:rPr lang="en-US" altLang="en-US" dirty="0" smtClean="0">
                <a:solidFill>
                  <a:schemeClr val="dk1"/>
                </a:solidFill>
                <a:latin typeface="Raleway"/>
                <a:ea typeface="Raleway"/>
                <a:cs typeface="Raleway"/>
              </a:rPr>
              <a:t>Humidity </a:t>
            </a:r>
            <a:r>
              <a:rPr lang="en-US" altLang="en-US" dirty="0">
                <a:solidFill>
                  <a:schemeClr val="dk1"/>
                </a:solidFill>
                <a:latin typeface="Raleway"/>
                <a:ea typeface="Raleway"/>
                <a:cs typeface="Raleway"/>
              </a:rPr>
              <a:t>displays the weakest correlation (0.14), indicating a minor positive relationship with malaria incidence compared to temperature and </a:t>
            </a:r>
            <a:r>
              <a:rPr lang="en-US" altLang="en-US" dirty="0" smtClean="0">
                <a:solidFill>
                  <a:schemeClr val="dk1"/>
                </a:solidFill>
                <a:latin typeface="Raleway"/>
                <a:ea typeface="Raleway"/>
                <a:cs typeface="Raleway"/>
              </a:rPr>
              <a:t>precipitation.</a:t>
            </a:r>
          </a:p>
          <a:p>
            <a:pPr marL="457200" lvl="0" indent="-317500" fontAlgn="base">
              <a:lnSpc>
                <a:spcPct val="115000"/>
              </a:lnSpc>
              <a:buClr>
                <a:schemeClr val="lt2"/>
              </a:buClr>
              <a:buSzPts val="1600"/>
              <a:buFont typeface="Nunito Light"/>
              <a:buChar char="●"/>
            </a:pPr>
            <a:r>
              <a:rPr lang="en-US" altLang="en-US" dirty="0" smtClean="0">
                <a:solidFill>
                  <a:schemeClr val="dk1"/>
                </a:solidFill>
                <a:latin typeface="Raleway"/>
                <a:ea typeface="Raleway"/>
                <a:cs typeface="Raleway"/>
              </a:rPr>
              <a:t>The </a:t>
            </a:r>
            <a:r>
              <a:rPr lang="en-US" altLang="en-US" dirty="0">
                <a:solidFill>
                  <a:schemeClr val="dk1"/>
                </a:solidFill>
                <a:latin typeface="Raleway"/>
                <a:ea typeface="Raleway"/>
                <a:cs typeface="Raleway"/>
              </a:rPr>
              <a:t>analysis underscores the significant role of temperature in influencing malaria transmission, which could become more pronounced with climate change.</a:t>
            </a:r>
          </a:p>
          <a:p>
            <a:pPr marL="457200" lvl="0" indent="-317500" fontAlgn="base">
              <a:lnSpc>
                <a:spcPct val="115000"/>
              </a:lnSpc>
              <a:buClr>
                <a:schemeClr val="lt2"/>
              </a:buClr>
              <a:buSzPts val="1600"/>
              <a:buFont typeface="Nunito Light"/>
              <a:buChar char="●"/>
            </a:pPr>
            <a:endParaRPr lang="en-US" dirty="0" smtClean="0">
              <a:solidFill>
                <a:schemeClr val="dk1"/>
              </a:solidFill>
              <a:latin typeface="Raleway"/>
              <a:ea typeface="Raleway"/>
              <a:cs typeface="Raleway"/>
            </a:endParaRPr>
          </a:p>
        </p:txBody>
      </p:sp>
      <p:sp>
        <p:nvSpPr>
          <p:cNvPr id="2" name="Rectangle 1"/>
          <p:cNvSpPr/>
          <p:nvPr/>
        </p:nvSpPr>
        <p:spPr>
          <a:xfrm>
            <a:off x="5393634" y="0"/>
            <a:ext cx="3750365"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1502" y="1861929"/>
            <a:ext cx="3275498" cy="191437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p:spPr>
      </p:pic>
    </p:spTree>
    <p:extLst>
      <p:ext uri="{BB962C8B-B14F-4D97-AF65-F5344CB8AC3E}">
        <p14:creationId xmlns:p14="http://schemas.microsoft.com/office/powerpoint/2010/main" val="11916696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9" name="Google Shape;976;p5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dirty="0"/>
              <a:t>Correlation Analysis</a:t>
            </a:r>
            <a:endParaRPr dirty="0"/>
          </a:p>
        </p:txBody>
      </p:sp>
      <p:sp>
        <p:nvSpPr>
          <p:cNvPr id="10" name="Google Shape;720;p40"/>
          <p:cNvSpPr txBox="1">
            <a:spLocks/>
          </p:cNvSpPr>
          <p:nvPr/>
        </p:nvSpPr>
        <p:spPr>
          <a:xfrm>
            <a:off x="547722" y="1084813"/>
            <a:ext cx="4700139" cy="671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317500" fontAlgn="base">
              <a:lnSpc>
                <a:spcPct val="115000"/>
              </a:lnSpc>
              <a:buClr>
                <a:schemeClr val="lt2"/>
              </a:buClr>
              <a:buSzPts val="1600"/>
              <a:buFont typeface="Nunito Light"/>
              <a:buChar char="●"/>
            </a:pPr>
            <a:r>
              <a:rPr lang="en-US" dirty="0" smtClean="0">
                <a:solidFill>
                  <a:schemeClr val="dk1"/>
                </a:solidFill>
                <a:latin typeface="Raleway"/>
                <a:ea typeface="Raleway"/>
                <a:cs typeface="Raleway"/>
              </a:rPr>
              <a:t>Understand </a:t>
            </a:r>
            <a:r>
              <a:rPr lang="en-US" dirty="0">
                <a:solidFill>
                  <a:schemeClr val="dk1"/>
                </a:solidFill>
                <a:latin typeface="Raleway"/>
                <a:ea typeface="Raleway"/>
                <a:cs typeface="Raleway"/>
              </a:rPr>
              <a:t>how weather parameters correlate with malaria cases at a more granular, district </a:t>
            </a:r>
            <a:r>
              <a:rPr lang="en-US" dirty="0" smtClean="0">
                <a:solidFill>
                  <a:schemeClr val="dk1"/>
                </a:solidFill>
                <a:latin typeface="Raleway"/>
                <a:ea typeface="Raleway"/>
                <a:cs typeface="Raleway"/>
              </a:rPr>
              <a:t>level.</a:t>
            </a:r>
          </a:p>
          <a:p>
            <a:pPr marL="457200" lvl="0" indent="-317500" fontAlgn="base">
              <a:lnSpc>
                <a:spcPct val="115000"/>
              </a:lnSpc>
              <a:buClr>
                <a:schemeClr val="lt2"/>
              </a:buClr>
              <a:buSzPts val="1600"/>
              <a:buFont typeface="Nunito Light"/>
              <a:buChar char="●"/>
            </a:pPr>
            <a:endParaRPr lang="en-US" dirty="0">
              <a:solidFill>
                <a:schemeClr val="dk1"/>
              </a:solidFill>
              <a:latin typeface="Raleway"/>
              <a:ea typeface="Raleway"/>
              <a:cs typeface="Raleway"/>
            </a:endParaRPr>
          </a:p>
          <a:p>
            <a:pPr marL="457200" lvl="0" indent="-317500" fontAlgn="base">
              <a:lnSpc>
                <a:spcPct val="115000"/>
              </a:lnSpc>
              <a:buClr>
                <a:schemeClr val="lt2"/>
              </a:buClr>
              <a:buSzPts val="1600"/>
              <a:buFont typeface="Nunito Light"/>
              <a:buChar char="●"/>
            </a:pPr>
            <a:r>
              <a:rPr lang="en-US" dirty="0" err="1" smtClean="0">
                <a:solidFill>
                  <a:schemeClr val="dk1"/>
                </a:solidFill>
                <a:latin typeface="Raleway"/>
                <a:ea typeface="Raleway"/>
                <a:cs typeface="Raleway"/>
              </a:rPr>
              <a:t>Alwar</a:t>
            </a:r>
            <a:r>
              <a:rPr lang="en-US" dirty="0" smtClean="0">
                <a:solidFill>
                  <a:schemeClr val="dk1"/>
                </a:solidFill>
                <a:latin typeface="Raleway"/>
                <a:ea typeface="Raleway"/>
                <a:cs typeface="Raleway"/>
              </a:rPr>
              <a:t> </a:t>
            </a:r>
            <a:r>
              <a:rPr lang="en-US" dirty="0">
                <a:solidFill>
                  <a:schemeClr val="dk1"/>
                </a:solidFill>
                <a:latin typeface="Raleway"/>
                <a:ea typeface="Raleway"/>
                <a:cs typeface="Raleway"/>
              </a:rPr>
              <a:t>and </a:t>
            </a:r>
            <a:r>
              <a:rPr lang="en-US" dirty="0" err="1" smtClean="0">
                <a:solidFill>
                  <a:schemeClr val="dk1"/>
                </a:solidFill>
                <a:latin typeface="Raleway"/>
                <a:ea typeface="Raleway"/>
                <a:cs typeface="Raleway"/>
              </a:rPr>
              <a:t>Barmer</a:t>
            </a:r>
            <a:r>
              <a:rPr lang="en-US" dirty="0" smtClean="0">
                <a:solidFill>
                  <a:schemeClr val="dk1"/>
                </a:solidFill>
                <a:latin typeface="Raleway"/>
                <a:ea typeface="Raleway"/>
                <a:cs typeface="Raleway"/>
              </a:rPr>
              <a:t>: Strong </a:t>
            </a:r>
            <a:r>
              <a:rPr lang="en-US" dirty="0">
                <a:solidFill>
                  <a:schemeClr val="dk1"/>
                </a:solidFill>
                <a:latin typeface="Raleway"/>
                <a:ea typeface="Raleway"/>
                <a:cs typeface="Raleway"/>
              </a:rPr>
              <a:t>to moderate positive correlation with rainfall </a:t>
            </a:r>
            <a:endParaRPr lang="en-US" dirty="0" smtClean="0">
              <a:solidFill>
                <a:schemeClr val="dk1"/>
              </a:solidFill>
              <a:latin typeface="Raleway"/>
              <a:ea typeface="Raleway"/>
              <a:cs typeface="Raleway"/>
            </a:endParaRPr>
          </a:p>
          <a:p>
            <a:pPr marL="457200" lvl="0" indent="-317500" fontAlgn="base">
              <a:lnSpc>
                <a:spcPct val="115000"/>
              </a:lnSpc>
              <a:buClr>
                <a:schemeClr val="lt2"/>
              </a:buClr>
              <a:buSzPts val="1600"/>
              <a:buFont typeface="Nunito Light"/>
              <a:buChar char="●"/>
            </a:pPr>
            <a:r>
              <a:rPr lang="en-US" dirty="0" err="1" smtClean="0">
                <a:solidFill>
                  <a:schemeClr val="dk1"/>
                </a:solidFill>
                <a:latin typeface="Raleway"/>
                <a:ea typeface="Raleway"/>
                <a:cs typeface="Raleway"/>
              </a:rPr>
              <a:t>Banswara</a:t>
            </a:r>
            <a:r>
              <a:rPr lang="en-US" dirty="0" smtClean="0">
                <a:solidFill>
                  <a:schemeClr val="dk1"/>
                </a:solidFill>
                <a:latin typeface="Raleway"/>
                <a:ea typeface="Raleway"/>
                <a:cs typeface="Raleway"/>
              </a:rPr>
              <a:t> </a:t>
            </a:r>
            <a:r>
              <a:rPr lang="en-US" dirty="0">
                <a:solidFill>
                  <a:schemeClr val="dk1"/>
                </a:solidFill>
                <a:latin typeface="Raleway"/>
                <a:ea typeface="Raleway"/>
                <a:cs typeface="Raleway"/>
              </a:rPr>
              <a:t>and </a:t>
            </a:r>
            <a:r>
              <a:rPr lang="en-US" dirty="0" err="1" smtClean="0">
                <a:solidFill>
                  <a:schemeClr val="dk1"/>
                </a:solidFill>
                <a:latin typeface="Raleway"/>
                <a:ea typeface="Raleway"/>
                <a:cs typeface="Raleway"/>
              </a:rPr>
              <a:t>Baran</a:t>
            </a:r>
            <a:r>
              <a:rPr lang="en-US" dirty="0" smtClean="0">
                <a:solidFill>
                  <a:schemeClr val="dk1"/>
                </a:solidFill>
                <a:latin typeface="Raleway"/>
                <a:ea typeface="Raleway"/>
                <a:cs typeface="Raleway"/>
              </a:rPr>
              <a:t>: Lower </a:t>
            </a:r>
            <a:r>
              <a:rPr lang="en-US" dirty="0">
                <a:solidFill>
                  <a:schemeClr val="dk1"/>
                </a:solidFill>
                <a:latin typeface="Raleway"/>
                <a:ea typeface="Raleway"/>
                <a:cs typeface="Raleway"/>
              </a:rPr>
              <a:t>correlation or even negative  correlation with temperature </a:t>
            </a:r>
            <a:r>
              <a:rPr lang="en-US" dirty="0" smtClean="0">
                <a:solidFill>
                  <a:schemeClr val="dk1"/>
                </a:solidFill>
                <a:latin typeface="Raleway"/>
                <a:ea typeface="Raleway"/>
                <a:cs typeface="Raleway"/>
              </a:rPr>
              <a:t>due </a:t>
            </a:r>
            <a:r>
              <a:rPr lang="en-US" dirty="0">
                <a:solidFill>
                  <a:schemeClr val="dk1"/>
                </a:solidFill>
                <a:latin typeface="Raleway"/>
                <a:ea typeface="Raleway"/>
                <a:cs typeface="Raleway"/>
              </a:rPr>
              <a:t>to different local factors. </a:t>
            </a:r>
            <a:endParaRPr lang="en-US" dirty="0" smtClean="0">
              <a:solidFill>
                <a:schemeClr val="dk1"/>
              </a:solidFill>
              <a:latin typeface="Raleway"/>
              <a:ea typeface="Raleway"/>
              <a:cs typeface="Raleway"/>
            </a:endParaRPr>
          </a:p>
          <a:p>
            <a:pPr marL="457200" lvl="0" indent="-317500" fontAlgn="base">
              <a:lnSpc>
                <a:spcPct val="115000"/>
              </a:lnSpc>
              <a:buClr>
                <a:schemeClr val="lt2"/>
              </a:buClr>
              <a:buSzPts val="1600"/>
              <a:buFont typeface="Nunito Light"/>
              <a:buChar char="●"/>
            </a:pPr>
            <a:endParaRPr lang="en-US" dirty="0">
              <a:solidFill>
                <a:schemeClr val="dk1"/>
              </a:solidFill>
              <a:latin typeface="Raleway"/>
              <a:ea typeface="Raleway"/>
              <a:cs typeface="Raleway"/>
            </a:endParaRPr>
          </a:p>
          <a:p>
            <a:pPr marL="457200" lvl="0" indent="-317500" fontAlgn="base">
              <a:lnSpc>
                <a:spcPct val="115000"/>
              </a:lnSpc>
              <a:buClr>
                <a:schemeClr val="lt2"/>
              </a:buClr>
              <a:buSzPts val="1600"/>
              <a:buFont typeface="Nunito Light"/>
              <a:buChar char="●"/>
            </a:pPr>
            <a:r>
              <a:rPr lang="en-US" dirty="0" smtClean="0">
                <a:solidFill>
                  <a:schemeClr val="dk1"/>
                </a:solidFill>
                <a:latin typeface="Raleway"/>
                <a:ea typeface="Raleway"/>
                <a:cs typeface="Raleway"/>
              </a:rPr>
              <a:t>The </a:t>
            </a:r>
            <a:r>
              <a:rPr lang="en-US" dirty="0">
                <a:solidFill>
                  <a:schemeClr val="dk1"/>
                </a:solidFill>
                <a:latin typeface="Raleway"/>
                <a:ea typeface="Raleway"/>
                <a:cs typeface="Raleway"/>
              </a:rPr>
              <a:t>correlation between weather parameters and malaria incidence varies significantly across districts, emphasizing the need for district-specific analysis and interventions</a:t>
            </a:r>
            <a:r>
              <a:rPr lang="en-US" dirty="0" smtClean="0"/>
              <a:t>.</a:t>
            </a:r>
          </a:p>
        </p:txBody>
      </p:sp>
      <p:sp>
        <p:nvSpPr>
          <p:cNvPr id="2" name="Rectangle 1"/>
          <p:cNvSpPr/>
          <p:nvPr/>
        </p:nvSpPr>
        <p:spPr>
          <a:xfrm>
            <a:off x="5393634" y="0"/>
            <a:ext cx="3750365"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6666" y="1994437"/>
            <a:ext cx="3224300" cy="175097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p:spPr>
      </p:pic>
    </p:spTree>
    <p:extLst>
      <p:ext uri="{BB962C8B-B14F-4D97-AF65-F5344CB8AC3E}">
        <p14:creationId xmlns:p14="http://schemas.microsoft.com/office/powerpoint/2010/main" val="36001066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51"/>
          <p:cNvSpPr txBox="1">
            <a:spLocks noGrp="1"/>
          </p:cNvSpPr>
          <p:nvPr>
            <p:ph type="title"/>
          </p:nvPr>
        </p:nvSpPr>
        <p:spPr>
          <a:xfrm>
            <a:off x="713225" y="945650"/>
            <a:ext cx="5607000" cy="252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Methodology</a:t>
            </a:r>
            <a:endParaRPr dirty="0"/>
          </a:p>
        </p:txBody>
      </p:sp>
      <p:cxnSp>
        <p:nvCxnSpPr>
          <p:cNvPr id="965" name="Google Shape;965;p51"/>
          <p:cNvCxnSpPr/>
          <p:nvPr/>
        </p:nvCxnSpPr>
        <p:spPr>
          <a:xfrm>
            <a:off x="-64210" y="3648085"/>
            <a:ext cx="7051800" cy="0"/>
          </a:xfrm>
          <a:prstGeom prst="straightConnector1">
            <a:avLst/>
          </a:prstGeom>
          <a:noFill/>
          <a:ln w="9525" cap="flat" cmpd="sng">
            <a:solidFill>
              <a:schemeClr val="dk1"/>
            </a:solidFill>
            <a:prstDash val="solid"/>
            <a:round/>
            <a:headEnd type="none" w="med" len="med"/>
            <a:tailEnd type="none" w="med" len="med"/>
          </a:ln>
        </p:spPr>
      </p:cxnSp>
      <p:grpSp>
        <p:nvGrpSpPr>
          <p:cNvPr id="966" name="Google Shape;966;p51"/>
          <p:cNvGrpSpPr/>
          <p:nvPr/>
        </p:nvGrpSpPr>
        <p:grpSpPr>
          <a:xfrm>
            <a:off x="2419403" y="4166502"/>
            <a:ext cx="887795" cy="175887"/>
            <a:chOff x="2284850" y="131975"/>
            <a:chExt cx="1720200" cy="340800"/>
          </a:xfrm>
        </p:grpSpPr>
        <p:sp>
          <p:nvSpPr>
            <p:cNvPr id="967" name="Google Shape;967;p51"/>
            <p:cNvSpPr/>
            <p:nvPr/>
          </p:nvSpPr>
          <p:spPr>
            <a:xfrm rot="5400000">
              <a:off x="2261900" y="154925"/>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1"/>
            <p:cNvSpPr/>
            <p:nvPr/>
          </p:nvSpPr>
          <p:spPr>
            <a:xfrm rot="5400000">
              <a:off x="2737000" y="154925"/>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1"/>
            <p:cNvSpPr/>
            <p:nvPr/>
          </p:nvSpPr>
          <p:spPr>
            <a:xfrm rot="5400000">
              <a:off x="3212100" y="154925"/>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1"/>
            <p:cNvSpPr/>
            <p:nvPr/>
          </p:nvSpPr>
          <p:spPr>
            <a:xfrm rot="5400000">
              <a:off x="3687200" y="154925"/>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230437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Methodology </a:t>
            </a:r>
            <a:br>
              <a:rPr lang="en-US" dirty="0" smtClean="0"/>
            </a:br>
            <a:r>
              <a:rPr lang="en-US" dirty="0" smtClean="0"/>
              <a:t>Flowchart</a:t>
            </a:r>
            <a:endParaRPr dirty="0"/>
          </a:p>
          <a:p>
            <a:pPr marL="0" lvl="0" indent="0" algn="l" rtl="0">
              <a:spcBef>
                <a:spcPts val="0"/>
              </a:spcBef>
              <a:spcAft>
                <a:spcPts val="0"/>
              </a:spcAft>
              <a:buNone/>
            </a:pPr>
            <a:endParaRPr sz="1400" dirty="0">
              <a:latin typeface="Raleway"/>
              <a:ea typeface="Raleway"/>
              <a:cs typeface="Raleway"/>
              <a:sym typeface="Raleway"/>
            </a:endParaRPr>
          </a:p>
          <a:p>
            <a:pPr marL="0" lvl="0" indent="0" algn="l" rtl="0">
              <a:spcBef>
                <a:spcPts val="0"/>
              </a:spcBef>
              <a:spcAft>
                <a:spcPts val="0"/>
              </a:spcAft>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7696" y="0"/>
            <a:ext cx="2640573" cy="5143500"/>
          </a:xfrm>
          <a:prstGeom prst="rect">
            <a:avLst/>
          </a:prstGeom>
        </p:spPr>
      </p:pic>
      <p:sp>
        <p:nvSpPr>
          <p:cNvPr id="5" name="Google Shape;757;p43"/>
          <p:cNvSpPr txBox="1">
            <a:spLocks/>
          </p:cNvSpPr>
          <p:nvPr/>
        </p:nvSpPr>
        <p:spPr>
          <a:xfrm>
            <a:off x="720000" y="1390009"/>
            <a:ext cx="5218800" cy="2298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smtClean="0">
                <a:solidFill>
                  <a:schemeClr val="dk1"/>
                </a:solidFill>
                <a:latin typeface="Raleway"/>
                <a:ea typeface="Raleway"/>
                <a:cs typeface="Raleway"/>
                <a:sym typeface="Raleway"/>
              </a:rPr>
              <a:t>Global</a:t>
            </a:r>
            <a:endParaRPr lang="en-US" dirty="0">
              <a:solidFill>
                <a:schemeClr val="dk1"/>
              </a:solidFill>
              <a:latin typeface="Raleway"/>
              <a:ea typeface="Raleway"/>
              <a:cs typeface="Raleway"/>
              <a:sym typeface="Raleway"/>
            </a:endParaRPr>
          </a:p>
          <a:p>
            <a:pPr>
              <a:spcBef>
                <a:spcPts val="1000"/>
              </a:spcBef>
            </a:pPr>
            <a:endParaRPr lang="en-US" dirty="0"/>
          </a:p>
        </p:txBody>
      </p:sp>
    </p:spTree>
    <p:extLst>
      <p:ext uri="{BB962C8B-B14F-4D97-AF65-F5344CB8AC3E}">
        <p14:creationId xmlns:p14="http://schemas.microsoft.com/office/powerpoint/2010/main" val="4217741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120" name="Google Shape;1580;p72"/>
          <p:cNvSpPr/>
          <p:nvPr/>
        </p:nvSpPr>
        <p:spPr>
          <a:xfrm rot="18905546">
            <a:off x="262681" y="3831322"/>
            <a:ext cx="364440" cy="3502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p:cNvSpPr txBox="1">
            <a:spLocks noGrp="1"/>
          </p:cNvSpPr>
          <p:nvPr>
            <p:ph type="title"/>
          </p:nvPr>
        </p:nvSpPr>
        <p:spPr>
          <a:xfrm>
            <a:off x="720000" y="439534"/>
            <a:ext cx="5218800" cy="12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INTRODUCTION</a:t>
            </a:r>
            <a:endParaRPr dirty="0"/>
          </a:p>
        </p:txBody>
      </p:sp>
      <p:sp>
        <p:nvSpPr>
          <p:cNvPr id="757" name="Google Shape;757;p43"/>
          <p:cNvSpPr txBox="1">
            <a:spLocks noGrp="1"/>
          </p:cNvSpPr>
          <p:nvPr>
            <p:ph type="subTitle" idx="1"/>
          </p:nvPr>
        </p:nvSpPr>
        <p:spPr>
          <a:xfrm>
            <a:off x="720000" y="1390009"/>
            <a:ext cx="5218800" cy="2298300"/>
          </a:xfrm>
          <a:prstGeom prst="rect">
            <a:avLst/>
          </a:prstGeom>
        </p:spPr>
        <p:txBody>
          <a:bodyPr spcFirstLastPara="1" wrap="square" lIns="91425" tIns="91425" rIns="91425" bIns="91425" anchor="t" anchorCtr="0">
            <a:noAutofit/>
          </a:bodyPr>
          <a:lstStyle/>
          <a:p>
            <a:pPr fontAlgn="base"/>
            <a:r>
              <a:rPr lang="en-IE" dirty="0" smtClean="0"/>
              <a:t>Malaria </a:t>
            </a:r>
            <a:r>
              <a:rPr lang="en-IE" dirty="0"/>
              <a:t>is a life-threatening disease prevalent in tropical and subtropical regions.</a:t>
            </a:r>
            <a:r>
              <a:rPr lang="en-US" dirty="0"/>
              <a:t>​</a:t>
            </a:r>
          </a:p>
          <a:p>
            <a:pPr fontAlgn="base"/>
            <a:r>
              <a:rPr lang="en-IE" dirty="0"/>
              <a:t>Accurate prediction of malaria incidence is essential for effective resource distribution and intervention planning.</a:t>
            </a:r>
            <a:r>
              <a:rPr lang="en-US" dirty="0"/>
              <a:t>​</a:t>
            </a:r>
          </a:p>
          <a:p>
            <a:pPr fontAlgn="base"/>
            <a:r>
              <a:rPr lang="en-IE" dirty="0"/>
              <a:t>This study explores the use of machine learning algorithms to predict malaria cases using weather data and historical records.</a:t>
            </a:r>
            <a:endParaRPr lang="en-US" dirty="0"/>
          </a:p>
          <a:p>
            <a:pPr marL="0" lvl="0" indent="0" algn="l" rtl="0">
              <a:spcBef>
                <a:spcPts val="1000"/>
              </a:spcBef>
              <a:spcAft>
                <a:spcPts val="0"/>
              </a:spcAft>
              <a:buNone/>
            </a:pPr>
            <a:endParaRPr dirty="0"/>
          </a:p>
        </p:txBody>
      </p:sp>
      <p:cxnSp>
        <p:nvCxnSpPr>
          <p:cNvPr id="758" name="Google Shape;758;p43"/>
          <p:cNvCxnSpPr/>
          <p:nvPr/>
        </p:nvCxnSpPr>
        <p:spPr>
          <a:xfrm>
            <a:off x="-64210" y="4211885"/>
            <a:ext cx="7075200" cy="0"/>
          </a:xfrm>
          <a:prstGeom prst="straightConnector1">
            <a:avLst/>
          </a:prstGeom>
          <a:noFill/>
          <a:ln w="9525" cap="flat" cmpd="sng">
            <a:solidFill>
              <a:schemeClr val="dk1"/>
            </a:solidFill>
            <a:prstDash val="solid"/>
            <a:round/>
            <a:headEnd type="none" w="med" len="med"/>
            <a:tailEnd type="none" w="med" len="med"/>
          </a:ln>
        </p:spPr>
      </p:cxnSp>
      <p:grpSp>
        <p:nvGrpSpPr>
          <p:cNvPr id="62" name="Google Shape;904;p44"/>
          <p:cNvGrpSpPr/>
          <p:nvPr/>
        </p:nvGrpSpPr>
        <p:grpSpPr>
          <a:xfrm rot="1683657">
            <a:off x="219396" y="3775293"/>
            <a:ext cx="480971" cy="444765"/>
            <a:chOff x="7590595" y="340153"/>
            <a:chExt cx="914527" cy="845684"/>
          </a:xfrm>
        </p:grpSpPr>
        <p:sp>
          <p:nvSpPr>
            <p:cNvPr id="63" name="Google Shape;905;p44"/>
            <p:cNvSpPr/>
            <p:nvPr/>
          </p:nvSpPr>
          <p:spPr>
            <a:xfrm rot="-3132596">
              <a:off x="8171348" y="446179"/>
              <a:ext cx="283064" cy="48177"/>
            </a:xfrm>
            <a:custGeom>
              <a:avLst/>
              <a:gdLst/>
              <a:ahLst/>
              <a:cxnLst/>
              <a:rect l="l" t="t" r="r" b="b"/>
              <a:pathLst>
                <a:path w="11322" h="1927" extrusionOk="0">
                  <a:moveTo>
                    <a:pt x="11225" y="0"/>
                  </a:moveTo>
                  <a:cubicBezTo>
                    <a:pt x="11210" y="0"/>
                    <a:pt x="11195" y="6"/>
                    <a:pt x="11181" y="19"/>
                  </a:cubicBezTo>
                  <a:cubicBezTo>
                    <a:pt x="10500" y="660"/>
                    <a:pt x="9630" y="990"/>
                    <a:pt x="8734" y="1192"/>
                  </a:cubicBezTo>
                  <a:cubicBezTo>
                    <a:pt x="7817" y="1401"/>
                    <a:pt x="6871" y="1521"/>
                    <a:pt x="5939" y="1636"/>
                  </a:cubicBezTo>
                  <a:cubicBezTo>
                    <a:pt x="5170" y="1729"/>
                    <a:pt x="4389" y="1795"/>
                    <a:pt x="3612" y="1795"/>
                  </a:cubicBezTo>
                  <a:cubicBezTo>
                    <a:pt x="2418" y="1795"/>
                    <a:pt x="1233" y="1640"/>
                    <a:pt x="107" y="1192"/>
                  </a:cubicBezTo>
                  <a:cubicBezTo>
                    <a:pt x="98" y="1189"/>
                    <a:pt x="90" y="1187"/>
                    <a:pt x="83" y="1187"/>
                  </a:cubicBezTo>
                  <a:cubicBezTo>
                    <a:pt x="21" y="1187"/>
                    <a:pt x="1" y="1290"/>
                    <a:pt x="73" y="1316"/>
                  </a:cubicBezTo>
                  <a:cubicBezTo>
                    <a:pt x="1209" y="1769"/>
                    <a:pt x="2405" y="1926"/>
                    <a:pt x="3609" y="1926"/>
                  </a:cubicBezTo>
                  <a:cubicBezTo>
                    <a:pt x="4467" y="1926"/>
                    <a:pt x="5330" y="1846"/>
                    <a:pt x="6178" y="1737"/>
                  </a:cubicBezTo>
                  <a:cubicBezTo>
                    <a:pt x="7906" y="1514"/>
                    <a:pt x="9940" y="1368"/>
                    <a:pt x="11275" y="113"/>
                  </a:cubicBezTo>
                  <a:cubicBezTo>
                    <a:pt x="11321" y="67"/>
                    <a:pt x="11277" y="0"/>
                    <a:pt x="11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06;p44"/>
            <p:cNvSpPr/>
            <p:nvPr/>
          </p:nvSpPr>
          <p:spPr>
            <a:xfrm rot="-3132596">
              <a:off x="7821797" y="710029"/>
              <a:ext cx="318441" cy="315740"/>
            </a:xfrm>
            <a:custGeom>
              <a:avLst/>
              <a:gdLst/>
              <a:ahLst/>
              <a:cxnLst/>
              <a:rect l="l" t="t" r="r" b="b"/>
              <a:pathLst>
                <a:path w="12737" h="12629" extrusionOk="0">
                  <a:moveTo>
                    <a:pt x="10180" y="1"/>
                  </a:moveTo>
                  <a:cubicBezTo>
                    <a:pt x="10092" y="1"/>
                    <a:pt x="10002" y="51"/>
                    <a:pt x="9988" y="143"/>
                  </a:cubicBezTo>
                  <a:cubicBezTo>
                    <a:pt x="9562" y="3077"/>
                    <a:pt x="9117" y="6178"/>
                    <a:pt x="7447" y="8704"/>
                  </a:cubicBezTo>
                  <a:cubicBezTo>
                    <a:pt x="6419" y="10264"/>
                    <a:pt x="4807" y="11563"/>
                    <a:pt x="2995" y="12042"/>
                  </a:cubicBezTo>
                  <a:cubicBezTo>
                    <a:pt x="2987" y="12027"/>
                    <a:pt x="2979" y="12013"/>
                    <a:pt x="2969" y="12000"/>
                  </a:cubicBezTo>
                  <a:cubicBezTo>
                    <a:pt x="2812" y="11803"/>
                    <a:pt x="2656" y="11607"/>
                    <a:pt x="2500" y="11412"/>
                  </a:cubicBezTo>
                  <a:cubicBezTo>
                    <a:pt x="2469" y="11372"/>
                    <a:pt x="2420" y="11354"/>
                    <a:pt x="2370" y="11354"/>
                  </a:cubicBezTo>
                  <a:cubicBezTo>
                    <a:pt x="2315" y="11354"/>
                    <a:pt x="2258" y="11375"/>
                    <a:pt x="2222" y="11412"/>
                  </a:cubicBezTo>
                  <a:cubicBezTo>
                    <a:pt x="2142" y="11493"/>
                    <a:pt x="2156" y="11607"/>
                    <a:pt x="2222" y="11691"/>
                  </a:cubicBezTo>
                  <a:cubicBezTo>
                    <a:pt x="2339" y="11838"/>
                    <a:pt x="2458" y="11986"/>
                    <a:pt x="2577" y="12134"/>
                  </a:cubicBezTo>
                  <a:cubicBezTo>
                    <a:pt x="2358" y="12177"/>
                    <a:pt x="2139" y="12206"/>
                    <a:pt x="1918" y="12222"/>
                  </a:cubicBezTo>
                  <a:cubicBezTo>
                    <a:pt x="1893" y="12188"/>
                    <a:pt x="1857" y="12161"/>
                    <a:pt x="1814" y="12153"/>
                  </a:cubicBezTo>
                  <a:cubicBezTo>
                    <a:pt x="1572" y="12117"/>
                    <a:pt x="1370" y="11995"/>
                    <a:pt x="1242" y="11786"/>
                  </a:cubicBezTo>
                  <a:cubicBezTo>
                    <a:pt x="1202" y="11719"/>
                    <a:pt x="1142" y="11691"/>
                    <a:pt x="1081" y="11691"/>
                  </a:cubicBezTo>
                  <a:cubicBezTo>
                    <a:pt x="946" y="11691"/>
                    <a:pt x="810" y="11832"/>
                    <a:pt x="901" y="11983"/>
                  </a:cubicBezTo>
                  <a:cubicBezTo>
                    <a:pt x="955" y="12070"/>
                    <a:pt x="1021" y="12149"/>
                    <a:pt x="1092" y="12219"/>
                  </a:cubicBezTo>
                  <a:cubicBezTo>
                    <a:pt x="841" y="12199"/>
                    <a:pt x="589" y="12162"/>
                    <a:pt x="336" y="12105"/>
                  </a:cubicBezTo>
                  <a:cubicBezTo>
                    <a:pt x="319" y="12101"/>
                    <a:pt x="304" y="12100"/>
                    <a:pt x="289" y="12100"/>
                  </a:cubicBezTo>
                  <a:cubicBezTo>
                    <a:pt x="76" y="12100"/>
                    <a:pt x="1" y="12434"/>
                    <a:pt x="232" y="12489"/>
                  </a:cubicBezTo>
                  <a:cubicBezTo>
                    <a:pt x="658" y="12584"/>
                    <a:pt x="1084" y="12629"/>
                    <a:pt x="1505" y="12629"/>
                  </a:cubicBezTo>
                  <a:cubicBezTo>
                    <a:pt x="3823" y="12629"/>
                    <a:pt x="6000" y="11266"/>
                    <a:pt x="7411" y="9429"/>
                  </a:cubicBezTo>
                  <a:cubicBezTo>
                    <a:pt x="9332" y="6931"/>
                    <a:pt x="9864" y="3689"/>
                    <a:pt x="10310" y="641"/>
                  </a:cubicBezTo>
                  <a:cubicBezTo>
                    <a:pt x="10984" y="1392"/>
                    <a:pt x="11656" y="2147"/>
                    <a:pt x="12330" y="2899"/>
                  </a:cubicBezTo>
                  <a:cubicBezTo>
                    <a:pt x="12369" y="2944"/>
                    <a:pt x="12415" y="2962"/>
                    <a:pt x="12460" y="2962"/>
                  </a:cubicBezTo>
                  <a:cubicBezTo>
                    <a:pt x="12604" y="2962"/>
                    <a:pt x="12737" y="2766"/>
                    <a:pt x="12608" y="2621"/>
                  </a:cubicBezTo>
                  <a:lnTo>
                    <a:pt x="10318" y="57"/>
                  </a:lnTo>
                  <a:cubicBezTo>
                    <a:pt x="10284" y="19"/>
                    <a:pt x="10232" y="1"/>
                    <a:pt x="10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07;p44"/>
            <p:cNvSpPr/>
            <p:nvPr/>
          </p:nvSpPr>
          <p:spPr>
            <a:xfrm rot="-3132596">
              <a:off x="7893741" y="640460"/>
              <a:ext cx="311715" cy="341392"/>
            </a:xfrm>
            <a:custGeom>
              <a:avLst/>
              <a:gdLst/>
              <a:ahLst/>
              <a:cxnLst/>
              <a:rect l="l" t="t" r="r" b="b"/>
              <a:pathLst>
                <a:path w="12468" h="13655" extrusionOk="0">
                  <a:moveTo>
                    <a:pt x="11139" y="0"/>
                  </a:moveTo>
                  <a:cubicBezTo>
                    <a:pt x="11058" y="0"/>
                    <a:pt x="10980" y="45"/>
                    <a:pt x="10960" y="140"/>
                  </a:cubicBezTo>
                  <a:cubicBezTo>
                    <a:pt x="10283" y="3394"/>
                    <a:pt x="9232" y="6576"/>
                    <a:pt x="7763" y="9561"/>
                  </a:cubicBezTo>
                  <a:cubicBezTo>
                    <a:pt x="7053" y="11003"/>
                    <a:pt x="6157" y="12332"/>
                    <a:pt x="4571" y="12884"/>
                  </a:cubicBezTo>
                  <a:cubicBezTo>
                    <a:pt x="4358" y="12958"/>
                    <a:pt x="4140" y="13017"/>
                    <a:pt x="3920" y="13067"/>
                  </a:cubicBezTo>
                  <a:cubicBezTo>
                    <a:pt x="3837" y="12957"/>
                    <a:pt x="3755" y="12849"/>
                    <a:pt x="3671" y="12739"/>
                  </a:cubicBezTo>
                  <a:cubicBezTo>
                    <a:pt x="3628" y="12679"/>
                    <a:pt x="3565" y="12640"/>
                    <a:pt x="3498" y="12640"/>
                  </a:cubicBezTo>
                  <a:cubicBezTo>
                    <a:pt x="3467" y="12640"/>
                    <a:pt x="3435" y="12649"/>
                    <a:pt x="3403" y="12667"/>
                  </a:cubicBezTo>
                  <a:cubicBezTo>
                    <a:pt x="3318" y="12717"/>
                    <a:pt x="3267" y="12851"/>
                    <a:pt x="3332" y="12936"/>
                  </a:cubicBezTo>
                  <a:cubicBezTo>
                    <a:pt x="3386" y="13005"/>
                    <a:pt x="3440" y="13077"/>
                    <a:pt x="3493" y="13147"/>
                  </a:cubicBezTo>
                  <a:cubicBezTo>
                    <a:pt x="3330" y="13174"/>
                    <a:pt x="3166" y="13196"/>
                    <a:pt x="3004" y="13213"/>
                  </a:cubicBezTo>
                  <a:cubicBezTo>
                    <a:pt x="2989" y="13194"/>
                    <a:pt x="2971" y="13178"/>
                    <a:pt x="2946" y="13163"/>
                  </a:cubicBezTo>
                  <a:cubicBezTo>
                    <a:pt x="2576" y="12947"/>
                    <a:pt x="2222" y="12705"/>
                    <a:pt x="1888" y="12434"/>
                  </a:cubicBezTo>
                  <a:cubicBezTo>
                    <a:pt x="1847" y="12401"/>
                    <a:pt x="1802" y="12388"/>
                    <a:pt x="1759" y="12388"/>
                  </a:cubicBezTo>
                  <a:cubicBezTo>
                    <a:pt x="1596" y="12388"/>
                    <a:pt x="1453" y="12587"/>
                    <a:pt x="1609" y="12712"/>
                  </a:cubicBezTo>
                  <a:cubicBezTo>
                    <a:pt x="1847" y="12907"/>
                    <a:pt x="2094" y="13086"/>
                    <a:pt x="2350" y="13254"/>
                  </a:cubicBezTo>
                  <a:cubicBezTo>
                    <a:pt x="2227" y="13260"/>
                    <a:pt x="2104" y="13261"/>
                    <a:pt x="1980" y="13261"/>
                  </a:cubicBezTo>
                  <a:cubicBezTo>
                    <a:pt x="1870" y="13261"/>
                    <a:pt x="1760" y="13260"/>
                    <a:pt x="1650" y="13259"/>
                  </a:cubicBezTo>
                  <a:cubicBezTo>
                    <a:pt x="1643" y="13247"/>
                    <a:pt x="1634" y="13237"/>
                    <a:pt x="1624" y="13225"/>
                  </a:cubicBezTo>
                  <a:cubicBezTo>
                    <a:pt x="1416" y="13024"/>
                    <a:pt x="1211" y="12822"/>
                    <a:pt x="1005" y="12622"/>
                  </a:cubicBezTo>
                  <a:cubicBezTo>
                    <a:pt x="964" y="12582"/>
                    <a:pt x="918" y="12565"/>
                    <a:pt x="873" y="12565"/>
                  </a:cubicBezTo>
                  <a:cubicBezTo>
                    <a:pt x="721" y="12565"/>
                    <a:pt x="586" y="12763"/>
                    <a:pt x="726" y="12900"/>
                  </a:cubicBezTo>
                  <a:cubicBezTo>
                    <a:pt x="844" y="13013"/>
                    <a:pt x="959" y="13128"/>
                    <a:pt x="1076" y="13242"/>
                  </a:cubicBezTo>
                  <a:cubicBezTo>
                    <a:pt x="800" y="13229"/>
                    <a:pt x="526" y="13213"/>
                    <a:pt x="255" y="13196"/>
                  </a:cubicBezTo>
                  <a:cubicBezTo>
                    <a:pt x="250" y="13195"/>
                    <a:pt x="245" y="13195"/>
                    <a:pt x="240" y="13195"/>
                  </a:cubicBezTo>
                  <a:cubicBezTo>
                    <a:pt x="0" y="13195"/>
                    <a:pt x="7" y="13574"/>
                    <a:pt x="256" y="13588"/>
                  </a:cubicBezTo>
                  <a:cubicBezTo>
                    <a:pt x="806" y="13623"/>
                    <a:pt x="1368" y="13655"/>
                    <a:pt x="1930" y="13655"/>
                  </a:cubicBezTo>
                  <a:cubicBezTo>
                    <a:pt x="2897" y="13655"/>
                    <a:pt x="3864" y="13561"/>
                    <a:pt x="4770" y="13229"/>
                  </a:cubicBezTo>
                  <a:cubicBezTo>
                    <a:pt x="6180" y="12711"/>
                    <a:pt x="7116" y="11623"/>
                    <a:pt x="7811" y="10330"/>
                  </a:cubicBezTo>
                  <a:cubicBezTo>
                    <a:pt x="9417" y="7344"/>
                    <a:pt x="10513" y="4030"/>
                    <a:pt x="11235" y="718"/>
                  </a:cubicBezTo>
                  <a:cubicBezTo>
                    <a:pt x="11688" y="1521"/>
                    <a:pt x="11968" y="2388"/>
                    <a:pt x="12061" y="3316"/>
                  </a:cubicBezTo>
                  <a:cubicBezTo>
                    <a:pt x="12075" y="3442"/>
                    <a:pt x="12179" y="3504"/>
                    <a:pt x="12278" y="3504"/>
                  </a:cubicBezTo>
                  <a:cubicBezTo>
                    <a:pt x="12376" y="3504"/>
                    <a:pt x="12468" y="3442"/>
                    <a:pt x="12455" y="3316"/>
                  </a:cubicBezTo>
                  <a:cubicBezTo>
                    <a:pt x="12338" y="2151"/>
                    <a:pt x="11963" y="1071"/>
                    <a:pt x="11319" y="93"/>
                  </a:cubicBezTo>
                  <a:cubicBezTo>
                    <a:pt x="11279" y="33"/>
                    <a:pt x="11208" y="0"/>
                    <a:pt x="11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08;p44"/>
            <p:cNvSpPr/>
            <p:nvPr/>
          </p:nvSpPr>
          <p:spPr>
            <a:xfrm rot="3320530">
              <a:off x="7670546" y="560158"/>
              <a:ext cx="454546" cy="96404"/>
            </a:xfrm>
            <a:custGeom>
              <a:avLst/>
              <a:gdLst/>
              <a:ahLst/>
              <a:cxnLst/>
              <a:rect l="l" t="t" r="r" b="b"/>
              <a:pathLst>
                <a:path w="18181" h="3856" extrusionOk="0">
                  <a:moveTo>
                    <a:pt x="11634" y="0"/>
                  </a:moveTo>
                  <a:cubicBezTo>
                    <a:pt x="9322" y="0"/>
                    <a:pt x="6747" y="158"/>
                    <a:pt x="4542" y="507"/>
                  </a:cubicBezTo>
                  <a:lnTo>
                    <a:pt x="4541" y="507"/>
                  </a:lnTo>
                  <a:cubicBezTo>
                    <a:pt x="4379" y="532"/>
                    <a:pt x="4224" y="560"/>
                    <a:pt x="4066" y="588"/>
                  </a:cubicBezTo>
                  <a:cubicBezTo>
                    <a:pt x="3148" y="750"/>
                    <a:pt x="2304" y="946"/>
                    <a:pt x="1587" y="1182"/>
                  </a:cubicBezTo>
                  <a:lnTo>
                    <a:pt x="1584" y="1182"/>
                  </a:lnTo>
                  <a:cubicBezTo>
                    <a:pt x="1481" y="1216"/>
                    <a:pt x="1383" y="1252"/>
                    <a:pt x="1288" y="1286"/>
                  </a:cubicBezTo>
                  <a:lnTo>
                    <a:pt x="1287" y="1286"/>
                  </a:lnTo>
                  <a:cubicBezTo>
                    <a:pt x="777" y="1472"/>
                    <a:pt x="342" y="1679"/>
                    <a:pt x="1" y="1907"/>
                  </a:cubicBezTo>
                  <a:cubicBezTo>
                    <a:pt x="21" y="1931"/>
                    <a:pt x="43" y="1957"/>
                    <a:pt x="64" y="1980"/>
                  </a:cubicBezTo>
                  <a:cubicBezTo>
                    <a:pt x="113" y="2037"/>
                    <a:pt x="168" y="2090"/>
                    <a:pt x="231" y="2143"/>
                  </a:cubicBezTo>
                  <a:cubicBezTo>
                    <a:pt x="466" y="2352"/>
                    <a:pt x="781" y="2543"/>
                    <a:pt x="1161" y="2713"/>
                  </a:cubicBezTo>
                  <a:cubicBezTo>
                    <a:pt x="1333" y="2792"/>
                    <a:pt x="1522" y="2866"/>
                    <a:pt x="1721" y="2937"/>
                  </a:cubicBezTo>
                  <a:cubicBezTo>
                    <a:pt x="3449" y="3545"/>
                    <a:pt x="6087" y="3856"/>
                    <a:pt x="8748" y="3856"/>
                  </a:cubicBezTo>
                  <a:cubicBezTo>
                    <a:pt x="11225" y="3856"/>
                    <a:pt x="13721" y="3586"/>
                    <a:pt x="15520" y="3036"/>
                  </a:cubicBezTo>
                  <a:cubicBezTo>
                    <a:pt x="15748" y="2967"/>
                    <a:pt x="15966" y="2893"/>
                    <a:pt x="16168" y="2814"/>
                  </a:cubicBezTo>
                  <a:cubicBezTo>
                    <a:pt x="16972" y="2502"/>
                    <a:pt x="17579" y="2121"/>
                    <a:pt x="17899" y="1667"/>
                  </a:cubicBezTo>
                  <a:cubicBezTo>
                    <a:pt x="17938" y="1614"/>
                    <a:pt x="17970" y="1561"/>
                    <a:pt x="17999" y="1506"/>
                  </a:cubicBezTo>
                  <a:cubicBezTo>
                    <a:pt x="18083" y="1354"/>
                    <a:pt x="18134" y="1192"/>
                    <a:pt x="18150" y="1027"/>
                  </a:cubicBezTo>
                  <a:cubicBezTo>
                    <a:pt x="18181" y="697"/>
                    <a:pt x="17419" y="437"/>
                    <a:pt x="16182" y="260"/>
                  </a:cubicBezTo>
                  <a:cubicBezTo>
                    <a:pt x="16066" y="243"/>
                    <a:pt x="15946" y="227"/>
                    <a:pt x="15820" y="213"/>
                  </a:cubicBezTo>
                  <a:lnTo>
                    <a:pt x="15817" y="213"/>
                  </a:lnTo>
                  <a:cubicBezTo>
                    <a:pt x="14818" y="90"/>
                    <a:pt x="13566" y="18"/>
                    <a:pt x="12198" y="3"/>
                  </a:cubicBezTo>
                  <a:cubicBezTo>
                    <a:pt x="12065" y="2"/>
                    <a:pt x="11929" y="2"/>
                    <a:pt x="11794" y="0"/>
                  </a:cubicBezTo>
                  <a:lnTo>
                    <a:pt x="11791" y="0"/>
                  </a:lnTo>
                  <a:cubicBezTo>
                    <a:pt x="11739" y="0"/>
                    <a:pt x="11686" y="0"/>
                    <a:pt x="11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09;p44"/>
            <p:cNvSpPr/>
            <p:nvPr/>
          </p:nvSpPr>
          <p:spPr>
            <a:xfrm rot="3320530">
              <a:off x="7680141" y="606590"/>
              <a:ext cx="375192" cy="19176"/>
            </a:xfrm>
            <a:custGeom>
              <a:avLst/>
              <a:gdLst/>
              <a:ahLst/>
              <a:cxnLst/>
              <a:rect l="l" t="t" r="r" b="b"/>
              <a:pathLst>
                <a:path w="15007" h="767" extrusionOk="0">
                  <a:moveTo>
                    <a:pt x="1" y="1"/>
                  </a:moveTo>
                  <a:lnTo>
                    <a:pt x="1" y="1"/>
                  </a:lnTo>
                  <a:cubicBezTo>
                    <a:pt x="173" y="80"/>
                    <a:pt x="362" y="154"/>
                    <a:pt x="561" y="225"/>
                  </a:cubicBezTo>
                  <a:cubicBezTo>
                    <a:pt x="898" y="276"/>
                    <a:pt x="1240" y="324"/>
                    <a:pt x="1578" y="367"/>
                  </a:cubicBezTo>
                  <a:cubicBezTo>
                    <a:pt x="3640" y="634"/>
                    <a:pt x="5717" y="767"/>
                    <a:pt x="7795" y="767"/>
                  </a:cubicBezTo>
                  <a:cubicBezTo>
                    <a:pt x="9989" y="767"/>
                    <a:pt x="12183" y="618"/>
                    <a:pt x="14357" y="323"/>
                  </a:cubicBezTo>
                  <a:cubicBezTo>
                    <a:pt x="14587" y="254"/>
                    <a:pt x="14803" y="178"/>
                    <a:pt x="15007" y="100"/>
                  </a:cubicBezTo>
                  <a:lnTo>
                    <a:pt x="15007" y="100"/>
                  </a:lnTo>
                  <a:cubicBezTo>
                    <a:pt x="14445" y="184"/>
                    <a:pt x="13884" y="258"/>
                    <a:pt x="13317" y="324"/>
                  </a:cubicBezTo>
                  <a:cubicBezTo>
                    <a:pt x="11499" y="533"/>
                    <a:pt x="9670" y="637"/>
                    <a:pt x="7840" y="637"/>
                  </a:cubicBezTo>
                  <a:cubicBezTo>
                    <a:pt x="5215" y="637"/>
                    <a:pt x="2591" y="423"/>
                    <a:pt x="1" y="1"/>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10;p44"/>
            <p:cNvSpPr/>
            <p:nvPr/>
          </p:nvSpPr>
          <p:spPr>
            <a:xfrm rot="3320530">
              <a:off x="7670073" y="595164"/>
              <a:ext cx="448445" cy="27676"/>
            </a:xfrm>
            <a:custGeom>
              <a:avLst/>
              <a:gdLst/>
              <a:ahLst/>
              <a:cxnLst/>
              <a:rect l="l" t="t" r="r" b="b"/>
              <a:pathLst>
                <a:path w="17937" h="1107" extrusionOk="0">
                  <a:moveTo>
                    <a:pt x="17936" y="1"/>
                  </a:moveTo>
                  <a:lnTo>
                    <a:pt x="17936" y="1"/>
                  </a:lnTo>
                  <a:cubicBezTo>
                    <a:pt x="17237" y="200"/>
                    <a:pt x="16526" y="351"/>
                    <a:pt x="15804" y="462"/>
                  </a:cubicBezTo>
                  <a:cubicBezTo>
                    <a:pt x="13147" y="881"/>
                    <a:pt x="10415" y="900"/>
                    <a:pt x="7732" y="951"/>
                  </a:cubicBezTo>
                  <a:cubicBezTo>
                    <a:pt x="7250" y="961"/>
                    <a:pt x="6768" y="967"/>
                    <a:pt x="6286" y="967"/>
                  </a:cubicBezTo>
                  <a:cubicBezTo>
                    <a:pt x="4181" y="967"/>
                    <a:pt x="2074" y="855"/>
                    <a:pt x="1" y="475"/>
                  </a:cubicBezTo>
                  <a:lnTo>
                    <a:pt x="1" y="475"/>
                  </a:lnTo>
                  <a:cubicBezTo>
                    <a:pt x="50" y="532"/>
                    <a:pt x="105" y="585"/>
                    <a:pt x="168" y="638"/>
                  </a:cubicBezTo>
                  <a:cubicBezTo>
                    <a:pt x="1475" y="869"/>
                    <a:pt x="2799" y="995"/>
                    <a:pt x="4125" y="1054"/>
                  </a:cubicBezTo>
                  <a:cubicBezTo>
                    <a:pt x="4961" y="1091"/>
                    <a:pt x="5800" y="1107"/>
                    <a:pt x="6640" y="1107"/>
                  </a:cubicBezTo>
                  <a:cubicBezTo>
                    <a:pt x="8597" y="1107"/>
                    <a:pt x="10559" y="1021"/>
                    <a:pt x="12507" y="916"/>
                  </a:cubicBezTo>
                  <a:cubicBezTo>
                    <a:pt x="14300" y="821"/>
                    <a:pt x="16105" y="635"/>
                    <a:pt x="17836" y="162"/>
                  </a:cubicBezTo>
                  <a:cubicBezTo>
                    <a:pt x="17875" y="109"/>
                    <a:pt x="17907" y="56"/>
                    <a:pt x="17936" y="1"/>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11;p44"/>
            <p:cNvSpPr/>
            <p:nvPr/>
          </p:nvSpPr>
          <p:spPr>
            <a:xfrm rot="3320530">
              <a:off x="7728560" y="569660"/>
              <a:ext cx="372367" cy="32326"/>
            </a:xfrm>
            <a:custGeom>
              <a:avLst/>
              <a:gdLst/>
              <a:ahLst/>
              <a:cxnLst/>
              <a:rect l="l" t="t" r="r" b="b"/>
              <a:pathLst>
                <a:path w="14894" h="1293" extrusionOk="0">
                  <a:moveTo>
                    <a:pt x="14529" y="1"/>
                  </a:moveTo>
                  <a:cubicBezTo>
                    <a:pt x="14066" y="111"/>
                    <a:pt x="13599" y="210"/>
                    <a:pt x="13131" y="302"/>
                  </a:cubicBezTo>
                  <a:cubicBezTo>
                    <a:pt x="10258" y="872"/>
                    <a:pt x="7333" y="1157"/>
                    <a:pt x="4407" y="1157"/>
                  </a:cubicBezTo>
                  <a:cubicBezTo>
                    <a:pt x="3035" y="1157"/>
                    <a:pt x="1664" y="1094"/>
                    <a:pt x="297" y="969"/>
                  </a:cubicBezTo>
                  <a:lnTo>
                    <a:pt x="295" y="969"/>
                  </a:lnTo>
                  <a:cubicBezTo>
                    <a:pt x="197" y="1004"/>
                    <a:pt x="98" y="1038"/>
                    <a:pt x="1" y="1074"/>
                  </a:cubicBezTo>
                  <a:cubicBezTo>
                    <a:pt x="995" y="1172"/>
                    <a:pt x="1991" y="1240"/>
                    <a:pt x="2987" y="1270"/>
                  </a:cubicBezTo>
                  <a:cubicBezTo>
                    <a:pt x="3455" y="1285"/>
                    <a:pt x="3924" y="1292"/>
                    <a:pt x="4392" y="1292"/>
                  </a:cubicBezTo>
                  <a:cubicBezTo>
                    <a:pt x="7926" y="1292"/>
                    <a:pt x="11456" y="874"/>
                    <a:pt x="14893" y="48"/>
                  </a:cubicBezTo>
                  <a:cubicBezTo>
                    <a:pt x="14777" y="31"/>
                    <a:pt x="14657" y="15"/>
                    <a:pt x="14530" y="1"/>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12;p44"/>
            <p:cNvSpPr/>
            <p:nvPr/>
          </p:nvSpPr>
          <p:spPr>
            <a:xfrm rot="3320530">
              <a:off x="7813976" y="556960"/>
              <a:ext cx="203284" cy="20076"/>
            </a:xfrm>
            <a:custGeom>
              <a:avLst/>
              <a:gdLst/>
              <a:ahLst/>
              <a:cxnLst/>
              <a:rect l="l" t="t" r="r" b="b"/>
              <a:pathLst>
                <a:path w="8131" h="803" extrusionOk="0">
                  <a:moveTo>
                    <a:pt x="7725" y="0"/>
                  </a:moveTo>
                  <a:cubicBezTo>
                    <a:pt x="6739" y="312"/>
                    <a:pt x="5732" y="538"/>
                    <a:pt x="4672" y="623"/>
                  </a:cubicBezTo>
                  <a:cubicBezTo>
                    <a:pt x="4215" y="659"/>
                    <a:pt x="3757" y="675"/>
                    <a:pt x="3300" y="675"/>
                  </a:cubicBezTo>
                  <a:cubicBezTo>
                    <a:pt x="2357" y="675"/>
                    <a:pt x="1415" y="607"/>
                    <a:pt x="476" y="509"/>
                  </a:cubicBezTo>
                  <a:lnTo>
                    <a:pt x="473" y="509"/>
                  </a:lnTo>
                  <a:cubicBezTo>
                    <a:pt x="313" y="532"/>
                    <a:pt x="155" y="560"/>
                    <a:pt x="0" y="588"/>
                  </a:cubicBezTo>
                  <a:cubicBezTo>
                    <a:pt x="1097" y="712"/>
                    <a:pt x="2198" y="803"/>
                    <a:pt x="3300" y="803"/>
                  </a:cubicBezTo>
                  <a:cubicBezTo>
                    <a:pt x="3765" y="803"/>
                    <a:pt x="4230" y="787"/>
                    <a:pt x="4695" y="750"/>
                  </a:cubicBezTo>
                  <a:cubicBezTo>
                    <a:pt x="5893" y="655"/>
                    <a:pt x="7025" y="381"/>
                    <a:pt x="8131" y="3"/>
                  </a:cubicBezTo>
                  <a:cubicBezTo>
                    <a:pt x="7997" y="2"/>
                    <a:pt x="7863" y="2"/>
                    <a:pt x="7727" y="0"/>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13;p44"/>
            <p:cNvSpPr/>
            <p:nvPr/>
          </p:nvSpPr>
          <p:spPr>
            <a:xfrm rot="-3132596">
              <a:off x="8129399" y="420570"/>
              <a:ext cx="298990" cy="300765"/>
            </a:xfrm>
            <a:custGeom>
              <a:avLst/>
              <a:gdLst/>
              <a:ahLst/>
              <a:cxnLst/>
              <a:rect l="l" t="t" r="r" b="b"/>
              <a:pathLst>
                <a:path w="11959" h="12030" extrusionOk="0">
                  <a:moveTo>
                    <a:pt x="3704" y="1"/>
                  </a:moveTo>
                  <a:cubicBezTo>
                    <a:pt x="3689" y="1"/>
                    <a:pt x="3675" y="2"/>
                    <a:pt x="3661" y="5"/>
                  </a:cubicBezTo>
                  <a:cubicBezTo>
                    <a:pt x="2321" y="306"/>
                    <a:pt x="1128" y="951"/>
                    <a:pt x="142" y="1903"/>
                  </a:cubicBezTo>
                  <a:cubicBezTo>
                    <a:pt x="1" y="2039"/>
                    <a:pt x="135" y="2237"/>
                    <a:pt x="290" y="2237"/>
                  </a:cubicBezTo>
                  <a:cubicBezTo>
                    <a:pt x="336" y="2237"/>
                    <a:pt x="383" y="2220"/>
                    <a:pt x="425" y="2180"/>
                  </a:cubicBezTo>
                  <a:cubicBezTo>
                    <a:pt x="1295" y="1341"/>
                    <a:pt x="2327" y="761"/>
                    <a:pt x="3489" y="454"/>
                  </a:cubicBezTo>
                  <a:lnTo>
                    <a:pt x="3489" y="454"/>
                  </a:lnTo>
                  <a:cubicBezTo>
                    <a:pt x="3109" y="3447"/>
                    <a:pt x="3120" y="6688"/>
                    <a:pt x="4905" y="9262"/>
                  </a:cubicBezTo>
                  <a:cubicBezTo>
                    <a:pt x="6041" y="10901"/>
                    <a:pt x="7916" y="12030"/>
                    <a:pt x="9867" y="12030"/>
                  </a:cubicBezTo>
                  <a:cubicBezTo>
                    <a:pt x="10495" y="12030"/>
                    <a:pt x="11130" y="11913"/>
                    <a:pt x="11751" y="11660"/>
                  </a:cubicBezTo>
                  <a:cubicBezTo>
                    <a:pt x="11958" y="11578"/>
                    <a:pt x="11900" y="11267"/>
                    <a:pt x="11719" y="11267"/>
                  </a:cubicBezTo>
                  <a:cubicBezTo>
                    <a:pt x="11697" y="11267"/>
                    <a:pt x="11673" y="11271"/>
                    <a:pt x="11647" y="11282"/>
                  </a:cubicBezTo>
                  <a:cubicBezTo>
                    <a:pt x="11208" y="11460"/>
                    <a:pt x="10764" y="11567"/>
                    <a:pt x="10325" y="11611"/>
                  </a:cubicBezTo>
                  <a:lnTo>
                    <a:pt x="10495" y="11386"/>
                  </a:lnTo>
                  <a:cubicBezTo>
                    <a:pt x="10559" y="11299"/>
                    <a:pt x="10506" y="11166"/>
                    <a:pt x="10424" y="11116"/>
                  </a:cubicBezTo>
                  <a:cubicBezTo>
                    <a:pt x="10393" y="11099"/>
                    <a:pt x="10362" y="11091"/>
                    <a:pt x="10331" y="11091"/>
                  </a:cubicBezTo>
                  <a:cubicBezTo>
                    <a:pt x="10263" y="11091"/>
                    <a:pt x="10199" y="11130"/>
                    <a:pt x="10155" y="11188"/>
                  </a:cubicBezTo>
                  <a:cubicBezTo>
                    <a:pt x="10044" y="11336"/>
                    <a:pt x="9929" y="11487"/>
                    <a:pt x="9817" y="11635"/>
                  </a:cubicBezTo>
                  <a:cubicBezTo>
                    <a:pt x="9538" y="11630"/>
                    <a:pt x="9263" y="11604"/>
                    <a:pt x="8992" y="11554"/>
                  </a:cubicBezTo>
                  <a:cubicBezTo>
                    <a:pt x="9045" y="11488"/>
                    <a:pt x="9100" y="11424"/>
                    <a:pt x="9153" y="11359"/>
                  </a:cubicBezTo>
                  <a:cubicBezTo>
                    <a:pt x="9222" y="11277"/>
                    <a:pt x="9234" y="11162"/>
                    <a:pt x="9153" y="11081"/>
                  </a:cubicBezTo>
                  <a:cubicBezTo>
                    <a:pt x="9117" y="11045"/>
                    <a:pt x="9061" y="11025"/>
                    <a:pt x="9007" y="11025"/>
                  </a:cubicBezTo>
                  <a:cubicBezTo>
                    <a:pt x="8956" y="11025"/>
                    <a:pt x="8907" y="11042"/>
                    <a:pt x="8875" y="11081"/>
                  </a:cubicBezTo>
                  <a:cubicBezTo>
                    <a:pt x="8772" y="11206"/>
                    <a:pt x="8668" y="11330"/>
                    <a:pt x="8564" y="11455"/>
                  </a:cubicBezTo>
                  <a:cubicBezTo>
                    <a:pt x="8272" y="11374"/>
                    <a:pt x="7986" y="11267"/>
                    <a:pt x="7709" y="11138"/>
                  </a:cubicBezTo>
                  <a:cubicBezTo>
                    <a:pt x="7762" y="11045"/>
                    <a:pt x="7816" y="10949"/>
                    <a:pt x="7869" y="10857"/>
                  </a:cubicBezTo>
                  <a:cubicBezTo>
                    <a:pt x="7920" y="10763"/>
                    <a:pt x="7891" y="10642"/>
                    <a:pt x="7797" y="10588"/>
                  </a:cubicBezTo>
                  <a:cubicBezTo>
                    <a:pt x="7767" y="10570"/>
                    <a:pt x="7733" y="10562"/>
                    <a:pt x="7700" y="10562"/>
                  </a:cubicBezTo>
                  <a:cubicBezTo>
                    <a:pt x="7631" y="10562"/>
                    <a:pt x="7562" y="10597"/>
                    <a:pt x="7528" y="10659"/>
                  </a:cubicBezTo>
                  <a:cubicBezTo>
                    <a:pt x="7470" y="10759"/>
                    <a:pt x="7415" y="10859"/>
                    <a:pt x="7358" y="10960"/>
                  </a:cubicBezTo>
                  <a:cubicBezTo>
                    <a:pt x="6355" y="10406"/>
                    <a:pt x="5495" y="9551"/>
                    <a:pt x="4906" y="8537"/>
                  </a:cubicBezTo>
                  <a:cubicBezTo>
                    <a:pt x="3442" y="6010"/>
                    <a:pt x="3535" y="2996"/>
                    <a:pt x="3910" y="196"/>
                  </a:cubicBezTo>
                  <a:cubicBezTo>
                    <a:pt x="3927" y="76"/>
                    <a:pt x="3808" y="1"/>
                    <a:pt x="37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14;p44"/>
            <p:cNvSpPr/>
            <p:nvPr/>
          </p:nvSpPr>
          <p:spPr>
            <a:xfrm rot="-3132596">
              <a:off x="7742202" y="866393"/>
              <a:ext cx="426546" cy="187134"/>
            </a:xfrm>
            <a:custGeom>
              <a:avLst/>
              <a:gdLst/>
              <a:ahLst/>
              <a:cxnLst/>
              <a:rect l="l" t="t" r="r" b="b"/>
              <a:pathLst>
                <a:path w="17061" h="7485" extrusionOk="0">
                  <a:moveTo>
                    <a:pt x="15506" y="0"/>
                  </a:moveTo>
                  <a:cubicBezTo>
                    <a:pt x="15451" y="0"/>
                    <a:pt x="15394" y="4"/>
                    <a:pt x="15332" y="10"/>
                  </a:cubicBezTo>
                  <a:cubicBezTo>
                    <a:pt x="15332" y="10"/>
                    <a:pt x="14272" y="79"/>
                    <a:pt x="12690" y="336"/>
                  </a:cubicBezTo>
                  <a:cubicBezTo>
                    <a:pt x="12507" y="365"/>
                    <a:pt x="12315" y="397"/>
                    <a:pt x="12119" y="432"/>
                  </a:cubicBezTo>
                  <a:cubicBezTo>
                    <a:pt x="11098" y="612"/>
                    <a:pt x="9907" y="864"/>
                    <a:pt x="8668" y="1216"/>
                  </a:cubicBezTo>
                  <a:cubicBezTo>
                    <a:pt x="8477" y="1271"/>
                    <a:pt x="8282" y="1328"/>
                    <a:pt x="8086" y="1387"/>
                  </a:cubicBezTo>
                  <a:cubicBezTo>
                    <a:pt x="7339" y="1614"/>
                    <a:pt x="6583" y="1878"/>
                    <a:pt x="5841" y="2181"/>
                  </a:cubicBezTo>
                  <a:cubicBezTo>
                    <a:pt x="5677" y="2248"/>
                    <a:pt x="5515" y="2317"/>
                    <a:pt x="5357" y="2386"/>
                  </a:cubicBezTo>
                  <a:cubicBezTo>
                    <a:pt x="4246" y="2873"/>
                    <a:pt x="3175" y="3456"/>
                    <a:pt x="2234" y="4156"/>
                  </a:cubicBezTo>
                  <a:cubicBezTo>
                    <a:pt x="2094" y="4260"/>
                    <a:pt x="1960" y="4367"/>
                    <a:pt x="1824" y="4477"/>
                  </a:cubicBezTo>
                  <a:cubicBezTo>
                    <a:pt x="1115" y="5055"/>
                    <a:pt x="495" y="5707"/>
                    <a:pt x="0" y="6439"/>
                  </a:cubicBezTo>
                  <a:cubicBezTo>
                    <a:pt x="0" y="6439"/>
                    <a:pt x="858" y="6766"/>
                    <a:pt x="2209" y="7056"/>
                  </a:cubicBezTo>
                  <a:cubicBezTo>
                    <a:pt x="2370" y="7091"/>
                    <a:pt x="2540" y="7123"/>
                    <a:pt x="2714" y="7157"/>
                  </a:cubicBezTo>
                  <a:cubicBezTo>
                    <a:pt x="3651" y="7334"/>
                    <a:pt x="4772" y="7475"/>
                    <a:pt x="5975" y="7484"/>
                  </a:cubicBezTo>
                  <a:cubicBezTo>
                    <a:pt x="6029" y="7484"/>
                    <a:pt x="6082" y="7485"/>
                    <a:pt x="6135" y="7485"/>
                  </a:cubicBezTo>
                  <a:cubicBezTo>
                    <a:pt x="6264" y="7485"/>
                    <a:pt x="6393" y="7483"/>
                    <a:pt x="6523" y="7481"/>
                  </a:cubicBezTo>
                  <a:cubicBezTo>
                    <a:pt x="7756" y="7450"/>
                    <a:pt x="9059" y="7270"/>
                    <a:pt x="10334" y="6844"/>
                  </a:cubicBezTo>
                  <a:cubicBezTo>
                    <a:pt x="10517" y="6781"/>
                    <a:pt x="10703" y="6718"/>
                    <a:pt x="10886" y="6641"/>
                  </a:cubicBezTo>
                  <a:cubicBezTo>
                    <a:pt x="11802" y="6280"/>
                    <a:pt x="12699" y="5779"/>
                    <a:pt x="13532" y="5104"/>
                  </a:cubicBezTo>
                  <a:cubicBezTo>
                    <a:pt x="13709" y="4963"/>
                    <a:pt x="13882" y="4811"/>
                    <a:pt x="14052" y="4654"/>
                  </a:cubicBezTo>
                  <a:cubicBezTo>
                    <a:pt x="14642" y="4105"/>
                    <a:pt x="15196" y="3458"/>
                    <a:pt x="15696" y="2698"/>
                  </a:cubicBezTo>
                  <a:cubicBezTo>
                    <a:pt x="15696" y="2698"/>
                    <a:pt x="17061" y="0"/>
                    <a:pt x="15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915;p44"/>
            <p:cNvSpPr/>
            <p:nvPr/>
          </p:nvSpPr>
          <p:spPr>
            <a:xfrm rot="-3132596">
              <a:off x="7980901" y="794693"/>
              <a:ext cx="48352" cy="119281"/>
            </a:xfrm>
            <a:custGeom>
              <a:avLst/>
              <a:gdLst/>
              <a:ahLst/>
              <a:cxnLst/>
              <a:rect l="l" t="t" r="r" b="b"/>
              <a:pathLst>
                <a:path w="1934" h="4771" extrusionOk="0">
                  <a:moveTo>
                    <a:pt x="572" y="1"/>
                  </a:moveTo>
                  <a:cubicBezTo>
                    <a:pt x="389" y="30"/>
                    <a:pt x="197" y="64"/>
                    <a:pt x="1" y="99"/>
                  </a:cubicBezTo>
                  <a:cubicBezTo>
                    <a:pt x="989" y="1446"/>
                    <a:pt x="1492" y="3098"/>
                    <a:pt x="1414" y="4771"/>
                  </a:cubicBezTo>
                  <a:cubicBezTo>
                    <a:pt x="1591" y="4629"/>
                    <a:pt x="1764" y="4478"/>
                    <a:pt x="1934" y="4320"/>
                  </a:cubicBezTo>
                  <a:cubicBezTo>
                    <a:pt x="1913" y="2779"/>
                    <a:pt x="1442" y="1275"/>
                    <a:pt x="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16;p44"/>
            <p:cNvSpPr/>
            <p:nvPr/>
          </p:nvSpPr>
          <p:spPr>
            <a:xfrm rot="-3132596">
              <a:off x="7940430" y="874293"/>
              <a:ext cx="71979" cy="140732"/>
            </a:xfrm>
            <a:custGeom>
              <a:avLst/>
              <a:gdLst/>
              <a:ahLst/>
              <a:cxnLst/>
              <a:rect l="l" t="t" r="r" b="b"/>
              <a:pathLst>
                <a:path w="2879" h="5629" extrusionOk="0">
                  <a:moveTo>
                    <a:pt x="582" y="1"/>
                  </a:moveTo>
                  <a:cubicBezTo>
                    <a:pt x="390" y="56"/>
                    <a:pt x="195" y="113"/>
                    <a:pt x="1" y="172"/>
                  </a:cubicBezTo>
                  <a:cubicBezTo>
                    <a:pt x="689" y="847"/>
                    <a:pt x="1231" y="1698"/>
                    <a:pt x="1674" y="2522"/>
                  </a:cubicBezTo>
                  <a:cubicBezTo>
                    <a:pt x="2197" y="3492"/>
                    <a:pt x="2385" y="4574"/>
                    <a:pt x="2246" y="5629"/>
                  </a:cubicBezTo>
                  <a:cubicBezTo>
                    <a:pt x="2429" y="5566"/>
                    <a:pt x="2615" y="5503"/>
                    <a:pt x="2798" y="5426"/>
                  </a:cubicBezTo>
                  <a:cubicBezTo>
                    <a:pt x="2878" y="4489"/>
                    <a:pt x="2727" y="3536"/>
                    <a:pt x="2325" y="2654"/>
                  </a:cubicBezTo>
                  <a:cubicBezTo>
                    <a:pt x="1910" y="1743"/>
                    <a:pt x="1321" y="780"/>
                    <a:pt x="5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917;p44"/>
            <p:cNvSpPr/>
            <p:nvPr/>
          </p:nvSpPr>
          <p:spPr>
            <a:xfrm rot="-3132596">
              <a:off x="7921283" y="958410"/>
              <a:ext cx="37052" cy="132656"/>
            </a:xfrm>
            <a:custGeom>
              <a:avLst/>
              <a:gdLst/>
              <a:ahLst/>
              <a:cxnLst/>
              <a:rect l="l" t="t" r="r" b="b"/>
              <a:pathLst>
                <a:path w="1482" h="5306" extrusionOk="0">
                  <a:moveTo>
                    <a:pt x="484" y="0"/>
                  </a:moveTo>
                  <a:cubicBezTo>
                    <a:pt x="321" y="69"/>
                    <a:pt x="160" y="136"/>
                    <a:pt x="1" y="205"/>
                  </a:cubicBezTo>
                  <a:cubicBezTo>
                    <a:pt x="351" y="907"/>
                    <a:pt x="563" y="1719"/>
                    <a:pt x="705" y="2326"/>
                  </a:cubicBezTo>
                  <a:cubicBezTo>
                    <a:pt x="937" y="3307"/>
                    <a:pt x="966" y="4375"/>
                    <a:pt x="617" y="5304"/>
                  </a:cubicBezTo>
                  <a:cubicBezTo>
                    <a:pt x="663" y="5305"/>
                    <a:pt x="708" y="5305"/>
                    <a:pt x="754" y="5305"/>
                  </a:cubicBezTo>
                  <a:cubicBezTo>
                    <a:pt x="890" y="5305"/>
                    <a:pt x="1027" y="5303"/>
                    <a:pt x="1165" y="5300"/>
                  </a:cubicBezTo>
                  <a:cubicBezTo>
                    <a:pt x="1481" y="4335"/>
                    <a:pt x="1461" y="3263"/>
                    <a:pt x="1222" y="2238"/>
                  </a:cubicBezTo>
                  <a:cubicBezTo>
                    <a:pt x="1065" y="1572"/>
                    <a:pt x="844" y="737"/>
                    <a:pt x="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18;p44"/>
            <p:cNvSpPr/>
            <p:nvPr/>
          </p:nvSpPr>
          <p:spPr>
            <a:xfrm rot="-3132596">
              <a:off x="7884904" y="1072704"/>
              <a:ext cx="29226" cy="75029"/>
            </a:xfrm>
            <a:custGeom>
              <a:avLst/>
              <a:gdLst/>
              <a:ahLst/>
              <a:cxnLst/>
              <a:rect l="l" t="t" r="r" b="b"/>
              <a:pathLst>
                <a:path w="1169" h="3001" extrusionOk="0">
                  <a:moveTo>
                    <a:pt x="410" y="0"/>
                  </a:moveTo>
                  <a:cubicBezTo>
                    <a:pt x="271" y="104"/>
                    <a:pt x="136" y="211"/>
                    <a:pt x="0" y="321"/>
                  </a:cubicBezTo>
                  <a:cubicBezTo>
                    <a:pt x="491" y="1087"/>
                    <a:pt x="630" y="2027"/>
                    <a:pt x="384" y="2900"/>
                  </a:cubicBezTo>
                  <a:cubicBezTo>
                    <a:pt x="545" y="2935"/>
                    <a:pt x="715" y="2967"/>
                    <a:pt x="889" y="3001"/>
                  </a:cubicBezTo>
                  <a:cubicBezTo>
                    <a:pt x="1169" y="1977"/>
                    <a:pt x="999" y="889"/>
                    <a:pt x="4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919;p44"/>
            <p:cNvSpPr/>
            <p:nvPr/>
          </p:nvSpPr>
          <p:spPr>
            <a:xfrm rot="-3132596">
              <a:off x="8111751" y="390209"/>
              <a:ext cx="198485" cy="146532"/>
            </a:xfrm>
            <a:custGeom>
              <a:avLst/>
              <a:gdLst/>
              <a:ahLst/>
              <a:cxnLst/>
              <a:rect l="l" t="t" r="r" b="b"/>
              <a:pathLst>
                <a:path w="7939" h="5861" extrusionOk="0">
                  <a:moveTo>
                    <a:pt x="7874" y="0"/>
                  </a:moveTo>
                  <a:cubicBezTo>
                    <a:pt x="7842" y="0"/>
                    <a:pt x="7807" y="22"/>
                    <a:pt x="7805" y="64"/>
                  </a:cubicBezTo>
                  <a:cubicBezTo>
                    <a:pt x="7708" y="1763"/>
                    <a:pt x="6570" y="3176"/>
                    <a:pt x="5180" y="4064"/>
                  </a:cubicBezTo>
                  <a:cubicBezTo>
                    <a:pt x="4435" y="4540"/>
                    <a:pt x="3619" y="4890"/>
                    <a:pt x="2787" y="5182"/>
                  </a:cubicBezTo>
                  <a:cubicBezTo>
                    <a:pt x="2094" y="5426"/>
                    <a:pt x="1331" y="5730"/>
                    <a:pt x="578" y="5730"/>
                  </a:cubicBezTo>
                  <a:cubicBezTo>
                    <a:pt x="422" y="5730"/>
                    <a:pt x="267" y="5717"/>
                    <a:pt x="113" y="5688"/>
                  </a:cubicBezTo>
                  <a:cubicBezTo>
                    <a:pt x="109" y="5687"/>
                    <a:pt x="104" y="5687"/>
                    <a:pt x="100" y="5687"/>
                  </a:cubicBezTo>
                  <a:cubicBezTo>
                    <a:pt x="28" y="5687"/>
                    <a:pt x="1" y="5800"/>
                    <a:pt x="78" y="5817"/>
                  </a:cubicBezTo>
                  <a:cubicBezTo>
                    <a:pt x="241" y="5847"/>
                    <a:pt x="405" y="5861"/>
                    <a:pt x="569" y="5861"/>
                  </a:cubicBezTo>
                  <a:cubicBezTo>
                    <a:pt x="1339" y="5861"/>
                    <a:pt x="2110" y="5561"/>
                    <a:pt x="2824" y="5310"/>
                  </a:cubicBezTo>
                  <a:cubicBezTo>
                    <a:pt x="3701" y="5002"/>
                    <a:pt x="4564" y="4629"/>
                    <a:pt x="5341" y="4116"/>
                  </a:cubicBezTo>
                  <a:cubicBezTo>
                    <a:pt x="6728" y="3201"/>
                    <a:pt x="7840" y="1770"/>
                    <a:pt x="7936" y="64"/>
                  </a:cubicBezTo>
                  <a:cubicBezTo>
                    <a:pt x="7939" y="22"/>
                    <a:pt x="7907" y="0"/>
                    <a:pt x="7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920;p44"/>
            <p:cNvSpPr/>
            <p:nvPr/>
          </p:nvSpPr>
          <p:spPr>
            <a:xfrm rot="-3132596">
              <a:off x="8292979" y="597099"/>
              <a:ext cx="96405" cy="181384"/>
            </a:xfrm>
            <a:custGeom>
              <a:avLst/>
              <a:gdLst/>
              <a:ahLst/>
              <a:cxnLst/>
              <a:rect l="l" t="t" r="r" b="b"/>
              <a:pathLst>
                <a:path w="3856" h="7255" extrusionOk="0">
                  <a:moveTo>
                    <a:pt x="0" y="1"/>
                  </a:moveTo>
                  <a:cubicBezTo>
                    <a:pt x="0" y="1"/>
                    <a:pt x="0" y="1"/>
                    <a:pt x="1" y="1"/>
                  </a:cubicBezTo>
                  <a:cubicBezTo>
                    <a:pt x="1" y="526"/>
                    <a:pt x="218" y="1068"/>
                    <a:pt x="954" y="1068"/>
                  </a:cubicBezTo>
                  <a:cubicBezTo>
                    <a:pt x="1031" y="1068"/>
                    <a:pt x="1114" y="1062"/>
                    <a:pt x="1202" y="1049"/>
                  </a:cubicBezTo>
                  <a:cubicBezTo>
                    <a:pt x="1879" y="6163"/>
                    <a:pt x="3856" y="7254"/>
                    <a:pt x="3856" y="7254"/>
                  </a:cubicBezTo>
                  <a:cubicBezTo>
                    <a:pt x="2952" y="5695"/>
                    <a:pt x="1672" y="2704"/>
                    <a:pt x="1643" y="207"/>
                  </a:cubicBezTo>
                  <a:cubicBezTo>
                    <a:pt x="1633" y="204"/>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921;p44"/>
            <p:cNvSpPr/>
            <p:nvPr/>
          </p:nvSpPr>
          <p:spPr>
            <a:xfrm rot="-3132596">
              <a:off x="7954394" y="581912"/>
              <a:ext cx="330116" cy="201160"/>
            </a:xfrm>
            <a:custGeom>
              <a:avLst/>
              <a:gdLst/>
              <a:ahLst/>
              <a:cxnLst/>
              <a:rect l="l" t="t" r="r" b="b"/>
              <a:pathLst>
                <a:path w="13204" h="8046" extrusionOk="0">
                  <a:moveTo>
                    <a:pt x="4393" y="1"/>
                  </a:moveTo>
                  <a:cubicBezTo>
                    <a:pt x="2679" y="1"/>
                    <a:pt x="1196" y="815"/>
                    <a:pt x="693" y="2203"/>
                  </a:cubicBezTo>
                  <a:cubicBezTo>
                    <a:pt x="0" y="4109"/>
                    <a:pt x="1425" y="6376"/>
                    <a:pt x="3874" y="7264"/>
                  </a:cubicBezTo>
                  <a:cubicBezTo>
                    <a:pt x="4542" y="7507"/>
                    <a:pt x="5217" y="7621"/>
                    <a:pt x="5859" y="7621"/>
                  </a:cubicBezTo>
                  <a:cubicBezTo>
                    <a:pt x="6658" y="7621"/>
                    <a:pt x="7408" y="7444"/>
                    <a:pt x="8031" y="7113"/>
                  </a:cubicBezTo>
                  <a:cubicBezTo>
                    <a:pt x="8198" y="7025"/>
                    <a:pt x="8380" y="6982"/>
                    <a:pt x="8560" y="6982"/>
                  </a:cubicBezTo>
                  <a:cubicBezTo>
                    <a:pt x="8872" y="6982"/>
                    <a:pt x="9179" y="7111"/>
                    <a:pt x="9401" y="7353"/>
                  </a:cubicBezTo>
                  <a:cubicBezTo>
                    <a:pt x="9786" y="7778"/>
                    <a:pt x="10344" y="8046"/>
                    <a:pt x="10963" y="8046"/>
                  </a:cubicBezTo>
                  <a:cubicBezTo>
                    <a:pt x="12209" y="8046"/>
                    <a:pt x="13204" y="6968"/>
                    <a:pt x="13066" y="5694"/>
                  </a:cubicBezTo>
                  <a:cubicBezTo>
                    <a:pt x="12962" y="4739"/>
                    <a:pt x="12207" y="3962"/>
                    <a:pt x="11256" y="3833"/>
                  </a:cubicBezTo>
                  <a:cubicBezTo>
                    <a:pt x="11158" y="3819"/>
                    <a:pt x="11060" y="3813"/>
                    <a:pt x="10964" y="3813"/>
                  </a:cubicBezTo>
                  <a:cubicBezTo>
                    <a:pt x="10503" y="3813"/>
                    <a:pt x="10076" y="3963"/>
                    <a:pt x="9727" y="4215"/>
                  </a:cubicBezTo>
                  <a:cubicBezTo>
                    <a:pt x="9623" y="2641"/>
                    <a:pt x="8326" y="1063"/>
                    <a:pt x="6379" y="358"/>
                  </a:cubicBezTo>
                  <a:cubicBezTo>
                    <a:pt x="5711" y="115"/>
                    <a:pt x="5036" y="1"/>
                    <a:pt x="4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22;p44"/>
            <p:cNvSpPr/>
            <p:nvPr/>
          </p:nvSpPr>
          <p:spPr>
            <a:xfrm rot="-3132596">
              <a:off x="7975630" y="638434"/>
              <a:ext cx="179659" cy="111505"/>
            </a:xfrm>
            <a:custGeom>
              <a:avLst/>
              <a:gdLst/>
              <a:ahLst/>
              <a:cxnLst/>
              <a:rect l="l" t="t" r="r" b="b"/>
              <a:pathLst>
                <a:path w="7186" h="4460" extrusionOk="0">
                  <a:moveTo>
                    <a:pt x="3072" y="0"/>
                  </a:moveTo>
                  <a:cubicBezTo>
                    <a:pt x="1579" y="0"/>
                    <a:pt x="370" y="661"/>
                    <a:pt x="201" y="1660"/>
                  </a:cubicBezTo>
                  <a:cubicBezTo>
                    <a:pt x="1" y="2849"/>
                    <a:pt x="1357" y="4070"/>
                    <a:pt x="3230" y="4385"/>
                  </a:cubicBezTo>
                  <a:cubicBezTo>
                    <a:pt x="3531" y="4436"/>
                    <a:pt x="3827" y="4460"/>
                    <a:pt x="4113" y="4460"/>
                  </a:cubicBezTo>
                  <a:cubicBezTo>
                    <a:pt x="5606" y="4460"/>
                    <a:pt x="6816" y="3800"/>
                    <a:pt x="6985" y="2801"/>
                  </a:cubicBezTo>
                  <a:cubicBezTo>
                    <a:pt x="7185" y="1610"/>
                    <a:pt x="5829" y="390"/>
                    <a:pt x="3956" y="75"/>
                  </a:cubicBezTo>
                  <a:cubicBezTo>
                    <a:pt x="3655" y="24"/>
                    <a:pt x="3358" y="0"/>
                    <a:pt x="3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923;p44"/>
            <p:cNvSpPr/>
            <p:nvPr/>
          </p:nvSpPr>
          <p:spPr>
            <a:xfrm rot="-3132596">
              <a:off x="8087891" y="647288"/>
              <a:ext cx="11701" cy="11426"/>
            </a:xfrm>
            <a:custGeom>
              <a:avLst/>
              <a:gdLst/>
              <a:ahLst/>
              <a:cxnLst/>
              <a:rect l="l" t="t" r="r" b="b"/>
              <a:pathLst>
                <a:path w="468" h="457" extrusionOk="0">
                  <a:moveTo>
                    <a:pt x="275" y="1"/>
                  </a:moveTo>
                  <a:cubicBezTo>
                    <a:pt x="272" y="1"/>
                    <a:pt x="269" y="1"/>
                    <a:pt x="266" y="1"/>
                  </a:cubicBezTo>
                  <a:cubicBezTo>
                    <a:pt x="119" y="5"/>
                    <a:pt x="14" y="112"/>
                    <a:pt x="7" y="260"/>
                  </a:cubicBezTo>
                  <a:cubicBezTo>
                    <a:pt x="1" y="370"/>
                    <a:pt x="102" y="452"/>
                    <a:pt x="203" y="456"/>
                  </a:cubicBezTo>
                  <a:cubicBezTo>
                    <a:pt x="205" y="456"/>
                    <a:pt x="208" y="456"/>
                    <a:pt x="210" y="456"/>
                  </a:cubicBezTo>
                  <a:cubicBezTo>
                    <a:pt x="280" y="456"/>
                    <a:pt x="337" y="413"/>
                    <a:pt x="368" y="357"/>
                  </a:cubicBezTo>
                  <a:cubicBezTo>
                    <a:pt x="423" y="323"/>
                    <a:pt x="461" y="267"/>
                    <a:pt x="462" y="196"/>
                  </a:cubicBezTo>
                  <a:cubicBezTo>
                    <a:pt x="468" y="96"/>
                    <a:pt x="374" y="1"/>
                    <a:pt x="275" y="1"/>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24;p44"/>
            <p:cNvSpPr/>
            <p:nvPr/>
          </p:nvSpPr>
          <p:spPr>
            <a:xfrm rot="-3132596">
              <a:off x="8084580" y="669397"/>
              <a:ext cx="12051" cy="13976"/>
            </a:xfrm>
            <a:custGeom>
              <a:avLst/>
              <a:gdLst/>
              <a:ahLst/>
              <a:cxnLst/>
              <a:rect l="l" t="t" r="r" b="b"/>
              <a:pathLst>
                <a:path w="482" h="559" extrusionOk="0">
                  <a:moveTo>
                    <a:pt x="213" y="0"/>
                  </a:moveTo>
                  <a:cubicBezTo>
                    <a:pt x="197" y="0"/>
                    <a:pt x="181" y="2"/>
                    <a:pt x="165" y="5"/>
                  </a:cubicBezTo>
                  <a:cubicBezTo>
                    <a:pt x="62" y="29"/>
                    <a:pt x="1" y="149"/>
                    <a:pt x="27" y="247"/>
                  </a:cubicBezTo>
                  <a:cubicBezTo>
                    <a:pt x="45" y="303"/>
                    <a:pt x="59" y="358"/>
                    <a:pt x="76" y="416"/>
                  </a:cubicBezTo>
                  <a:cubicBezTo>
                    <a:pt x="100" y="506"/>
                    <a:pt x="182" y="559"/>
                    <a:pt x="269" y="559"/>
                  </a:cubicBezTo>
                  <a:cubicBezTo>
                    <a:pt x="285" y="559"/>
                    <a:pt x="301" y="557"/>
                    <a:pt x="317" y="553"/>
                  </a:cubicBezTo>
                  <a:cubicBezTo>
                    <a:pt x="420" y="528"/>
                    <a:pt x="481" y="410"/>
                    <a:pt x="455" y="312"/>
                  </a:cubicBezTo>
                  <a:cubicBezTo>
                    <a:pt x="440" y="256"/>
                    <a:pt x="423" y="200"/>
                    <a:pt x="406" y="143"/>
                  </a:cubicBezTo>
                  <a:cubicBezTo>
                    <a:pt x="382" y="53"/>
                    <a:pt x="300" y="0"/>
                    <a:pt x="213" y="0"/>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25;p44"/>
            <p:cNvSpPr/>
            <p:nvPr/>
          </p:nvSpPr>
          <p:spPr>
            <a:xfrm rot="-3132596">
              <a:off x="8097519" y="697751"/>
              <a:ext cx="15926" cy="15551"/>
            </a:xfrm>
            <a:custGeom>
              <a:avLst/>
              <a:gdLst/>
              <a:ahLst/>
              <a:cxnLst/>
              <a:rect l="l" t="t" r="r" b="b"/>
              <a:pathLst>
                <a:path w="637" h="622" extrusionOk="0">
                  <a:moveTo>
                    <a:pt x="413" y="1"/>
                  </a:moveTo>
                  <a:cubicBezTo>
                    <a:pt x="363" y="1"/>
                    <a:pt x="313" y="19"/>
                    <a:pt x="279" y="58"/>
                  </a:cubicBezTo>
                  <a:cubicBezTo>
                    <a:pt x="213" y="134"/>
                    <a:pt x="147" y="209"/>
                    <a:pt x="81" y="286"/>
                  </a:cubicBezTo>
                  <a:cubicBezTo>
                    <a:pt x="12" y="367"/>
                    <a:pt x="1" y="485"/>
                    <a:pt x="81" y="564"/>
                  </a:cubicBezTo>
                  <a:cubicBezTo>
                    <a:pt x="118" y="601"/>
                    <a:pt x="173" y="622"/>
                    <a:pt x="226" y="622"/>
                  </a:cubicBezTo>
                  <a:cubicBezTo>
                    <a:pt x="276" y="622"/>
                    <a:pt x="326" y="604"/>
                    <a:pt x="359" y="564"/>
                  </a:cubicBezTo>
                  <a:cubicBezTo>
                    <a:pt x="425" y="487"/>
                    <a:pt x="491" y="412"/>
                    <a:pt x="557" y="336"/>
                  </a:cubicBezTo>
                  <a:cubicBezTo>
                    <a:pt x="627" y="255"/>
                    <a:pt x="636" y="135"/>
                    <a:pt x="557" y="58"/>
                  </a:cubicBezTo>
                  <a:cubicBezTo>
                    <a:pt x="520" y="21"/>
                    <a:pt x="466" y="1"/>
                    <a:pt x="413" y="1"/>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26;p44"/>
            <p:cNvSpPr/>
            <p:nvPr/>
          </p:nvSpPr>
          <p:spPr>
            <a:xfrm rot="-3132596">
              <a:off x="8073360" y="698415"/>
              <a:ext cx="12976" cy="14776"/>
            </a:xfrm>
            <a:custGeom>
              <a:avLst/>
              <a:gdLst/>
              <a:ahLst/>
              <a:cxnLst/>
              <a:rect l="l" t="t" r="r" b="b"/>
              <a:pathLst>
                <a:path w="519" h="591" extrusionOk="0">
                  <a:moveTo>
                    <a:pt x="199" y="0"/>
                  </a:moveTo>
                  <a:cubicBezTo>
                    <a:pt x="183" y="0"/>
                    <a:pt x="168" y="2"/>
                    <a:pt x="154" y="5"/>
                  </a:cubicBezTo>
                  <a:cubicBezTo>
                    <a:pt x="43" y="30"/>
                    <a:pt x="0" y="146"/>
                    <a:pt x="16" y="248"/>
                  </a:cubicBezTo>
                  <a:cubicBezTo>
                    <a:pt x="34" y="358"/>
                    <a:pt x="90" y="453"/>
                    <a:pt x="163" y="534"/>
                  </a:cubicBezTo>
                  <a:cubicBezTo>
                    <a:pt x="198" y="573"/>
                    <a:pt x="248" y="591"/>
                    <a:pt x="298" y="591"/>
                  </a:cubicBezTo>
                  <a:cubicBezTo>
                    <a:pt x="351" y="591"/>
                    <a:pt x="404" y="571"/>
                    <a:pt x="441" y="534"/>
                  </a:cubicBezTo>
                  <a:cubicBezTo>
                    <a:pt x="519" y="458"/>
                    <a:pt x="513" y="335"/>
                    <a:pt x="441" y="256"/>
                  </a:cubicBezTo>
                  <a:cubicBezTo>
                    <a:pt x="433" y="247"/>
                    <a:pt x="421" y="229"/>
                    <a:pt x="416" y="219"/>
                  </a:cubicBezTo>
                  <a:lnTo>
                    <a:pt x="416" y="219"/>
                  </a:lnTo>
                  <a:cubicBezTo>
                    <a:pt x="414" y="213"/>
                    <a:pt x="404" y="187"/>
                    <a:pt x="403" y="182"/>
                  </a:cubicBezTo>
                  <a:cubicBezTo>
                    <a:pt x="400" y="169"/>
                    <a:pt x="397" y="155"/>
                    <a:pt x="396" y="143"/>
                  </a:cubicBezTo>
                  <a:cubicBezTo>
                    <a:pt x="382" y="51"/>
                    <a:pt x="285" y="0"/>
                    <a:pt x="199" y="0"/>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27;p44"/>
            <p:cNvSpPr/>
            <p:nvPr/>
          </p:nvSpPr>
          <p:spPr>
            <a:xfrm rot="-3132596">
              <a:off x="8055321" y="663710"/>
              <a:ext cx="13776" cy="11526"/>
            </a:xfrm>
            <a:custGeom>
              <a:avLst/>
              <a:gdLst/>
              <a:ahLst/>
              <a:cxnLst/>
              <a:rect l="l" t="t" r="r" b="b"/>
              <a:pathLst>
                <a:path w="551" h="461" extrusionOk="0">
                  <a:moveTo>
                    <a:pt x="319" y="0"/>
                  </a:moveTo>
                  <a:cubicBezTo>
                    <a:pt x="286" y="0"/>
                    <a:pt x="253" y="9"/>
                    <a:pt x="224" y="28"/>
                  </a:cubicBezTo>
                  <a:lnTo>
                    <a:pt x="126" y="94"/>
                  </a:lnTo>
                  <a:cubicBezTo>
                    <a:pt x="37" y="152"/>
                    <a:pt x="0" y="268"/>
                    <a:pt x="54" y="363"/>
                  </a:cubicBezTo>
                  <a:cubicBezTo>
                    <a:pt x="89" y="423"/>
                    <a:pt x="160" y="461"/>
                    <a:pt x="229" y="461"/>
                  </a:cubicBezTo>
                  <a:cubicBezTo>
                    <a:pt x="262" y="461"/>
                    <a:pt x="295" y="452"/>
                    <a:pt x="324" y="433"/>
                  </a:cubicBezTo>
                  <a:lnTo>
                    <a:pt x="422" y="367"/>
                  </a:lnTo>
                  <a:cubicBezTo>
                    <a:pt x="511" y="309"/>
                    <a:pt x="551" y="195"/>
                    <a:pt x="494" y="99"/>
                  </a:cubicBezTo>
                  <a:cubicBezTo>
                    <a:pt x="459" y="38"/>
                    <a:pt x="388" y="0"/>
                    <a:pt x="319" y="0"/>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28;p44"/>
            <p:cNvSpPr/>
            <p:nvPr/>
          </p:nvSpPr>
          <p:spPr>
            <a:xfrm rot="-3132596">
              <a:off x="8110516" y="641915"/>
              <a:ext cx="11526" cy="18876"/>
            </a:xfrm>
            <a:custGeom>
              <a:avLst/>
              <a:gdLst/>
              <a:ahLst/>
              <a:cxnLst/>
              <a:rect l="l" t="t" r="r" b="b"/>
              <a:pathLst>
                <a:path w="461" h="755" extrusionOk="0">
                  <a:moveTo>
                    <a:pt x="250" y="1"/>
                  </a:moveTo>
                  <a:cubicBezTo>
                    <a:pt x="153" y="1"/>
                    <a:pt x="43" y="90"/>
                    <a:pt x="53" y="197"/>
                  </a:cubicBezTo>
                  <a:cubicBezTo>
                    <a:pt x="65" y="305"/>
                    <a:pt x="59" y="403"/>
                    <a:pt x="30" y="506"/>
                  </a:cubicBezTo>
                  <a:cubicBezTo>
                    <a:pt x="1" y="608"/>
                    <a:pt x="65" y="718"/>
                    <a:pt x="168" y="748"/>
                  </a:cubicBezTo>
                  <a:cubicBezTo>
                    <a:pt x="184" y="752"/>
                    <a:pt x="201" y="754"/>
                    <a:pt x="217" y="754"/>
                  </a:cubicBezTo>
                  <a:cubicBezTo>
                    <a:pt x="303" y="754"/>
                    <a:pt x="385" y="696"/>
                    <a:pt x="409" y="610"/>
                  </a:cubicBezTo>
                  <a:cubicBezTo>
                    <a:pt x="446" y="475"/>
                    <a:pt x="460" y="336"/>
                    <a:pt x="446" y="197"/>
                  </a:cubicBezTo>
                  <a:cubicBezTo>
                    <a:pt x="434" y="90"/>
                    <a:pt x="365" y="1"/>
                    <a:pt x="250" y="1"/>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929;p44"/>
            <p:cNvSpPr/>
            <p:nvPr/>
          </p:nvSpPr>
          <p:spPr>
            <a:xfrm rot="-3132596">
              <a:off x="8074779" y="719856"/>
              <a:ext cx="17351" cy="12001"/>
            </a:xfrm>
            <a:custGeom>
              <a:avLst/>
              <a:gdLst/>
              <a:ahLst/>
              <a:cxnLst/>
              <a:rect l="l" t="t" r="r" b="b"/>
              <a:pathLst>
                <a:path w="694" h="480" extrusionOk="0">
                  <a:moveTo>
                    <a:pt x="480" y="1"/>
                  </a:moveTo>
                  <a:cubicBezTo>
                    <a:pt x="463" y="1"/>
                    <a:pt x="445" y="4"/>
                    <a:pt x="428" y="9"/>
                  </a:cubicBezTo>
                  <a:cubicBezTo>
                    <a:pt x="339" y="35"/>
                    <a:pt x="251" y="65"/>
                    <a:pt x="162" y="92"/>
                  </a:cubicBezTo>
                  <a:cubicBezTo>
                    <a:pt x="56" y="128"/>
                    <a:pt x="1" y="229"/>
                    <a:pt x="24" y="334"/>
                  </a:cubicBezTo>
                  <a:cubicBezTo>
                    <a:pt x="42" y="418"/>
                    <a:pt x="129" y="479"/>
                    <a:pt x="215" y="479"/>
                  </a:cubicBezTo>
                  <a:cubicBezTo>
                    <a:pt x="232" y="479"/>
                    <a:pt x="249" y="477"/>
                    <a:pt x="266" y="472"/>
                  </a:cubicBezTo>
                  <a:cubicBezTo>
                    <a:pt x="355" y="444"/>
                    <a:pt x="443" y="415"/>
                    <a:pt x="532" y="387"/>
                  </a:cubicBezTo>
                  <a:cubicBezTo>
                    <a:pt x="638" y="355"/>
                    <a:pt x="693" y="254"/>
                    <a:pt x="670" y="145"/>
                  </a:cubicBezTo>
                  <a:cubicBezTo>
                    <a:pt x="652" y="62"/>
                    <a:pt x="566" y="1"/>
                    <a:pt x="480" y="1"/>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930;p44"/>
            <p:cNvSpPr/>
            <p:nvPr/>
          </p:nvSpPr>
          <p:spPr>
            <a:xfrm rot="-3132596">
              <a:off x="8006252" y="682030"/>
              <a:ext cx="14951" cy="14701"/>
            </a:xfrm>
            <a:custGeom>
              <a:avLst/>
              <a:gdLst/>
              <a:ahLst/>
              <a:cxnLst/>
              <a:rect l="l" t="t" r="r" b="b"/>
              <a:pathLst>
                <a:path w="598" h="588" extrusionOk="0">
                  <a:moveTo>
                    <a:pt x="370" y="1"/>
                  </a:moveTo>
                  <a:cubicBezTo>
                    <a:pt x="302" y="1"/>
                    <a:pt x="237" y="38"/>
                    <a:pt x="197" y="97"/>
                  </a:cubicBezTo>
                  <a:cubicBezTo>
                    <a:pt x="151" y="162"/>
                    <a:pt x="107" y="228"/>
                    <a:pt x="62" y="292"/>
                  </a:cubicBezTo>
                  <a:cubicBezTo>
                    <a:pt x="0" y="379"/>
                    <a:pt x="47" y="510"/>
                    <a:pt x="132" y="562"/>
                  </a:cubicBezTo>
                  <a:cubicBezTo>
                    <a:pt x="163" y="579"/>
                    <a:pt x="196" y="587"/>
                    <a:pt x="227" y="587"/>
                  </a:cubicBezTo>
                  <a:cubicBezTo>
                    <a:pt x="296" y="587"/>
                    <a:pt x="361" y="550"/>
                    <a:pt x="402" y="490"/>
                  </a:cubicBezTo>
                  <a:cubicBezTo>
                    <a:pt x="447" y="425"/>
                    <a:pt x="491" y="359"/>
                    <a:pt x="536" y="295"/>
                  </a:cubicBezTo>
                  <a:cubicBezTo>
                    <a:pt x="598" y="207"/>
                    <a:pt x="553" y="78"/>
                    <a:pt x="466" y="27"/>
                  </a:cubicBezTo>
                  <a:cubicBezTo>
                    <a:pt x="435" y="9"/>
                    <a:pt x="402" y="1"/>
                    <a:pt x="370" y="1"/>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931;p44"/>
            <p:cNvSpPr/>
            <p:nvPr/>
          </p:nvSpPr>
          <p:spPr>
            <a:xfrm rot="-3132596">
              <a:off x="8027129" y="635018"/>
              <a:ext cx="39902" cy="25676"/>
            </a:xfrm>
            <a:custGeom>
              <a:avLst/>
              <a:gdLst/>
              <a:ahLst/>
              <a:cxnLst/>
              <a:rect l="l" t="t" r="r" b="b"/>
              <a:pathLst>
                <a:path w="1596" h="1027" extrusionOk="0">
                  <a:moveTo>
                    <a:pt x="598" y="0"/>
                  </a:moveTo>
                  <a:cubicBezTo>
                    <a:pt x="348" y="0"/>
                    <a:pt x="145" y="98"/>
                    <a:pt x="87" y="270"/>
                  </a:cubicBezTo>
                  <a:cubicBezTo>
                    <a:pt x="1" y="519"/>
                    <a:pt x="250" y="830"/>
                    <a:pt x="644" y="966"/>
                  </a:cubicBezTo>
                  <a:cubicBezTo>
                    <a:pt x="764" y="1007"/>
                    <a:pt x="885" y="1026"/>
                    <a:pt x="996" y="1026"/>
                  </a:cubicBezTo>
                  <a:cubicBezTo>
                    <a:pt x="1246" y="1026"/>
                    <a:pt x="1449" y="928"/>
                    <a:pt x="1509" y="756"/>
                  </a:cubicBezTo>
                  <a:cubicBezTo>
                    <a:pt x="1596" y="507"/>
                    <a:pt x="1347" y="197"/>
                    <a:pt x="953" y="61"/>
                  </a:cubicBezTo>
                  <a:cubicBezTo>
                    <a:pt x="831" y="20"/>
                    <a:pt x="710" y="0"/>
                    <a:pt x="598" y="0"/>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32;p44"/>
            <p:cNvSpPr/>
            <p:nvPr/>
          </p:nvSpPr>
          <p:spPr>
            <a:xfrm rot="-3132596">
              <a:off x="8069845" y="618973"/>
              <a:ext cx="20901" cy="16201"/>
            </a:xfrm>
            <a:custGeom>
              <a:avLst/>
              <a:gdLst/>
              <a:ahLst/>
              <a:cxnLst/>
              <a:rect l="l" t="t" r="r" b="b"/>
              <a:pathLst>
                <a:path w="836" h="648" extrusionOk="0">
                  <a:moveTo>
                    <a:pt x="375" y="0"/>
                  </a:moveTo>
                  <a:cubicBezTo>
                    <a:pt x="229" y="0"/>
                    <a:pt x="100" y="75"/>
                    <a:pt x="58" y="201"/>
                  </a:cubicBezTo>
                  <a:cubicBezTo>
                    <a:pt x="1" y="366"/>
                    <a:pt x="117" y="554"/>
                    <a:pt x="316" y="624"/>
                  </a:cubicBezTo>
                  <a:cubicBezTo>
                    <a:pt x="364" y="640"/>
                    <a:pt x="413" y="648"/>
                    <a:pt x="460" y="648"/>
                  </a:cubicBezTo>
                  <a:cubicBezTo>
                    <a:pt x="606" y="648"/>
                    <a:pt x="735" y="572"/>
                    <a:pt x="779" y="448"/>
                  </a:cubicBezTo>
                  <a:cubicBezTo>
                    <a:pt x="836" y="283"/>
                    <a:pt x="720" y="95"/>
                    <a:pt x="521" y="25"/>
                  </a:cubicBezTo>
                  <a:cubicBezTo>
                    <a:pt x="472" y="8"/>
                    <a:pt x="422" y="0"/>
                    <a:pt x="375" y="0"/>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33;p44"/>
            <p:cNvSpPr/>
            <p:nvPr/>
          </p:nvSpPr>
          <p:spPr>
            <a:xfrm rot="-3132596">
              <a:off x="8161668" y="696512"/>
              <a:ext cx="9875" cy="12026"/>
            </a:xfrm>
            <a:custGeom>
              <a:avLst/>
              <a:gdLst/>
              <a:ahLst/>
              <a:cxnLst/>
              <a:rect l="l" t="t" r="r" b="b"/>
              <a:pathLst>
                <a:path w="395" h="481" extrusionOk="0">
                  <a:moveTo>
                    <a:pt x="193" y="0"/>
                  </a:moveTo>
                  <a:cubicBezTo>
                    <a:pt x="87" y="0"/>
                    <a:pt x="0" y="97"/>
                    <a:pt x="2" y="197"/>
                  </a:cubicBezTo>
                  <a:lnTo>
                    <a:pt x="2" y="284"/>
                  </a:lnTo>
                  <a:cubicBezTo>
                    <a:pt x="2" y="394"/>
                    <a:pt x="92" y="475"/>
                    <a:pt x="198" y="481"/>
                  </a:cubicBezTo>
                  <a:cubicBezTo>
                    <a:pt x="201" y="481"/>
                    <a:pt x="204" y="481"/>
                    <a:pt x="207" y="481"/>
                  </a:cubicBezTo>
                  <a:cubicBezTo>
                    <a:pt x="310" y="481"/>
                    <a:pt x="394" y="384"/>
                    <a:pt x="394" y="284"/>
                  </a:cubicBezTo>
                  <a:lnTo>
                    <a:pt x="394" y="197"/>
                  </a:lnTo>
                  <a:cubicBezTo>
                    <a:pt x="394" y="87"/>
                    <a:pt x="305" y="6"/>
                    <a:pt x="198" y="0"/>
                  </a:cubicBezTo>
                  <a:cubicBezTo>
                    <a:pt x="196" y="0"/>
                    <a:pt x="195" y="0"/>
                    <a:pt x="1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34;p44"/>
            <p:cNvSpPr/>
            <p:nvPr/>
          </p:nvSpPr>
          <p:spPr>
            <a:xfrm rot="-3132596">
              <a:off x="8157373" y="720542"/>
              <a:ext cx="12251" cy="13151"/>
            </a:xfrm>
            <a:custGeom>
              <a:avLst/>
              <a:gdLst/>
              <a:ahLst/>
              <a:cxnLst/>
              <a:rect l="l" t="t" r="r" b="b"/>
              <a:pathLst>
                <a:path w="490" h="526" extrusionOk="0">
                  <a:moveTo>
                    <a:pt x="268" y="0"/>
                  </a:moveTo>
                  <a:cubicBezTo>
                    <a:pt x="181" y="0"/>
                    <a:pt x="105" y="60"/>
                    <a:pt x="78" y="145"/>
                  </a:cubicBezTo>
                  <a:lnTo>
                    <a:pt x="34" y="277"/>
                  </a:lnTo>
                  <a:cubicBezTo>
                    <a:pt x="0" y="378"/>
                    <a:pt x="74" y="491"/>
                    <a:pt x="170" y="519"/>
                  </a:cubicBezTo>
                  <a:cubicBezTo>
                    <a:pt x="188" y="523"/>
                    <a:pt x="205" y="526"/>
                    <a:pt x="222" y="526"/>
                  </a:cubicBezTo>
                  <a:cubicBezTo>
                    <a:pt x="309" y="526"/>
                    <a:pt x="385" y="466"/>
                    <a:pt x="412" y="381"/>
                  </a:cubicBezTo>
                  <a:lnTo>
                    <a:pt x="456" y="249"/>
                  </a:lnTo>
                  <a:cubicBezTo>
                    <a:pt x="490" y="148"/>
                    <a:pt x="418" y="35"/>
                    <a:pt x="320" y="7"/>
                  </a:cubicBezTo>
                  <a:cubicBezTo>
                    <a:pt x="302" y="3"/>
                    <a:pt x="285" y="0"/>
                    <a:pt x="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5;p44"/>
            <p:cNvSpPr/>
            <p:nvPr/>
          </p:nvSpPr>
          <p:spPr>
            <a:xfrm rot="-3132596">
              <a:off x="8117743" y="741792"/>
              <a:ext cx="13251" cy="10826"/>
            </a:xfrm>
            <a:custGeom>
              <a:avLst/>
              <a:gdLst/>
              <a:ahLst/>
              <a:cxnLst/>
              <a:rect l="l" t="t" r="r" b="b"/>
              <a:pathLst>
                <a:path w="530" h="433" extrusionOk="0">
                  <a:moveTo>
                    <a:pt x="309" y="1"/>
                  </a:moveTo>
                  <a:cubicBezTo>
                    <a:pt x="275" y="1"/>
                    <a:pt x="241" y="9"/>
                    <a:pt x="209" y="24"/>
                  </a:cubicBezTo>
                  <a:lnTo>
                    <a:pt x="121" y="68"/>
                  </a:lnTo>
                  <a:cubicBezTo>
                    <a:pt x="26" y="118"/>
                    <a:pt x="1" y="251"/>
                    <a:pt x="49" y="338"/>
                  </a:cubicBezTo>
                  <a:cubicBezTo>
                    <a:pt x="87" y="402"/>
                    <a:pt x="150" y="433"/>
                    <a:pt x="217" y="433"/>
                  </a:cubicBezTo>
                  <a:cubicBezTo>
                    <a:pt x="251" y="433"/>
                    <a:pt x="286" y="425"/>
                    <a:pt x="318" y="408"/>
                  </a:cubicBezTo>
                  <a:lnTo>
                    <a:pt x="406" y="366"/>
                  </a:lnTo>
                  <a:cubicBezTo>
                    <a:pt x="503" y="317"/>
                    <a:pt x="529" y="184"/>
                    <a:pt x="478" y="96"/>
                  </a:cubicBezTo>
                  <a:cubicBezTo>
                    <a:pt x="440" y="32"/>
                    <a:pt x="376" y="1"/>
                    <a:pt x="3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36;p44"/>
            <p:cNvSpPr/>
            <p:nvPr/>
          </p:nvSpPr>
          <p:spPr>
            <a:xfrm rot="-3132596">
              <a:off x="8095504" y="776398"/>
              <a:ext cx="12926" cy="12001"/>
            </a:xfrm>
            <a:custGeom>
              <a:avLst/>
              <a:gdLst/>
              <a:ahLst/>
              <a:cxnLst/>
              <a:rect l="l" t="t" r="r" b="b"/>
              <a:pathLst>
                <a:path w="517" h="480" extrusionOk="0">
                  <a:moveTo>
                    <a:pt x="302" y="0"/>
                  </a:moveTo>
                  <a:cubicBezTo>
                    <a:pt x="252" y="0"/>
                    <a:pt x="201" y="19"/>
                    <a:pt x="163" y="56"/>
                  </a:cubicBezTo>
                  <a:lnTo>
                    <a:pt x="75" y="144"/>
                  </a:lnTo>
                  <a:cubicBezTo>
                    <a:pt x="1" y="220"/>
                    <a:pt x="1" y="347"/>
                    <a:pt x="75" y="422"/>
                  </a:cubicBezTo>
                  <a:cubicBezTo>
                    <a:pt x="113" y="460"/>
                    <a:pt x="164" y="479"/>
                    <a:pt x="215" y="479"/>
                  </a:cubicBezTo>
                  <a:cubicBezTo>
                    <a:pt x="265" y="479"/>
                    <a:pt x="316" y="460"/>
                    <a:pt x="354" y="422"/>
                  </a:cubicBezTo>
                  <a:lnTo>
                    <a:pt x="442" y="334"/>
                  </a:lnTo>
                  <a:cubicBezTo>
                    <a:pt x="516" y="260"/>
                    <a:pt x="516" y="132"/>
                    <a:pt x="442" y="56"/>
                  </a:cubicBezTo>
                  <a:cubicBezTo>
                    <a:pt x="404" y="19"/>
                    <a:pt x="353"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37;p44"/>
            <p:cNvSpPr/>
            <p:nvPr/>
          </p:nvSpPr>
          <p:spPr>
            <a:xfrm rot="-3132596">
              <a:off x="8140583" y="774048"/>
              <a:ext cx="13601" cy="15351"/>
            </a:xfrm>
            <a:custGeom>
              <a:avLst/>
              <a:gdLst/>
              <a:ahLst/>
              <a:cxnLst/>
              <a:rect l="l" t="t" r="r" b="b"/>
              <a:pathLst>
                <a:path w="544" h="614" extrusionOk="0">
                  <a:moveTo>
                    <a:pt x="314" y="0"/>
                  </a:moveTo>
                  <a:cubicBezTo>
                    <a:pt x="228" y="0"/>
                    <a:pt x="157" y="63"/>
                    <a:pt x="125" y="145"/>
                  </a:cubicBezTo>
                  <a:cubicBezTo>
                    <a:pt x="97" y="218"/>
                    <a:pt x="67" y="292"/>
                    <a:pt x="38" y="365"/>
                  </a:cubicBezTo>
                  <a:cubicBezTo>
                    <a:pt x="0" y="464"/>
                    <a:pt x="82" y="581"/>
                    <a:pt x="176" y="606"/>
                  </a:cubicBezTo>
                  <a:cubicBezTo>
                    <a:pt x="194" y="611"/>
                    <a:pt x="211" y="614"/>
                    <a:pt x="228" y="614"/>
                  </a:cubicBezTo>
                  <a:cubicBezTo>
                    <a:pt x="314" y="614"/>
                    <a:pt x="384" y="552"/>
                    <a:pt x="417" y="469"/>
                  </a:cubicBezTo>
                  <a:cubicBezTo>
                    <a:pt x="444" y="395"/>
                    <a:pt x="473" y="322"/>
                    <a:pt x="502" y="249"/>
                  </a:cubicBezTo>
                  <a:cubicBezTo>
                    <a:pt x="543" y="151"/>
                    <a:pt x="458" y="34"/>
                    <a:pt x="366" y="7"/>
                  </a:cubicBezTo>
                  <a:cubicBezTo>
                    <a:pt x="348" y="2"/>
                    <a:pt x="331" y="0"/>
                    <a:pt x="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38;p44"/>
            <p:cNvSpPr/>
            <p:nvPr/>
          </p:nvSpPr>
          <p:spPr>
            <a:xfrm rot="-3132596">
              <a:off x="8176525" y="738733"/>
              <a:ext cx="9800" cy="14251"/>
            </a:xfrm>
            <a:custGeom>
              <a:avLst/>
              <a:gdLst/>
              <a:ahLst/>
              <a:cxnLst/>
              <a:rect l="l" t="t" r="r" b="b"/>
              <a:pathLst>
                <a:path w="392" h="570" extrusionOk="0">
                  <a:moveTo>
                    <a:pt x="192" y="1"/>
                  </a:moveTo>
                  <a:cubicBezTo>
                    <a:pt x="87" y="1"/>
                    <a:pt x="1" y="96"/>
                    <a:pt x="1" y="197"/>
                  </a:cubicBezTo>
                  <a:lnTo>
                    <a:pt x="1" y="373"/>
                  </a:lnTo>
                  <a:cubicBezTo>
                    <a:pt x="1" y="483"/>
                    <a:pt x="90" y="563"/>
                    <a:pt x="197" y="569"/>
                  </a:cubicBezTo>
                  <a:cubicBezTo>
                    <a:pt x="200" y="569"/>
                    <a:pt x="203" y="569"/>
                    <a:pt x="206" y="569"/>
                  </a:cubicBezTo>
                  <a:cubicBezTo>
                    <a:pt x="307" y="569"/>
                    <a:pt x="392" y="472"/>
                    <a:pt x="392" y="373"/>
                  </a:cubicBezTo>
                  <a:lnTo>
                    <a:pt x="392" y="197"/>
                  </a:lnTo>
                  <a:cubicBezTo>
                    <a:pt x="392" y="87"/>
                    <a:pt x="302" y="7"/>
                    <a:pt x="197" y="1"/>
                  </a:cubicBezTo>
                  <a:cubicBezTo>
                    <a:pt x="195" y="1"/>
                    <a:pt x="194" y="1"/>
                    <a:pt x="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39;p44"/>
            <p:cNvSpPr/>
            <p:nvPr/>
          </p:nvSpPr>
          <p:spPr>
            <a:xfrm rot="-3132596">
              <a:off x="8192036" y="707773"/>
              <a:ext cx="13051" cy="14226"/>
            </a:xfrm>
            <a:custGeom>
              <a:avLst/>
              <a:gdLst/>
              <a:ahLst/>
              <a:cxnLst/>
              <a:rect l="l" t="t" r="r" b="b"/>
              <a:pathLst>
                <a:path w="522" h="569" extrusionOk="0">
                  <a:moveTo>
                    <a:pt x="217" y="0"/>
                  </a:moveTo>
                  <a:cubicBezTo>
                    <a:pt x="182" y="0"/>
                    <a:pt x="147" y="9"/>
                    <a:pt x="118" y="26"/>
                  </a:cubicBezTo>
                  <a:cubicBezTo>
                    <a:pt x="23" y="83"/>
                    <a:pt x="1" y="202"/>
                    <a:pt x="46" y="295"/>
                  </a:cubicBezTo>
                  <a:lnTo>
                    <a:pt x="134" y="471"/>
                  </a:lnTo>
                  <a:cubicBezTo>
                    <a:pt x="166" y="535"/>
                    <a:pt x="236" y="569"/>
                    <a:pt x="305" y="569"/>
                  </a:cubicBezTo>
                  <a:cubicBezTo>
                    <a:pt x="339" y="569"/>
                    <a:pt x="374" y="560"/>
                    <a:pt x="403" y="543"/>
                  </a:cubicBezTo>
                  <a:cubicBezTo>
                    <a:pt x="500" y="486"/>
                    <a:pt x="522" y="369"/>
                    <a:pt x="475" y="273"/>
                  </a:cubicBezTo>
                  <a:lnTo>
                    <a:pt x="387" y="98"/>
                  </a:lnTo>
                  <a:cubicBezTo>
                    <a:pt x="355" y="33"/>
                    <a:pt x="286" y="0"/>
                    <a:pt x="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40;p44"/>
            <p:cNvSpPr/>
            <p:nvPr/>
          </p:nvSpPr>
          <p:spPr>
            <a:xfrm rot="-3132596">
              <a:off x="8142675" y="604426"/>
              <a:ext cx="16676" cy="13201"/>
            </a:xfrm>
            <a:custGeom>
              <a:avLst/>
              <a:gdLst/>
              <a:ahLst/>
              <a:cxnLst/>
              <a:rect l="l" t="t" r="r" b="b"/>
              <a:pathLst>
                <a:path w="667" h="528" extrusionOk="0">
                  <a:moveTo>
                    <a:pt x="440" y="1"/>
                  </a:moveTo>
                  <a:cubicBezTo>
                    <a:pt x="406" y="1"/>
                    <a:pt x="373" y="9"/>
                    <a:pt x="343" y="27"/>
                  </a:cubicBezTo>
                  <a:cubicBezTo>
                    <a:pt x="269" y="72"/>
                    <a:pt x="198" y="116"/>
                    <a:pt x="125" y="160"/>
                  </a:cubicBezTo>
                  <a:cubicBezTo>
                    <a:pt x="35" y="217"/>
                    <a:pt x="0" y="336"/>
                    <a:pt x="54" y="429"/>
                  </a:cubicBezTo>
                  <a:cubicBezTo>
                    <a:pt x="90" y="492"/>
                    <a:pt x="158" y="527"/>
                    <a:pt x="226" y="527"/>
                  </a:cubicBezTo>
                  <a:cubicBezTo>
                    <a:pt x="259" y="527"/>
                    <a:pt x="293" y="519"/>
                    <a:pt x="322" y="501"/>
                  </a:cubicBezTo>
                  <a:cubicBezTo>
                    <a:pt x="395" y="456"/>
                    <a:pt x="467" y="410"/>
                    <a:pt x="540" y="368"/>
                  </a:cubicBezTo>
                  <a:cubicBezTo>
                    <a:pt x="633" y="312"/>
                    <a:pt x="666" y="192"/>
                    <a:pt x="612" y="98"/>
                  </a:cubicBezTo>
                  <a:cubicBezTo>
                    <a:pt x="577" y="36"/>
                    <a:pt x="509" y="1"/>
                    <a:pt x="4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41;p44"/>
            <p:cNvSpPr/>
            <p:nvPr/>
          </p:nvSpPr>
          <p:spPr>
            <a:xfrm rot="-3132596">
              <a:off x="8166841" y="637165"/>
              <a:ext cx="14251" cy="11001"/>
            </a:xfrm>
            <a:custGeom>
              <a:avLst/>
              <a:gdLst/>
              <a:ahLst/>
              <a:cxnLst/>
              <a:rect l="l" t="t" r="r" b="b"/>
              <a:pathLst>
                <a:path w="570" h="440" extrusionOk="0">
                  <a:moveTo>
                    <a:pt x="217" y="0"/>
                  </a:moveTo>
                  <a:cubicBezTo>
                    <a:pt x="133" y="0"/>
                    <a:pt x="52" y="64"/>
                    <a:pt x="29" y="145"/>
                  </a:cubicBezTo>
                  <a:cubicBezTo>
                    <a:pt x="1" y="252"/>
                    <a:pt x="67" y="355"/>
                    <a:pt x="166" y="387"/>
                  </a:cubicBezTo>
                  <a:lnTo>
                    <a:pt x="298" y="431"/>
                  </a:lnTo>
                  <a:cubicBezTo>
                    <a:pt x="316" y="437"/>
                    <a:pt x="334" y="440"/>
                    <a:pt x="351" y="440"/>
                  </a:cubicBezTo>
                  <a:cubicBezTo>
                    <a:pt x="436" y="440"/>
                    <a:pt x="517" y="375"/>
                    <a:pt x="540" y="293"/>
                  </a:cubicBezTo>
                  <a:cubicBezTo>
                    <a:pt x="569" y="188"/>
                    <a:pt x="503" y="85"/>
                    <a:pt x="402" y="52"/>
                  </a:cubicBezTo>
                  <a:lnTo>
                    <a:pt x="270" y="9"/>
                  </a:lnTo>
                  <a:cubicBezTo>
                    <a:pt x="253" y="3"/>
                    <a:pt x="235" y="0"/>
                    <a:pt x="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942;p44"/>
            <p:cNvSpPr/>
            <p:nvPr/>
          </p:nvSpPr>
          <p:spPr>
            <a:xfrm rot="-3132596">
              <a:off x="8104203" y="604688"/>
              <a:ext cx="12976" cy="12026"/>
            </a:xfrm>
            <a:custGeom>
              <a:avLst/>
              <a:gdLst/>
              <a:ahLst/>
              <a:cxnLst/>
              <a:rect l="l" t="t" r="r" b="b"/>
              <a:pathLst>
                <a:path w="519" h="481" extrusionOk="0">
                  <a:moveTo>
                    <a:pt x="304" y="1"/>
                  </a:moveTo>
                  <a:cubicBezTo>
                    <a:pt x="253" y="1"/>
                    <a:pt x="203" y="20"/>
                    <a:pt x="164" y="57"/>
                  </a:cubicBezTo>
                  <a:lnTo>
                    <a:pt x="77" y="145"/>
                  </a:lnTo>
                  <a:cubicBezTo>
                    <a:pt x="0" y="221"/>
                    <a:pt x="2" y="348"/>
                    <a:pt x="77" y="423"/>
                  </a:cubicBezTo>
                  <a:cubicBezTo>
                    <a:pt x="115" y="461"/>
                    <a:pt x="166" y="480"/>
                    <a:pt x="216" y="480"/>
                  </a:cubicBezTo>
                  <a:cubicBezTo>
                    <a:pt x="267" y="480"/>
                    <a:pt x="318" y="461"/>
                    <a:pt x="355" y="423"/>
                  </a:cubicBezTo>
                  <a:lnTo>
                    <a:pt x="443" y="335"/>
                  </a:lnTo>
                  <a:cubicBezTo>
                    <a:pt x="519" y="261"/>
                    <a:pt x="519" y="133"/>
                    <a:pt x="443" y="57"/>
                  </a:cubicBezTo>
                  <a:cubicBezTo>
                    <a:pt x="405" y="20"/>
                    <a:pt x="355"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943;p44"/>
            <p:cNvSpPr/>
            <p:nvPr/>
          </p:nvSpPr>
          <p:spPr>
            <a:xfrm rot="-3132596">
              <a:off x="8051951" y="623763"/>
              <a:ext cx="100" cy="325"/>
            </a:xfrm>
            <a:custGeom>
              <a:avLst/>
              <a:gdLst/>
              <a:ahLst/>
              <a:cxnLst/>
              <a:rect l="l" t="t" r="r" b="b"/>
              <a:pathLst>
                <a:path w="4" h="13" extrusionOk="0">
                  <a:moveTo>
                    <a:pt x="1" y="0"/>
                  </a:moveTo>
                  <a:lnTo>
                    <a:pt x="1" y="0"/>
                  </a:lnTo>
                  <a:cubicBezTo>
                    <a:pt x="1" y="0"/>
                    <a:pt x="0" y="4"/>
                    <a:pt x="3" y="13"/>
                  </a:cubicBezTo>
                  <a:cubicBezTo>
                    <a:pt x="3" y="10"/>
                    <a:pt x="3" y="5"/>
                    <a:pt x="2" y="2"/>
                  </a:cubicBezTo>
                  <a:cubicBezTo>
                    <a:pt x="2" y="1"/>
                    <a:pt x="1" y="0"/>
                    <a:pt x="1" y="0"/>
                  </a:cubicBezTo>
                  <a:close/>
                </a:path>
              </a:pathLst>
            </a:custGeom>
            <a:solidFill>
              <a:srgbClr val="451D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944;p44"/>
            <p:cNvSpPr/>
            <p:nvPr/>
          </p:nvSpPr>
          <p:spPr>
            <a:xfrm rot="-3132596">
              <a:off x="8049515" y="614084"/>
              <a:ext cx="11976" cy="14201"/>
            </a:xfrm>
            <a:custGeom>
              <a:avLst/>
              <a:gdLst/>
              <a:ahLst/>
              <a:cxnLst/>
              <a:rect l="l" t="t" r="r" b="b"/>
              <a:pathLst>
                <a:path w="479" h="568" extrusionOk="0">
                  <a:moveTo>
                    <a:pt x="254" y="1"/>
                  </a:moveTo>
                  <a:cubicBezTo>
                    <a:pt x="238" y="1"/>
                    <a:pt x="221" y="3"/>
                    <a:pt x="206" y="6"/>
                  </a:cubicBezTo>
                  <a:cubicBezTo>
                    <a:pt x="103" y="31"/>
                    <a:pt x="49" y="138"/>
                    <a:pt x="67" y="236"/>
                  </a:cubicBezTo>
                  <a:cubicBezTo>
                    <a:pt x="67" y="238"/>
                    <a:pt x="68" y="241"/>
                    <a:pt x="70" y="244"/>
                  </a:cubicBezTo>
                  <a:lnTo>
                    <a:pt x="68" y="245"/>
                  </a:lnTo>
                  <a:cubicBezTo>
                    <a:pt x="10" y="327"/>
                    <a:pt x="1" y="434"/>
                    <a:pt x="77" y="510"/>
                  </a:cubicBezTo>
                  <a:cubicBezTo>
                    <a:pt x="113" y="547"/>
                    <a:pt x="169" y="567"/>
                    <a:pt x="223" y="567"/>
                  </a:cubicBezTo>
                  <a:cubicBezTo>
                    <a:pt x="274" y="567"/>
                    <a:pt x="323" y="550"/>
                    <a:pt x="355" y="510"/>
                  </a:cubicBezTo>
                  <a:cubicBezTo>
                    <a:pt x="445" y="402"/>
                    <a:pt x="478" y="282"/>
                    <a:pt x="447" y="144"/>
                  </a:cubicBezTo>
                  <a:cubicBezTo>
                    <a:pt x="425" y="53"/>
                    <a:pt x="340" y="1"/>
                    <a:pt x="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945;p44"/>
            <p:cNvSpPr/>
            <p:nvPr/>
          </p:nvSpPr>
          <p:spPr>
            <a:xfrm rot="-3132596">
              <a:off x="7995685" y="660573"/>
              <a:ext cx="12076" cy="15301"/>
            </a:xfrm>
            <a:custGeom>
              <a:avLst/>
              <a:gdLst/>
              <a:ahLst/>
              <a:cxnLst/>
              <a:rect l="l" t="t" r="r" b="b"/>
              <a:pathLst>
                <a:path w="483" h="612" extrusionOk="0">
                  <a:moveTo>
                    <a:pt x="223" y="0"/>
                  </a:moveTo>
                  <a:cubicBezTo>
                    <a:pt x="190" y="0"/>
                    <a:pt x="158" y="9"/>
                    <a:pt x="128" y="26"/>
                  </a:cubicBezTo>
                  <a:cubicBezTo>
                    <a:pt x="37" y="80"/>
                    <a:pt x="0" y="206"/>
                    <a:pt x="58" y="297"/>
                  </a:cubicBezTo>
                  <a:cubicBezTo>
                    <a:pt x="65" y="310"/>
                    <a:pt x="72" y="322"/>
                    <a:pt x="78" y="334"/>
                  </a:cubicBezTo>
                  <a:cubicBezTo>
                    <a:pt x="75" y="329"/>
                    <a:pt x="73" y="326"/>
                    <a:pt x="73" y="326"/>
                  </a:cubicBezTo>
                  <a:lnTo>
                    <a:pt x="73" y="326"/>
                  </a:lnTo>
                  <a:cubicBezTo>
                    <a:pt x="72" y="326"/>
                    <a:pt x="73" y="331"/>
                    <a:pt x="77" y="340"/>
                  </a:cubicBezTo>
                  <a:cubicBezTo>
                    <a:pt x="74" y="349"/>
                    <a:pt x="73" y="374"/>
                    <a:pt x="75" y="374"/>
                  </a:cubicBezTo>
                  <a:cubicBezTo>
                    <a:pt x="76" y="374"/>
                    <a:pt x="77" y="371"/>
                    <a:pt x="78" y="363"/>
                  </a:cubicBezTo>
                  <a:lnTo>
                    <a:pt x="78" y="363"/>
                  </a:lnTo>
                  <a:cubicBezTo>
                    <a:pt x="58" y="468"/>
                    <a:pt x="106" y="575"/>
                    <a:pt x="216" y="605"/>
                  </a:cubicBezTo>
                  <a:cubicBezTo>
                    <a:pt x="232" y="609"/>
                    <a:pt x="248" y="611"/>
                    <a:pt x="265" y="611"/>
                  </a:cubicBezTo>
                  <a:cubicBezTo>
                    <a:pt x="351" y="611"/>
                    <a:pt x="440" y="555"/>
                    <a:pt x="457" y="468"/>
                  </a:cubicBezTo>
                  <a:cubicBezTo>
                    <a:pt x="482" y="338"/>
                    <a:pt x="468" y="212"/>
                    <a:pt x="396" y="98"/>
                  </a:cubicBezTo>
                  <a:cubicBezTo>
                    <a:pt x="358" y="36"/>
                    <a:pt x="291" y="0"/>
                    <a:pt x="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946;p44"/>
            <p:cNvSpPr/>
            <p:nvPr/>
          </p:nvSpPr>
          <p:spPr>
            <a:xfrm rot="-3132596">
              <a:off x="7977721" y="698611"/>
              <a:ext cx="14501" cy="12176"/>
            </a:xfrm>
            <a:custGeom>
              <a:avLst/>
              <a:gdLst/>
              <a:ahLst/>
              <a:cxnLst/>
              <a:rect l="l" t="t" r="r" b="b"/>
              <a:pathLst>
                <a:path w="580" h="487" extrusionOk="0">
                  <a:moveTo>
                    <a:pt x="232" y="1"/>
                  </a:moveTo>
                  <a:cubicBezTo>
                    <a:pt x="162" y="1"/>
                    <a:pt x="91" y="41"/>
                    <a:pt x="56" y="100"/>
                  </a:cubicBezTo>
                  <a:cubicBezTo>
                    <a:pt x="0" y="197"/>
                    <a:pt x="38" y="308"/>
                    <a:pt x="126" y="368"/>
                  </a:cubicBezTo>
                  <a:cubicBezTo>
                    <a:pt x="170" y="397"/>
                    <a:pt x="212" y="428"/>
                    <a:pt x="256" y="459"/>
                  </a:cubicBezTo>
                  <a:cubicBezTo>
                    <a:pt x="284" y="478"/>
                    <a:pt x="316" y="486"/>
                    <a:pt x="348" y="486"/>
                  </a:cubicBezTo>
                  <a:cubicBezTo>
                    <a:pt x="418" y="486"/>
                    <a:pt x="491" y="446"/>
                    <a:pt x="526" y="387"/>
                  </a:cubicBezTo>
                  <a:cubicBezTo>
                    <a:pt x="580" y="290"/>
                    <a:pt x="542" y="178"/>
                    <a:pt x="454" y="118"/>
                  </a:cubicBezTo>
                  <a:lnTo>
                    <a:pt x="324" y="28"/>
                  </a:lnTo>
                  <a:cubicBezTo>
                    <a:pt x="296" y="9"/>
                    <a:pt x="264"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947;p44"/>
            <p:cNvSpPr/>
            <p:nvPr/>
          </p:nvSpPr>
          <p:spPr>
            <a:xfrm rot="-3132596">
              <a:off x="8051557" y="798742"/>
              <a:ext cx="16051" cy="10826"/>
            </a:xfrm>
            <a:custGeom>
              <a:avLst/>
              <a:gdLst/>
              <a:ahLst/>
              <a:cxnLst/>
              <a:rect l="l" t="t" r="r" b="b"/>
              <a:pathLst>
                <a:path w="642" h="433" extrusionOk="0">
                  <a:moveTo>
                    <a:pt x="422" y="0"/>
                  </a:moveTo>
                  <a:cubicBezTo>
                    <a:pt x="407" y="0"/>
                    <a:pt x="392" y="2"/>
                    <a:pt x="378" y="4"/>
                  </a:cubicBezTo>
                  <a:cubicBezTo>
                    <a:pt x="306" y="19"/>
                    <a:pt x="233" y="34"/>
                    <a:pt x="160" y="48"/>
                  </a:cubicBezTo>
                  <a:cubicBezTo>
                    <a:pt x="51" y="70"/>
                    <a:pt x="0" y="193"/>
                    <a:pt x="22" y="290"/>
                  </a:cubicBezTo>
                  <a:cubicBezTo>
                    <a:pt x="43" y="382"/>
                    <a:pt x="132" y="432"/>
                    <a:pt x="219" y="432"/>
                  </a:cubicBezTo>
                  <a:cubicBezTo>
                    <a:pt x="234" y="432"/>
                    <a:pt x="249" y="431"/>
                    <a:pt x="264" y="428"/>
                  </a:cubicBezTo>
                  <a:cubicBezTo>
                    <a:pt x="336" y="413"/>
                    <a:pt x="409" y="398"/>
                    <a:pt x="482" y="384"/>
                  </a:cubicBezTo>
                  <a:cubicBezTo>
                    <a:pt x="590" y="362"/>
                    <a:pt x="642" y="239"/>
                    <a:pt x="620" y="142"/>
                  </a:cubicBezTo>
                  <a:cubicBezTo>
                    <a:pt x="598" y="49"/>
                    <a:pt x="510" y="0"/>
                    <a:pt x="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948;p44"/>
            <p:cNvSpPr/>
            <p:nvPr/>
          </p:nvSpPr>
          <p:spPr>
            <a:xfrm rot="-3132596">
              <a:off x="8073295" y="761448"/>
              <a:ext cx="13401" cy="16401"/>
            </a:xfrm>
            <a:custGeom>
              <a:avLst/>
              <a:gdLst/>
              <a:ahLst/>
              <a:cxnLst/>
              <a:rect l="l" t="t" r="r" b="b"/>
              <a:pathLst>
                <a:path w="536" h="656" extrusionOk="0">
                  <a:moveTo>
                    <a:pt x="314" y="0"/>
                  </a:moveTo>
                  <a:cubicBezTo>
                    <a:pt x="227" y="0"/>
                    <a:pt x="151" y="60"/>
                    <a:pt x="124" y="145"/>
                  </a:cubicBezTo>
                  <a:cubicBezTo>
                    <a:pt x="95" y="231"/>
                    <a:pt x="65" y="319"/>
                    <a:pt x="36" y="407"/>
                  </a:cubicBezTo>
                  <a:cubicBezTo>
                    <a:pt x="1" y="507"/>
                    <a:pt x="74" y="621"/>
                    <a:pt x="172" y="649"/>
                  </a:cubicBezTo>
                  <a:cubicBezTo>
                    <a:pt x="189" y="653"/>
                    <a:pt x="207" y="656"/>
                    <a:pt x="224" y="656"/>
                  </a:cubicBezTo>
                  <a:cubicBezTo>
                    <a:pt x="310" y="656"/>
                    <a:pt x="387" y="596"/>
                    <a:pt x="414" y="511"/>
                  </a:cubicBezTo>
                  <a:cubicBezTo>
                    <a:pt x="443" y="425"/>
                    <a:pt x="472" y="337"/>
                    <a:pt x="502" y="249"/>
                  </a:cubicBezTo>
                  <a:cubicBezTo>
                    <a:pt x="535" y="148"/>
                    <a:pt x="464" y="35"/>
                    <a:pt x="365" y="7"/>
                  </a:cubicBezTo>
                  <a:cubicBezTo>
                    <a:pt x="348" y="3"/>
                    <a:pt x="331" y="0"/>
                    <a:pt x="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949;p44"/>
            <p:cNvSpPr/>
            <p:nvPr/>
          </p:nvSpPr>
          <p:spPr>
            <a:xfrm rot="-3132596">
              <a:off x="8174924" y="661442"/>
              <a:ext cx="18401" cy="12051"/>
            </a:xfrm>
            <a:custGeom>
              <a:avLst/>
              <a:gdLst/>
              <a:ahLst/>
              <a:cxnLst/>
              <a:rect l="l" t="t" r="r" b="b"/>
              <a:pathLst>
                <a:path w="736" h="482" extrusionOk="0">
                  <a:moveTo>
                    <a:pt x="237" y="1"/>
                  </a:moveTo>
                  <a:cubicBezTo>
                    <a:pt x="166" y="1"/>
                    <a:pt x="91" y="42"/>
                    <a:pt x="58" y="100"/>
                  </a:cubicBezTo>
                  <a:cubicBezTo>
                    <a:pt x="1" y="199"/>
                    <a:pt x="43" y="306"/>
                    <a:pt x="128" y="365"/>
                  </a:cubicBezTo>
                  <a:cubicBezTo>
                    <a:pt x="231" y="440"/>
                    <a:pt x="361" y="481"/>
                    <a:pt x="488" y="481"/>
                  </a:cubicBezTo>
                  <a:cubicBezTo>
                    <a:pt x="504" y="481"/>
                    <a:pt x="520" y="480"/>
                    <a:pt x="535" y="479"/>
                  </a:cubicBezTo>
                  <a:cubicBezTo>
                    <a:pt x="645" y="469"/>
                    <a:pt x="726" y="396"/>
                    <a:pt x="732" y="283"/>
                  </a:cubicBezTo>
                  <a:cubicBezTo>
                    <a:pt x="736" y="189"/>
                    <a:pt x="645" y="86"/>
                    <a:pt x="547" y="86"/>
                  </a:cubicBezTo>
                  <a:cubicBezTo>
                    <a:pt x="543" y="86"/>
                    <a:pt x="539" y="86"/>
                    <a:pt x="535" y="87"/>
                  </a:cubicBezTo>
                  <a:cubicBezTo>
                    <a:pt x="516" y="89"/>
                    <a:pt x="498" y="90"/>
                    <a:pt x="479" y="90"/>
                  </a:cubicBezTo>
                  <a:cubicBezTo>
                    <a:pt x="472" y="90"/>
                    <a:pt x="465" y="90"/>
                    <a:pt x="458" y="90"/>
                  </a:cubicBezTo>
                  <a:lnTo>
                    <a:pt x="456" y="90"/>
                  </a:lnTo>
                  <a:cubicBezTo>
                    <a:pt x="446" y="87"/>
                    <a:pt x="436" y="85"/>
                    <a:pt x="426" y="82"/>
                  </a:cubicBezTo>
                  <a:cubicBezTo>
                    <a:pt x="390" y="72"/>
                    <a:pt x="367" y="57"/>
                    <a:pt x="326" y="28"/>
                  </a:cubicBezTo>
                  <a:cubicBezTo>
                    <a:pt x="300" y="9"/>
                    <a:pt x="269" y="1"/>
                    <a:pt x="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950;p44"/>
            <p:cNvSpPr/>
            <p:nvPr/>
          </p:nvSpPr>
          <p:spPr>
            <a:xfrm rot="-3132596">
              <a:off x="8146495" y="669372"/>
              <a:ext cx="12176" cy="15326"/>
            </a:xfrm>
            <a:custGeom>
              <a:avLst/>
              <a:gdLst/>
              <a:ahLst/>
              <a:cxnLst/>
              <a:rect l="l" t="t" r="r" b="b"/>
              <a:pathLst>
                <a:path w="487" h="613" extrusionOk="0">
                  <a:moveTo>
                    <a:pt x="226" y="1"/>
                  </a:moveTo>
                  <a:cubicBezTo>
                    <a:pt x="140" y="1"/>
                    <a:pt x="54" y="58"/>
                    <a:pt x="32" y="144"/>
                  </a:cubicBezTo>
                  <a:cubicBezTo>
                    <a:pt x="0" y="270"/>
                    <a:pt x="16" y="405"/>
                    <a:pt x="88" y="515"/>
                  </a:cubicBezTo>
                  <a:cubicBezTo>
                    <a:pt x="127" y="575"/>
                    <a:pt x="193" y="612"/>
                    <a:pt x="261" y="612"/>
                  </a:cubicBezTo>
                  <a:cubicBezTo>
                    <a:pt x="293" y="612"/>
                    <a:pt x="326" y="604"/>
                    <a:pt x="357" y="585"/>
                  </a:cubicBezTo>
                  <a:cubicBezTo>
                    <a:pt x="447" y="534"/>
                    <a:pt x="486" y="405"/>
                    <a:pt x="428" y="317"/>
                  </a:cubicBezTo>
                  <a:cubicBezTo>
                    <a:pt x="419" y="304"/>
                    <a:pt x="412" y="292"/>
                    <a:pt x="406" y="281"/>
                  </a:cubicBezTo>
                  <a:lnTo>
                    <a:pt x="406" y="281"/>
                  </a:lnTo>
                  <a:cubicBezTo>
                    <a:pt x="409" y="285"/>
                    <a:pt x="410" y="287"/>
                    <a:pt x="411" y="287"/>
                  </a:cubicBezTo>
                  <a:cubicBezTo>
                    <a:pt x="412" y="287"/>
                    <a:pt x="410" y="283"/>
                    <a:pt x="409" y="275"/>
                  </a:cubicBezTo>
                  <a:lnTo>
                    <a:pt x="409" y="260"/>
                  </a:lnTo>
                  <a:cubicBezTo>
                    <a:pt x="410" y="259"/>
                    <a:pt x="410" y="254"/>
                    <a:pt x="412" y="248"/>
                  </a:cubicBezTo>
                  <a:cubicBezTo>
                    <a:pt x="438" y="146"/>
                    <a:pt x="379" y="36"/>
                    <a:pt x="274" y="7"/>
                  </a:cubicBezTo>
                  <a:cubicBezTo>
                    <a:pt x="258" y="3"/>
                    <a:pt x="242" y="1"/>
                    <a:pt x="2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951;p44"/>
            <p:cNvSpPr/>
            <p:nvPr/>
          </p:nvSpPr>
          <p:spPr>
            <a:xfrm rot="-3132596">
              <a:off x="8212172" y="586075"/>
              <a:ext cx="39002" cy="44552"/>
            </a:xfrm>
            <a:custGeom>
              <a:avLst/>
              <a:gdLst/>
              <a:ahLst/>
              <a:cxnLst/>
              <a:rect l="l" t="t" r="r" b="b"/>
              <a:pathLst>
                <a:path w="1560" h="1782" extrusionOk="0">
                  <a:moveTo>
                    <a:pt x="877" y="0"/>
                  </a:moveTo>
                  <a:cubicBezTo>
                    <a:pt x="589" y="0"/>
                    <a:pt x="287" y="231"/>
                    <a:pt x="147" y="646"/>
                  </a:cubicBezTo>
                  <a:cubicBezTo>
                    <a:pt x="59" y="907"/>
                    <a:pt x="0" y="1185"/>
                    <a:pt x="40" y="1457"/>
                  </a:cubicBezTo>
                  <a:cubicBezTo>
                    <a:pt x="55" y="1566"/>
                    <a:pt x="94" y="1681"/>
                    <a:pt x="185" y="1740"/>
                  </a:cubicBezTo>
                  <a:cubicBezTo>
                    <a:pt x="232" y="1770"/>
                    <a:pt x="287" y="1781"/>
                    <a:pt x="344" y="1781"/>
                  </a:cubicBezTo>
                  <a:cubicBezTo>
                    <a:pt x="410" y="1781"/>
                    <a:pt x="479" y="1767"/>
                    <a:pt x="544" y="1752"/>
                  </a:cubicBezTo>
                  <a:cubicBezTo>
                    <a:pt x="816" y="1689"/>
                    <a:pt x="1106" y="1617"/>
                    <a:pt x="1302" y="1415"/>
                  </a:cubicBezTo>
                  <a:cubicBezTo>
                    <a:pt x="1493" y="1222"/>
                    <a:pt x="1560" y="927"/>
                    <a:pt x="1504" y="661"/>
                  </a:cubicBezTo>
                  <a:cubicBezTo>
                    <a:pt x="1410" y="208"/>
                    <a:pt x="1150" y="0"/>
                    <a:pt x="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952;p44"/>
            <p:cNvSpPr/>
            <p:nvPr/>
          </p:nvSpPr>
          <p:spPr>
            <a:xfrm rot="-3132596">
              <a:off x="8224277" y="599835"/>
              <a:ext cx="22226" cy="19601"/>
            </a:xfrm>
            <a:custGeom>
              <a:avLst/>
              <a:gdLst/>
              <a:ahLst/>
              <a:cxnLst/>
              <a:rect l="l" t="t" r="r" b="b"/>
              <a:pathLst>
                <a:path w="889" h="784" extrusionOk="0">
                  <a:moveTo>
                    <a:pt x="525" y="0"/>
                  </a:moveTo>
                  <a:cubicBezTo>
                    <a:pt x="510" y="0"/>
                    <a:pt x="494" y="1"/>
                    <a:pt x="478" y="4"/>
                  </a:cubicBezTo>
                  <a:cubicBezTo>
                    <a:pt x="335" y="27"/>
                    <a:pt x="222" y="136"/>
                    <a:pt x="134" y="253"/>
                  </a:cubicBezTo>
                  <a:cubicBezTo>
                    <a:pt x="74" y="333"/>
                    <a:pt x="20" y="426"/>
                    <a:pt x="13" y="525"/>
                  </a:cubicBezTo>
                  <a:cubicBezTo>
                    <a:pt x="1" y="717"/>
                    <a:pt x="122" y="784"/>
                    <a:pt x="273" y="784"/>
                  </a:cubicBezTo>
                  <a:cubicBezTo>
                    <a:pt x="454" y="784"/>
                    <a:pt x="678" y="688"/>
                    <a:pt x="770" y="596"/>
                  </a:cubicBezTo>
                  <a:cubicBezTo>
                    <a:pt x="888" y="474"/>
                    <a:pt x="874" y="282"/>
                    <a:pt x="784" y="149"/>
                  </a:cubicBezTo>
                  <a:cubicBezTo>
                    <a:pt x="724" y="62"/>
                    <a:pt x="632" y="0"/>
                    <a:pt x="525" y="0"/>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953;p44"/>
            <p:cNvSpPr/>
            <p:nvPr/>
          </p:nvSpPr>
          <p:spPr>
            <a:xfrm rot="-3132596">
              <a:off x="8225101" y="611684"/>
              <a:ext cx="8475" cy="6575"/>
            </a:xfrm>
            <a:custGeom>
              <a:avLst/>
              <a:gdLst/>
              <a:ahLst/>
              <a:cxnLst/>
              <a:rect l="l" t="t" r="r" b="b"/>
              <a:pathLst>
                <a:path w="339" h="263" extrusionOk="0">
                  <a:moveTo>
                    <a:pt x="170" y="0"/>
                  </a:moveTo>
                  <a:cubicBezTo>
                    <a:pt x="1" y="0"/>
                    <a:pt x="0" y="262"/>
                    <a:pt x="169" y="262"/>
                  </a:cubicBezTo>
                  <a:cubicBezTo>
                    <a:pt x="169" y="262"/>
                    <a:pt x="170" y="262"/>
                    <a:pt x="170" y="262"/>
                  </a:cubicBezTo>
                  <a:cubicBezTo>
                    <a:pt x="339" y="262"/>
                    <a:pt x="339" y="0"/>
                    <a:pt x="170" y="0"/>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954;p44"/>
            <p:cNvSpPr/>
            <p:nvPr/>
          </p:nvSpPr>
          <p:spPr>
            <a:xfrm rot="836338">
              <a:off x="7597440" y="671218"/>
              <a:ext cx="449522" cy="111780"/>
            </a:xfrm>
            <a:custGeom>
              <a:avLst/>
              <a:gdLst/>
              <a:ahLst/>
              <a:cxnLst/>
              <a:rect l="l" t="t" r="r" b="b"/>
              <a:pathLst>
                <a:path w="17980" h="4471" extrusionOk="0">
                  <a:moveTo>
                    <a:pt x="15062" y="1"/>
                  </a:moveTo>
                  <a:cubicBezTo>
                    <a:pt x="14157" y="1"/>
                    <a:pt x="13097" y="52"/>
                    <a:pt x="11959" y="149"/>
                  </a:cubicBezTo>
                  <a:cubicBezTo>
                    <a:pt x="11826" y="159"/>
                    <a:pt x="11693" y="172"/>
                    <a:pt x="11555" y="182"/>
                  </a:cubicBezTo>
                  <a:lnTo>
                    <a:pt x="11553" y="182"/>
                  </a:lnTo>
                  <a:cubicBezTo>
                    <a:pt x="9212" y="402"/>
                    <a:pt x="6598" y="814"/>
                    <a:pt x="4388" y="1389"/>
                  </a:cubicBezTo>
                  <a:lnTo>
                    <a:pt x="4386" y="1389"/>
                  </a:lnTo>
                  <a:cubicBezTo>
                    <a:pt x="4228" y="1432"/>
                    <a:pt x="4074" y="1473"/>
                    <a:pt x="3921" y="1515"/>
                  </a:cubicBezTo>
                  <a:cubicBezTo>
                    <a:pt x="3023" y="1765"/>
                    <a:pt x="2200" y="2044"/>
                    <a:pt x="1510" y="2348"/>
                  </a:cubicBezTo>
                  <a:lnTo>
                    <a:pt x="1509" y="2348"/>
                  </a:lnTo>
                  <a:cubicBezTo>
                    <a:pt x="1409" y="2392"/>
                    <a:pt x="1314" y="2436"/>
                    <a:pt x="1223" y="2480"/>
                  </a:cubicBezTo>
                  <a:lnTo>
                    <a:pt x="1220" y="2480"/>
                  </a:lnTo>
                  <a:cubicBezTo>
                    <a:pt x="731" y="2713"/>
                    <a:pt x="317" y="2960"/>
                    <a:pt x="0" y="3221"/>
                  </a:cubicBezTo>
                  <a:cubicBezTo>
                    <a:pt x="22" y="3243"/>
                    <a:pt x="46" y="3268"/>
                    <a:pt x="69" y="3290"/>
                  </a:cubicBezTo>
                  <a:cubicBezTo>
                    <a:pt x="125" y="3341"/>
                    <a:pt x="185" y="3388"/>
                    <a:pt x="251" y="3436"/>
                  </a:cubicBezTo>
                  <a:cubicBezTo>
                    <a:pt x="506" y="3621"/>
                    <a:pt x="836" y="3781"/>
                    <a:pt x="1232" y="3912"/>
                  </a:cubicBezTo>
                  <a:cubicBezTo>
                    <a:pt x="1413" y="3974"/>
                    <a:pt x="1607" y="4030"/>
                    <a:pt x="1812" y="4081"/>
                  </a:cubicBezTo>
                  <a:cubicBezTo>
                    <a:pt x="2888" y="4346"/>
                    <a:pt x="4285" y="4471"/>
                    <a:pt x="5808" y="4471"/>
                  </a:cubicBezTo>
                  <a:cubicBezTo>
                    <a:pt x="9144" y="4471"/>
                    <a:pt x="13082" y="3872"/>
                    <a:pt x="15554" y="2845"/>
                  </a:cubicBezTo>
                  <a:cubicBezTo>
                    <a:pt x="15774" y="2753"/>
                    <a:pt x="15985" y="2657"/>
                    <a:pt x="16181" y="2561"/>
                  </a:cubicBezTo>
                  <a:cubicBezTo>
                    <a:pt x="16950" y="2174"/>
                    <a:pt x="17517" y="1735"/>
                    <a:pt x="17792" y="1254"/>
                  </a:cubicBezTo>
                  <a:cubicBezTo>
                    <a:pt x="17824" y="1197"/>
                    <a:pt x="17854" y="1140"/>
                    <a:pt x="17877" y="1083"/>
                  </a:cubicBezTo>
                  <a:cubicBezTo>
                    <a:pt x="17946" y="925"/>
                    <a:pt x="17980" y="759"/>
                    <a:pt x="17980" y="591"/>
                  </a:cubicBezTo>
                  <a:cubicBezTo>
                    <a:pt x="17980" y="260"/>
                    <a:pt x="17196" y="75"/>
                    <a:pt x="15948" y="18"/>
                  </a:cubicBezTo>
                  <a:cubicBezTo>
                    <a:pt x="15831" y="13"/>
                    <a:pt x="15710" y="10"/>
                    <a:pt x="15584" y="7"/>
                  </a:cubicBezTo>
                  <a:lnTo>
                    <a:pt x="15582" y="7"/>
                  </a:lnTo>
                  <a:cubicBezTo>
                    <a:pt x="15415" y="3"/>
                    <a:pt x="15242" y="1"/>
                    <a:pt x="15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955;p44"/>
            <p:cNvSpPr/>
            <p:nvPr/>
          </p:nvSpPr>
          <p:spPr>
            <a:xfrm rot="836338">
              <a:off x="7621666" y="732673"/>
              <a:ext cx="373693" cy="39702"/>
            </a:xfrm>
            <a:custGeom>
              <a:avLst/>
              <a:gdLst/>
              <a:ahLst/>
              <a:cxnLst/>
              <a:rect l="l" t="t" r="r" b="b"/>
              <a:pathLst>
                <a:path w="14947" h="1588" extrusionOk="0">
                  <a:moveTo>
                    <a:pt x="14947" y="1"/>
                  </a:moveTo>
                  <a:cubicBezTo>
                    <a:pt x="14396" y="140"/>
                    <a:pt x="13843" y="269"/>
                    <a:pt x="13286" y="387"/>
                  </a:cubicBezTo>
                  <a:cubicBezTo>
                    <a:pt x="9960" y="1099"/>
                    <a:pt x="6561" y="1455"/>
                    <a:pt x="3161" y="1455"/>
                  </a:cubicBezTo>
                  <a:cubicBezTo>
                    <a:pt x="2107" y="1455"/>
                    <a:pt x="1053" y="1421"/>
                    <a:pt x="0" y="1352"/>
                  </a:cubicBezTo>
                  <a:lnTo>
                    <a:pt x="0" y="1352"/>
                  </a:lnTo>
                  <a:cubicBezTo>
                    <a:pt x="182" y="1414"/>
                    <a:pt x="375" y="1470"/>
                    <a:pt x="580" y="1521"/>
                  </a:cubicBezTo>
                  <a:cubicBezTo>
                    <a:pt x="922" y="1538"/>
                    <a:pt x="1263" y="1554"/>
                    <a:pt x="1605" y="1563"/>
                  </a:cubicBezTo>
                  <a:cubicBezTo>
                    <a:pt x="2118" y="1580"/>
                    <a:pt x="2630" y="1588"/>
                    <a:pt x="3142" y="1588"/>
                  </a:cubicBezTo>
                  <a:cubicBezTo>
                    <a:pt x="6905" y="1588"/>
                    <a:pt x="10663" y="1148"/>
                    <a:pt x="14321" y="285"/>
                  </a:cubicBezTo>
                  <a:cubicBezTo>
                    <a:pt x="14541" y="193"/>
                    <a:pt x="14751" y="97"/>
                    <a:pt x="14947" y="1"/>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956;p44"/>
            <p:cNvSpPr/>
            <p:nvPr/>
          </p:nvSpPr>
          <p:spPr>
            <a:xfrm rot="836338">
              <a:off x="7598795" y="698099"/>
              <a:ext cx="445247" cy="60903"/>
            </a:xfrm>
            <a:custGeom>
              <a:avLst/>
              <a:gdLst/>
              <a:ahLst/>
              <a:cxnLst/>
              <a:rect l="l" t="t" r="r" b="b"/>
              <a:pathLst>
                <a:path w="17809" h="2436" extrusionOk="0">
                  <a:moveTo>
                    <a:pt x="17808" y="1"/>
                  </a:moveTo>
                  <a:lnTo>
                    <a:pt x="17808" y="1"/>
                  </a:lnTo>
                  <a:cubicBezTo>
                    <a:pt x="17131" y="266"/>
                    <a:pt x="16437" y="484"/>
                    <a:pt x="15731" y="667"/>
                  </a:cubicBezTo>
                  <a:cubicBezTo>
                    <a:pt x="13128" y="1341"/>
                    <a:pt x="10410" y="1622"/>
                    <a:pt x="7744" y="1935"/>
                  </a:cubicBezTo>
                  <a:cubicBezTo>
                    <a:pt x="5942" y="2146"/>
                    <a:pt x="4128" y="2302"/>
                    <a:pt x="2315" y="2302"/>
                  </a:cubicBezTo>
                  <a:cubicBezTo>
                    <a:pt x="1543" y="2302"/>
                    <a:pt x="771" y="2273"/>
                    <a:pt x="0" y="2209"/>
                  </a:cubicBezTo>
                  <a:lnTo>
                    <a:pt x="0" y="2209"/>
                  </a:lnTo>
                  <a:cubicBezTo>
                    <a:pt x="56" y="2260"/>
                    <a:pt x="116" y="2307"/>
                    <a:pt x="182" y="2355"/>
                  </a:cubicBezTo>
                  <a:cubicBezTo>
                    <a:pt x="895" y="2411"/>
                    <a:pt x="1610" y="2436"/>
                    <a:pt x="2325" y="2436"/>
                  </a:cubicBezTo>
                  <a:cubicBezTo>
                    <a:pt x="2938" y="2436"/>
                    <a:pt x="3550" y="2418"/>
                    <a:pt x="4162" y="2386"/>
                  </a:cubicBezTo>
                  <a:cubicBezTo>
                    <a:pt x="6948" y="2240"/>
                    <a:pt x="9733" y="1858"/>
                    <a:pt x="12491" y="1437"/>
                  </a:cubicBezTo>
                  <a:cubicBezTo>
                    <a:pt x="14264" y="1169"/>
                    <a:pt x="16046" y="807"/>
                    <a:pt x="17723" y="170"/>
                  </a:cubicBezTo>
                  <a:cubicBezTo>
                    <a:pt x="17755" y="113"/>
                    <a:pt x="17785" y="58"/>
                    <a:pt x="17808" y="1"/>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957;p44"/>
            <p:cNvSpPr/>
            <p:nvPr/>
          </p:nvSpPr>
          <p:spPr>
            <a:xfrm rot="836338">
              <a:off x="7634244" y="669620"/>
              <a:ext cx="368093" cy="61903"/>
            </a:xfrm>
            <a:custGeom>
              <a:avLst/>
              <a:gdLst/>
              <a:ahLst/>
              <a:cxnLst/>
              <a:rect l="l" t="t" r="r" b="b"/>
              <a:pathLst>
                <a:path w="14723" h="2476" extrusionOk="0">
                  <a:moveTo>
                    <a:pt x="14357" y="0"/>
                  </a:moveTo>
                  <a:cubicBezTo>
                    <a:pt x="13907" y="154"/>
                    <a:pt x="13453" y="299"/>
                    <a:pt x="12995" y="438"/>
                  </a:cubicBezTo>
                  <a:cubicBezTo>
                    <a:pt x="8874" y="1678"/>
                    <a:pt x="4586" y="2321"/>
                    <a:pt x="286" y="2343"/>
                  </a:cubicBezTo>
                  <a:lnTo>
                    <a:pt x="283" y="2343"/>
                  </a:lnTo>
                  <a:cubicBezTo>
                    <a:pt x="188" y="2386"/>
                    <a:pt x="93" y="2430"/>
                    <a:pt x="1" y="2475"/>
                  </a:cubicBezTo>
                  <a:cubicBezTo>
                    <a:pt x="23" y="2475"/>
                    <a:pt x="46" y="2475"/>
                    <a:pt x="69" y="2475"/>
                  </a:cubicBezTo>
                  <a:cubicBezTo>
                    <a:pt x="1043" y="2475"/>
                    <a:pt x="2018" y="2444"/>
                    <a:pt x="2991" y="2380"/>
                  </a:cubicBezTo>
                  <a:cubicBezTo>
                    <a:pt x="6988" y="2118"/>
                    <a:pt x="10942" y="1318"/>
                    <a:pt x="14723" y="12"/>
                  </a:cubicBezTo>
                  <a:cubicBezTo>
                    <a:pt x="14606" y="6"/>
                    <a:pt x="14486" y="2"/>
                    <a:pt x="14360" y="0"/>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958;p44"/>
            <p:cNvSpPr/>
            <p:nvPr/>
          </p:nvSpPr>
          <p:spPr>
            <a:xfrm rot="836338">
              <a:off x="7704664" y="669553"/>
              <a:ext cx="201010" cy="34402"/>
            </a:xfrm>
            <a:custGeom>
              <a:avLst/>
              <a:gdLst/>
              <a:ahLst/>
              <a:cxnLst/>
              <a:rect l="l" t="t" r="r" b="b"/>
              <a:pathLst>
                <a:path w="8040" h="1376" extrusionOk="0">
                  <a:moveTo>
                    <a:pt x="8039" y="1"/>
                  </a:moveTo>
                  <a:cubicBezTo>
                    <a:pt x="7906" y="12"/>
                    <a:pt x="7771" y="26"/>
                    <a:pt x="7635" y="36"/>
                  </a:cubicBezTo>
                  <a:lnTo>
                    <a:pt x="7632" y="36"/>
                  </a:lnTo>
                  <a:cubicBezTo>
                    <a:pt x="6683" y="443"/>
                    <a:pt x="5702" y="765"/>
                    <a:pt x="4655" y="950"/>
                  </a:cubicBezTo>
                  <a:cubicBezTo>
                    <a:pt x="3358" y="1178"/>
                    <a:pt x="2043" y="1243"/>
                    <a:pt x="728" y="1243"/>
                  </a:cubicBezTo>
                  <a:cubicBezTo>
                    <a:pt x="641" y="1243"/>
                    <a:pt x="555" y="1243"/>
                    <a:pt x="468" y="1243"/>
                  </a:cubicBezTo>
                  <a:lnTo>
                    <a:pt x="466" y="1243"/>
                  </a:lnTo>
                  <a:cubicBezTo>
                    <a:pt x="307" y="1285"/>
                    <a:pt x="154" y="1326"/>
                    <a:pt x="1" y="1369"/>
                  </a:cubicBezTo>
                  <a:cubicBezTo>
                    <a:pt x="250" y="1373"/>
                    <a:pt x="499" y="1375"/>
                    <a:pt x="748" y="1375"/>
                  </a:cubicBezTo>
                  <a:cubicBezTo>
                    <a:pt x="2069" y="1375"/>
                    <a:pt x="3388" y="1307"/>
                    <a:pt x="4691" y="1076"/>
                  </a:cubicBezTo>
                  <a:cubicBezTo>
                    <a:pt x="5873" y="865"/>
                    <a:pt x="6974" y="481"/>
                    <a:pt x="8039" y="1"/>
                  </a:cubicBezTo>
                  <a:close/>
                </a:path>
              </a:pathLst>
            </a:custGeom>
            <a:solidFill>
              <a:srgbClr val="08303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959;p44"/>
            <p:cNvSpPr/>
            <p:nvPr/>
          </p:nvSpPr>
          <p:spPr>
            <a:xfrm rot="-3132596">
              <a:off x="7963014" y="722065"/>
              <a:ext cx="251137" cy="334466"/>
            </a:xfrm>
            <a:custGeom>
              <a:avLst/>
              <a:gdLst/>
              <a:ahLst/>
              <a:cxnLst/>
              <a:rect l="l" t="t" r="r" b="b"/>
              <a:pathLst>
                <a:path w="10045" h="13378" extrusionOk="0">
                  <a:moveTo>
                    <a:pt x="9008" y="0"/>
                  </a:moveTo>
                  <a:cubicBezTo>
                    <a:pt x="8920" y="0"/>
                    <a:pt x="8827" y="57"/>
                    <a:pt x="8803" y="145"/>
                  </a:cubicBezTo>
                  <a:cubicBezTo>
                    <a:pt x="7682" y="4059"/>
                    <a:pt x="6547" y="9363"/>
                    <a:pt x="3011" y="11819"/>
                  </a:cubicBezTo>
                  <a:cubicBezTo>
                    <a:pt x="2706" y="11784"/>
                    <a:pt x="2410" y="11717"/>
                    <a:pt x="2119" y="11620"/>
                  </a:cubicBezTo>
                  <a:cubicBezTo>
                    <a:pt x="2096" y="11612"/>
                    <a:pt x="2074" y="11609"/>
                    <a:pt x="2054" y="11609"/>
                  </a:cubicBezTo>
                  <a:cubicBezTo>
                    <a:pt x="1861" y="11609"/>
                    <a:pt x="1798" y="11928"/>
                    <a:pt x="2015" y="11999"/>
                  </a:cubicBezTo>
                  <a:cubicBezTo>
                    <a:pt x="2179" y="12054"/>
                    <a:pt x="2346" y="12099"/>
                    <a:pt x="2514" y="12134"/>
                  </a:cubicBezTo>
                  <a:cubicBezTo>
                    <a:pt x="2321" y="12248"/>
                    <a:pt x="2115" y="12352"/>
                    <a:pt x="1907" y="12449"/>
                  </a:cubicBezTo>
                  <a:cubicBezTo>
                    <a:pt x="1890" y="12420"/>
                    <a:pt x="1868" y="12392"/>
                    <a:pt x="1832" y="12373"/>
                  </a:cubicBezTo>
                  <a:cubicBezTo>
                    <a:pt x="1712" y="12304"/>
                    <a:pt x="1600" y="12215"/>
                    <a:pt x="1517" y="12105"/>
                  </a:cubicBezTo>
                  <a:cubicBezTo>
                    <a:pt x="1473" y="12046"/>
                    <a:pt x="1410" y="12006"/>
                    <a:pt x="1343" y="12006"/>
                  </a:cubicBezTo>
                  <a:cubicBezTo>
                    <a:pt x="1311" y="12006"/>
                    <a:pt x="1279" y="12015"/>
                    <a:pt x="1248" y="12033"/>
                  </a:cubicBezTo>
                  <a:cubicBezTo>
                    <a:pt x="1164" y="12083"/>
                    <a:pt x="1113" y="12219"/>
                    <a:pt x="1176" y="12303"/>
                  </a:cubicBezTo>
                  <a:cubicBezTo>
                    <a:pt x="1270" y="12426"/>
                    <a:pt x="1374" y="12534"/>
                    <a:pt x="1497" y="12623"/>
                  </a:cubicBezTo>
                  <a:cubicBezTo>
                    <a:pt x="1308" y="12696"/>
                    <a:pt x="1114" y="12762"/>
                    <a:pt x="915" y="12822"/>
                  </a:cubicBezTo>
                  <a:cubicBezTo>
                    <a:pt x="773" y="12704"/>
                    <a:pt x="634" y="12585"/>
                    <a:pt x="493" y="12465"/>
                  </a:cubicBezTo>
                  <a:cubicBezTo>
                    <a:pt x="452" y="12429"/>
                    <a:pt x="400" y="12409"/>
                    <a:pt x="348" y="12409"/>
                  </a:cubicBezTo>
                  <a:cubicBezTo>
                    <a:pt x="301" y="12409"/>
                    <a:pt x="254" y="12426"/>
                    <a:pt x="215" y="12465"/>
                  </a:cubicBezTo>
                  <a:cubicBezTo>
                    <a:pt x="143" y="12537"/>
                    <a:pt x="135" y="12675"/>
                    <a:pt x="215" y="12743"/>
                  </a:cubicBezTo>
                  <a:cubicBezTo>
                    <a:pt x="294" y="12812"/>
                    <a:pt x="372" y="12878"/>
                    <a:pt x="451" y="12945"/>
                  </a:cubicBezTo>
                  <a:cubicBezTo>
                    <a:pt x="381" y="12962"/>
                    <a:pt x="307" y="12981"/>
                    <a:pt x="234" y="12995"/>
                  </a:cubicBezTo>
                  <a:cubicBezTo>
                    <a:pt x="1" y="13043"/>
                    <a:pt x="79" y="13378"/>
                    <a:pt x="295" y="13378"/>
                  </a:cubicBezTo>
                  <a:cubicBezTo>
                    <a:pt x="310" y="13378"/>
                    <a:pt x="325" y="13376"/>
                    <a:pt x="341" y="13373"/>
                  </a:cubicBezTo>
                  <a:cubicBezTo>
                    <a:pt x="6079" y="12212"/>
                    <a:pt x="7658" y="5685"/>
                    <a:pt x="9025" y="801"/>
                  </a:cubicBezTo>
                  <a:lnTo>
                    <a:pt x="9025" y="801"/>
                  </a:lnTo>
                  <a:cubicBezTo>
                    <a:pt x="9579" y="2338"/>
                    <a:pt x="9566" y="3999"/>
                    <a:pt x="9000" y="5548"/>
                  </a:cubicBezTo>
                  <a:cubicBezTo>
                    <a:pt x="8947" y="5692"/>
                    <a:pt x="9065" y="5786"/>
                    <a:pt x="9186" y="5786"/>
                  </a:cubicBezTo>
                  <a:cubicBezTo>
                    <a:pt x="9265" y="5786"/>
                    <a:pt x="9345" y="5746"/>
                    <a:pt x="9378" y="5652"/>
                  </a:cubicBezTo>
                  <a:cubicBezTo>
                    <a:pt x="10045" y="3828"/>
                    <a:pt x="9960" y="1865"/>
                    <a:pt x="9162" y="96"/>
                  </a:cubicBezTo>
                  <a:cubicBezTo>
                    <a:pt x="9132" y="29"/>
                    <a:pt x="9071" y="0"/>
                    <a:pt x="90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960;p44"/>
            <p:cNvSpPr/>
            <p:nvPr/>
          </p:nvSpPr>
          <p:spPr>
            <a:xfrm rot="-3132596">
              <a:off x="7831900" y="786662"/>
              <a:ext cx="325466" cy="333641"/>
            </a:xfrm>
            <a:custGeom>
              <a:avLst/>
              <a:gdLst/>
              <a:ahLst/>
              <a:cxnLst/>
              <a:rect l="l" t="t" r="r" b="b"/>
              <a:pathLst>
                <a:path w="13018" h="13345" extrusionOk="0">
                  <a:moveTo>
                    <a:pt x="10942" y="1"/>
                  </a:moveTo>
                  <a:cubicBezTo>
                    <a:pt x="10858" y="1"/>
                    <a:pt x="10775" y="49"/>
                    <a:pt x="10753" y="142"/>
                  </a:cubicBezTo>
                  <a:cubicBezTo>
                    <a:pt x="10060" y="3052"/>
                    <a:pt x="8836" y="5814"/>
                    <a:pt x="7115" y="8265"/>
                  </a:cubicBezTo>
                  <a:cubicBezTo>
                    <a:pt x="6206" y="9560"/>
                    <a:pt x="5083" y="10888"/>
                    <a:pt x="3734" y="11801"/>
                  </a:cubicBezTo>
                  <a:cubicBezTo>
                    <a:pt x="3489" y="11774"/>
                    <a:pt x="3265" y="11689"/>
                    <a:pt x="3060" y="11555"/>
                  </a:cubicBezTo>
                  <a:cubicBezTo>
                    <a:pt x="3026" y="11533"/>
                    <a:pt x="2992" y="11523"/>
                    <a:pt x="2960" y="11523"/>
                  </a:cubicBezTo>
                  <a:cubicBezTo>
                    <a:pt x="2795" y="11523"/>
                    <a:pt x="2685" y="11780"/>
                    <a:pt x="2863" y="11896"/>
                  </a:cubicBezTo>
                  <a:cubicBezTo>
                    <a:pt x="2993" y="11979"/>
                    <a:pt x="3128" y="12044"/>
                    <a:pt x="3270" y="12094"/>
                  </a:cubicBezTo>
                  <a:cubicBezTo>
                    <a:pt x="3076" y="12205"/>
                    <a:pt x="2879" y="12309"/>
                    <a:pt x="2678" y="12403"/>
                  </a:cubicBezTo>
                  <a:cubicBezTo>
                    <a:pt x="2655" y="12375"/>
                    <a:pt x="2621" y="12357"/>
                    <a:pt x="2574" y="12350"/>
                  </a:cubicBezTo>
                  <a:cubicBezTo>
                    <a:pt x="2152" y="12287"/>
                    <a:pt x="1773" y="12123"/>
                    <a:pt x="1451" y="11840"/>
                  </a:cubicBezTo>
                  <a:cubicBezTo>
                    <a:pt x="1410" y="11805"/>
                    <a:pt x="1365" y="11790"/>
                    <a:pt x="1321" y="11790"/>
                  </a:cubicBezTo>
                  <a:cubicBezTo>
                    <a:pt x="1162" y="11790"/>
                    <a:pt x="1023" y="11989"/>
                    <a:pt x="1173" y="12118"/>
                  </a:cubicBezTo>
                  <a:cubicBezTo>
                    <a:pt x="1443" y="12357"/>
                    <a:pt x="1751" y="12533"/>
                    <a:pt x="2088" y="12641"/>
                  </a:cubicBezTo>
                  <a:cubicBezTo>
                    <a:pt x="1873" y="12715"/>
                    <a:pt x="1651" y="12776"/>
                    <a:pt x="1424" y="12826"/>
                  </a:cubicBezTo>
                  <a:cubicBezTo>
                    <a:pt x="1414" y="12817"/>
                    <a:pt x="1404" y="12807"/>
                    <a:pt x="1391" y="12799"/>
                  </a:cubicBezTo>
                  <a:cubicBezTo>
                    <a:pt x="1244" y="12713"/>
                    <a:pt x="1099" y="12625"/>
                    <a:pt x="953" y="12536"/>
                  </a:cubicBezTo>
                  <a:cubicBezTo>
                    <a:pt x="920" y="12516"/>
                    <a:pt x="887" y="12507"/>
                    <a:pt x="856" y="12507"/>
                  </a:cubicBezTo>
                  <a:cubicBezTo>
                    <a:pt x="686" y="12507"/>
                    <a:pt x="573" y="12767"/>
                    <a:pt x="755" y="12877"/>
                  </a:cubicBezTo>
                  <a:cubicBezTo>
                    <a:pt x="780" y="12890"/>
                    <a:pt x="803" y="12905"/>
                    <a:pt x="827" y="12920"/>
                  </a:cubicBezTo>
                  <a:cubicBezTo>
                    <a:pt x="638" y="12937"/>
                    <a:pt x="448" y="12950"/>
                    <a:pt x="254" y="12950"/>
                  </a:cubicBezTo>
                  <a:cubicBezTo>
                    <a:pt x="1" y="12950"/>
                    <a:pt x="1" y="13344"/>
                    <a:pt x="250" y="13344"/>
                  </a:cubicBezTo>
                  <a:cubicBezTo>
                    <a:pt x="3157" y="13338"/>
                    <a:pt x="5422" y="11203"/>
                    <a:pt x="7058" y="9011"/>
                  </a:cubicBezTo>
                  <a:cubicBezTo>
                    <a:pt x="8903" y="6537"/>
                    <a:pt x="10236" y="3711"/>
                    <a:pt x="11011" y="728"/>
                  </a:cubicBezTo>
                  <a:cubicBezTo>
                    <a:pt x="11752" y="2113"/>
                    <a:pt x="12286" y="3584"/>
                    <a:pt x="12607" y="5126"/>
                  </a:cubicBezTo>
                  <a:cubicBezTo>
                    <a:pt x="12628" y="5225"/>
                    <a:pt x="12700" y="5268"/>
                    <a:pt x="12777" y="5268"/>
                  </a:cubicBezTo>
                  <a:cubicBezTo>
                    <a:pt x="12892" y="5268"/>
                    <a:pt x="13017" y="5170"/>
                    <a:pt x="12986" y="5022"/>
                  </a:cubicBezTo>
                  <a:cubicBezTo>
                    <a:pt x="12623" y="3285"/>
                    <a:pt x="11995" y="1633"/>
                    <a:pt x="11112" y="94"/>
                  </a:cubicBezTo>
                  <a:cubicBezTo>
                    <a:pt x="11075" y="31"/>
                    <a:pt x="11008" y="1"/>
                    <a:pt x="10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961;p44"/>
            <p:cNvSpPr/>
            <p:nvPr/>
          </p:nvSpPr>
          <p:spPr>
            <a:xfrm rot="-3132596">
              <a:off x="8161770" y="530977"/>
              <a:ext cx="255287" cy="347967"/>
            </a:xfrm>
            <a:custGeom>
              <a:avLst/>
              <a:gdLst/>
              <a:ahLst/>
              <a:cxnLst/>
              <a:rect l="l" t="t" r="r" b="b"/>
              <a:pathLst>
                <a:path w="10211" h="13918" extrusionOk="0">
                  <a:moveTo>
                    <a:pt x="3246" y="0"/>
                  </a:moveTo>
                  <a:cubicBezTo>
                    <a:pt x="3230" y="0"/>
                    <a:pt x="3214" y="2"/>
                    <a:pt x="3198" y="5"/>
                  </a:cubicBezTo>
                  <a:cubicBezTo>
                    <a:pt x="1140" y="430"/>
                    <a:pt x="471" y="2565"/>
                    <a:pt x="36" y="4356"/>
                  </a:cubicBezTo>
                  <a:cubicBezTo>
                    <a:pt x="0" y="4505"/>
                    <a:pt x="123" y="4602"/>
                    <a:pt x="238" y="4602"/>
                  </a:cubicBezTo>
                  <a:cubicBezTo>
                    <a:pt x="315" y="4602"/>
                    <a:pt x="388" y="4559"/>
                    <a:pt x="410" y="4461"/>
                  </a:cubicBezTo>
                  <a:cubicBezTo>
                    <a:pt x="793" y="2878"/>
                    <a:pt x="1335" y="954"/>
                    <a:pt x="3059" y="446"/>
                  </a:cubicBezTo>
                  <a:cubicBezTo>
                    <a:pt x="3173" y="3404"/>
                    <a:pt x="3131" y="6541"/>
                    <a:pt x="4466" y="9255"/>
                  </a:cubicBezTo>
                  <a:cubicBezTo>
                    <a:pt x="5043" y="10423"/>
                    <a:pt x="5876" y="11488"/>
                    <a:pt x="6910" y="12258"/>
                  </a:cubicBezTo>
                  <a:cubicBezTo>
                    <a:pt x="6858" y="12304"/>
                    <a:pt x="6806" y="12355"/>
                    <a:pt x="6761" y="12408"/>
                  </a:cubicBezTo>
                  <a:cubicBezTo>
                    <a:pt x="6691" y="12488"/>
                    <a:pt x="6680" y="12605"/>
                    <a:pt x="6761" y="12686"/>
                  </a:cubicBezTo>
                  <a:cubicBezTo>
                    <a:pt x="6797" y="12723"/>
                    <a:pt x="6851" y="12743"/>
                    <a:pt x="6905" y="12743"/>
                  </a:cubicBezTo>
                  <a:cubicBezTo>
                    <a:pt x="6955" y="12743"/>
                    <a:pt x="7005" y="12725"/>
                    <a:pt x="7039" y="12686"/>
                  </a:cubicBezTo>
                  <a:cubicBezTo>
                    <a:pt x="7107" y="12610"/>
                    <a:pt x="7174" y="12547"/>
                    <a:pt x="7247" y="12493"/>
                  </a:cubicBezTo>
                  <a:cubicBezTo>
                    <a:pt x="7306" y="12531"/>
                    <a:pt x="7364" y="12567"/>
                    <a:pt x="7423" y="12604"/>
                  </a:cubicBezTo>
                  <a:cubicBezTo>
                    <a:pt x="7436" y="12825"/>
                    <a:pt x="7451" y="13048"/>
                    <a:pt x="7464" y="13269"/>
                  </a:cubicBezTo>
                  <a:cubicBezTo>
                    <a:pt x="7471" y="13395"/>
                    <a:pt x="7573" y="13458"/>
                    <a:pt x="7671" y="13458"/>
                  </a:cubicBezTo>
                  <a:cubicBezTo>
                    <a:pt x="7769" y="13458"/>
                    <a:pt x="7864" y="13395"/>
                    <a:pt x="7856" y="13269"/>
                  </a:cubicBezTo>
                  <a:cubicBezTo>
                    <a:pt x="7849" y="13122"/>
                    <a:pt x="7840" y="12977"/>
                    <a:pt x="7832" y="12831"/>
                  </a:cubicBezTo>
                  <a:lnTo>
                    <a:pt x="7832" y="12831"/>
                  </a:lnTo>
                  <a:cubicBezTo>
                    <a:pt x="7996" y="12917"/>
                    <a:pt x="8164" y="12998"/>
                    <a:pt x="8338" y="13067"/>
                  </a:cubicBezTo>
                  <a:cubicBezTo>
                    <a:pt x="8445" y="13364"/>
                    <a:pt x="8609" y="13633"/>
                    <a:pt x="8835" y="13860"/>
                  </a:cubicBezTo>
                  <a:cubicBezTo>
                    <a:pt x="8875" y="13901"/>
                    <a:pt x="8921" y="13918"/>
                    <a:pt x="8965" y="13918"/>
                  </a:cubicBezTo>
                  <a:cubicBezTo>
                    <a:pt x="9116" y="13918"/>
                    <a:pt x="9250" y="13720"/>
                    <a:pt x="9113" y="13582"/>
                  </a:cubicBezTo>
                  <a:cubicBezTo>
                    <a:pt x="9012" y="13480"/>
                    <a:pt x="8924" y="13367"/>
                    <a:pt x="8852" y="13248"/>
                  </a:cubicBezTo>
                  <a:lnTo>
                    <a:pt x="8852" y="13248"/>
                  </a:lnTo>
                  <a:cubicBezTo>
                    <a:pt x="9208" y="13355"/>
                    <a:pt x="9576" y="13430"/>
                    <a:pt x="9958" y="13466"/>
                  </a:cubicBezTo>
                  <a:cubicBezTo>
                    <a:pt x="9965" y="13467"/>
                    <a:pt x="9972" y="13467"/>
                    <a:pt x="9979" y="13467"/>
                  </a:cubicBezTo>
                  <a:cubicBezTo>
                    <a:pt x="10211" y="13467"/>
                    <a:pt x="10200" y="13095"/>
                    <a:pt x="9958" y="13073"/>
                  </a:cubicBezTo>
                  <a:cubicBezTo>
                    <a:pt x="9486" y="13027"/>
                    <a:pt x="9034" y="12919"/>
                    <a:pt x="8608" y="12758"/>
                  </a:cubicBezTo>
                  <a:cubicBezTo>
                    <a:pt x="8584" y="12742"/>
                    <a:pt x="8556" y="12733"/>
                    <a:pt x="8529" y="12727"/>
                  </a:cubicBezTo>
                  <a:cubicBezTo>
                    <a:pt x="6743" y="12024"/>
                    <a:pt x="5379" y="10406"/>
                    <a:pt x="4623" y="8647"/>
                  </a:cubicBezTo>
                  <a:cubicBezTo>
                    <a:pt x="3485" y="6002"/>
                    <a:pt x="3566" y="3016"/>
                    <a:pt x="3447" y="195"/>
                  </a:cubicBezTo>
                  <a:cubicBezTo>
                    <a:pt x="3442" y="78"/>
                    <a:pt x="3354" y="0"/>
                    <a:pt x="3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654946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43"/>
          <p:cNvSpPr txBox="1">
            <a:spLocks noGrp="1"/>
          </p:cNvSpPr>
          <p:nvPr>
            <p:ph type="title"/>
          </p:nvPr>
        </p:nvSpPr>
        <p:spPr>
          <a:xfrm>
            <a:off x="720000" y="439534"/>
            <a:ext cx="5218800" cy="12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t>Model selection (GLOBAL)</a:t>
            </a:r>
            <a:endParaRPr sz="2800" dirty="0"/>
          </a:p>
        </p:txBody>
      </p:sp>
      <p:sp>
        <p:nvSpPr>
          <p:cNvPr id="757" name="Google Shape;757;p43"/>
          <p:cNvSpPr txBox="1">
            <a:spLocks noGrp="1"/>
          </p:cNvSpPr>
          <p:nvPr>
            <p:ph type="subTitle" idx="1"/>
          </p:nvPr>
        </p:nvSpPr>
        <p:spPr>
          <a:xfrm>
            <a:off x="720000" y="1390009"/>
            <a:ext cx="5218800" cy="2298300"/>
          </a:xfrm>
          <a:prstGeom prst="rect">
            <a:avLst/>
          </a:prstGeom>
        </p:spPr>
        <p:txBody>
          <a:bodyPr spcFirstLastPara="1" wrap="square" lIns="91425" tIns="91425" rIns="91425" bIns="91425" anchor="t" anchorCtr="0">
            <a:noAutofit/>
          </a:bodyPr>
          <a:lstStyle/>
          <a:p>
            <a:r>
              <a:rPr lang="en-US" dirty="0"/>
              <a:t>Naive Bayes</a:t>
            </a:r>
            <a:r>
              <a:rPr lang="en-GB" dirty="0"/>
              <a:t> </a:t>
            </a:r>
            <a:r>
              <a:rPr lang="en-US" dirty="0" smtClean="0"/>
              <a:t>- </a:t>
            </a:r>
            <a:r>
              <a:rPr lang="en-US" dirty="0"/>
              <a:t>Probabilistic model based on Bayes’ theorem, assuming feature independence. </a:t>
            </a:r>
            <a:endParaRPr lang="en-US" dirty="0" smtClean="0"/>
          </a:p>
          <a:p>
            <a:r>
              <a:rPr lang="en-US" dirty="0" smtClean="0"/>
              <a:t>Chosen </a:t>
            </a:r>
            <a:r>
              <a:rPr lang="en-US" dirty="0"/>
              <a:t>for its simplicity and efficiency as a baseline model. </a:t>
            </a:r>
            <a:endParaRPr lang="en-GB" dirty="0"/>
          </a:p>
          <a:p>
            <a:r>
              <a:rPr lang="en-US" dirty="0"/>
              <a:t>Gaussian variant used for handling continuous data like temperature and humidity</a:t>
            </a:r>
            <a:r>
              <a:rPr lang="en-US" dirty="0" smtClean="0"/>
              <a:t>.</a:t>
            </a:r>
          </a:p>
          <a:p>
            <a:pPr marL="139700" indent="0">
              <a:buNone/>
            </a:pPr>
            <a:endParaRPr lang="en-GB" dirty="0"/>
          </a:p>
          <a:p>
            <a:r>
              <a:rPr lang="en-US" dirty="0"/>
              <a:t>Gradient Boosting  - Ensemble technique that builds models sequentially, correcting errors iteratively. </a:t>
            </a:r>
            <a:endParaRPr lang="en-US" dirty="0"/>
          </a:p>
          <a:p>
            <a:r>
              <a:rPr lang="en-US" dirty="0"/>
              <a:t>Effective at capturing complex relationships between weather variables and malaria incidence. </a:t>
            </a:r>
            <a:endParaRPr lang="en-GB" dirty="0"/>
          </a:p>
          <a:p>
            <a:endParaRPr lang="en-GB" dirty="0"/>
          </a:p>
          <a:p>
            <a:pPr marL="0" lvl="0" indent="0" algn="l" rtl="0">
              <a:spcBef>
                <a:spcPts val="1000"/>
              </a:spcBef>
              <a:spcAft>
                <a:spcPts val="0"/>
              </a:spcAft>
              <a:buNone/>
            </a:pPr>
            <a:endParaRPr dirty="0"/>
          </a:p>
        </p:txBody>
      </p:sp>
      <p:cxnSp>
        <p:nvCxnSpPr>
          <p:cNvPr id="758" name="Google Shape;758;p43"/>
          <p:cNvCxnSpPr>
            <a:cxnSpLocks/>
          </p:cNvCxnSpPr>
          <p:nvPr/>
        </p:nvCxnSpPr>
        <p:spPr>
          <a:xfrm>
            <a:off x="0" y="4303325"/>
            <a:ext cx="7019778" cy="0"/>
          </a:xfrm>
          <a:prstGeom prst="straightConnector1">
            <a:avLst/>
          </a:prstGeom>
          <a:noFill/>
          <a:ln w="9525" cap="flat" cmpd="sng">
            <a:solidFill>
              <a:schemeClr val="dk1"/>
            </a:solidFill>
            <a:prstDash val="solid"/>
            <a:round/>
            <a:headEnd type="none" w="med" len="med"/>
            <a:tailEnd type="none" w="med" len="med"/>
          </a:ln>
        </p:spPr>
      </p:cxnSp>
      <p:sp>
        <p:nvSpPr>
          <p:cNvPr id="3" name="Rectangle 2"/>
          <p:cNvSpPr/>
          <p:nvPr/>
        </p:nvSpPr>
        <p:spPr>
          <a:xfrm>
            <a:off x="132522" y="4399722"/>
            <a:ext cx="1093304" cy="404191"/>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42307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43"/>
          <p:cNvSpPr txBox="1">
            <a:spLocks noGrp="1"/>
          </p:cNvSpPr>
          <p:nvPr>
            <p:ph type="title"/>
          </p:nvPr>
        </p:nvSpPr>
        <p:spPr>
          <a:xfrm>
            <a:off x="720000" y="439534"/>
            <a:ext cx="5218800" cy="12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t>Model selection (GLOBAL)</a:t>
            </a:r>
            <a:endParaRPr sz="2800" dirty="0"/>
          </a:p>
        </p:txBody>
      </p:sp>
      <p:sp>
        <p:nvSpPr>
          <p:cNvPr id="757" name="Google Shape;757;p43"/>
          <p:cNvSpPr txBox="1">
            <a:spLocks noGrp="1"/>
          </p:cNvSpPr>
          <p:nvPr>
            <p:ph type="subTitle" idx="1"/>
          </p:nvPr>
        </p:nvSpPr>
        <p:spPr>
          <a:xfrm>
            <a:off x="720000" y="1390008"/>
            <a:ext cx="6299778" cy="2359027"/>
          </a:xfrm>
          <a:prstGeom prst="rect">
            <a:avLst/>
          </a:prstGeom>
        </p:spPr>
        <p:txBody>
          <a:bodyPr spcFirstLastPara="1" wrap="square" lIns="91425" tIns="91425" rIns="91425" bIns="91425" anchor="t" anchorCtr="0">
            <a:noAutofit/>
          </a:bodyPr>
          <a:lstStyle/>
          <a:p>
            <a:r>
              <a:rPr lang="en-US" dirty="0" smtClean="0"/>
              <a:t>Random Forest </a:t>
            </a:r>
            <a:r>
              <a:rPr lang="en-US" dirty="0"/>
              <a:t>- Ensemble method constructing multiple decision trees and averaging predictions.  </a:t>
            </a:r>
            <a:endParaRPr lang="en-US" dirty="0"/>
          </a:p>
          <a:p>
            <a:r>
              <a:rPr lang="en-US" dirty="0" smtClean="0"/>
              <a:t>Reduces </a:t>
            </a:r>
            <a:r>
              <a:rPr lang="en-US" dirty="0"/>
              <a:t>overfitting by using bootstrapped samples and random feature subsets.</a:t>
            </a:r>
            <a:endParaRPr lang="en-GB" dirty="0"/>
          </a:p>
          <a:p>
            <a:r>
              <a:rPr lang="en-US" dirty="0" smtClean="0"/>
              <a:t>Achieved </a:t>
            </a:r>
            <a:r>
              <a:rPr lang="en-US" dirty="0"/>
              <a:t>the highest precision, recall, and F1 score, making it the final model choice</a:t>
            </a:r>
          </a:p>
          <a:p>
            <a:pPr marL="0" lvl="0" indent="0" algn="l" rtl="0">
              <a:spcBef>
                <a:spcPts val="1000"/>
              </a:spcBef>
              <a:spcAft>
                <a:spcPts val="0"/>
              </a:spcAft>
              <a:buNone/>
            </a:pPr>
            <a:endParaRPr dirty="0"/>
          </a:p>
        </p:txBody>
      </p:sp>
      <p:cxnSp>
        <p:nvCxnSpPr>
          <p:cNvPr id="758" name="Google Shape;758;p43"/>
          <p:cNvCxnSpPr>
            <a:cxnSpLocks/>
          </p:cNvCxnSpPr>
          <p:nvPr/>
        </p:nvCxnSpPr>
        <p:spPr>
          <a:xfrm>
            <a:off x="0" y="4303325"/>
            <a:ext cx="7019778" cy="0"/>
          </a:xfrm>
          <a:prstGeom prst="straightConnector1">
            <a:avLst/>
          </a:prstGeom>
          <a:noFill/>
          <a:ln w="9525" cap="flat" cmpd="sng">
            <a:solidFill>
              <a:schemeClr val="dk1"/>
            </a:solidFill>
            <a:prstDash val="solid"/>
            <a:round/>
            <a:headEnd type="none" w="med" len="med"/>
            <a:tailEnd type="none" w="med" len="med"/>
          </a:ln>
        </p:spPr>
      </p:cxnSp>
      <p:sp>
        <p:nvSpPr>
          <p:cNvPr id="3" name="Rectangle 2"/>
          <p:cNvSpPr/>
          <p:nvPr/>
        </p:nvSpPr>
        <p:spPr>
          <a:xfrm>
            <a:off x="132522" y="4399722"/>
            <a:ext cx="1093304" cy="404191"/>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43322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Methodology </a:t>
            </a:r>
            <a:br>
              <a:rPr lang="en-US" dirty="0" smtClean="0"/>
            </a:br>
            <a:r>
              <a:rPr lang="en-US" dirty="0" smtClean="0"/>
              <a:t>Flowchart</a:t>
            </a:r>
            <a:endParaRPr dirty="0"/>
          </a:p>
          <a:p>
            <a:pPr marL="0" lvl="0" indent="0" algn="l" rtl="0">
              <a:spcBef>
                <a:spcPts val="0"/>
              </a:spcBef>
              <a:spcAft>
                <a:spcPts val="0"/>
              </a:spcAft>
              <a:buNone/>
            </a:pPr>
            <a:endParaRPr sz="1400" dirty="0">
              <a:latin typeface="Raleway"/>
              <a:ea typeface="Raleway"/>
              <a:cs typeface="Raleway"/>
              <a:sym typeface="Raleway"/>
            </a:endParaRPr>
          </a:p>
          <a:p>
            <a:pPr marL="0" lvl="0" indent="0" algn="l" rtl="0">
              <a:spcBef>
                <a:spcPts val="0"/>
              </a:spcBef>
              <a:spcAft>
                <a:spcPts val="0"/>
              </a:spcAft>
              <a:buNone/>
            </a:pPr>
            <a:endParaRPr dirty="0"/>
          </a:p>
        </p:txBody>
      </p:sp>
      <p:sp>
        <p:nvSpPr>
          <p:cNvPr id="5" name="Google Shape;757;p43"/>
          <p:cNvSpPr txBox="1">
            <a:spLocks/>
          </p:cNvSpPr>
          <p:nvPr/>
        </p:nvSpPr>
        <p:spPr>
          <a:xfrm>
            <a:off x="720000" y="1390009"/>
            <a:ext cx="5218800" cy="2298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dk1"/>
                </a:solidFill>
                <a:latin typeface="Raleway"/>
                <a:ea typeface="Raleway"/>
                <a:cs typeface="Raleway"/>
                <a:sym typeface="Raleway"/>
              </a:rPr>
              <a:t>District</a:t>
            </a:r>
          </a:p>
          <a:p>
            <a:pPr>
              <a:spcBef>
                <a:spcPts val="1000"/>
              </a:spcBef>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6235" y="0"/>
            <a:ext cx="2788781" cy="5143500"/>
          </a:xfrm>
          <a:prstGeom prst="rect">
            <a:avLst/>
          </a:prstGeom>
        </p:spPr>
      </p:pic>
    </p:spTree>
    <p:extLst>
      <p:ext uri="{BB962C8B-B14F-4D97-AF65-F5344CB8AC3E}">
        <p14:creationId xmlns:p14="http://schemas.microsoft.com/office/powerpoint/2010/main" val="29245108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816C-5FBE-605A-3CB2-CE0B97776160}"/>
              </a:ext>
            </a:extLst>
          </p:cNvPr>
          <p:cNvSpPr>
            <a:spLocks noGrp="1"/>
          </p:cNvSpPr>
          <p:nvPr>
            <p:ph type="title"/>
          </p:nvPr>
        </p:nvSpPr>
        <p:spPr>
          <a:xfrm>
            <a:off x="422031" y="218048"/>
            <a:ext cx="4916658" cy="822961"/>
          </a:xfrm>
        </p:spPr>
        <p:txBody>
          <a:bodyPr/>
          <a:lstStyle/>
          <a:p>
            <a:r>
              <a:rPr lang="en-GB" dirty="0"/>
              <a:t>Model selection (DISTRICT)</a:t>
            </a:r>
            <a:endParaRPr lang="en-US" dirty="0"/>
          </a:p>
        </p:txBody>
      </p:sp>
      <p:sp>
        <p:nvSpPr>
          <p:cNvPr id="3" name="Subtitle 2">
            <a:extLst>
              <a:ext uri="{FF2B5EF4-FFF2-40B4-BE49-F238E27FC236}">
                <a16:creationId xmlns:a16="http://schemas.microsoft.com/office/drawing/2014/main" id="{404DDE4C-F901-12BC-C682-EECB7C2D8262}"/>
              </a:ext>
            </a:extLst>
          </p:cNvPr>
          <p:cNvSpPr>
            <a:spLocks noGrp="1"/>
          </p:cNvSpPr>
          <p:nvPr>
            <p:ph type="subTitle" idx="1"/>
          </p:nvPr>
        </p:nvSpPr>
        <p:spPr>
          <a:xfrm>
            <a:off x="312036" y="1265744"/>
            <a:ext cx="6672573" cy="3418797"/>
          </a:xfrm>
        </p:spPr>
        <p:txBody>
          <a:bodyPr/>
          <a:lstStyle/>
          <a:p>
            <a:r>
              <a:rPr lang="en-US" sz="1200" dirty="0"/>
              <a:t>Linear Regression: Serves as a baseline model for predicting malaria cases. </a:t>
            </a:r>
            <a:endParaRPr lang="en-US" sz="1200" dirty="0" smtClean="0"/>
          </a:p>
          <a:p>
            <a:r>
              <a:rPr lang="en-US" sz="1200" dirty="0" smtClean="0"/>
              <a:t>Lasso </a:t>
            </a:r>
            <a:r>
              <a:rPr lang="en-US" sz="1200" dirty="0"/>
              <a:t>Regression: Introduces L1 regularization, aiding in feature selection by shrinking less important coefficients to zero. Balances model accuracy and interpretability by identifying key predictors. Achieves the lowest MAE, indicating high predictive accuracy.</a:t>
            </a:r>
            <a:endParaRPr lang="en-GB" sz="1200" dirty="0"/>
          </a:p>
          <a:p>
            <a:r>
              <a:rPr lang="en-US" sz="1200" dirty="0"/>
              <a:t>Ridge Regression: Uses L2 regularization to handle multicollinearity and stabilize the model. Distributes coefficient weights more evenly, improving model robustness. Shows strong performance, slightly behind Lasso Regression in accuracy.</a:t>
            </a:r>
            <a:endParaRPr lang="en-GB" sz="1200" dirty="0"/>
          </a:p>
          <a:p>
            <a:r>
              <a:rPr lang="en-US" sz="1200" dirty="0"/>
              <a:t>XGBoost Regression: Utilizes ensemble learning through gradient boosting. Captures complex, non-linear relationships between climate variables and malaria incidence. Despite its complexity, did not outperform simpler linear models in this study.</a:t>
            </a:r>
            <a:endParaRPr lang="en-GB" sz="1200" dirty="0"/>
          </a:p>
          <a:p>
            <a:endParaRPr lang="en-US" dirty="0"/>
          </a:p>
        </p:txBody>
      </p:sp>
    </p:spTree>
    <p:extLst>
      <p:ext uri="{BB962C8B-B14F-4D97-AF65-F5344CB8AC3E}">
        <p14:creationId xmlns:p14="http://schemas.microsoft.com/office/powerpoint/2010/main" val="13604247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DC349-CD0B-CA71-44CA-FECFE5BDBEED}"/>
              </a:ext>
            </a:extLst>
          </p:cNvPr>
          <p:cNvSpPr>
            <a:spLocks noGrp="1"/>
          </p:cNvSpPr>
          <p:nvPr>
            <p:ph type="title"/>
          </p:nvPr>
        </p:nvSpPr>
        <p:spPr>
          <a:xfrm>
            <a:off x="386861" y="321717"/>
            <a:ext cx="4639791" cy="552238"/>
          </a:xfrm>
        </p:spPr>
        <p:txBody>
          <a:bodyPr/>
          <a:lstStyle/>
          <a:p>
            <a:r>
              <a:rPr lang="en-GB" dirty="0"/>
              <a:t>Model selection</a:t>
            </a:r>
            <a:endParaRPr lang="en-US" dirty="0"/>
          </a:p>
        </p:txBody>
      </p:sp>
      <p:sp>
        <p:nvSpPr>
          <p:cNvPr id="3" name="Subtitle 2">
            <a:extLst>
              <a:ext uri="{FF2B5EF4-FFF2-40B4-BE49-F238E27FC236}">
                <a16:creationId xmlns:a16="http://schemas.microsoft.com/office/drawing/2014/main" id="{175E8FAC-8DAB-C2ED-443B-27FAD7839940}"/>
              </a:ext>
            </a:extLst>
          </p:cNvPr>
          <p:cNvSpPr>
            <a:spLocks noGrp="1"/>
          </p:cNvSpPr>
          <p:nvPr>
            <p:ph type="subTitle" idx="1"/>
          </p:nvPr>
        </p:nvSpPr>
        <p:spPr>
          <a:xfrm>
            <a:off x="305004" y="984391"/>
            <a:ext cx="6187236" cy="3285154"/>
          </a:xfrm>
        </p:spPr>
        <p:txBody>
          <a:bodyPr/>
          <a:lstStyle/>
          <a:p>
            <a:r>
              <a:rPr lang="en-US" sz="1200" dirty="0"/>
              <a:t>Decision Tree Regression: Models non-linear relationships by partitioning data based on feature values. Creates a tree-like structure for making predictions. Exhibited the highest </a:t>
            </a:r>
            <a:r>
              <a:rPr lang="en-US" sz="1200" dirty="0" smtClean="0"/>
              <a:t>MAE.</a:t>
            </a:r>
          </a:p>
          <a:p>
            <a:pPr marL="139700" indent="0">
              <a:buNone/>
            </a:pPr>
            <a:endParaRPr lang="en-GB" sz="1200" dirty="0"/>
          </a:p>
          <a:p>
            <a:r>
              <a:rPr lang="en-US" sz="1200" dirty="0"/>
              <a:t>Ensemble Approach: Combines predictions from multiple models </a:t>
            </a:r>
            <a:r>
              <a:rPr lang="en-US" sz="1200" dirty="0" smtClean="0"/>
              <a:t>(</a:t>
            </a:r>
            <a:r>
              <a:rPr lang="en-US" sz="1200" dirty="0" err="1" smtClean="0"/>
              <a:t>XGBoost</a:t>
            </a:r>
            <a:r>
              <a:rPr lang="en-US" sz="1200" dirty="0" smtClean="0"/>
              <a:t> </a:t>
            </a:r>
            <a:r>
              <a:rPr lang="en-US" sz="1200" dirty="0"/>
              <a:t>and Ridge Regression).Aims to improve overall accuracy and robustness.</a:t>
            </a:r>
            <a:endParaRPr lang="en-GB" sz="1200" dirty="0"/>
          </a:p>
          <a:p>
            <a:r>
              <a:rPr lang="en-US" sz="1200" dirty="0"/>
              <a:t>Did not enhance predictive accuracy, suggesting that model combination can introduce complexity without clear benefits</a:t>
            </a:r>
            <a:r>
              <a:rPr lang="en-US" sz="1200" dirty="0" smtClean="0"/>
              <a:t>.</a:t>
            </a:r>
          </a:p>
          <a:p>
            <a:pPr marL="139700" indent="0">
              <a:buNone/>
            </a:pPr>
            <a:endParaRPr lang="en-GB" sz="1200" dirty="0"/>
          </a:p>
          <a:p>
            <a:r>
              <a:rPr lang="en-US" sz="1200" dirty="0"/>
              <a:t>Key Findings: Simpler linear models like Lasso and Ridge Regression were more effective in this context. Lasso Regression performed best, highlighting the value of feature selection and regularization. Complexity in models (e.g., XGBoost, model combinations) does not always lead to better performance.</a:t>
            </a:r>
          </a:p>
          <a:p>
            <a:endParaRPr lang="en-US" dirty="0"/>
          </a:p>
        </p:txBody>
      </p:sp>
    </p:spTree>
    <p:extLst>
      <p:ext uri="{BB962C8B-B14F-4D97-AF65-F5344CB8AC3E}">
        <p14:creationId xmlns:p14="http://schemas.microsoft.com/office/powerpoint/2010/main" val="33050222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8D6A-09FD-340C-4E11-1014266B07E2}"/>
              </a:ext>
            </a:extLst>
          </p:cNvPr>
          <p:cNvSpPr>
            <a:spLocks noGrp="1"/>
          </p:cNvSpPr>
          <p:nvPr>
            <p:ph type="title"/>
          </p:nvPr>
        </p:nvSpPr>
        <p:spPr>
          <a:xfrm>
            <a:off x="720000" y="439534"/>
            <a:ext cx="4885975" cy="854694"/>
          </a:xfrm>
        </p:spPr>
        <p:txBody>
          <a:bodyPr/>
          <a:lstStyle/>
          <a:p>
            <a:r>
              <a:rPr lang="en-GB" dirty="0"/>
              <a:t>Model implementation (global)</a:t>
            </a:r>
            <a:endParaRPr lang="en-US" dirty="0"/>
          </a:p>
        </p:txBody>
      </p:sp>
      <p:sp>
        <p:nvSpPr>
          <p:cNvPr id="3" name="Subtitle 2">
            <a:extLst>
              <a:ext uri="{FF2B5EF4-FFF2-40B4-BE49-F238E27FC236}">
                <a16:creationId xmlns:a16="http://schemas.microsoft.com/office/drawing/2014/main" id="{46F92BE9-5247-A32A-4B01-68B66A290F07}"/>
              </a:ext>
            </a:extLst>
          </p:cNvPr>
          <p:cNvSpPr>
            <a:spLocks noGrp="1"/>
          </p:cNvSpPr>
          <p:nvPr>
            <p:ph type="subTitle" idx="1"/>
          </p:nvPr>
        </p:nvSpPr>
        <p:spPr>
          <a:xfrm>
            <a:off x="401946" y="1529157"/>
            <a:ext cx="6194271" cy="2483296"/>
          </a:xfrm>
        </p:spPr>
        <p:txBody>
          <a:bodyPr/>
          <a:lstStyle/>
          <a:p>
            <a:r>
              <a:rPr lang="en-US" dirty="0" smtClean="0"/>
              <a:t>The </a:t>
            </a:r>
            <a:r>
              <a:rPr lang="en-US" dirty="0"/>
              <a:t>Naive Bayes model achieved an F1 score of 0.68, with a precision of 0.79 and recall of 0.61</a:t>
            </a:r>
            <a:endParaRPr lang="en-GB" dirty="0"/>
          </a:p>
          <a:p>
            <a:r>
              <a:rPr lang="en-US" dirty="0"/>
              <a:t>The model’s simplicity and efficiency are advantageous, but its assumption of feature independence may have limited its predictive accuracy</a:t>
            </a:r>
            <a:r>
              <a:rPr lang="en-GB" dirty="0"/>
              <a:t>.</a:t>
            </a:r>
          </a:p>
          <a:p>
            <a:r>
              <a:rPr lang="en-US" dirty="0"/>
              <a:t>The lower recall indicates that while the model is reasonably good at predicting positive cases when they occur, it misses a significant number of actual cases, which contributes to the moderate F1 score</a:t>
            </a:r>
            <a:endParaRPr lang="en-US" dirty="0"/>
          </a:p>
        </p:txBody>
      </p:sp>
    </p:spTree>
    <p:extLst>
      <p:ext uri="{BB962C8B-B14F-4D97-AF65-F5344CB8AC3E}">
        <p14:creationId xmlns:p14="http://schemas.microsoft.com/office/powerpoint/2010/main" val="25946655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6CDA4-C35F-8F3F-030C-5520961E044D}"/>
              </a:ext>
            </a:extLst>
          </p:cNvPr>
          <p:cNvSpPr>
            <a:spLocks noGrp="1"/>
          </p:cNvSpPr>
          <p:nvPr>
            <p:ph type="title"/>
          </p:nvPr>
        </p:nvSpPr>
        <p:spPr>
          <a:xfrm>
            <a:off x="581722" y="200458"/>
            <a:ext cx="5218800" cy="1255200"/>
          </a:xfrm>
        </p:spPr>
        <p:txBody>
          <a:bodyPr/>
          <a:lstStyle/>
          <a:p>
            <a:r>
              <a:rPr lang="en-GB" dirty="0"/>
              <a:t>Model implementation (global)</a:t>
            </a:r>
            <a:endParaRPr lang="en-US" dirty="0"/>
          </a:p>
        </p:txBody>
      </p:sp>
      <p:sp>
        <p:nvSpPr>
          <p:cNvPr id="3" name="Subtitle 2">
            <a:extLst>
              <a:ext uri="{FF2B5EF4-FFF2-40B4-BE49-F238E27FC236}">
                <a16:creationId xmlns:a16="http://schemas.microsoft.com/office/drawing/2014/main" id="{4495E1F0-8D4D-3E94-8638-2CC9310DBFAC}"/>
              </a:ext>
            </a:extLst>
          </p:cNvPr>
          <p:cNvSpPr>
            <a:spLocks noGrp="1"/>
          </p:cNvSpPr>
          <p:nvPr>
            <p:ph type="subTitle" idx="1"/>
          </p:nvPr>
        </p:nvSpPr>
        <p:spPr>
          <a:xfrm>
            <a:off x="278296" y="1271962"/>
            <a:ext cx="5926985" cy="738902"/>
          </a:xfrm>
        </p:spPr>
        <p:txBody>
          <a:bodyPr/>
          <a:lstStyle/>
          <a:p>
            <a:r>
              <a:rPr lang="en-US" dirty="0" smtClean="0"/>
              <a:t>The </a:t>
            </a:r>
            <a:r>
              <a:rPr lang="en-US" dirty="0"/>
              <a:t>Gradient Boosting model exhibited a higher F1 score of 0.88, with precision of 0.87 and recall of 0.90.</a:t>
            </a:r>
            <a:endParaRPr lang="en-GB" dirty="0"/>
          </a:p>
          <a:p>
            <a:r>
              <a:rPr lang="en-US" dirty="0"/>
              <a:t>The high recall indicates the model is effective at identifying most true positive cases, while its high precision shows that it effectively reduces false positives</a:t>
            </a:r>
          </a:p>
          <a:p>
            <a:endParaRPr lang="en-US" dirty="0"/>
          </a:p>
        </p:txBody>
      </p:sp>
      <p:pic>
        <p:nvPicPr>
          <p:cNvPr id="5" name="Picture 4">
            <a:extLst>
              <a:ext uri="{FF2B5EF4-FFF2-40B4-BE49-F238E27FC236}">
                <a16:creationId xmlns:a16="http://schemas.microsoft.com/office/drawing/2014/main" id="{08A2598D-C353-AD5D-33CD-8FEBA2D03EE9}"/>
              </a:ext>
            </a:extLst>
          </p:cNvPr>
          <p:cNvPicPr>
            <a:picLocks noChangeAspect="1"/>
          </p:cNvPicPr>
          <p:nvPr/>
        </p:nvPicPr>
        <p:blipFill>
          <a:blip r:embed="rId2"/>
          <a:stretch>
            <a:fillRect/>
          </a:stretch>
        </p:blipFill>
        <p:spPr>
          <a:xfrm>
            <a:off x="5474816" y="3054626"/>
            <a:ext cx="3349704" cy="1664576"/>
          </a:xfrm>
          <a:prstGeom prst="rect">
            <a:avLst/>
          </a:prstGeom>
          <a:ln w="127000" cap="sq">
            <a:solidFill>
              <a:schemeClr val="bg2">
                <a:lumMod val="60000"/>
                <a:lumOff val="40000"/>
              </a:schemeClr>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4507653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D04DE-4654-DE8F-B685-82510F11321C}"/>
              </a:ext>
            </a:extLst>
          </p:cNvPr>
          <p:cNvSpPr>
            <a:spLocks noGrp="1"/>
          </p:cNvSpPr>
          <p:nvPr>
            <p:ph type="title"/>
          </p:nvPr>
        </p:nvSpPr>
        <p:spPr/>
        <p:txBody>
          <a:bodyPr/>
          <a:lstStyle/>
          <a:p>
            <a:r>
              <a:rPr lang="en-GB" dirty="0"/>
              <a:t>Model implementation (global)</a:t>
            </a:r>
            <a:endParaRPr lang="en-US" dirty="0"/>
          </a:p>
        </p:txBody>
      </p:sp>
      <p:sp>
        <p:nvSpPr>
          <p:cNvPr id="3" name="Subtitle 2">
            <a:extLst>
              <a:ext uri="{FF2B5EF4-FFF2-40B4-BE49-F238E27FC236}">
                <a16:creationId xmlns:a16="http://schemas.microsoft.com/office/drawing/2014/main" id="{9DBA1596-9C15-1158-6F13-0D48E70B1B18}"/>
              </a:ext>
            </a:extLst>
          </p:cNvPr>
          <p:cNvSpPr>
            <a:spLocks noGrp="1"/>
          </p:cNvSpPr>
          <p:nvPr>
            <p:ph type="subTitle" idx="1"/>
          </p:nvPr>
        </p:nvSpPr>
        <p:spPr>
          <a:xfrm>
            <a:off x="256016" y="1540880"/>
            <a:ext cx="4938836" cy="2298300"/>
          </a:xfrm>
        </p:spPr>
        <p:txBody>
          <a:bodyPr/>
          <a:lstStyle/>
          <a:p>
            <a:pPr>
              <a:lnSpc>
                <a:spcPct val="110000"/>
              </a:lnSpc>
            </a:pPr>
            <a:r>
              <a:rPr lang="en-US" sz="1400" dirty="0"/>
              <a:t>The Random Forest model achieved the highest F1 score of 0.91, with precision of 0.93 and recall of 0.89.</a:t>
            </a:r>
            <a:endParaRPr lang="en-GB" sz="1400" dirty="0"/>
          </a:p>
          <a:p>
            <a:pPr>
              <a:lnSpc>
                <a:spcPct val="110000"/>
              </a:lnSpc>
            </a:pPr>
            <a:r>
              <a:rPr lang="en-US" sz="1400" dirty="0"/>
              <a:t>This superior performance is attributed to the ensemble method’s robustness. Random Forest constructs multiple decision trees and averages their </a:t>
            </a:r>
            <a:r>
              <a:rPr lang="en-US" sz="1400" dirty="0" smtClean="0"/>
              <a:t>predictions</a:t>
            </a:r>
            <a:r>
              <a:rPr lang="en-US" dirty="0" smtClean="0"/>
              <a:t>, used with SMOTE to reduce overfitting.</a:t>
            </a:r>
            <a:endParaRPr lang="en-US" dirty="0"/>
          </a:p>
        </p:txBody>
      </p:sp>
      <p:sp>
        <p:nvSpPr>
          <p:cNvPr id="4" name="Rectangle 3"/>
          <p:cNvSpPr/>
          <p:nvPr/>
        </p:nvSpPr>
        <p:spPr>
          <a:xfrm>
            <a:off x="8057322" y="516835"/>
            <a:ext cx="940904" cy="253779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8A2598D-C353-AD5D-33CD-8FEBA2D03EE9}"/>
              </a:ext>
            </a:extLst>
          </p:cNvPr>
          <p:cNvPicPr>
            <a:picLocks noChangeAspect="1"/>
          </p:cNvPicPr>
          <p:nvPr/>
        </p:nvPicPr>
        <p:blipFill>
          <a:blip r:embed="rId2"/>
          <a:stretch>
            <a:fillRect/>
          </a:stretch>
        </p:blipFill>
        <p:spPr>
          <a:xfrm>
            <a:off x="5474816" y="3054626"/>
            <a:ext cx="3349704" cy="1664576"/>
          </a:xfrm>
          <a:prstGeom prst="rect">
            <a:avLst/>
          </a:prstGeom>
          <a:ln w="127000" cap="sq">
            <a:solidFill>
              <a:schemeClr val="bg2">
                <a:lumMod val="60000"/>
                <a:lumOff val="40000"/>
              </a:schemeClr>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7177350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D90A-4D81-9585-4BFD-36EC8A7311A0}"/>
              </a:ext>
            </a:extLst>
          </p:cNvPr>
          <p:cNvSpPr>
            <a:spLocks noGrp="1"/>
          </p:cNvSpPr>
          <p:nvPr>
            <p:ph type="title"/>
          </p:nvPr>
        </p:nvSpPr>
        <p:spPr>
          <a:xfrm>
            <a:off x="630960" y="256729"/>
            <a:ext cx="5218800" cy="1255200"/>
          </a:xfrm>
        </p:spPr>
        <p:txBody>
          <a:bodyPr/>
          <a:lstStyle/>
          <a:p>
            <a:r>
              <a:rPr lang="en-GB" dirty="0"/>
              <a:t>Model implementation (district)</a:t>
            </a:r>
            <a:endParaRPr lang="en-US" dirty="0"/>
          </a:p>
        </p:txBody>
      </p:sp>
      <p:sp>
        <p:nvSpPr>
          <p:cNvPr id="3" name="Subtitle 2">
            <a:extLst>
              <a:ext uri="{FF2B5EF4-FFF2-40B4-BE49-F238E27FC236}">
                <a16:creationId xmlns:a16="http://schemas.microsoft.com/office/drawing/2014/main" id="{BF2C7FB6-032C-3C25-2BAE-44AAC4861DE2}"/>
              </a:ext>
            </a:extLst>
          </p:cNvPr>
          <p:cNvSpPr>
            <a:spLocks noGrp="1"/>
          </p:cNvSpPr>
          <p:nvPr>
            <p:ph type="subTitle" idx="1"/>
          </p:nvPr>
        </p:nvSpPr>
        <p:spPr>
          <a:xfrm>
            <a:off x="108056" y="1357185"/>
            <a:ext cx="4821753" cy="731868"/>
          </a:xfrm>
        </p:spPr>
        <p:txBody>
          <a:bodyPr/>
          <a:lstStyle/>
          <a:p>
            <a:r>
              <a:rPr lang="en-US" dirty="0" smtClean="0"/>
              <a:t>We employed Ridge Regression, Lasso Regression, </a:t>
            </a:r>
            <a:r>
              <a:rPr lang="en-US" dirty="0" err="1" smtClean="0"/>
              <a:t>XGBoost</a:t>
            </a:r>
            <a:r>
              <a:rPr lang="en-US" dirty="0" smtClean="0"/>
              <a:t> </a:t>
            </a:r>
            <a:r>
              <a:rPr lang="en-US" dirty="0"/>
              <a:t>Regression, Decision Tree Regression, and combined </a:t>
            </a:r>
            <a:r>
              <a:rPr lang="en-US" dirty="0" smtClean="0"/>
              <a:t>model.</a:t>
            </a:r>
            <a:endParaRPr lang="en-GB" dirty="0"/>
          </a:p>
          <a:p>
            <a:r>
              <a:rPr lang="en-US" dirty="0"/>
              <a:t>The effectiveness of these models was measured using the Mean Absolute Error (MAE)</a:t>
            </a:r>
            <a:r>
              <a:rPr lang="en-GB" dirty="0"/>
              <a:t>.</a:t>
            </a:r>
          </a:p>
          <a:p>
            <a:r>
              <a:rPr lang="en-US" dirty="0"/>
              <a:t>Lasso Regression achieved the lowest MAE of 3.53, indicating the most accurate predictions for malaria incidence</a:t>
            </a:r>
            <a:r>
              <a:rPr lang="en-GB" dirty="0"/>
              <a:t>.</a:t>
            </a:r>
          </a:p>
          <a:p>
            <a:r>
              <a:rPr lang="en-US" dirty="0"/>
              <a:t> Lasso Regression’s superior performance is attributed to its ability to perform both regularization and feature selection</a:t>
            </a:r>
            <a:r>
              <a:rPr lang="en-GB" dirty="0"/>
              <a:t>.</a:t>
            </a:r>
            <a:endParaRPr lang="en-US" dirty="0"/>
          </a:p>
          <a:p>
            <a:endParaRPr lang="en-US" dirty="0"/>
          </a:p>
        </p:txBody>
      </p:sp>
      <p:pic>
        <p:nvPicPr>
          <p:cNvPr id="4" name="Picture 3">
            <a:extLst>
              <a:ext uri="{FF2B5EF4-FFF2-40B4-BE49-F238E27FC236}">
                <a16:creationId xmlns:a16="http://schemas.microsoft.com/office/drawing/2014/main" id="{02D76DFB-709F-57CD-EC66-78DDE52EB16C}"/>
              </a:ext>
            </a:extLst>
          </p:cNvPr>
          <p:cNvPicPr>
            <a:picLocks noChangeAspect="1"/>
          </p:cNvPicPr>
          <p:nvPr/>
        </p:nvPicPr>
        <p:blipFill>
          <a:blip r:embed="rId2"/>
          <a:stretch>
            <a:fillRect/>
          </a:stretch>
        </p:blipFill>
        <p:spPr>
          <a:xfrm>
            <a:off x="5023672" y="1723119"/>
            <a:ext cx="4067320" cy="1967157"/>
          </a:xfrm>
          <a:prstGeom prst="rect">
            <a:avLst/>
          </a:prstGeom>
          <a:ln w="88900" cap="sq" cmpd="thickThin">
            <a:solidFill>
              <a:schemeClr val="bg2">
                <a:lumMod val="75000"/>
              </a:schemeClr>
            </a:solidFill>
            <a:prstDash val="solid"/>
            <a:miter lim="800000"/>
          </a:ln>
          <a:effectLst>
            <a:innerShdw blurRad="76200">
              <a:srgbClr val="000000"/>
            </a:innerShdw>
          </a:effectLst>
        </p:spPr>
      </p:pic>
    </p:spTree>
    <p:extLst>
      <p:ext uri="{BB962C8B-B14F-4D97-AF65-F5344CB8AC3E}">
        <p14:creationId xmlns:p14="http://schemas.microsoft.com/office/powerpoint/2010/main" val="41754824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9173" y="4472609"/>
            <a:ext cx="1196166" cy="384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B09FD8-E7BA-C882-3C30-6CCEAFC9E8D8}"/>
              </a:ext>
            </a:extLst>
          </p:cNvPr>
          <p:cNvSpPr>
            <a:spLocks noGrp="1"/>
          </p:cNvSpPr>
          <p:nvPr>
            <p:ph type="title"/>
          </p:nvPr>
        </p:nvSpPr>
        <p:spPr>
          <a:xfrm>
            <a:off x="558222" y="376304"/>
            <a:ext cx="5218800" cy="1255200"/>
          </a:xfrm>
        </p:spPr>
        <p:txBody>
          <a:bodyPr/>
          <a:lstStyle/>
          <a:p>
            <a:r>
              <a:rPr lang="en-GB" dirty="0"/>
              <a:t>Model implementation (district)</a:t>
            </a:r>
            <a:endParaRPr lang="en-US" dirty="0"/>
          </a:p>
        </p:txBody>
      </p:sp>
      <p:sp>
        <p:nvSpPr>
          <p:cNvPr id="3" name="Subtitle 2">
            <a:extLst>
              <a:ext uri="{FF2B5EF4-FFF2-40B4-BE49-F238E27FC236}">
                <a16:creationId xmlns:a16="http://schemas.microsoft.com/office/drawing/2014/main" id="{CAD2AEA3-BE55-3077-38F8-B53C850E36C4}"/>
              </a:ext>
            </a:extLst>
          </p:cNvPr>
          <p:cNvSpPr>
            <a:spLocks noGrp="1"/>
          </p:cNvSpPr>
          <p:nvPr>
            <p:ph type="subTitle" idx="1"/>
          </p:nvPr>
        </p:nvSpPr>
        <p:spPr>
          <a:xfrm>
            <a:off x="109173" y="1422248"/>
            <a:ext cx="4854864" cy="2117536"/>
          </a:xfrm>
        </p:spPr>
        <p:txBody>
          <a:bodyPr/>
          <a:lstStyle/>
          <a:p>
            <a:r>
              <a:rPr lang="en-US" dirty="0"/>
              <a:t>Ridge Regression, with an MAE of 3.54, also demonstrated strong performance</a:t>
            </a:r>
            <a:r>
              <a:rPr lang="en-GB" dirty="0"/>
              <a:t>.</a:t>
            </a:r>
          </a:p>
          <a:p>
            <a:r>
              <a:rPr lang="en-US" dirty="0"/>
              <a:t>Ridge Regression is effective in handling multicollinearity and provides robust predictions, but it does not perform feature selection as Lasso does.</a:t>
            </a:r>
            <a:endParaRPr lang="en-GB" dirty="0"/>
          </a:p>
          <a:p>
            <a:r>
              <a:rPr lang="en-US" dirty="0"/>
              <a:t>XGBoost Regression</a:t>
            </a:r>
            <a:r>
              <a:rPr lang="en-GB" dirty="0"/>
              <a:t> </a:t>
            </a:r>
            <a:r>
              <a:rPr lang="en-US" dirty="0"/>
              <a:t>yielded an MAE of 3.63</a:t>
            </a:r>
            <a:r>
              <a:rPr lang="en-GB" dirty="0"/>
              <a:t>.</a:t>
            </a:r>
          </a:p>
          <a:p>
            <a:r>
              <a:rPr lang="en-US" dirty="0"/>
              <a:t>Although this model is generally powerful for complex datasets, it did not perform as well as the simpler linear models in this case.</a:t>
            </a:r>
            <a:endParaRPr lang="en-GB" dirty="0"/>
          </a:p>
          <a:p>
            <a:r>
              <a:rPr lang="en-US" dirty="0"/>
              <a:t>Decision Tree Regression, with the highest MAE of 4.79, exhibited the most significant prediction errors.</a:t>
            </a:r>
          </a:p>
          <a:p>
            <a:endParaRPr lang="en-US" dirty="0"/>
          </a:p>
        </p:txBody>
      </p:sp>
      <p:pic>
        <p:nvPicPr>
          <p:cNvPr id="4" name="Picture 3">
            <a:extLst>
              <a:ext uri="{FF2B5EF4-FFF2-40B4-BE49-F238E27FC236}">
                <a16:creationId xmlns:a16="http://schemas.microsoft.com/office/drawing/2014/main" id="{02D76DFB-709F-57CD-EC66-78DDE52EB16C}"/>
              </a:ext>
            </a:extLst>
          </p:cNvPr>
          <p:cNvPicPr>
            <a:picLocks noChangeAspect="1"/>
          </p:cNvPicPr>
          <p:nvPr/>
        </p:nvPicPr>
        <p:blipFill>
          <a:blip r:embed="rId2"/>
          <a:stretch>
            <a:fillRect/>
          </a:stretch>
        </p:blipFill>
        <p:spPr>
          <a:xfrm>
            <a:off x="4964037" y="1741863"/>
            <a:ext cx="4067320" cy="1967157"/>
          </a:xfrm>
          <a:prstGeom prst="rect">
            <a:avLst/>
          </a:prstGeom>
          <a:ln w="88900" cap="sq" cmpd="thickThin">
            <a:solidFill>
              <a:schemeClr val="bg2">
                <a:lumMod val="75000"/>
              </a:schemeClr>
            </a:solidFill>
            <a:prstDash val="solid"/>
            <a:miter lim="800000"/>
          </a:ln>
          <a:effectLst>
            <a:innerShdw blurRad="76200">
              <a:srgbClr val="000000"/>
            </a:innerShdw>
          </a:effectLst>
        </p:spPr>
      </p:pic>
    </p:spTree>
    <p:extLst>
      <p:ext uri="{BB962C8B-B14F-4D97-AF65-F5344CB8AC3E}">
        <p14:creationId xmlns:p14="http://schemas.microsoft.com/office/powerpoint/2010/main" val="2118813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Problem Statement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009" name="Google Shape;1009;p55"/>
          <p:cNvSpPr txBox="1"/>
          <p:nvPr/>
        </p:nvSpPr>
        <p:spPr>
          <a:xfrm flipH="1">
            <a:off x="720000" y="1187900"/>
            <a:ext cx="7431628" cy="3192714"/>
          </a:xfrm>
          <a:prstGeom prst="rect">
            <a:avLst/>
          </a:prstGeom>
          <a:noFill/>
          <a:ln>
            <a:noFill/>
          </a:ln>
        </p:spPr>
        <p:txBody>
          <a:bodyPr spcFirstLastPara="1" wrap="square" lIns="91425" tIns="91425" rIns="91425" bIns="91425" anchor="t" anchorCtr="0">
            <a:noAutofit/>
          </a:bodyPr>
          <a:lstStyle/>
          <a:p>
            <a:pPr marL="457200" lvl="0" indent="-317500" fontAlgn="base">
              <a:lnSpc>
                <a:spcPct val="115000"/>
              </a:lnSpc>
              <a:buClr>
                <a:schemeClr val="lt2"/>
              </a:buClr>
              <a:buSzPts val="1600"/>
              <a:buFont typeface="Nunito Light"/>
              <a:buChar char="●"/>
            </a:pPr>
            <a:r>
              <a:rPr lang="en-US" dirty="0">
                <a:solidFill>
                  <a:schemeClr val="dk1"/>
                </a:solidFill>
                <a:latin typeface="Raleway"/>
                <a:ea typeface="Raleway"/>
                <a:cs typeface="Raleway"/>
                <a:sym typeface="Raleway"/>
              </a:rPr>
              <a:t>Traditional malaria prediction models rely heavily on historical case data and often neglect the influence of environmental factors. </a:t>
            </a:r>
          </a:p>
          <a:p>
            <a:pPr marL="457200" lvl="0" indent="-317500" fontAlgn="base">
              <a:lnSpc>
                <a:spcPct val="115000"/>
              </a:lnSpc>
              <a:buClr>
                <a:schemeClr val="lt2"/>
              </a:buClr>
              <a:buSzPts val="1600"/>
              <a:buFont typeface="Nunito Light"/>
              <a:buChar char="●"/>
            </a:pPr>
            <a:r>
              <a:rPr lang="en-US" dirty="0">
                <a:solidFill>
                  <a:schemeClr val="dk1"/>
                </a:solidFill>
                <a:latin typeface="Raleway"/>
                <a:ea typeface="Raleway"/>
                <a:cs typeface="Raleway"/>
                <a:sym typeface="Raleway"/>
              </a:rPr>
              <a:t>There is an need to develop more accurate and localized predictive models with integrating of weather parameters. </a:t>
            </a:r>
          </a:p>
          <a:p>
            <a:pPr marL="457200" lvl="0" indent="-317500" fontAlgn="base">
              <a:lnSpc>
                <a:spcPct val="115000"/>
              </a:lnSpc>
              <a:buClr>
                <a:schemeClr val="lt2"/>
              </a:buClr>
              <a:buSzPts val="1600"/>
              <a:buFont typeface="Nunito Light"/>
              <a:buChar char="●"/>
            </a:pPr>
            <a:r>
              <a:rPr lang="en-US" dirty="0">
                <a:solidFill>
                  <a:schemeClr val="dk1"/>
                </a:solidFill>
                <a:latin typeface="Raleway"/>
                <a:ea typeface="Raleway"/>
                <a:cs typeface="Raleway"/>
                <a:sym typeface="Raleway"/>
              </a:rPr>
              <a:t>Improved forecasting of malaria cases can lead to better resource allocation and more timely public health interventions.</a:t>
            </a:r>
          </a:p>
          <a:p>
            <a:pPr marL="457200" lvl="0" indent="-317500" fontAlgn="base">
              <a:lnSpc>
                <a:spcPct val="115000"/>
              </a:lnSpc>
              <a:buClr>
                <a:schemeClr val="lt2"/>
              </a:buClr>
              <a:buSzPts val="1600"/>
              <a:buFont typeface="Nunito Light"/>
              <a:buChar char="●"/>
            </a:pPr>
            <a:r>
              <a:rPr lang="en-US" dirty="0">
                <a:solidFill>
                  <a:schemeClr val="dk1"/>
                </a:solidFill>
                <a:latin typeface="Raleway"/>
                <a:ea typeface="Raleway"/>
                <a:cs typeface="Raleway"/>
                <a:sym typeface="Raleway"/>
              </a:rPr>
              <a:t>Limited research explores the use of machine learning techniques for malaria prediction at the district level, focusing on weather parameters.</a:t>
            </a:r>
          </a:p>
          <a:p>
            <a:pPr marL="457200" lvl="0" indent="-317500" fontAlgn="base">
              <a:lnSpc>
                <a:spcPct val="115000"/>
              </a:lnSpc>
              <a:buClr>
                <a:schemeClr val="lt2"/>
              </a:buClr>
              <a:buSzPts val="1600"/>
              <a:buFont typeface="Nunito Light"/>
              <a:buChar char="●"/>
            </a:pPr>
            <a:r>
              <a:rPr lang="en-US" dirty="0">
                <a:solidFill>
                  <a:schemeClr val="dk1"/>
                </a:solidFill>
                <a:latin typeface="Raleway"/>
                <a:ea typeface="Raleway"/>
                <a:cs typeface="Raleway"/>
                <a:sym typeface="Raleway"/>
              </a:rPr>
              <a:t>The ultimate goal is to contribute to more effective malaria control and prevention efforts, reducing the disease burden in affected regions.</a:t>
            </a:r>
            <a:endParaRPr dirty="0">
              <a:solidFill>
                <a:schemeClr val="dk1"/>
              </a:solidFill>
              <a:latin typeface="Raleway"/>
              <a:ea typeface="Raleway"/>
              <a:cs typeface="Raleway"/>
              <a:sym typeface="Raleway"/>
            </a:endParaRPr>
          </a:p>
        </p:txBody>
      </p:sp>
    </p:spTree>
    <p:extLst>
      <p:ext uri="{BB962C8B-B14F-4D97-AF65-F5344CB8AC3E}">
        <p14:creationId xmlns:p14="http://schemas.microsoft.com/office/powerpoint/2010/main" val="193441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9DCA5-68D2-3586-153E-5ECE5AF535AE}"/>
              </a:ext>
            </a:extLst>
          </p:cNvPr>
          <p:cNvSpPr>
            <a:spLocks noGrp="1"/>
          </p:cNvSpPr>
          <p:nvPr>
            <p:ph type="title"/>
          </p:nvPr>
        </p:nvSpPr>
        <p:spPr>
          <a:xfrm>
            <a:off x="178394" y="348169"/>
            <a:ext cx="5218800" cy="1255200"/>
          </a:xfrm>
        </p:spPr>
        <p:txBody>
          <a:bodyPr/>
          <a:lstStyle/>
          <a:p>
            <a:r>
              <a:rPr lang="en-GB" sz="3200" dirty="0"/>
              <a:t>Model implementation (district)</a:t>
            </a:r>
            <a:endParaRPr lang="en-US" dirty="0"/>
          </a:p>
        </p:txBody>
      </p:sp>
      <p:sp>
        <p:nvSpPr>
          <p:cNvPr id="3" name="Subtitle 2">
            <a:extLst>
              <a:ext uri="{FF2B5EF4-FFF2-40B4-BE49-F238E27FC236}">
                <a16:creationId xmlns:a16="http://schemas.microsoft.com/office/drawing/2014/main" id="{CE1391B9-8972-6DA7-93FA-D57CA7700934}"/>
              </a:ext>
            </a:extLst>
          </p:cNvPr>
          <p:cNvSpPr>
            <a:spLocks noGrp="1"/>
          </p:cNvSpPr>
          <p:nvPr>
            <p:ph type="subTitle" idx="1"/>
          </p:nvPr>
        </p:nvSpPr>
        <p:spPr>
          <a:xfrm>
            <a:off x="0" y="1603369"/>
            <a:ext cx="4902591" cy="2244145"/>
          </a:xfrm>
        </p:spPr>
        <p:txBody>
          <a:bodyPr/>
          <a:lstStyle/>
          <a:p>
            <a:pPr>
              <a:lnSpc>
                <a:spcPct val="110000"/>
              </a:lnSpc>
            </a:pPr>
            <a:r>
              <a:rPr lang="en-US" sz="1400" dirty="0"/>
              <a:t>The combined models, including the combination of XG- Boost and Ridge Regression, produced an MAE of 3.85</a:t>
            </a:r>
            <a:r>
              <a:rPr lang="en-GB" sz="1400" dirty="0"/>
              <a:t>.</a:t>
            </a:r>
          </a:p>
          <a:p>
            <a:pPr>
              <a:lnSpc>
                <a:spcPct val="110000"/>
              </a:lnSpc>
            </a:pPr>
            <a:r>
              <a:rPr lang="en-US" sz="1400" dirty="0"/>
              <a:t> Despite the potential benefits of combining models, this approach did not enhance predictive accuracy and, in some cases, even worsened performance.</a:t>
            </a:r>
            <a:endParaRPr lang="en-GB" sz="1400" dirty="0"/>
          </a:p>
          <a:p>
            <a:pPr>
              <a:lnSpc>
                <a:spcPct val="110000"/>
              </a:lnSpc>
            </a:pPr>
            <a:r>
              <a:rPr lang="en-US" sz="1400" dirty="0"/>
              <a:t>This suggests that the combination of </a:t>
            </a:r>
            <a:r>
              <a:rPr lang="en-US" sz="1400" dirty="0" smtClean="0"/>
              <a:t>models might </a:t>
            </a:r>
            <a:r>
              <a:rPr lang="en-US" sz="1400" dirty="0"/>
              <a:t>not always be beneficial and can sometimes introduce additional complexity without clear advantages.</a:t>
            </a:r>
          </a:p>
          <a:p>
            <a:endParaRPr lang="en-US" dirty="0"/>
          </a:p>
        </p:txBody>
      </p:sp>
      <p:sp>
        <p:nvSpPr>
          <p:cNvPr id="5" name="Rectangle 4"/>
          <p:cNvSpPr/>
          <p:nvPr/>
        </p:nvSpPr>
        <p:spPr>
          <a:xfrm>
            <a:off x="7507357" y="348169"/>
            <a:ext cx="1524000" cy="2434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2D76DFB-709F-57CD-EC66-78DDE52EB16C}"/>
              </a:ext>
            </a:extLst>
          </p:cNvPr>
          <p:cNvPicPr>
            <a:picLocks noChangeAspect="1"/>
          </p:cNvPicPr>
          <p:nvPr/>
        </p:nvPicPr>
        <p:blipFill>
          <a:blip r:embed="rId2"/>
          <a:stretch>
            <a:fillRect/>
          </a:stretch>
        </p:blipFill>
        <p:spPr>
          <a:xfrm>
            <a:off x="4964037" y="1741863"/>
            <a:ext cx="4067320" cy="1967157"/>
          </a:xfrm>
          <a:prstGeom prst="rect">
            <a:avLst/>
          </a:prstGeom>
          <a:ln w="88900" cap="sq" cmpd="thickThin">
            <a:solidFill>
              <a:schemeClr val="bg2">
                <a:lumMod val="75000"/>
              </a:schemeClr>
            </a:solidFill>
            <a:prstDash val="solid"/>
            <a:miter lim="800000"/>
          </a:ln>
          <a:effectLst>
            <a:innerShdw blurRad="76200">
              <a:srgbClr val="000000"/>
            </a:innerShdw>
          </a:effectLst>
        </p:spPr>
      </p:pic>
    </p:spTree>
    <p:extLst>
      <p:ext uri="{BB962C8B-B14F-4D97-AF65-F5344CB8AC3E}">
        <p14:creationId xmlns:p14="http://schemas.microsoft.com/office/powerpoint/2010/main" val="26891360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43"/>
          <p:cNvSpPr txBox="1">
            <a:spLocks noGrp="1"/>
          </p:cNvSpPr>
          <p:nvPr>
            <p:ph type="title"/>
          </p:nvPr>
        </p:nvSpPr>
        <p:spPr>
          <a:xfrm>
            <a:off x="720000" y="439534"/>
            <a:ext cx="5218800" cy="12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Results and Discussion</a:t>
            </a:r>
            <a:endParaRPr dirty="0"/>
          </a:p>
        </p:txBody>
      </p:sp>
      <p:sp>
        <p:nvSpPr>
          <p:cNvPr id="757" name="Google Shape;757;p43"/>
          <p:cNvSpPr txBox="1">
            <a:spLocks noGrp="1"/>
          </p:cNvSpPr>
          <p:nvPr>
            <p:ph type="subTitle" idx="1"/>
          </p:nvPr>
        </p:nvSpPr>
        <p:spPr>
          <a:xfrm>
            <a:off x="613981" y="1191227"/>
            <a:ext cx="6151253" cy="2298300"/>
          </a:xfrm>
          <a:prstGeom prst="rect">
            <a:avLst/>
          </a:prstGeom>
        </p:spPr>
        <p:txBody>
          <a:bodyPr spcFirstLastPara="1" wrap="square" lIns="91425" tIns="91425" rIns="91425" bIns="91425" anchor="t" anchorCtr="0">
            <a:noAutofit/>
          </a:bodyPr>
          <a:lstStyle/>
          <a:p>
            <a:r>
              <a:rPr lang="en-US" dirty="0"/>
              <a:t>Malaria incidence in Rajasthan shows positive correlations with weather parameters: precipitation, temperature, wind speed, and humidity.</a:t>
            </a:r>
          </a:p>
          <a:p>
            <a:r>
              <a:rPr lang="en-US" dirty="0"/>
              <a:t>Humidity shows the strongest positive correlation with malaria incidence across most districts.</a:t>
            </a:r>
          </a:p>
          <a:p>
            <a:r>
              <a:rPr lang="en-US" dirty="0"/>
              <a:t>Temperature and precipitation exhibit weak positive correlations overall, with district-specific variations.</a:t>
            </a:r>
          </a:p>
          <a:p>
            <a:pPr fontAlgn="base"/>
            <a:r>
              <a:rPr lang="en-US" dirty="0"/>
              <a:t>Wind speed presents mixed results:</a:t>
            </a:r>
          </a:p>
          <a:p>
            <a:pPr lvl="1" fontAlgn="base"/>
            <a:r>
              <a:rPr lang="en-US" dirty="0"/>
              <a:t>Negative correlations in some districts (e.g., Ajmer, </a:t>
            </a:r>
            <a:r>
              <a:rPr lang="en-US" dirty="0" err="1" smtClean="0"/>
              <a:t>Alwar</a:t>
            </a:r>
            <a:r>
              <a:rPr lang="en-US" dirty="0" smtClean="0"/>
              <a:t>).</a:t>
            </a:r>
          </a:p>
          <a:p>
            <a:pPr lvl="1" fontAlgn="base"/>
            <a:r>
              <a:rPr lang="en-US" dirty="0" smtClean="0"/>
              <a:t>Positive </a:t>
            </a:r>
            <a:r>
              <a:rPr lang="en-US" dirty="0"/>
              <a:t>correlations in others (e.g., </a:t>
            </a:r>
            <a:r>
              <a:rPr lang="en-US" dirty="0" err="1"/>
              <a:t>Barmer</a:t>
            </a:r>
            <a:r>
              <a:rPr lang="en-US" dirty="0"/>
              <a:t>).</a:t>
            </a:r>
          </a:p>
          <a:p>
            <a:pPr fontAlgn="base"/>
            <a:r>
              <a:rPr lang="en-US" dirty="0"/>
              <a:t>These variations suggest localized effects of wind on mosquito behavior and malaria transmission.</a:t>
            </a:r>
          </a:p>
          <a:p>
            <a:pPr marL="0" lvl="0" indent="0" algn="l" rtl="0">
              <a:spcBef>
                <a:spcPts val="1000"/>
              </a:spcBef>
              <a:spcAft>
                <a:spcPts val="0"/>
              </a:spcAft>
              <a:buNone/>
            </a:pPr>
            <a:endParaRPr dirty="0"/>
          </a:p>
        </p:txBody>
      </p:sp>
      <p:cxnSp>
        <p:nvCxnSpPr>
          <p:cNvPr id="758" name="Google Shape;758;p43"/>
          <p:cNvCxnSpPr/>
          <p:nvPr/>
        </p:nvCxnSpPr>
        <p:spPr>
          <a:xfrm>
            <a:off x="0" y="4457051"/>
            <a:ext cx="7075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7653370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43"/>
          <p:cNvSpPr txBox="1">
            <a:spLocks noGrp="1"/>
          </p:cNvSpPr>
          <p:nvPr>
            <p:ph type="title"/>
          </p:nvPr>
        </p:nvSpPr>
        <p:spPr>
          <a:xfrm>
            <a:off x="720000" y="439534"/>
            <a:ext cx="5218800" cy="12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Results and Discussion</a:t>
            </a:r>
            <a:endParaRPr dirty="0"/>
          </a:p>
        </p:txBody>
      </p:sp>
      <p:sp>
        <p:nvSpPr>
          <p:cNvPr id="757" name="Google Shape;757;p43"/>
          <p:cNvSpPr txBox="1">
            <a:spLocks noGrp="1"/>
          </p:cNvSpPr>
          <p:nvPr>
            <p:ph type="subTitle" idx="1"/>
          </p:nvPr>
        </p:nvSpPr>
        <p:spPr>
          <a:xfrm>
            <a:off x="720000" y="1191227"/>
            <a:ext cx="5218800" cy="2298300"/>
          </a:xfrm>
          <a:prstGeom prst="rect">
            <a:avLst/>
          </a:prstGeom>
        </p:spPr>
        <p:txBody>
          <a:bodyPr spcFirstLastPara="1" wrap="square" lIns="91425" tIns="91425" rIns="91425" bIns="91425" anchor="t" anchorCtr="0">
            <a:noAutofit/>
          </a:bodyPr>
          <a:lstStyle/>
          <a:p>
            <a:r>
              <a:rPr lang="en-US" b="1" dirty="0" smtClean="0"/>
              <a:t>Model </a:t>
            </a:r>
            <a:r>
              <a:rPr lang="en-US" b="1" dirty="0"/>
              <a:t>Efficacy</a:t>
            </a:r>
            <a:r>
              <a:rPr lang="en-US" dirty="0"/>
              <a:t>: Random Forest’s strong performance indicates its robustness in handling the non-linear relationships between weather variables and malaria incidence</a:t>
            </a:r>
            <a:r>
              <a:rPr lang="en-US" dirty="0" smtClean="0"/>
              <a:t>.</a:t>
            </a:r>
          </a:p>
          <a:p>
            <a:r>
              <a:rPr lang="en-US" b="1" dirty="0" smtClean="0"/>
              <a:t>Feature </a:t>
            </a:r>
            <a:r>
              <a:rPr lang="en-US" b="1" dirty="0"/>
              <a:t>Importance</a:t>
            </a:r>
            <a:r>
              <a:rPr lang="en-US" dirty="0"/>
              <a:t>:</a:t>
            </a:r>
          </a:p>
          <a:p>
            <a:pPr lvl="1"/>
            <a:r>
              <a:rPr lang="en-US" b="1" dirty="0" smtClean="0"/>
              <a:t>Precipitation and Humidity</a:t>
            </a:r>
            <a:r>
              <a:rPr lang="en-US" dirty="0" smtClean="0"/>
              <a:t>: </a:t>
            </a:r>
            <a:r>
              <a:rPr lang="en-US" dirty="0"/>
              <a:t>Identified as the most significant predictors in the </a:t>
            </a:r>
            <a:r>
              <a:rPr lang="en-US" dirty="0" smtClean="0"/>
              <a:t>model. </a:t>
            </a:r>
          </a:p>
          <a:p>
            <a:pPr lvl="1"/>
            <a:r>
              <a:rPr lang="en-US" dirty="0" smtClean="0"/>
              <a:t>These </a:t>
            </a:r>
            <a:r>
              <a:rPr lang="en-US" dirty="0"/>
              <a:t>features should be prioritized in predictive models and public health strategies</a:t>
            </a:r>
            <a:r>
              <a:rPr lang="en-US" dirty="0" smtClean="0"/>
              <a:t>.</a:t>
            </a:r>
          </a:p>
          <a:p>
            <a:pPr lvl="1"/>
            <a:endParaRPr lang="en-US" dirty="0"/>
          </a:p>
          <a:p>
            <a:r>
              <a:rPr lang="en-US" b="1" dirty="0"/>
              <a:t>Comparison with Previous Studies</a:t>
            </a:r>
            <a:r>
              <a:rPr lang="en-US" dirty="0"/>
              <a:t>: The findings are consistent with prior studies, though this study provides a more granular, district-level analysis.</a:t>
            </a:r>
          </a:p>
          <a:p>
            <a:endParaRPr lang="en-US" b="1" dirty="0" smtClean="0"/>
          </a:p>
          <a:p>
            <a:pPr fontAlgn="base"/>
            <a:endParaRPr lang="en-US" dirty="0"/>
          </a:p>
          <a:p>
            <a:pPr marL="0" lvl="0" indent="0" algn="l" rtl="0">
              <a:spcBef>
                <a:spcPts val="1000"/>
              </a:spcBef>
              <a:spcAft>
                <a:spcPts val="0"/>
              </a:spcAft>
              <a:buNone/>
            </a:pPr>
            <a:endParaRPr dirty="0"/>
          </a:p>
        </p:txBody>
      </p:sp>
      <p:cxnSp>
        <p:nvCxnSpPr>
          <p:cNvPr id="758" name="Google Shape;758;p43"/>
          <p:cNvCxnSpPr/>
          <p:nvPr/>
        </p:nvCxnSpPr>
        <p:spPr>
          <a:xfrm>
            <a:off x="0" y="4457051"/>
            <a:ext cx="7075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1430330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43"/>
          <p:cNvSpPr txBox="1">
            <a:spLocks noGrp="1"/>
          </p:cNvSpPr>
          <p:nvPr>
            <p:ph type="title"/>
          </p:nvPr>
        </p:nvSpPr>
        <p:spPr>
          <a:xfrm>
            <a:off x="720000" y="439534"/>
            <a:ext cx="5218800" cy="12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Results and Discussion</a:t>
            </a:r>
            <a:endParaRPr dirty="0"/>
          </a:p>
        </p:txBody>
      </p:sp>
      <p:sp>
        <p:nvSpPr>
          <p:cNvPr id="757" name="Google Shape;757;p43"/>
          <p:cNvSpPr txBox="1">
            <a:spLocks noGrp="1"/>
          </p:cNvSpPr>
          <p:nvPr>
            <p:ph type="subTitle" idx="1"/>
          </p:nvPr>
        </p:nvSpPr>
        <p:spPr>
          <a:xfrm>
            <a:off x="719999" y="1191227"/>
            <a:ext cx="5448887" cy="2298300"/>
          </a:xfrm>
          <a:prstGeom prst="rect">
            <a:avLst/>
          </a:prstGeom>
        </p:spPr>
        <p:txBody>
          <a:bodyPr spcFirstLastPara="1" wrap="square" lIns="91425" tIns="91425" rIns="91425" bIns="91425" anchor="t" anchorCtr="0">
            <a:noAutofit/>
          </a:bodyPr>
          <a:lstStyle/>
          <a:p>
            <a:pPr marL="139700" indent="0">
              <a:buNone/>
            </a:pPr>
            <a:r>
              <a:rPr lang="en-US" b="1" dirty="0" smtClean="0"/>
              <a:t>Regional </a:t>
            </a:r>
            <a:r>
              <a:rPr lang="en-US" b="1" dirty="0"/>
              <a:t>Differences</a:t>
            </a:r>
            <a:endParaRPr lang="en-US" dirty="0"/>
          </a:p>
          <a:p>
            <a:r>
              <a:rPr lang="en-US" b="1" dirty="0"/>
              <a:t>District-Level Analysis</a:t>
            </a:r>
            <a:r>
              <a:rPr lang="en-US" dirty="0"/>
              <a:t>:</a:t>
            </a:r>
          </a:p>
          <a:p>
            <a:pPr lvl="1"/>
            <a:r>
              <a:rPr lang="en-US" dirty="0"/>
              <a:t>Revealed significant variation in how weather parameters influence malaria across </a:t>
            </a:r>
            <a:r>
              <a:rPr lang="en-US" dirty="0" smtClean="0"/>
              <a:t>different locations.</a:t>
            </a:r>
            <a:endParaRPr lang="en-US" dirty="0"/>
          </a:p>
          <a:p>
            <a:pPr lvl="1"/>
            <a:r>
              <a:rPr lang="en-US" b="1" dirty="0"/>
              <a:t>Localized Interventions</a:t>
            </a:r>
            <a:r>
              <a:rPr lang="en-US" dirty="0"/>
              <a:t>: These variations underscore the need for tailored public health strategies that address specific local conditions</a:t>
            </a:r>
            <a:r>
              <a:rPr lang="en-US" dirty="0" smtClean="0"/>
              <a:t>.</a:t>
            </a:r>
          </a:p>
          <a:p>
            <a:pPr lvl="1"/>
            <a:endParaRPr lang="en-US" dirty="0"/>
          </a:p>
          <a:p>
            <a:r>
              <a:rPr lang="en-US" dirty="0" smtClean="0"/>
              <a:t>Weaker </a:t>
            </a:r>
            <a:r>
              <a:rPr lang="en-US" dirty="0"/>
              <a:t>correlations in certain districts suggest the presence of other mitigating factors, such as effective vector control programs or differing socio-economic conditions.</a:t>
            </a:r>
          </a:p>
          <a:p>
            <a:pPr fontAlgn="base"/>
            <a:endParaRPr lang="en-US" dirty="0"/>
          </a:p>
          <a:p>
            <a:pPr marL="0" lvl="0" indent="0" algn="l" rtl="0">
              <a:spcBef>
                <a:spcPts val="1000"/>
              </a:spcBef>
              <a:spcAft>
                <a:spcPts val="0"/>
              </a:spcAft>
              <a:buNone/>
            </a:pPr>
            <a:endParaRPr dirty="0"/>
          </a:p>
        </p:txBody>
      </p:sp>
      <p:cxnSp>
        <p:nvCxnSpPr>
          <p:cNvPr id="758" name="Google Shape;758;p43"/>
          <p:cNvCxnSpPr/>
          <p:nvPr/>
        </p:nvCxnSpPr>
        <p:spPr>
          <a:xfrm>
            <a:off x="0" y="4457051"/>
            <a:ext cx="7075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1687536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Conclusion</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009" name="Google Shape;1009;p55"/>
          <p:cNvSpPr txBox="1"/>
          <p:nvPr/>
        </p:nvSpPr>
        <p:spPr>
          <a:xfrm flipH="1">
            <a:off x="580852" y="1017725"/>
            <a:ext cx="7431628" cy="3192714"/>
          </a:xfrm>
          <a:prstGeom prst="rect">
            <a:avLst/>
          </a:prstGeom>
          <a:noFill/>
          <a:ln>
            <a:noFill/>
          </a:ln>
        </p:spPr>
        <p:txBody>
          <a:bodyPr spcFirstLastPara="1" wrap="square" lIns="91425" tIns="91425" rIns="91425" bIns="91425" anchor="t" anchorCtr="0">
            <a:noAutofit/>
          </a:bodyPr>
          <a:lstStyle/>
          <a:p>
            <a:pPr marL="457200" lvl="0" indent="-317500" fontAlgn="base">
              <a:lnSpc>
                <a:spcPct val="115000"/>
              </a:lnSpc>
              <a:buClr>
                <a:schemeClr val="lt2"/>
              </a:buClr>
              <a:buSzPts val="1600"/>
              <a:buFont typeface="Nunito Light"/>
              <a:buChar char="●"/>
            </a:pPr>
            <a:r>
              <a:rPr lang="en-US" dirty="0" smtClean="0">
                <a:solidFill>
                  <a:schemeClr val="dk1"/>
                </a:solidFill>
                <a:latin typeface="Raleway"/>
                <a:ea typeface="Raleway"/>
                <a:cs typeface="Raleway"/>
                <a:sym typeface="Raleway"/>
              </a:rPr>
              <a:t>Our Study confirmed </a:t>
            </a:r>
            <a:r>
              <a:rPr lang="en-US" dirty="0">
                <a:solidFill>
                  <a:schemeClr val="dk1"/>
                </a:solidFill>
                <a:latin typeface="Raleway"/>
                <a:ea typeface="Raleway"/>
                <a:cs typeface="Raleway"/>
                <a:sym typeface="Raleway"/>
              </a:rPr>
              <a:t>that weather parameters are significant predictors of malaria cases, which directly influence mosquito breeding and survival</a:t>
            </a:r>
            <a:r>
              <a:rPr lang="en-US" dirty="0" smtClean="0">
                <a:solidFill>
                  <a:schemeClr val="dk1"/>
                </a:solidFill>
                <a:latin typeface="Raleway"/>
                <a:ea typeface="Raleway"/>
                <a:cs typeface="Raleway"/>
                <a:sym typeface="Raleway"/>
              </a:rPr>
              <a:t>.</a:t>
            </a:r>
          </a:p>
          <a:p>
            <a:pPr marL="457200" lvl="0" indent="-317500" fontAlgn="base">
              <a:lnSpc>
                <a:spcPct val="115000"/>
              </a:lnSpc>
              <a:buClr>
                <a:schemeClr val="lt2"/>
              </a:buClr>
              <a:buSzPts val="1600"/>
              <a:buFont typeface="Nunito Light"/>
              <a:buChar char="●"/>
            </a:pPr>
            <a:r>
              <a:rPr lang="en-US" dirty="0" smtClean="0">
                <a:solidFill>
                  <a:schemeClr val="dk1"/>
                </a:solidFill>
                <a:latin typeface="Raleway"/>
                <a:ea typeface="Raleway"/>
                <a:cs typeface="Raleway"/>
                <a:sym typeface="Raleway"/>
              </a:rPr>
              <a:t>The </a:t>
            </a:r>
            <a:r>
              <a:rPr lang="en-US" dirty="0">
                <a:solidFill>
                  <a:schemeClr val="dk1"/>
                </a:solidFill>
                <a:latin typeface="Raleway"/>
                <a:ea typeface="Raleway"/>
                <a:cs typeface="Raleway"/>
                <a:sym typeface="Raleway"/>
              </a:rPr>
              <a:t>analysis revealed that the impact of weather on malaria varies significantly across different regions. </a:t>
            </a:r>
            <a:endParaRPr lang="en-US" dirty="0" smtClean="0">
              <a:solidFill>
                <a:schemeClr val="dk1"/>
              </a:solidFill>
              <a:latin typeface="Raleway"/>
              <a:ea typeface="Raleway"/>
              <a:cs typeface="Raleway"/>
              <a:sym typeface="Raleway"/>
            </a:endParaRPr>
          </a:p>
          <a:p>
            <a:pPr marL="457200" lvl="0" indent="-317500" fontAlgn="base">
              <a:lnSpc>
                <a:spcPct val="115000"/>
              </a:lnSpc>
              <a:buClr>
                <a:schemeClr val="lt2"/>
              </a:buClr>
              <a:buSzPts val="1600"/>
              <a:buFont typeface="Nunito Light"/>
              <a:buChar char="●"/>
            </a:pPr>
            <a:r>
              <a:rPr lang="en-US" dirty="0" smtClean="0">
                <a:solidFill>
                  <a:schemeClr val="dk1"/>
                </a:solidFill>
                <a:latin typeface="Raleway"/>
                <a:ea typeface="Raleway"/>
                <a:cs typeface="Raleway"/>
                <a:sym typeface="Raleway"/>
              </a:rPr>
              <a:t>Some </a:t>
            </a:r>
            <a:r>
              <a:rPr lang="en-US" dirty="0">
                <a:solidFill>
                  <a:schemeClr val="dk1"/>
                </a:solidFill>
                <a:latin typeface="Raleway"/>
                <a:ea typeface="Raleway"/>
                <a:cs typeface="Raleway"/>
                <a:sym typeface="Raleway"/>
              </a:rPr>
              <a:t>districts demonstrated stronger correlations, indicating that local environmental and socio-economic factors can amplify or mitigate the influence of weather on malaria transmission. </a:t>
            </a:r>
            <a:endParaRPr lang="en-US" dirty="0" smtClean="0">
              <a:solidFill>
                <a:schemeClr val="dk1"/>
              </a:solidFill>
              <a:latin typeface="Raleway"/>
              <a:ea typeface="Raleway"/>
              <a:cs typeface="Raleway"/>
              <a:sym typeface="Raleway"/>
            </a:endParaRPr>
          </a:p>
          <a:p>
            <a:pPr marL="457200" lvl="0" indent="-317500" fontAlgn="base">
              <a:lnSpc>
                <a:spcPct val="115000"/>
              </a:lnSpc>
              <a:buClr>
                <a:schemeClr val="lt2"/>
              </a:buClr>
              <a:buSzPts val="1600"/>
              <a:buFont typeface="Nunito Light"/>
              <a:buChar char="●"/>
            </a:pPr>
            <a:r>
              <a:rPr lang="en-US" dirty="0" smtClean="0">
                <a:solidFill>
                  <a:schemeClr val="dk1"/>
                </a:solidFill>
                <a:latin typeface="Raleway"/>
                <a:ea typeface="Raleway"/>
                <a:cs typeface="Raleway"/>
                <a:sym typeface="Raleway"/>
              </a:rPr>
              <a:t>This </a:t>
            </a:r>
            <a:r>
              <a:rPr lang="en-US" dirty="0">
                <a:solidFill>
                  <a:schemeClr val="dk1"/>
                </a:solidFill>
                <a:latin typeface="Raleway"/>
                <a:ea typeface="Raleway"/>
                <a:cs typeface="Raleway"/>
                <a:sym typeface="Raleway"/>
              </a:rPr>
              <a:t>underscores the importance of considering local contexts when designing malaria control </a:t>
            </a:r>
            <a:r>
              <a:rPr lang="en-US" dirty="0" smtClean="0">
                <a:solidFill>
                  <a:schemeClr val="dk1"/>
                </a:solidFill>
                <a:latin typeface="Raleway"/>
                <a:ea typeface="Raleway"/>
                <a:cs typeface="Raleway"/>
                <a:sym typeface="Raleway"/>
              </a:rPr>
              <a:t>strategies.</a:t>
            </a:r>
          </a:p>
          <a:p>
            <a:pPr marL="457200" lvl="0" indent="-317500" fontAlgn="base">
              <a:lnSpc>
                <a:spcPct val="115000"/>
              </a:lnSpc>
              <a:buClr>
                <a:schemeClr val="lt2"/>
              </a:buClr>
              <a:buSzPts val="1600"/>
              <a:buFont typeface="Nunito Light"/>
              <a:buChar char="●"/>
            </a:pPr>
            <a:r>
              <a:rPr lang="en-US" dirty="0" smtClean="0">
                <a:solidFill>
                  <a:schemeClr val="dk1"/>
                </a:solidFill>
                <a:latin typeface="Raleway"/>
                <a:ea typeface="Raleway"/>
                <a:cs typeface="Raleway"/>
                <a:sym typeface="Raleway"/>
              </a:rPr>
              <a:t>The </a:t>
            </a:r>
            <a:r>
              <a:rPr lang="en-US" dirty="0">
                <a:solidFill>
                  <a:schemeClr val="dk1"/>
                </a:solidFill>
                <a:latin typeface="Raleway"/>
                <a:ea typeface="Raleway"/>
                <a:cs typeface="Raleway"/>
                <a:sym typeface="Raleway"/>
              </a:rPr>
              <a:t>Random Forest model emerged as the most effective in predicting malaria cases based on weather data, highlighting the potential of machine learning in enhancing disease prediction and public health </a:t>
            </a:r>
            <a:r>
              <a:rPr lang="en-US" dirty="0" smtClean="0">
                <a:solidFill>
                  <a:schemeClr val="dk1"/>
                </a:solidFill>
                <a:latin typeface="Raleway"/>
                <a:ea typeface="Raleway"/>
                <a:cs typeface="Raleway"/>
                <a:sym typeface="Raleway"/>
              </a:rPr>
              <a:t>planning.</a:t>
            </a:r>
          </a:p>
          <a:p>
            <a:pPr marL="457200" lvl="0" indent="-317500" fontAlgn="base">
              <a:lnSpc>
                <a:spcPct val="115000"/>
              </a:lnSpc>
              <a:buClr>
                <a:schemeClr val="lt2"/>
              </a:buClr>
              <a:buSzPts val="1600"/>
              <a:buFont typeface="Nunito Light"/>
              <a:buChar char="●"/>
            </a:pPr>
            <a:r>
              <a:rPr lang="en-US" dirty="0" smtClean="0">
                <a:solidFill>
                  <a:schemeClr val="dk1"/>
                </a:solidFill>
                <a:latin typeface="Raleway"/>
                <a:ea typeface="Raleway"/>
                <a:cs typeface="Raleway"/>
                <a:sym typeface="Raleway"/>
              </a:rPr>
              <a:t>The </a:t>
            </a:r>
            <a:r>
              <a:rPr lang="en-US" dirty="0">
                <a:solidFill>
                  <a:schemeClr val="dk1"/>
                </a:solidFill>
                <a:latin typeface="Raleway"/>
                <a:ea typeface="Raleway"/>
                <a:cs typeface="Raleway"/>
                <a:sym typeface="Raleway"/>
              </a:rPr>
              <a:t>model’s ability to identify the most influential weather factors can help prioritize interventions.</a:t>
            </a:r>
            <a:endParaRPr dirty="0">
              <a:solidFill>
                <a:schemeClr val="dk1"/>
              </a:solidFill>
              <a:latin typeface="Raleway"/>
              <a:ea typeface="Raleway"/>
              <a:cs typeface="Raleway"/>
              <a:sym typeface="Raleway"/>
            </a:endParaRPr>
          </a:p>
        </p:txBody>
      </p:sp>
    </p:spTree>
    <p:extLst>
      <p:ext uri="{BB962C8B-B14F-4D97-AF65-F5344CB8AC3E}">
        <p14:creationId xmlns:p14="http://schemas.microsoft.com/office/powerpoint/2010/main" val="8214133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51"/>
          <p:cNvSpPr txBox="1">
            <a:spLocks noGrp="1"/>
          </p:cNvSpPr>
          <p:nvPr>
            <p:ph type="title"/>
          </p:nvPr>
        </p:nvSpPr>
        <p:spPr>
          <a:xfrm>
            <a:off x="713225" y="945650"/>
            <a:ext cx="5607000" cy="252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Thank You</a:t>
            </a:r>
            <a:endParaRPr dirty="0"/>
          </a:p>
        </p:txBody>
      </p:sp>
      <p:cxnSp>
        <p:nvCxnSpPr>
          <p:cNvPr id="965" name="Google Shape;965;p51"/>
          <p:cNvCxnSpPr/>
          <p:nvPr/>
        </p:nvCxnSpPr>
        <p:spPr>
          <a:xfrm>
            <a:off x="-64210" y="3648085"/>
            <a:ext cx="7051800" cy="0"/>
          </a:xfrm>
          <a:prstGeom prst="straightConnector1">
            <a:avLst/>
          </a:prstGeom>
          <a:noFill/>
          <a:ln w="9525" cap="flat" cmpd="sng">
            <a:solidFill>
              <a:schemeClr val="dk1"/>
            </a:solidFill>
            <a:prstDash val="solid"/>
            <a:round/>
            <a:headEnd type="none" w="med" len="med"/>
            <a:tailEnd type="none" w="med" len="med"/>
          </a:ln>
        </p:spPr>
      </p:cxnSp>
      <p:grpSp>
        <p:nvGrpSpPr>
          <p:cNvPr id="966" name="Google Shape;966;p51"/>
          <p:cNvGrpSpPr/>
          <p:nvPr/>
        </p:nvGrpSpPr>
        <p:grpSpPr>
          <a:xfrm>
            <a:off x="2419403" y="4166502"/>
            <a:ext cx="887795" cy="175887"/>
            <a:chOff x="2284850" y="131975"/>
            <a:chExt cx="1720200" cy="340800"/>
          </a:xfrm>
        </p:grpSpPr>
        <p:sp>
          <p:nvSpPr>
            <p:cNvPr id="967" name="Google Shape;967;p51"/>
            <p:cNvSpPr/>
            <p:nvPr/>
          </p:nvSpPr>
          <p:spPr>
            <a:xfrm rot="5400000">
              <a:off x="2261900" y="154925"/>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1"/>
            <p:cNvSpPr/>
            <p:nvPr/>
          </p:nvSpPr>
          <p:spPr>
            <a:xfrm rot="5400000">
              <a:off x="2737000" y="154925"/>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1"/>
            <p:cNvSpPr/>
            <p:nvPr/>
          </p:nvSpPr>
          <p:spPr>
            <a:xfrm rot="5400000">
              <a:off x="3212100" y="154925"/>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1"/>
            <p:cNvSpPr/>
            <p:nvPr/>
          </p:nvSpPr>
          <p:spPr>
            <a:xfrm rot="5400000">
              <a:off x="3687200" y="154925"/>
              <a:ext cx="340800" cy="294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830127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5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Refrences</a:t>
            </a:r>
            <a:endParaRPr dirty="0"/>
          </a:p>
        </p:txBody>
      </p:sp>
      <p:sp>
        <p:nvSpPr>
          <p:cNvPr id="4" name="Subtitle 3"/>
          <p:cNvSpPr>
            <a:spLocks noGrp="1"/>
          </p:cNvSpPr>
          <p:nvPr>
            <p:ph type="subTitle" idx="1"/>
          </p:nvPr>
        </p:nvSpPr>
        <p:spPr>
          <a:xfrm>
            <a:off x="720000" y="1270740"/>
            <a:ext cx="5218800" cy="2298300"/>
          </a:xfrm>
        </p:spPr>
        <p:txBody>
          <a:bodyPr/>
          <a:lstStyle/>
          <a:p>
            <a:pPr marL="139700" indent="0">
              <a:buNone/>
            </a:pPr>
            <a:r>
              <a:rPr lang="en-US" sz="1000" dirty="0" smtClean="0"/>
              <a:t>[1] P</a:t>
            </a:r>
            <a:r>
              <a:rPr lang="en-US" sz="1000" dirty="0"/>
              <a:t>. L. </a:t>
            </a:r>
            <a:r>
              <a:rPr lang="en-US" sz="1000" dirty="0" err="1"/>
              <a:t>Hajison</a:t>
            </a:r>
            <a:r>
              <a:rPr lang="en-US" sz="1000" dirty="0"/>
              <a:t>, B. W. </a:t>
            </a:r>
            <a:r>
              <a:rPr lang="en-US" sz="1000" dirty="0" err="1"/>
              <a:t>Mwakikunga</a:t>
            </a:r>
            <a:r>
              <a:rPr lang="en-US" sz="1000" dirty="0"/>
              <a:t>, D. P. </a:t>
            </a:r>
            <a:r>
              <a:rPr lang="en-US" sz="1000" dirty="0" err="1"/>
              <a:t>Mathanga</a:t>
            </a:r>
            <a:r>
              <a:rPr lang="en-US" sz="1000" dirty="0"/>
              <a:t>, et al</a:t>
            </a:r>
            <a:r>
              <a:rPr lang="en-US" sz="1000" dirty="0" smtClean="0"/>
              <a:t>., “Seasonal variation </a:t>
            </a:r>
            <a:r>
              <a:rPr lang="en-US" sz="1000" dirty="0"/>
              <a:t>of malaria cases in children aged less than 5 years </a:t>
            </a:r>
            <a:r>
              <a:rPr lang="en-US" sz="1000" dirty="0" smtClean="0"/>
              <a:t>old following </a:t>
            </a:r>
            <a:r>
              <a:rPr lang="en-US" sz="1000" dirty="0"/>
              <a:t>weather change in </a:t>
            </a:r>
            <a:r>
              <a:rPr lang="en-US" sz="1000" dirty="0" err="1" smtClean="0"/>
              <a:t>Zomba</a:t>
            </a:r>
            <a:r>
              <a:rPr lang="en-US" sz="1000" dirty="0"/>
              <a:t> </a:t>
            </a:r>
            <a:r>
              <a:rPr lang="en-US" sz="1000" dirty="0" smtClean="0"/>
              <a:t>district</a:t>
            </a:r>
            <a:r>
              <a:rPr lang="en-US" sz="1000" dirty="0"/>
              <a:t>, Malawi,” Malaria </a:t>
            </a:r>
            <a:r>
              <a:rPr lang="en-US" sz="1000" dirty="0" smtClean="0"/>
              <a:t>Journal, vol</a:t>
            </a:r>
            <a:r>
              <a:rPr lang="en-US" sz="1000" dirty="0"/>
              <a:t>. 16, p. 264, 2017. [Online]. Available: </a:t>
            </a:r>
            <a:r>
              <a:rPr lang="en-US" sz="1000" dirty="0">
                <a:hlinkClick r:id="rId3"/>
              </a:rPr>
              <a:t>https://</a:t>
            </a:r>
            <a:r>
              <a:rPr lang="en-US" sz="1000" dirty="0" smtClean="0">
                <a:hlinkClick r:id="rId3"/>
              </a:rPr>
              <a:t>doi.org/10.1186/s12936-017-1913-x</a:t>
            </a:r>
            <a:r>
              <a:rPr lang="en-US" sz="1000" dirty="0" smtClean="0"/>
              <a:t>.</a:t>
            </a:r>
          </a:p>
          <a:p>
            <a:pPr marL="139700" indent="0">
              <a:buNone/>
            </a:pPr>
            <a:r>
              <a:rPr lang="en-US" sz="1000" dirty="0" smtClean="0"/>
              <a:t>[2]A</a:t>
            </a:r>
            <a:r>
              <a:rPr lang="en-US" sz="1000" dirty="0"/>
              <a:t>. Arab, M. C. Jackson, and C. </a:t>
            </a:r>
            <a:r>
              <a:rPr lang="en-US" sz="1000" dirty="0" err="1"/>
              <a:t>Kongoli</a:t>
            </a:r>
            <a:r>
              <a:rPr lang="en-US" sz="1000" dirty="0"/>
              <a:t>, “Modelling </a:t>
            </a:r>
            <a:r>
              <a:rPr lang="en-US" sz="1000" dirty="0" smtClean="0"/>
              <a:t>the effects of weather </a:t>
            </a:r>
            <a:r>
              <a:rPr lang="en-US" sz="1000" dirty="0"/>
              <a:t>and climate on malaria distributions </a:t>
            </a:r>
            <a:r>
              <a:rPr lang="en-US" sz="1000" dirty="0" smtClean="0"/>
              <a:t>in </a:t>
            </a:r>
            <a:r>
              <a:rPr lang="en-US" sz="1000" dirty="0" err="1" smtClean="0"/>
              <a:t>WestAfrica</a:t>
            </a:r>
            <a:r>
              <a:rPr lang="en-US" sz="1000" dirty="0" smtClean="0"/>
              <a:t>,”Malaria</a:t>
            </a:r>
            <a:r>
              <a:rPr lang="fr-FR" sz="1000" dirty="0" smtClean="0"/>
              <a:t>Journal,vol.13,p.126,2014.[</a:t>
            </a:r>
            <a:r>
              <a:rPr lang="fr-FR" sz="1000" dirty="0"/>
              <a:t>Online</a:t>
            </a:r>
            <a:r>
              <a:rPr lang="fr-FR" sz="1000" dirty="0" smtClean="0"/>
              <a:t>].</a:t>
            </a:r>
            <a:r>
              <a:rPr lang="fr-FR" sz="1000" dirty="0" err="1" smtClean="0"/>
              <a:t>Available:https</a:t>
            </a:r>
            <a:r>
              <a:rPr lang="fr-FR" sz="1000" dirty="0"/>
              <a:t>://</a:t>
            </a:r>
            <a:r>
              <a:rPr lang="fr-FR" sz="1000" dirty="0" smtClean="0"/>
              <a:t>doi.org/10.</a:t>
            </a:r>
            <a:r>
              <a:rPr lang="en-US" sz="1000" dirty="0" smtClean="0"/>
              <a:t>1186/1475-2875-13-126.</a:t>
            </a:r>
            <a:endParaRPr lang="en-US" sz="1000" dirty="0"/>
          </a:p>
          <a:p>
            <a:pPr marL="139700" indent="0">
              <a:buNone/>
            </a:pPr>
            <a:r>
              <a:rPr lang="en-US" sz="1000" dirty="0" smtClean="0"/>
              <a:t>[3]</a:t>
            </a:r>
            <a:r>
              <a:rPr lang="en-US" sz="1000" dirty="0"/>
              <a:t> N. Endo and E. A. B. </a:t>
            </a:r>
            <a:r>
              <a:rPr lang="en-US" sz="1000" dirty="0" err="1"/>
              <a:t>Eltahir</a:t>
            </a:r>
            <a:r>
              <a:rPr lang="en-US" sz="1000" dirty="0"/>
              <a:t>, “Modelling and observing the role of</a:t>
            </a:r>
          </a:p>
          <a:p>
            <a:pPr marL="139700" indent="0">
              <a:buNone/>
            </a:pPr>
            <a:r>
              <a:rPr lang="en-US" sz="1000" dirty="0"/>
              <a:t>wind in Anopheles population dynamics around a reservoir,” Malaria</a:t>
            </a:r>
          </a:p>
          <a:p>
            <a:pPr marL="139700" indent="0">
              <a:buNone/>
            </a:pPr>
            <a:r>
              <a:rPr lang="fr-FR" sz="1000" dirty="0"/>
              <a:t>Journal, vol. 17, p. 48, 2018. [Online]. </a:t>
            </a:r>
            <a:r>
              <a:rPr lang="fr-FR" sz="1000" dirty="0" err="1"/>
              <a:t>Available</a:t>
            </a:r>
            <a:r>
              <a:rPr lang="fr-FR" sz="1000" dirty="0"/>
              <a:t>: https://doi.org/10.1186/</a:t>
            </a:r>
          </a:p>
          <a:p>
            <a:pPr marL="139700" indent="0">
              <a:buNone/>
            </a:pPr>
            <a:r>
              <a:rPr lang="en-US" sz="1000" dirty="0"/>
              <a:t>s12936-018-2197-5</a:t>
            </a:r>
            <a:r>
              <a:rPr lang="en-US" sz="1000" dirty="0" smtClean="0"/>
              <a:t>.</a:t>
            </a:r>
          </a:p>
          <a:p>
            <a:pPr marL="139700" indent="0">
              <a:buNone/>
            </a:pPr>
            <a:r>
              <a:rPr lang="en-US" sz="1000" dirty="0" smtClean="0"/>
              <a:t>[4]</a:t>
            </a:r>
            <a:r>
              <a:rPr lang="en-US" sz="1000" dirty="0"/>
              <a:t> N. </a:t>
            </a:r>
            <a:r>
              <a:rPr lang="en-US" sz="1000" dirty="0" err="1"/>
              <a:t>Odu</a:t>
            </a:r>
            <a:r>
              <a:rPr lang="en-US" sz="1000" dirty="0"/>
              <a:t>, R. Prasad, and O. Clement, “Prediction of malaria incidence</a:t>
            </a:r>
          </a:p>
          <a:p>
            <a:pPr marL="139700" indent="0">
              <a:buNone/>
            </a:pPr>
            <a:r>
              <a:rPr lang="en-US" sz="1000" dirty="0"/>
              <a:t>using climate variability and machine learning,” Informatics in Medicine</a:t>
            </a:r>
          </a:p>
          <a:p>
            <a:pPr marL="139700" indent="0">
              <a:buNone/>
            </a:pPr>
            <a:r>
              <a:rPr lang="en-US" sz="1000" dirty="0"/>
              <a:t>Unlocked, vol. 22, p. 100508, 2021. [Online]. Available: https://doi.org/</a:t>
            </a:r>
          </a:p>
          <a:p>
            <a:pPr marL="139700" indent="0">
              <a:buNone/>
            </a:pPr>
            <a:r>
              <a:rPr lang="en-US" sz="1000" dirty="0"/>
              <a:t>10.1016/j.imu.2020.100508.</a:t>
            </a:r>
            <a:endParaRPr lang="en-US" sz="1000" dirty="0" smtClean="0"/>
          </a:p>
          <a:p>
            <a:pPr marL="139700" indent="0">
              <a:buNone/>
            </a:pPr>
            <a:endParaRPr lang="en-US" sz="105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Subtitle 2"/>
          <p:cNvSpPr>
            <a:spLocks noGrp="1"/>
          </p:cNvSpPr>
          <p:nvPr>
            <p:ph type="subTitle" idx="1"/>
          </p:nvPr>
        </p:nvSpPr>
        <p:spPr/>
        <p:txBody>
          <a:bodyPr/>
          <a:lstStyle/>
          <a:p>
            <a:pPr marL="139700" indent="0">
              <a:buNone/>
            </a:pPr>
            <a:r>
              <a:rPr lang="en-US" sz="1000" dirty="0" smtClean="0"/>
              <a:t>[5]</a:t>
            </a:r>
            <a:r>
              <a:rPr lang="en-US" sz="1000" dirty="0"/>
              <a:t> Open Government Data (OGD) Platform India, ”</a:t>
            </a:r>
            <a:r>
              <a:rPr lang="en-US" sz="1000" dirty="0" err="1"/>
              <a:t>Itemwise</a:t>
            </a:r>
            <a:endParaRPr lang="en-US" sz="1000" dirty="0"/>
          </a:p>
          <a:p>
            <a:pPr marL="139700" indent="0">
              <a:buNone/>
            </a:pPr>
            <a:r>
              <a:rPr lang="en-US" sz="1000" dirty="0"/>
              <a:t>HMIS report for all states and districts across</a:t>
            </a:r>
          </a:p>
          <a:p>
            <a:pPr marL="139700" indent="0">
              <a:buNone/>
            </a:pPr>
            <a:r>
              <a:rPr lang="en-US" sz="1000" dirty="0"/>
              <a:t>months,” [Online]. Available: https://www.data.gov.in/catalog/</a:t>
            </a:r>
          </a:p>
          <a:p>
            <a:pPr marL="139700" indent="0">
              <a:buNone/>
            </a:pPr>
            <a:r>
              <a:rPr lang="en-US" sz="1000" dirty="0" smtClean="0"/>
              <a:t>item-wise-hmis-report-all-states-and-districts-across-months?page=1.</a:t>
            </a:r>
            <a:endParaRPr lang="en-US" sz="1000" dirty="0"/>
          </a:p>
          <a:p>
            <a:pPr marL="139700" indent="0">
              <a:buNone/>
            </a:pPr>
            <a:r>
              <a:rPr lang="en-US" sz="1000" dirty="0" smtClean="0"/>
              <a:t>[6]</a:t>
            </a:r>
            <a:r>
              <a:rPr lang="en-US" sz="1000" dirty="0"/>
              <a:t> Weather and Climate, ”Weather and Climate,” [Online]. Available: https:</a:t>
            </a:r>
          </a:p>
          <a:p>
            <a:pPr marL="139700" indent="0">
              <a:buNone/>
            </a:pPr>
            <a:r>
              <a:rPr lang="en-US" sz="1000" dirty="0"/>
              <a:t>//weatherandclimate.com</a:t>
            </a:r>
            <a:r>
              <a:rPr lang="en-US" sz="1000" dirty="0" smtClean="0"/>
              <a:t>/.</a:t>
            </a:r>
          </a:p>
          <a:p>
            <a:pPr marL="139700" indent="0">
              <a:buNone/>
            </a:pPr>
            <a:r>
              <a:rPr lang="en-US" sz="1000" dirty="0" smtClean="0"/>
              <a:t>[7]</a:t>
            </a:r>
            <a:r>
              <a:rPr lang="en-US" sz="1000" dirty="0"/>
              <a:t> World Health Organization, ”Number of confirmed</a:t>
            </a:r>
          </a:p>
          <a:p>
            <a:pPr marL="139700" indent="0">
              <a:buNone/>
            </a:pPr>
            <a:r>
              <a:rPr lang="en-US" sz="1000" dirty="0"/>
              <a:t>malaria cases,” [Online]. Available:</a:t>
            </a:r>
          </a:p>
          <a:p>
            <a:pPr marL="139700" indent="0">
              <a:buNone/>
            </a:pPr>
            <a:r>
              <a:rPr lang="en-US" sz="1000" dirty="0"/>
              <a:t>urlhttps://www.who.int/data/gho/data/indicators/indicatordetails/</a:t>
            </a:r>
          </a:p>
          <a:p>
            <a:pPr marL="139700" indent="0">
              <a:buNone/>
            </a:pPr>
            <a:r>
              <a:rPr lang="en-US" sz="1000" dirty="0"/>
              <a:t>GHO/number-confirmed-malaria-cases</a:t>
            </a:r>
            <a:r>
              <a:rPr lang="en-US" sz="1000" dirty="0" smtClean="0"/>
              <a:t>.</a:t>
            </a:r>
          </a:p>
          <a:p>
            <a:pPr marL="139700" indent="0">
              <a:buNone/>
            </a:pPr>
            <a:r>
              <a:rPr lang="en-US" sz="1000" dirty="0" smtClean="0"/>
              <a:t>[8]</a:t>
            </a:r>
            <a:r>
              <a:rPr lang="en-US" sz="1000" dirty="0"/>
              <a:t> World Data Bank, ”Climate Knowledge Portal,” [Online]. Available:</a:t>
            </a:r>
          </a:p>
          <a:p>
            <a:pPr marL="139700" indent="0">
              <a:buNone/>
            </a:pPr>
            <a:r>
              <a:rPr lang="en-US" sz="1000" dirty="0"/>
              <a:t>https://climateknowledgeportal.worldbank.org/download-data#</a:t>
            </a:r>
          </a:p>
          <a:p>
            <a:pPr marL="139700" indent="0">
              <a:buNone/>
            </a:pPr>
            <a:r>
              <a:rPr lang="en-US" sz="1000" dirty="0"/>
              <a:t>htab-1497.</a:t>
            </a:r>
            <a:endParaRPr lang="en-US" sz="1000" dirty="0" smtClean="0"/>
          </a:p>
        </p:txBody>
      </p:sp>
    </p:spTree>
    <p:extLst>
      <p:ext uri="{BB962C8B-B14F-4D97-AF65-F5344CB8AC3E}">
        <p14:creationId xmlns:p14="http://schemas.microsoft.com/office/powerpoint/2010/main" val="3030155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Research Questions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009" name="Google Shape;1009;p55"/>
          <p:cNvSpPr txBox="1"/>
          <p:nvPr/>
        </p:nvSpPr>
        <p:spPr>
          <a:xfrm flipH="1">
            <a:off x="720000" y="1187900"/>
            <a:ext cx="7431628" cy="3192714"/>
          </a:xfrm>
          <a:prstGeom prst="rect">
            <a:avLst/>
          </a:prstGeom>
          <a:noFill/>
          <a:ln>
            <a:noFill/>
          </a:ln>
        </p:spPr>
        <p:txBody>
          <a:bodyPr spcFirstLastPara="1" wrap="square" lIns="91425" tIns="91425" rIns="91425" bIns="91425" anchor="t" anchorCtr="0">
            <a:noAutofit/>
          </a:bodyPr>
          <a:lstStyle/>
          <a:p>
            <a:pPr marL="457200" lvl="0" indent="-317500" fontAlgn="base">
              <a:lnSpc>
                <a:spcPct val="115000"/>
              </a:lnSpc>
              <a:buClr>
                <a:schemeClr val="lt2"/>
              </a:buClr>
              <a:buSzPts val="1600"/>
              <a:buFont typeface="Nunito Light"/>
              <a:buChar char="●"/>
            </a:pPr>
            <a:r>
              <a:rPr lang="en-US" dirty="0" smtClean="0">
                <a:solidFill>
                  <a:schemeClr val="dk1"/>
                </a:solidFill>
                <a:latin typeface="Raleway"/>
                <a:ea typeface="Raleway"/>
                <a:cs typeface="Raleway"/>
                <a:sym typeface="Raleway"/>
              </a:rPr>
              <a:t>How </a:t>
            </a:r>
            <a:r>
              <a:rPr lang="en-US" dirty="0">
                <a:solidFill>
                  <a:schemeClr val="dk1"/>
                </a:solidFill>
                <a:latin typeface="Raleway"/>
                <a:ea typeface="Raleway"/>
                <a:cs typeface="Raleway"/>
                <a:sym typeface="Raleway"/>
              </a:rPr>
              <a:t>can machine learning models be developed and utilized to accurately predict malaria cases by integrating weather parameters such as temperature, rainfall, and humidity at both global and district </a:t>
            </a:r>
            <a:r>
              <a:rPr lang="en-US" dirty="0" smtClean="0">
                <a:solidFill>
                  <a:schemeClr val="dk1"/>
                </a:solidFill>
                <a:latin typeface="Raleway"/>
                <a:ea typeface="Raleway"/>
                <a:cs typeface="Raleway"/>
                <a:sym typeface="Raleway"/>
              </a:rPr>
              <a:t>levels?</a:t>
            </a:r>
          </a:p>
          <a:p>
            <a:pPr marL="139700" lvl="0" fontAlgn="base">
              <a:lnSpc>
                <a:spcPct val="115000"/>
              </a:lnSpc>
              <a:buClr>
                <a:schemeClr val="lt2"/>
              </a:buClr>
              <a:buSzPts val="1600"/>
            </a:pPr>
            <a:endParaRPr lang="en-US" dirty="0" smtClean="0">
              <a:solidFill>
                <a:schemeClr val="dk1"/>
              </a:solidFill>
              <a:latin typeface="Raleway"/>
              <a:ea typeface="Raleway"/>
              <a:cs typeface="Raleway"/>
              <a:sym typeface="Raleway"/>
            </a:endParaRPr>
          </a:p>
          <a:p>
            <a:pPr marL="457200" lvl="0" indent="-317500" fontAlgn="base">
              <a:lnSpc>
                <a:spcPct val="115000"/>
              </a:lnSpc>
              <a:buClr>
                <a:schemeClr val="lt2"/>
              </a:buClr>
              <a:buSzPts val="1600"/>
              <a:buFont typeface="Nunito Light"/>
              <a:buChar char="●"/>
            </a:pPr>
            <a:r>
              <a:rPr lang="en-US" dirty="0" smtClean="0">
                <a:solidFill>
                  <a:schemeClr val="dk1"/>
                </a:solidFill>
                <a:latin typeface="Raleway"/>
                <a:ea typeface="Raleway"/>
                <a:cs typeface="Raleway"/>
                <a:sym typeface="Raleway"/>
              </a:rPr>
              <a:t>What </a:t>
            </a:r>
            <a:r>
              <a:rPr lang="en-US" dirty="0">
                <a:solidFill>
                  <a:schemeClr val="dk1"/>
                </a:solidFill>
                <a:latin typeface="Raleway"/>
                <a:ea typeface="Raleway"/>
                <a:cs typeface="Raleway"/>
                <a:sym typeface="Raleway"/>
              </a:rPr>
              <a:t>is the relationship between specific weather parameters and the incidence of malaria in different regions? </a:t>
            </a:r>
            <a:endParaRPr lang="en-US" dirty="0" smtClean="0">
              <a:solidFill>
                <a:schemeClr val="dk1"/>
              </a:solidFill>
              <a:latin typeface="Raleway"/>
              <a:ea typeface="Raleway"/>
              <a:cs typeface="Raleway"/>
              <a:sym typeface="Raleway"/>
            </a:endParaRPr>
          </a:p>
          <a:p>
            <a:pPr marL="139700" lvl="0" fontAlgn="base">
              <a:lnSpc>
                <a:spcPct val="115000"/>
              </a:lnSpc>
              <a:buClr>
                <a:schemeClr val="lt2"/>
              </a:buClr>
              <a:buSzPts val="1600"/>
            </a:pPr>
            <a:endParaRPr lang="en-US" dirty="0">
              <a:solidFill>
                <a:schemeClr val="dk1"/>
              </a:solidFill>
              <a:latin typeface="Raleway"/>
              <a:ea typeface="Raleway"/>
              <a:cs typeface="Raleway"/>
              <a:sym typeface="Raleway"/>
            </a:endParaRPr>
          </a:p>
          <a:p>
            <a:pPr marL="457200" lvl="0" indent="-317500" fontAlgn="base">
              <a:lnSpc>
                <a:spcPct val="115000"/>
              </a:lnSpc>
              <a:buClr>
                <a:schemeClr val="lt2"/>
              </a:buClr>
              <a:buSzPts val="1600"/>
              <a:buFont typeface="Nunito Light"/>
              <a:buChar char="●"/>
            </a:pPr>
            <a:r>
              <a:rPr lang="en-US" dirty="0" smtClean="0">
                <a:solidFill>
                  <a:schemeClr val="dk1"/>
                </a:solidFill>
                <a:latin typeface="Raleway"/>
                <a:ea typeface="Raleway"/>
                <a:cs typeface="Raleway"/>
                <a:sym typeface="Raleway"/>
              </a:rPr>
              <a:t>Which </a:t>
            </a:r>
            <a:r>
              <a:rPr lang="en-US" dirty="0">
                <a:solidFill>
                  <a:schemeClr val="dk1"/>
                </a:solidFill>
                <a:latin typeface="Raleway"/>
                <a:ea typeface="Raleway"/>
                <a:cs typeface="Raleway"/>
                <a:sym typeface="Raleway"/>
              </a:rPr>
              <a:t>machine learning techniques are most effective in predicting malaria cases based on weather data? </a:t>
            </a:r>
            <a:endParaRPr lang="en-US" dirty="0" smtClean="0">
              <a:solidFill>
                <a:schemeClr val="dk1"/>
              </a:solidFill>
              <a:latin typeface="Raleway"/>
              <a:ea typeface="Raleway"/>
              <a:cs typeface="Raleway"/>
              <a:sym typeface="Raleway"/>
            </a:endParaRPr>
          </a:p>
          <a:p>
            <a:pPr marL="139700" lvl="0" fontAlgn="base">
              <a:lnSpc>
                <a:spcPct val="115000"/>
              </a:lnSpc>
              <a:buClr>
                <a:schemeClr val="lt2"/>
              </a:buClr>
              <a:buSzPts val="1600"/>
            </a:pPr>
            <a:endParaRPr lang="en-US" dirty="0">
              <a:solidFill>
                <a:schemeClr val="dk1"/>
              </a:solidFill>
              <a:latin typeface="Raleway"/>
              <a:ea typeface="Raleway"/>
              <a:cs typeface="Raleway"/>
              <a:sym typeface="Raleway"/>
            </a:endParaRPr>
          </a:p>
          <a:p>
            <a:pPr marL="457200" lvl="0" indent="-317500" fontAlgn="base">
              <a:lnSpc>
                <a:spcPct val="115000"/>
              </a:lnSpc>
              <a:buClr>
                <a:schemeClr val="lt2"/>
              </a:buClr>
              <a:buSzPts val="1600"/>
              <a:buFont typeface="Nunito Light"/>
              <a:buChar char="●"/>
            </a:pPr>
            <a:r>
              <a:rPr lang="en-US" dirty="0" smtClean="0">
                <a:solidFill>
                  <a:schemeClr val="dk1"/>
                </a:solidFill>
                <a:latin typeface="Raleway"/>
                <a:ea typeface="Raleway"/>
                <a:cs typeface="Raleway"/>
                <a:sym typeface="Raleway"/>
              </a:rPr>
              <a:t>How </a:t>
            </a:r>
            <a:r>
              <a:rPr lang="en-US" dirty="0">
                <a:solidFill>
                  <a:schemeClr val="dk1"/>
                </a:solidFill>
                <a:latin typeface="Raleway"/>
                <a:ea typeface="Raleway"/>
                <a:cs typeface="Raleway"/>
                <a:sym typeface="Raleway"/>
              </a:rPr>
              <a:t>does the accuracy of predictive models differ between global and district-level data?</a:t>
            </a:r>
            <a:endParaRPr dirty="0">
              <a:solidFill>
                <a:schemeClr val="dk1"/>
              </a:solidFill>
              <a:latin typeface="Raleway"/>
              <a:ea typeface="Raleway"/>
              <a:cs typeface="Raleway"/>
              <a:sym typeface="Raleway"/>
            </a:endParaRPr>
          </a:p>
        </p:txBody>
      </p:sp>
    </p:spTree>
    <p:extLst>
      <p:ext uri="{BB962C8B-B14F-4D97-AF65-F5344CB8AC3E}">
        <p14:creationId xmlns:p14="http://schemas.microsoft.com/office/powerpoint/2010/main" val="2482060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7"/>
        <p:cNvGrpSpPr/>
        <p:nvPr/>
      </p:nvGrpSpPr>
      <p:grpSpPr>
        <a:xfrm>
          <a:off x="0" y="0"/>
          <a:ext cx="0" cy="0"/>
          <a:chOff x="0" y="0"/>
          <a:chExt cx="0" cy="0"/>
        </a:xfrm>
      </p:grpSpPr>
      <p:sp>
        <p:nvSpPr>
          <p:cNvPr id="1008" name="Google Shape;1008;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dirty="0" smtClean="0">
                <a:sym typeface="Raleway"/>
              </a:rPr>
              <a:t>Objectives </a:t>
            </a:r>
            <a:r>
              <a:rPr lang="en-US" dirty="0">
                <a:sym typeface="Raleway"/>
              </a:rPr>
              <a:t>of the Study</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009" name="Google Shape;1009;p55"/>
          <p:cNvSpPr txBox="1"/>
          <p:nvPr/>
        </p:nvSpPr>
        <p:spPr>
          <a:xfrm flipH="1">
            <a:off x="720000" y="1187900"/>
            <a:ext cx="7431628" cy="3192714"/>
          </a:xfrm>
          <a:prstGeom prst="rect">
            <a:avLst/>
          </a:prstGeom>
          <a:noFill/>
          <a:ln>
            <a:noFill/>
          </a:ln>
        </p:spPr>
        <p:txBody>
          <a:bodyPr spcFirstLastPara="1" wrap="square" lIns="91425" tIns="91425" rIns="91425" bIns="91425" anchor="t" anchorCtr="0">
            <a:noAutofit/>
          </a:bodyPr>
          <a:lstStyle/>
          <a:p>
            <a:pPr marL="457200" lvl="0" indent="-317500" fontAlgn="base">
              <a:lnSpc>
                <a:spcPct val="115000"/>
              </a:lnSpc>
              <a:buClr>
                <a:schemeClr val="lt2"/>
              </a:buClr>
              <a:buSzPts val="1600"/>
              <a:buFont typeface="Nunito Light"/>
              <a:buChar char="●"/>
            </a:pPr>
            <a:r>
              <a:rPr lang="en-US" dirty="0">
                <a:solidFill>
                  <a:schemeClr val="dk1"/>
                </a:solidFill>
                <a:latin typeface="Raleway"/>
                <a:ea typeface="Raleway"/>
                <a:cs typeface="Raleway"/>
                <a:sym typeface="Raleway"/>
              </a:rPr>
              <a:t>D</a:t>
            </a:r>
            <a:r>
              <a:rPr lang="en-US" dirty="0" smtClean="0">
                <a:solidFill>
                  <a:schemeClr val="dk1"/>
                </a:solidFill>
                <a:latin typeface="Raleway"/>
                <a:ea typeface="Raleway"/>
                <a:cs typeface="Raleway"/>
                <a:sym typeface="Raleway"/>
              </a:rPr>
              <a:t>evelop </a:t>
            </a:r>
            <a:r>
              <a:rPr lang="en-US" dirty="0">
                <a:solidFill>
                  <a:schemeClr val="dk1"/>
                </a:solidFill>
                <a:latin typeface="Raleway"/>
                <a:ea typeface="Raleway"/>
                <a:cs typeface="Raleway"/>
                <a:sym typeface="Raleway"/>
              </a:rPr>
              <a:t>and evaluate machine learning models that accurately predict malaria cases by integrating weather parameters such as temperature, rainfall, </a:t>
            </a:r>
            <a:r>
              <a:rPr lang="en-US" dirty="0" smtClean="0">
                <a:solidFill>
                  <a:schemeClr val="dk1"/>
                </a:solidFill>
                <a:latin typeface="Raleway"/>
                <a:ea typeface="Raleway"/>
                <a:cs typeface="Raleway"/>
                <a:sym typeface="Raleway"/>
              </a:rPr>
              <a:t>humidity and rainfall.</a:t>
            </a:r>
          </a:p>
          <a:p>
            <a:pPr marL="457200" lvl="0" indent="-317500" fontAlgn="base">
              <a:lnSpc>
                <a:spcPct val="115000"/>
              </a:lnSpc>
              <a:buClr>
                <a:schemeClr val="lt2"/>
              </a:buClr>
              <a:buSzPts val="1600"/>
              <a:buFont typeface="Nunito Light"/>
              <a:buChar char="●"/>
            </a:pPr>
            <a:r>
              <a:rPr lang="en-US" dirty="0">
                <a:solidFill>
                  <a:schemeClr val="dk1"/>
                </a:solidFill>
                <a:latin typeface="Raleway"/>
                <a:ea typeface="Raleway"/>
                <a:cs typeface="Raleway"/>
                <a:sym typeface="Raleway"/>
              </a:rPr>
              <a:t>A</a:t>
            </a:r>
            <a:r>
              <a:rPr lang="en-US" dirty="0" smtClean="0">
                <a:solidFill>
                  <a:schemeClr val="dk1"/>
                </a:solidFill>
                <a:latin typeface="Raleway"/>
                <a:ea typeface="Raleway"/>
                <a:cs typeface="Raleway"/>
                <a:sym typeface="Raleway"/>
              </a:rPr>
              <a:t>nalyze </a:t>
            </a:r>
            <a:r>
              <a:rPr lang="en-US" dirty="0">
                <a:solidFill>
                  <a:schemeClr val="dk1"/>
                </a:solidFill>
                <a:latin typeface="Raleway"/>
                <a:ea typeface="Raleway"/>
                <a:cs typeface="Raleway"/>
                <a:sym typeface="Raleway"/>
              </a:rPr>
              <a:t>the relationship between specific weather parameters and malaria incidence at both global and district levels. </a:t>
            </a:r>
            <a:endParaRPr lang="en-US" dirty="0" smtClean="0">
              <a:solidFill>
                <a:schemeClr val="dk1"/>
              </a:solidFill>
              <a:latin typeface="Raleway"/>
              <a:ea typeface="Raleway"/>
              <a:cs typeface="Raleway"/>
              <a:sym typeface="Raleway"/>
            </a:endParaRPr>
          </a:p>
          <a:p>
            <a:pPr marL="457200" lvl="0" indent="-317500" fontAlgn="base">
              <a:lnSpc>
                <a:spcPct val="115000"/>
              </a:lnSpc>
              <a:buClr>
                <a:schemeClr val="lt2"/>
              </a:buClr>
              <a:buSzPts val="1600"/>
              <a:buFont typeface="Nunito Light"/>
              <a:buChar char="●"/>
            </a:pPr>
            <a:r>
              <a:rPr lang="en-US" dirty="0" smtClean="0">
                <a:solidFill>
                  <a:schemeClr val="dk1"/>
                </a:solidFill>
                <a:latin typeface="Raleway"/>
                <a:ea typeface="Raleway"/>
                <a:cs typeface="Raleway"/>
                <a:sym typeface="Raleway"/>
              </a:rPr>
              <a:t>Identify </a:t>
            </a:r>
            <a:r>
              <a:rPr lang="en-US" dirty="0">
                <a:solidFill>
                  <a:schemeClr val="dk1"/>
                </a:solidFill>
                <a:latin typeface="Raleway"/>
                <a:ea typeface="Raleway"/>
                <a:cs typeface="Raleway"/>
                <a:sym typeface="Raleway"/>
              </a:rPr>
              <a:t>and compare the effectiveness of different machine learning techniques for malaria prediction based on weather data.  </a:t>
            </a:r>
            <a:endParaRPr lang="en-US" dirty="0" smtClean="0">
              <a:solidFill>
                <a:schemeClr val="dk1"/>
              </a:solidFill>
              <a:latin typeface="Raleway"/>
              <a:ea typeface="Raleway"/>
              <a:cs typeface="Raleway"/>
              <a:sym typeface="Raleway"/>
            </a:endParaRPr>
          </a:p>
          <a:p>
            <a:pPr marL="457200" lvl="0" indent="-317500" fontAlgn="base">
              <a:lnSpc>
                <a:spcPct val="115000"/>
              </a:lnSpc>
              <a:buClr>
                <a:schemeClr val="lt2"/>
              </a:buClr>
              <a:buSzPts val="1600"/>
              <a:buFont typeface="Nunito Light"/>
              <a:buChar char="●"/>
            </a:pPr>
            <a:r>
              <a:rPr lang="en-US" dirty="0">
                <a:solidFill>
                  <a:schemeClr val="dk1"/>
                </a:solidFill>
                <a:latin typeface="Raleway"/>
                <a:ea typeface="Raleway"/>
                <a:cs typeface="Raleway"/>
                <a:sym typeface="Raleway"/>
              </a:rPr>
              <a:t>I</a:t>
            </a:r>
            <a:r>
              <a:rPr lang="en-US" dirty="0" smtClean="0">
                <a:solidFill>
                  <a:schemeClr val="dk1"/>
                </a:solidFill>
                <a:latin typeface="Raleway"/>
                <a:ea typeface="Raleway"/>
                <a:cs typeface="Raleway"/>
                <a:sym typeface="Raleway"/>
              </a:rPr>
              <a:t>mprove </a:t>
            </a:r>
            <a:r>
              <a:rPr lang="en-US" dirty="0">
                <a:solidFill>
                  <a:schemeClr val="dk1"/>
                </a:solidFill>
                <a:latin typeface="Raleway"/>
                <a:ea typeface="Raleway"/>
                <a:cs typeface="Raleway"/>
                <a:sym typeface="Raleway"/>
              </a:rPr>
              <a:t>the accuracy of malaria case predictions, enabling better resource allocation and more timely public health interventions.  </a:t>
            </a:r>
          </a:p>
          <a:p>
            <a:pPr marL="457200" lvl="0" indent="-317500" fontAlgn="base">
              <a:lnSpc>
                <a:spcPct val="115000"/>
              </a:lnSpc>
              <a:buClr>
                <a:schemeClr val="lt2"/>
              </a:buClr>
              <a:buSzPts val="1600"/>
              <a:buFont typeface="Nunito Light"/>
              <a:buChar char="●"/>
            </a:pPr>
            <a:r>
              <a:rPr lang="en-US" dirty="0">
                <a:solidFill>
                  <a:schemeClr val="dk1"/>
                </a:solidFill>
                <a:latin typeface="Raleway"/>
                <a:ea typeface="Raleway"/>
                <a:cs typeface="Raleway"/>
                <a:sym typeface="Raleway"/>
              </a:rPr>
              <a:t>C</a:t>
            </a:r>
            <a:r>
              <a:rPr lang="en-US" dirty="0" smtClean="0">
                <a:solidFill>
                  <a:schemeClr val="dk1"/>
                </a:solidFill>
                <a:latin typeface="Raleway"/>
                <a:ea typeface="Raleway"/>
                <a:cs typeface="Raleway"/>
                <a:sym typeface="Raleway"/>
              </a:rPr>
              <a:t>ontribute </a:t>
            </a:r>
            <a:r>
              <a:rPr lang="en-US" dirty="0">
                <a:solidFill>
                  <a:schemeClr val="dk1"/>
                </a:solidFill>
                <a:latin typeface="Raleway"/>
                <a:ea typeface="Raleway"/>
                <a:cs typeface="Raleway"/>
                <a:sym typeface="Raleway"/>
              </a:rPr>
              <a:t>to the existing body of knowledge by filling the research gap in the application of machine learning for malaria prediction at the district </a:t>
            </a:r>
            <a:r>
              <a:rPr lang="en-US" dirty="0" smtClean="0">
                <a:solidFill>
                  <a:schemeClr val="dk1"/>
                </a:solidFill>
                <a:latin typeface="Raleway"/>
                <a:ea typeface="Raleway"/>
                <a:cs typeface="Raleway"/>
                <a:sym typeface="Raleway"/>
              </a:rPr>
              <a:t>level.</a:t>
            </a:r>
          </a:p>
          <a:p>
            <a:pPr marL="139700" lvl="0" fontAlgn="base">
              <a:lnSpc>
                <a:spcPct val="115000"/>
              </a:lnSpc>
              <a:buClr>
                <a:schemeClr val="lt2"/>
              </a:buClr>
              <a:buSzPts val="1600"/>
            </a:pPr>
            <a:endParaRPr dirty="0">
              <a:solidFill>
                <a:schemeClr val="dk1"/>
              </a:solidFill>
              <a:latin typeface="Raleway"/>
              <a:ea typeface="Raleway"/>
              <a:cs typeface="Raleway"/>
              <a:sym typeface="Raleway"/>
            </a:endParaRPr>
          </a:p>
        </p:txBody>
      </p:sp>
    </p:spTree>
    <p:extLst>
      <p:ext uri="{BB962C8B-B14F-4D97-AF65-F5344CB8AC3E}">
        <p14:creationId xmlns:p14="http://schemas.microsoft.com/office/powerpoint/2010/main" val="1856666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cxnSp>
        <p:nvCxnSpPr>
          <p:cNvPr id="787" name="Google Shape;787;p46"/>
          <p:cNvCxnSpPr/>
          <p:nvPr/>
        </p:nvCxnSpPr>
        <p:spPr>
          <a:xfrm>
            <a:off x="4919925" y="1300819"/>
            <a:ext cx="0" cy="5486400"/>
          </a:xfrm>
          <a:prstGeom prst="straightConnector1">
            <a:avLst/>
          </a:prstGeom>
          <a:noFill/>
          <a:ln w="9525" cap="flat" cmpd="sng">
            <a:solidFill>
              <a:schemeClr val="dk1"/>
            </a:solidFill>
            <a:prstDash val="solid"/>
            <a:round/>
            <a:headEnd type="none" w="med" len="med"/>
            <a:tailEnd type="none" w="med" len="med"/>
          </a:ln>
        </p:spPr>
      </p:cxnSp>
      <p:sp>
        <p:nvSpPr>
          <p:cNvPr id="788" name="Google Shape;788;p46"/>
          <p:cNvSpPr txBox="1">
            <a:spLocks noGrp="1"/>
          </p:cNvSpPr>
          <p:nvPr>
            <p:ph type="title"/>
          </p:nvPr>
        </p:nvSpPr>
        <p:spPr>
          <a:xfrm>
            <a:off x="1415775" y="445025"/>
            <a:ext cx="700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Related Research</a:t>
            </a:r>
            <a:endParaRPr dirty="0"/>
          </a:p>
        </p:txBody>
      </p:sp>
      <p:sp>
        <p:nvSpPr>
          <p:cNvPr id="789" name="Google Shape;789;p46"/>
          <p:cNvSpPr txBox="1">
            <a:spLocks noGrp="1"/>
          </p:cNvSpPr>
          <p:nvPr>
            <p:ph type="subTitle" idx="1"/>
          </p:nvPr>
        </p:nvSpPr>
        <p:spPr>
          <a:xfrm>
            <a:off x="715469" y="1681729"/>
            <a:ext cx="4069777" cy="2670531"/>
          </a:xfrm>
          <a:prstGeom prst="rect">
            <a:avLst/>
          </a:prstGeom>
        </p:spPr>
        <p:txBody>
          <a:bodyPr spcFirstLastPara="1" wrap="square" lIns="91425" tIns="91425" rIns="91425" bIns="91425" anchor="t" anchorCtr="0">
            <a:noAutofit/>
          </a:bodyPr>
          <a:lstStyle/>
          <a:p>
            <a:pPr marL="0" lvl="0" indent="0"/>
            <a:r>
              <a:rPr lang="en-US" dirty="0"/>
              <a:t>A study on seasonal variations of malaria cases in children under five years old in </a:t>
            </a:r>
            <a:r>
              <a:rPr lang="en-US" dirty="0" err="1"/>
              <a:t>Zomba</a:t>
            </a:r>
            <a:r>
              <a:rPr lang="en-US" dirty="0"/>
              <a:t> District, Malawi </a:t>
            </a:r>
            <a:r>
              <a:rPr lang="en-US" dirty="0" smtClean="0"/>
              <a:t>[1] </a:t>
            </a:r>
            <a:r>
              <a:rPr lang="en-US" dirty="0"/>
              <a:t>examined how seasonality affects malaria incidence among children under five in the </a:t>
            </a:r>
            <a:r>
              <a:rPr lang="en-US" dirty="0" err="1"/>
              <a:t>Zomba</a:t>
            </a:r>
            <a:r>
              <a:rPr lang="en-US" dirty="0"/>
              <a:t> district of Malawi, focusing on the effects of rainfall, temperature, and humidity.</a:t>
            </a:r>
            <a:r>
              <a:rPr lang="en-GB" dirty="0"/>
              <a:t> (high correlation with humidity and rising temperatures )</a:t>
            </a:r>
            <a:endParaRPr dirty="0"/>
          </a:p>
        </p:txBody>
      </p:sp>
      <p:sp>
        <p:nvSpPr>
          <p:cNvPr id="790" name="Google Shape;790;p46"/>
          <p:cNvSpPr txBox="1">
            <a:spLocks noGrp="1"/>
          </p:cNvSpPr>
          <p:nvPr>
            <p:ph type="subTitle" idx="2"/>
          </p:nvPr>
        </p:nvSpPr>
        <p:spPr>
          <a:xfrm>
            <a:off x="5054605" y="1669492"/>
            <a:ext cx="3804770" cy="1015500"/>
          </a:xfrm>
          <a:prstGeom prst="rect">
            <a:avLst/>
          </a:prstGeom>
        </p:spPr>
        <p:txBody>
          <a:bodyPr spcFirstLastPara="1" wrap="square" lIns="91425" tIns="91425" rIns="91425" bIns="91425" anchor="t" anchorCtr="0">
            <a:noAutofit/>
          </a:bodyPr>
          <a:lstStyle/>
          <a:p>
            <a:pPr marL="0" lvl="0" indent="0"/>
            <a:r>
              <a:rPr lang="en-GB" dirty="0"/>
              <a:t>Another study, by Khan and </a:t>
            </a:r>
            <a:r>
              <a:rPr lang="en-GB" dirty="0" err="1"/>
              <a:t>Ajadi</a:t>
            </a:r>
            <a:r>
              <a:rPr lang="en-GB" dirty="0"/>
              <a:t> </a:t>
            </a:r>
            <a:r>
              <a:rPr lang="en-GB" dirty="0" smtClean="0"/>
              <a:t>[</a:t>
            </a:r>
            <a:r>
              <a:rPr lang="en-GB" dirty="0"/>
              <a:t>2</a:t>
            </a:r>
            <a:r>
              <a:rPr lang="en-GB" dirty="0" smtClean="0"/>
              <a:t>] </a:t>
            </a:r>
            <a:r>
              <a:rPr lang="en-GB" dirty="0"/>
              <a:t>revealed a significant inverse </a:t>
            </a:r>
            <a:r>
              <a:rPr lang="en-GB" dirty="0" smtClean="0"/>
              <a:t>relationship </a:t>
            </a:r>
            <a:r>
              <a:rPr lang="en-GB" dirty="0"/>
              <a:t>between malaria rates and climate factors like annual temperature and precipitation, suggesting complex interactions that may sometimes reduce malaria risk. The Bayesian frame- work used in this study is notable for its ability to account for spatial and temporal dependencies, providing a deeper understanding of the climatic influences on malaria.</a:t>
            </a:r>
            <a:endParaRPr dirty="0"/>
          </a:p>
        </p:txBody>
      </p:sp>
      <p:sp>
        <p:nvSpPr>
          <p:cNvPr id="11" name="Rectangle 10"/>
          <p:cNvSpPr/>
          <p:nvPr/>
        </p:nvSpPr>
        <p:spPr>
          <a:xfrm>
            <a:off x="7853916" y="4352260"/>
            <a:ext cx="1190847" cy="503275"/>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0900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cxnSp>
        <p:nvCxnSpPr>
          <p:cNvPr id="787" name="Google Shape;787;p46"/>
          <p:cNvCxnSpPr/>
          <p:nvPr/>
        </p:nvCxnSpPr>
        <p:spPr>
          <a:xfrm>
            <a:off x="4919925" y="1300819"/>
            <a:ext cx="0" cy="5486400"/>
          </a:xfrm>
          <a:prstGeom prst="straightConnector1">
            <a:avLst/>
          </a:prstGeom>
          <a:noFill/>
          <a:ln w="9525" cap="flat" cmpd="sng">
            <a:solidFill>
              <a:schemeClr val="dk1"/>
            </a:solidFill>
            <a:prstDash val="solid"/>
            <a:round/>
            <a:headEnd type="none" w="med" len="med"/>
            <a:tailEnd type="none" w="med" len="med"/>
          </a:ln>
        </p:spPr>
      </p:cxnSp>
      <p:sp>
        <p:nvSpPr>
          <p:cNvPr id="788" name="Google Shape;788;p46"/>
          <p:cNvSpPr txBox="1">
            <a:spLocks noGrp="1"/>
          </p:cNvSpPr>
          <p:nvPr>
            <p:ph type="title"/>
          </p:nvPr>
        </p:nvSpPr>
        <p:spPr>
          <a:xfrm>
            <a:off x="1415775" y="445025"/>
            <a:ext cx="700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Related Research</a:t>
            </a:r>
            <a:endParaRPr dirty="0"/>
          </a:p>
        </p:txBody>
      </p:sp>
      <p:sp>
        <p:nvSpPr>
          <p:cNvPr id="789" name="Google Shape;789;p46"/>
          <p:cNvSpPr txBox="1">
            <a:spLocks noGrp="1"/>
          </p:cNvSpPr>
          <p:nvPr>
            <p:ph type="subTitle" idx="1"/>
          </p:nvPr>
        </p:nvSpPr>
        <p:spPr>
          <a:xfrm>
            <a:off x="715469" y="1681729"/>
            <a:ext cx="4069777" cy="2670531"/>
          </a:xfrm>
          <a:prstGeom prst="rect">
            <a:avLst/>
          </a:prstGeom>
        </p:spPr>
        <p:txBody>
          <a:bodyPr spcFirstLastPara="1" wrap="square" lIns="91425" tIns="91425" rIns="91425" bIns="91425" anchor="t" anchorCtr="0">
            <a:noAutofit/>
          </a:bodyPr>
          <a:lstStyle/>
          <a:p>
            <a:pPr marL="0" lvl="0" indent="0"/>
            <a:r>
              <a:rPr lang="en-GB" dirty="0"/>
              <a:t>A study by </a:t>
            </a:r>
            <a:r>
              <a:rPr lang="en-US" dirty="0"/>
              <a:t>Endo and </a:t>
            </a:r>
            <a:r>
              <a:rPr lang="en-US" dirty="0" err="1"/>
              <a:t>Eltahir</a:t>
            </a:r>
            <a:r>
              <a:rPr lang="en-US" dirty="0"/>
              <a:t> </a:t>
            </a:r>
            <a:r>
              <a:rPr lang="en-US" dirty="0" smtClean="0"/>
              <a:t>[</a:t>
            </a:r>
            <a:r>
              <a:rPr lang="en-US" dirty="0"/>
              <a:t>3</a:t>
            </a:r>
            <a:r>
              <a:rPr lang="en-US" dirty="0" smtClean="0"/>
              <a:t>] </a:t>
            </a:r>
            <a:r>
              <a:rPr lang="en-US" dirty="0"/>
              <a:t>highlights significant environmental role in influencing malaria transmission. This research underscores the importance of including a broader range of environmental factors, such as wind, in models predicting malaria dynamics, particularly around large water bodies where such factors are more pronounced .</a:t>
            </a:r>
            <a:endParaRPr dirty="0"/>
          </a:p>
        </p:txBody>
      </p:sp>
      <p:sp>
        <p:nvSpPr>
          <p:cNvPr id="790" name="Google Shape;790;p46"/>
          <p:cNvSpPr txBox="1">
            <a:spLocks noGrp="1"/>
          </p:cNvSpPr>
          <p:nvPr>
            <p:ph type="subTitle" idx="2"/>
          </p:nvPr>
        </p:nvSpPr>
        <p:spPr>
          <a:xfrm>
            <a:off x="5054605" y="1669492"/>
            <a:ext cx="3804770" cy="1015500"/>
          </a:xfrm>
          <a:prstGeom prst="rect">
            <a:avLst/>
          </a:prstGeom>
        </p:spPr>
        <p:txBody>
          <a:bodyPr spcFirstLastPara="1" wrap="square" lIns="91425" tIns="91425" rIns="91425" bIns="91425" anchor="t" anchorCtr="0">
            <a:noAutofit/>
          </a:bodyPr>
          <a:lstStyle/>
          <a:p>
            <a:pPr marL="0" lvl="0" indent="0"/>
            <a:r>
              <a:rPr lang="en-GB" dirty="0"/>
              <a:t>A research conducted by </a:t>
            </a:r>
            <a:r>
              <a:rPr lang="en-GB" dirty="0" smtClean="0"/>
              <a:t>[4] </a:t>
            </a:r>
            <a:r>
              <a:rPr lang="en-GB" dirty="0"/>
              <a:t>offers insights into predicting malaria incidence effectively in various Sub-Saharan regions. Their research employed the Extreme Gradient Boosting (</a:t>
            </a:r>
            <a:r>
              <a:rPr lang="en-GB" dirty="0" err="1"/>
              <a:t>XGBoost</a:t>
            </a:r>
            <a:r>
              <a:rPr lang="en-GB" dirty="0"/>
              <a:t>) algorithm to classify malaria incidence as either high or low, depending on climatic conditions.</a:t>
            </a:r>
            <a:endParaRPr dirty="0"/>
          </a:p>
        </p:txBody>
      </p:sp>
      <p:sp>
        <p:nvSpPr>
          <p:cNvPr id="11" name="Rectangle 10"/>
          <p:cNvSpPr/>
          <p:nvPr/>
        </p:nvSpPr>
        <p:spPr>
          <a:xfrm>
            <a:off x="7853916" y="4352260"/>
            <a:ext cx="1190847" cy="503275"/>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2338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cxnSp>
        <p:nvCxnSpPr>
          <p:cNvPr id="787" name="Google Shape;787;p46"/>
          <p:cNvCxnSpPr/>
          <p:nvPr/>
        </p:nvCxnSpPr>
        <p:spPr>
          <a:xfrm>
            <a:off x="715469" y="4967189"/>
            <a:ext cx="8726705" cy="2376"/>
          </a:xfrm>
          <a:prstGeom prst="straightConnector1">
            <a:avLst/>
          </a:prstGeom>
          <a:noFill/>
          <a:ln w="9525" cap="flat" cmpd="sng">
            <a:solidFill>
              <a:schemeClr val="dk1"/>
            </a:solidFill>
            <a:prstDash val="solid"/>
            <a:round/>
            <a:headEnd type="none" w="med" len="med"/>
            <a:tailEnd type="none" w="med" len="med"/>
          </a:ln>
        </p:spPr>
      </p:cxnSp>
      <p:sp>
        <p:nvSpPr>
          <p:cNvPr id="788" name="Google Shape;788;p46"/>
          <p:cNvSpPr txBox="1">
            <a:spLocks noGrp="1"/>
          </p:cNvSpPr>
          <p:nvPr>
            <p:ph type="title"/>
          </p:nvPr>
        </p:nvSpPr>
        <p:spPr>
          <a:xfrm>
            <a:off x="1415775" y="445025"/>
            <a:ext cx="700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Reseach Gap</a:t>
            </a:r>
            <a:endParaRPr dirty="0"/>
          </a:p>
        </p:txBody>
      </p:sp>
      <p:sp>
        <p:nvSpPr>
          <p:cNvPr id="11" name="Rectangle 10"/>
          <p:cNvSpPr/>
          <p:nvPr/>
        </p:nvSpPr>
        <p:spPr>
          <a:xfrm>
            <a:off x="7853916" y="4352260"/>
            <a:ext cx="1190847" cy="503275"/>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Google Shape;1009;p55"/>
          <p:cNvSpPr txBox="1"/>
          <p:nvPr/>
        </p:nvSpPr>
        <p:spPr>
          <a:xfrm flipH="1">
            <a:off x="715469" y="1159546"/>
            <a:ext cx="7431628" cy="3192714"/>
          </a:xfrm>
          <a:prstGeom prst="rect">
            <a:avLst/>
          </a:prstGeom>
          <a:noFill/>
          <a:ln>
            <a:noFill/>
          </a:ln>
        </p:spPr>
        <p:txBody>
          <a:bodyPr spcFirstLastPara="1" wrap="square" lIns="91425" tIns="91425" rIns="91425" bIns="91425" anchor="t" anchorCtr="0">
            <a:noAutofit/>
          </a:bodyPr>
          <a:lstStyle/>
          <a:p>
            <a:pPr marL="457200" lvl="0" indent="-317500" fontAlgn="base">
              <a:lnSpc>
                <a:spcPct val="115000"/>
              </a:lnSpc>
              <a:buClr>
                <a:schemeClr val="lt2"/>
              </a:buClr>
              <a:buSzPts val="1600"/>
              <a:buFont typeface="Nunito Light"/>
              <a:buChar char="●"/>
            </a:pPr>
            <a:r>
              <a:rPr lang="en-US" dirty="0" smtClean="0">
                <a:solidFill>
                  <a:schemeClr val="dk1"/>
                </a:solidFill>
                <a:latin typeface="Raleway"/>
                <a:ea typeface="Raleway"/>
                <a:cs typeface="Raleway"/>
              </a:rPr>
              <a:t>Our </a:t>
            </a:r>
            <a:r>
              <a:rPr lang="en-US" dirty="0">
                <a:solidFill>
                  <a:schemeClr val="dk1"/>
                </a:solidFill>
                <a:latin typeface="Raleway"/>
                <a:ea typeface="Raleway"/>
                <a:cs typeface="Raleway"/>
              </a:rPr>
              <a:t>study differentiates itself by utilizing district-level data to offer nuanced, localized insights into the complex </a:t>
            </a:r>
            <a:r>
              <a:rPr lang="en-US" dirty="0" smtClean="0">
                <a:solidFill>
                  <a:schemeClr val="dk1"/>
                </a:solidFill>
                <a:latin typeface="Raleway"/>
                <a:ea typeface="Raleway"/>
                <a:cs typeface="Raleway"/>
              </a:rPr>
              <a:t>relationship </a:t>
            </a:r>
            <a:r>
              <a:rPr lang="en-US" dirty="0">
                <a:solidFill>
                  <a:schemeClr val="dk1"/>
                </a:solidFill>
                <a:latin typeface="Raleway"/>
                <a:ea typeface="Raleway"/>
                <a:cs typeface="Raleway"/>
              </a:rPr>
              <a:t>between weather variables and malaria incidence.</a:t>
            </a:r>
            <a:r>
              <a:rPr lang="en-GB" dirty="0" smtClean="0">
                <a:solidFill>
                  <a:schemeClr val="dk1"/>
                </a:solidFill>
                <a:latin typeface="Raleway"/>
                <a:ea typeface="Raleway"/>
                <a:cs typeface="Raleway"/>
              </a:rPr>
              <a:t>​</a:t>
            </a:r>
          </a:p>
          <a:p>
            <a:pPr marL="457200" lvl="0" indent="-317500" fontAlgn="base">
              <a:lnSpc>
                <a:spcPct val="115000"/>
              </a:lnSpc>
              <a:buClr>
                <a:schemeClr val="lt2"/>
              </a:buClr>
              <a:buSzPts val="1600"/>
              <a:buFont typeface="Nunito Light"/>
              <a:buChar char="●"/>
            </a:pPr>
            <a:r>
              <a:rPr lang="en-US" dirty="0" smtClean="0">
                <a:solidFill>
                  <a:schemeClr val="dk1"/>
                </a:solidFill>
                <a:latin typeface="Raleway"/>
                <a:ea typeface="Raleway"/>
                <a:cs typeface="Raleway"/>
              </a:rPr>
              <a:t>This </a:t>
            </a:r>
            <a:r>
              <a:rPr lang="en-US" dirty="0">
                <a:solidFill>
                  <a:schemeClr val="dk1"/>
                </a:solidFill>
                <a:latin typeface="Raleway"/>
                <a:ea typeface="Raleway"/>
                <a:cs typeface="Raleway"/>
              </a:rPr>
              <a:t>granular approach is crucial because malaria transmission can be highly sensitive to local climatic conditions, which can vary significantly even within a single state or district</a:t>
            </a:r>
            <a:r>
              <a:rPr lang="en-GB" dirty="0">
                <a:solidFill>
                  <a:schemeClr val="dk1"/>
                </a:solidFill>
                <a:latin typeface="Raleway"/>
                <a:ea typeface="Raleway"/>
                <a:cs typeface="Raleway"/>
              </a:rPr>
              <a:t>.</a:t>
            </a:r>
            <a:r>
              <a:rPr lang="en-US" dirty="0" smtClean="0">
                <a:solidFill>
                  <a:schemeClr val="dk1"/>
                </a:solidFill>
                <a:latin typeface="Raleway"/>
                <a:ea typeface="Raleway"/>
                <a:cs typeface="Raleway"/>
              </a:rPr>
              <a:t>​</a:t>
            </a:r>
          </a:p>
          <a:p>
            <a:pPr marL="457200" lvl="0" indent="-317500" fontAlgn="base">
              <a:lnSpc>
                <a:spcPct val="115000"/>
              </a:lnSpc>
              <a:buClr>
                <a:schemeClr val="lt2"/>
              </a:buClr>
              <a:buSzPts val="1600"/>
              <a:buFont typeface="Nunito Light"/>
              <a:buChar char="●"/>
            </a:pPr>
            <a:r>
              <a:rPr lang="en-GB" dirty="0" smtClean="0">
                <a:solidFill>
                  <a:schemeClr val="dk1"/>
                </a:solidFill>
                <a:latin typeface="Raleway"/>
                <a:ea typeface="Raleway"/>
                <a:cs typeface="Raleway"/>
              </a:rPr>
              <a:t>A</a:t>
            </a:r>
            <a:r>
              <a:rPr lang="en-US" dirty="0" smtClean="0">
                <a:solidFill>
                  <a:schemeClr val="dk1"/>
                </a:solidFill>
                <a:latin typeface="Raleway"/>
                <a:ea typeface="Raleway"/>
                <a:cs typeface="Raleway"/>
              </a:rPr>
              <a:t>analyzing </a:t>
            </a:r>
            <a:r>
              <a:rPr lang="en-US" dirty="0">
                <a:solidFill>
                  <a:schemeClr val="dk1"/>
                </a:solidFill>
                <a:latin typeface="Raleway"/>
                <a:ea typeface="Raleway"/>
                <a:cs typeface="Raleway"/>
              </a:rPr>
              <a:t>data at this more detailed level, we can uncover patterns and correlations that might be obscured in broader, aggregated data sets.</a:t>
            </a:r>
            <a:r>
              <a:rPr lang="en-GB" dirty="0" smtClean="0">
                <a:solidFill>
                  <a:schemeClr val="dk1"/>
                </a:solidFill>
                <a:latin typeface="Raleway"/>
                <a:ea typeface="Raleway"/>
                <a:cs typeface="Raleway"/>
              </a:rPr>
              <a:t>​</a:t>
            </a:r>
          </a:p>
          <a:p>
            <a:pPr marL="457200" lvl="0" indent="-317500" fontAlgn="base">
              <a:lnSpc>
                <a:spcPct val="115000"/>
              </a:lnSpc>
              <a:buClr>
                <a:schemeClr val="lt2"/>
              </a:buClr>
              <a:buSzPts val="1600"/>
              <a:buFont typeface="Nunito Light"/>
              <a:buChar char="●"/>
            </a:pPr>
            <a:r>
              <a:rPr lang="en-GB" dirty="0" smtClean="0">
                <a:solidFill>
                  <a:schemeClr val="dk1"/>
                </a:solidFill>
                <a:latin typeface="Raleway"/>
                <a:ea typeface="Raleway"/>
                <a:cs typeface="Raleway"/>
              </a:rPr>
              <a:t>This </a:t>
            </a:r>
            <a:r>
              <a:rPr lang="en-GB" dirty="0">
                <a:solidFill>
                  <a:schemeClr val="dk1"/>
                </a:solidFill>
                <a:latin typeface="Raleway"/>
                <a:ea typeface="Raleway"/>
                <a:cs typeface="Raleway"/>
              </a:rPr>
              <a:t>dual focus provides a more </a:t>
            </a:r>
            <a:r>
              <a:rPr lang="en-GB" dirty="0" smtClean="0">
                <a:solidFill>
                  <a:schemeClr val="dk1"/>
                </a:solidFill>
                <a:latin typeface="Raleway"/>
                <a:ea typeface="Raleway"/>
                <a:cs typeface="Raleway"/>
              </a:rPr>
              <a:t>comprehensive </a:t>
            </a:r>
            <a:r>
              <a:rPr lang="en-GB" dirty="0">
                <a:solidFill>
                  <a:schemeClr val="dk1"/>
                </a:solidFill>
                <a:latin typeface="Raleway"/>
                <a:ea typeface="Raleway"/>
                <a:cs typeface="Raleway"/>
              </a:rPr>
              <a:t>understanding of how local weather </a:t>
            </a:r>
            <a:r>
              <a:rPr lang="en-GB" dirty="0" smtClean="0">
                <a:solidFill>
                  <a:schemeClr val="dk1"/>
                </a:solidFill>
                <a:latin typeface="Raleway"/>
                <a:ea typeface="Raleway"/>
                <a:cs typeface="Raleway"/>
              </a:rPr>
              <a:t>variations such </a:t>
            </a:r>
            <a:r>
              <a:rPr lang="en-GB" dirty="0">
                <a:solidFill>
                  <a:schemeClr val="dk1"/>
                </a:solidFill>
                <a:latin typeface="Raleway"/>
                <a:ea typeface="Raleway"/>
                <a:cs typeface="Raleway"/>
              </a:rPr>
              <a:t>as temperature, rainfall patterns, and humidity levels and </a:t>
            </a:r>
            <a:r>
              <a:rPr lang="en-GB" dirty="0" smtClean="0">
                <a:solidFill>
                  <a:schemeClr val="dk1"/>
                </a:solidFill>
                <a:latin typeface="Raleway"/>
                <a:ea typeface="Raleway"/>
                <a:cs typeface="Raleway"/>
              </a:rPr>
              <a:t>wind interact </a:t>
            </a:r>
            <a:r>
              <a:rPr lang="en-GB" dirty="0">
                <a:solidFill>
                  <a:schemeClr val="dk1"/>
                </a:solidFill>
                <a:latin typeface="Raleway"/>
                <a:ea typeface="Raleway"/>
                <a:cs typeface="Raleway"/>
              </a:rPr>
              <a:t>with malaria transmission dynamics.</a:t>
            </a:r>
          </a:p>
          <a:p>
            <a:pPr marL="457200" lvl="0" indent="-317500" fontAlgn="base">
              <a:lnSpc>
                <a:spcPct val="115000"/>
              </a:lnSpc>
              <a:buClr>
                <a:schemeClr val="lt2"/>
              </a:buClr>
              <a:buSzPts val="1600"/>
              <a:buFont typeface="Nunito Light"/>
              <a:buChar char="●"/>
            </a:pPr>
            <a:endParaRPr lang="en-US" dirty="0" smtClean="0">
              <a:solidFill>
                <a:schemeClr val="dk1"/>
              </a:solidFill>
              <a:latin typeface="Raleway"/>
              <a:ea typeface="Raleway"/>
              <a:cs typeface="Raleway"/>
              <a:sym typeface="Raleway"/>
            </a:endParaRPr>
          </a:p>
          <a:p>
            <a:pPr marL="139700" lvl="0" fontAlgn="base">
              <a:lnSpc>
                <a:spcPct val="115000"/>
              </a:lnSpc>
              <a:buClr>
                <a:schemeClr val="lt2"/>
              </a:buClr>
              <a:buSzPts val="1600"/>
            </a:pPr>
            <a:endParaRPr dirty="0">
              <a:solidFill>
                <a:schemeClr val="dk1"/>
              </a:solidFill>
              <a:latin typeface="Raleway"/>
              <a:ea typeface="Raleway"/>
              <a:cs typeface="Raleway"/>
              <a:sym typeface="Raleway"/>
            </a:endParaRPr>
          </a:p>
        </p:txBody>
      </p:sp>
    </p:spTree>
    <p:extLst>
      <p:ext uri="{BB962C8B-B14F-4D97-AF65-F5344CB8AC3E}">
        <p14:creationId xmlns:p14="http://schemas.microsoft.com/office/powerpoint/2010/main" val="3390960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50"/>
          <p:cNvSpPr txBox="1">
            <a:spLocks noGrp="1"/>
          </p:cNvSpPr>
          <p:nvPr>
            <p:ph type="title"/>
          </p:nvPr>
        </p:nvSpPr>
        <p:spPr>
          <a:xfrm>
            <a:off x="1415775" y="445025"/>
            <a:ext cx="700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Our Plan</a:t>
            </a:r>
            <a:endParaRPr dirty="0"/>
          </a:p>
        </p:txBody>
      </p:sp>
      <p:sp>
        <p:nvSpPr>
          <p:cNvPr id="937" name="Google Shape;937;p50"/>
          <p:cNvSpPr/>
          <p:nvPr/>
        </p:nvSpPr>
        <p:spPr>
          <a:xfrm>
            <a:off x="1522037" y="1206884"/>
            <a:ext cx="731400" cy="449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Archivo Black"/>
                <a:ea typeface="Archivo Black"/>
                <a:cs typeface="Archivo Black"/>
                <a:sym typeface="Archivo Black"/>
              </a:rPr>
              <a:t>1</a:t>
            </a:r>
            <a:endParaRPr/>
          </a:p>
        </p:txBody>
      </p:sp>
      <p:sp>
        <p:nvSpPr>
          <p:cNvPr id="938" name="Google Shape;938;p50"/>
          <p:cNvSpPr txBox="1"/>
          <p:nvPr/>
        </p:nvSpPr>
        <p:spPr>
          <a:xfrm>
            <a:off x="2760449" y="1206834"/>
            <a:ext cx="2380500" cy="449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dirty="0" smtClean="0">
                <a:solidFill>
                  <a:schemeClr val="dk1"/>
                </a:solidFill>
                <a:latin typeface="Archivo Black"/>
                <a:ea typeface="Archivo Black"/>
                <a:cs typeface="Archivo Black"/>
                <a:sym typeface="Archivo Black"/>
              </a:rPr>
              <a:t>Data Collection</a:t>
            </a:r>
            <a:endParaRPr sz="2000" dirty="0">
              <a:solidFill>
                <a:schemeClr val="dk1"/>
              </a:solidFill>
              <a:latin typeface="Archivo Black"/>
              <a:ea typeface="Archivo Black"/>
              <a:cs typeface="Archivo Black"/>
              <a:sym typeface="Archivo Black"/>
            </a:endParaRPr>
          </a:p>
        </p:txBody>
      </p:sp>
      <p:cxnSp>
        <p:nvCxnSpPr>
          <p:cNvPr id="940" name="Google Shape;940;p50"/>
          <p:cNvCxnSpPr>
            <a:stCxn id="937" idx="3"/>
            <a:endCxn id="938" idx="1"/>
          </p:cNvCxnSpPr>
          <p:nvPr/>
        </p:nvCxnSpPr>
        <p:spPr>
          <a:xfrm>
            <a:off x="2253437" y="1431584"/>
            <a:ext cx="507000" cy="600"/>
          </a:xfrm>
          <a:prstGeom prst="bentConnector3">
            <a:avLst>
              <a:gd name="adj1" fmla="val 50001"/>
            </a:avLst>
          </a:prstGeom>
          <a:noFill/>
          <a:ln w="9525" cap="flat" cmpd="sng">
            <a:solidFill>
              <a:schemeClr val="dk1"/>
            </a:solidFill>
            <a:prstDash val="solid"/>
            <a:round/>
            <a:headEnd type="none" w="med" len="med"/>
            <a:tailEnd type="none" w="med" len="med"/>
          </a:ln>
        </p:spPr>
      </p:cxnSp>
      <p:sp>
        <p:nvSpPr>
          <p:cNvPr id="942" name="Google Shape;942;p50"/>
          <p:cNvSpPr/>
          <p:nvPr/>
        </p:nvSpPr>
        <p:spPr>
          <a:xfrm>
            <a:off x="1522037" y="1820475"/>
            <a:ext cx="731400" cy="449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Archivo Black"/>
                <a:ea typeface="Archivo Black"/>
                <a:cs typeface="Archivo Black"/>
                <a:sym typeface="Archivo Black"/>
              </a:rPr>
              <a:t>2</a:t>
            </a:r>
            <a:endParaRPr/>
          </a:p>
        </p:txBody>
      </p:sp>
      <p:sp>
        <p:nvSpPr>
          <p:cNvPr id="943" name="Google Shape;943;p50"/>
          <p:cNvSpPr txBox="1"/>
          <p:nvPr/>
        </p:nvSpPr>
        <p:spPr>
          <a:xfrm>
            <a:off x="2760448" y="1820425"/>
            <a:ext cx="3309048" cy="449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dirty="0" smtClean="0">
                <a:solidFill>
                  <a:schemeClr val="dk1"/>
                </a:solidFill>
                <a:latin typeface="Archivo Black"/>
                <a:ea typeface="Archivo Black"/>
                <a:cs typeface="Archivo Black"/>
                <a:sym typeface="Archivo Black"/>
              </a:rPr>
              <a:t>Merging the datasets</a:t>
            </a:r>
            <a:endParaRPr sz="2000" dirty="0">
              <a:solidFill>
                <a:schemeClr val="dk1"/>
              </a:solidFill>
              <a:latin typeface="Archivo Black"/>
              <a:ea typeface="Archivo Black"/>
              <a:cs typeface="Archivo Black"/>
              <a:sym typeface="Archivo Black"/>
            </a:endParaRPr>
          </a:p>
        </p:txBody>
      </p:sp>
      <p:sp>
        <p:nvSpPr>
          <p:cNvPr id="945" name="Google Shape;945;p50"/>
          <p:cNvSpPr/>
          <p:nvPr/>
        </p:nvSpPr>
        <p:spPr>
          <a:xfrm>
            <a:off x="1522037" y="2434066"/>
            <a:ext cx="731400" cy="449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Archivo Black"/>
                <a:ea typeface="Archivo Black"/>
                <a:cs typeface="Archivo Black"/>
                <a:sym typeface="Archivo Black"/>
              </a:rPr>
              <a:t>3</a:t>
            </a:r>
            <a:endParaRPr/>
          </a:p>
        </p:txBody>
      </p:sp>
      <p:sp>
        <p:nvSpPr>
          <p:cNvPr id="946" name="Google Shape;946;p50"/>
          <p:cNvSpPr txBox="1"/>
          <p:nvPr/>
        </p:nvSpPr>
        <p:spPr>
          <a:xfrm>
            <a:off x="2760448" y="2434017"/>
            <a:ext cx="4793290" cy="449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dirty="0" smtClean="0">
                <a:solidFill>
                  <a:schemeClr val="dk1"/>
                </a:solidFill>
                <a:latin typeface="Archivo Black"/>
                <a:ea typeface="Archivo Black"/>
                <a:cs typeface="Archivo Black"/>
                <a:sym typeface="Archivo Black"/>
              </a:rPr>
              <a:t>Data Processing</a:t>
            </a:r>
            <a:endParaRPr sz="2000" dirty="0">
              <a:solidFill>
                <a:schemeClr val="dk1"/>
              </a:solidFill>
              <a:latin typeface="Archivo Black"/>
              <a:ea typeface="Archivo Black"/>
              <a:cs typeface="Archivo Black"/>
              <a:sym typeface="Archivo Black"/>
            </a:endParaRPr>
          </a:p>
        </p:txBody>
      </p:sp>
      <p:sp>
        <p:nvSpPr>
          <p:cNvPr id="948" name="Google Shape;948;p50"/>
          <p:cNvSpPr/>
          <p:nvPr/>
        </p:nvSpPr>
        <p:spPr>
          <a:xfrm>
            <a:off x="1522037" y="3047657"/>
            <a:ext cx="731400" cy="449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Archivo Black"/>
                <a:ea typeface="Archivo Black"/>
                <a:cs typeface="Archivo Black"/>
                <a:sym typeface="Archivo Black"/>
              </a:rPr>
              <a:t>4</a:t>
            </a:r>
            <a:endParaRPr/>
          </a:p>
        </p:txBody>
      </p:sp>
      <p:sp>
        <p:nvSpPr>
          <p:cNvPr id="949" name="Google Shape;949;p50"/>
          <p:cNvSpPr txBox="1"/>
          <p:nvPr/>
        </p:nvSpPr>
        <p:spPr>
          <a:xfrm>
            <a:off x="2760437" y="3046958"/>
            <a:ext cx="7258193" cy="449400"/>
          </a:xfrm>
          <a:prstGeom prst="rect">
            <a:avLst/>
          </a:prstGeom>
          <a:noFill/>
          <a:ln>
            <a:noFill/>
          </a:ln>
        </p:spPr>
        <p:txBody>
          <a:bodyPr spcFirstLastPara="1" wrap="square" lIns="91425" tIns="91425" rIns="91425" bIns="91425" anchor="ctr" anchorCtr="0">
            <a:noAutofit/>
          </a:bodyPr>
          <a:lstStyle/>
          <a:p>
            <a:pPr lvl="0">
              <a:lnSpc>
                <a:spcPct val="115000"/>
              </a:lnSpc>
            </a:pPr>
            <a:r>
              <a:rPr lang="en-GB" sz="2000" dirty="0" smtClean="0">
                <a:solidFill>
                  <a:schemeClr val="dk1"/>
                </a:solidFill>
                <a:latin typeface="Archivo Black"/>
                <a:ea typeface="Archivo Black"/>
                <a:cs typeface="Archivo Black"/>
              </a:rPr>
              <a:t>Analysing the data</a:t>
            </a:r>
            <a:endParaRPr sz="2000" dirty="0">
              <a:solidFill>
                <a:schemeClr val="dk1"/>
              </a:solidFill>
              <a:latin typeface="Archivo Black"/>
              <a:ea typeface="Archivo Black"/>
              <a:cs typeface="Archivo Black"/>
              <a:sym typeface="Archivo Black"/>
            </a:endParaRPr>
          </a:p>
        </p:txBody>
      </p:sp>
      <p:cxnSp>
        <p:nvCxnSpPr>
          <p:cNvPr id="953" name="Google Shape;953;p50"/>
          <p:cNvCxnSpPr>
            <a:stCxn id="937" idx="2"/>
            <a:endCxn id="942" idx="0"/>
          </p:cNvCxnSpPr>
          <p:nvPr/>
        </p:nvCxnSpPr>
        <p:spPr>
          <a:xfrm rot="-5400000" flipH="1">
            <a:off x="1805987" y="1738034"/>
            <a:ext cx="164100" cy="600"/>
          </a:xfrm>
          <a:prstGeom prst="bentConnector3">
            <a:avLst>
              <a:gd name="adj1" fmla="val 50028"/>
            </a:avLst>
          </a:prstGeom>
          <a:noFill/>
          <a:ln w="9525" cap="flat" cmpd="sng">
            <a:solidFill>
              <a:schemeClr val="dk1"/>
            </a:solidFill>
            <a:prstDash val="solid"/>
            <a:round/>
            <a:headEnd type="none" w="med" len="med"/>
            <a:tailEnd type="none" w="med" len="med"/>
          </a:ln>
        </p:spPr>
      </p:cxnSp>
      <p:cxnSp>
        <p:nvCxnSpPr>
          <p:cNvPr id="954" name="Google Shape;954;p50"/>
          <p:cNvCxnSpPr>
            <a:stCxn id="942" idx="2"/>
            <a:endCxn id="945" idx="0"/>
          </p:cNvCxnSpPr>
          <p:nvPr/>
        </p:nvCxnSpPr>
        <p:spPr>
          <a:xfrm rot="-5400000" flipH="1">
            <a:off x="1805987" y="2351625"/>
            <a:ext cx="164100" cy="600"/>
          </a:xfrm>
          <a:prstGeom prst="bentConnector3">
            <a:avLst>
              <a:gd name="adj1" fmla="val 50028"/>
            </a:avLst>
          </a:prstGeom>
          <a:noFill/>
          <a:ln w="9525" cap="flat" cmpd="sng">
            <a:solidFill>
              <a:schemeClr val="dk1"/>
            </a:solidFill>
            <a:prstDash val="solid"/>
            <a:round/>
            <a:headEnd type="none" w="med" len="med"/>
            <a:tailEnd type="none" w="med" len="med"/>
          </a:ln>
        </p:spPr>
      </p:cxnSp>
      <p:cxnSp>
        <p:nvCxnSpPr>
          <p:cNvPr id="955" name="Google Shape;955;p50"/>
          <p:cNvCxnSpPr>
            <a:stCxn id="945" idx="2"/>
            <a:endCxn id="948" idx="0"/>
          </p:cNvCxnSpPr>
          <p:nvPr/>
        </p:nvCxnSpPr>
        <p:spPr>
          <a:xfrm rot="-5400000" flipH="1">
            <a:off x="1805987" y="2965216"/>
            <a:ext cx="164100" cy="600"/>
          </a:xfrm>
          <a:prstGeom prst="bentConnector3">
            <a:avLst>
              <a:gd name="adj1" fmla="val 50028"/>
            </a:avLst>
          </a:prstGeom>
          <a:noFill/>
          <a:ln w="9525" cap="flat" cmpd="sng">
            <a:solidFill>
              <a:schemeClr val="dk1"/>
            </a:solidFill>
            <a:prstDash val="solid"/>
            <a:round/>
            <a:headEnd type="none" w="med" len="med"/>
            <a:tailEnd type="none" w="med" len="med"/>
          </a:ln>
        </p:spPr>
      </p:cxnSp>
      <p:cxnSp>
        <p:nvCxnSpPr>
          <p:cNvPr id="956" name="Google Shape;956;p50"/>
          <p:cNvCxnSpPr>
            <a:stCxn id="946" idx="1"/>
            <a:endCxn id="945" idx="3"/>
          </p:cNvCxnSpPr>
          <p:nvPr/>
        </p:nvCxnSpPr>
        <p:spPr>
          <a:xfrm flipH="1">
            <a:off x="2253449" y="2658717"/>
            <a:ext cx="507000" cy="600"/>
          </a:xfrm>
          <a:prstGeom prst="bentConnector3">
            <a:avLst>
              <a:gd name="adj1" fmla="val 50001"/>
            </a:avLst>
          </a:prstGeom>
          <a:noFill/>
          <a:ln w="9525" cap="flat" cmpd="sng">
            <a:solidFill>
              <a:schemeClr val="dk1"/>
            </a:solidFill>
            <a:prstDash val="solid"/>
            <a:round/>
            <a:headEnd type="none" w="med" len="med"/>
            <a:tailEnd type="none" w="med" len="med"/>
          </a:ln>
        </p:spPr>
      </p:cxnSp>
      <p:cxnSp>
        <p:nvCxnSpPr>
          <p:cNvPr id="957" name="Google Shape;957;p50"/>
          <p:cNvCxnSpPr>
            <a:stCxn id="943" idx="1"/>
            <a:endCxn id="942" idx="3"/>
          </p:cNvCxnSpPr>
          <p:nvPr/>
        </p:nvCxnSpPr>
        <p:spPr>
          <a:xfrm flipH="1">
            <a:off x="2253449" y="2045125"/>
            <a:ext cx="507000" cy="600"/>
          </a:xfrm>
          <a:prstGeom prst="bentConnector3">
            <a:avLst>
              <a:gd name="adj1" fmla="val 50001"/>
            </a:avLst>
          </a:prstGeom>
          <a:noFill/>
          <a:ln w="9525" cap="flat" cmpd="sng">
            <a:solidFill>
              <a:schemeClr val="dk1"/>
            </a:solidFill>
            <a:prstDash val="solid"/>
            <a:round/>
            <a:headEnd type="none" w="med" len="med"/>
            <a:tailEnd type="none" w="med" len="med"/>
          </a:ln>
        </p:spPr>
      </p:cxnSp>
      <p:cxnSp>
        <p:nvCxnSpPr>
          <p:cNvPr id="958" name="Google Shape;958;p50"/>
          <p:cNvCxnSpPr>
            <a:stCxn id="948" idx="3"/>
          </p:cNvCxnSpPr>
          <p:nvPr/>
        </p:nvCxnSpPr>
        <p:spPr>
          <a:xfrm>
            <a:off x="2253437" y="3272357"/>
            <a:ext cx="507000" cy="600"/>
          </a:xfrm>
          <a:prstGeom prst="bentConnector3">
            <a:avLst>
              <a:gd name="adj1" fmla="val 50001"/>
            </a:avLst>
          </a:prstGeom>
          <a:noFill/>
          <a:ln w="9525" cap="flat" cmpd="sng">
            <a:solidFill>
              <a:schemeClr val="dk1"/>
            </a:solidFill>
            <a:prstDash val="solid"/>
            <a:round/>
            <a:headEnd type="none" w="med" len="med"/>
            <a:tailEnd type="none" w="med" len="med"/>
          </a:ln>
        </p:spPr>
      </p:cxnSp>
      <p:sp>
        <p:nvSpPr>
          <p:cNvPr id="32" name="Google Shape;942;p50"/>
          <p:cNvSpPr/>
          <p:nvPr/>
        </p:nvSpPr>
        <p:spPr>
          <a:xfrm>
            <a:off x="1522037" y="3663658"/>
            <a:ext cx="731400" cy="449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Archivo Black"/>
                <a:sym typeface="Archivo Black"/>
              </a:rPr>
              <a:t>5</a:t>
            </a:r>
            <a:endParaRPr dirty="0"/>
          </a:p>
        </p:txBody>
      </p:sp>
      <p:sp>
        <p:nvSpPr>
          <p:cNvPr id="33" name="Google Shape;943;p50"/>
          <p:cNvSpPr txBox="1"/>
          <p:nvPr/>
        </p:nvSpPr>
        <p:spPr>
          <a:xfrm>
            <a:off x="2760449" y="3663608"/>
            <a:ext cx="3401812" cy="449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dirty="0" smtClean="0">
                <a:solidFill>
                  <a:schemeClr val="dk1"/>
                </a:solidFill>
                <a:latin typeface="Archivo Black"/>
                <a:ea typeface="Archivo Black"/>
                <a:cs typeface="Archivo Black"/>
                <a:sym typeface="Archivo Black"/>
              </a:rPr>
              <a:t>Model Selection</a:t>
            </a:r>
            <a:endParaRPr sz="2000" dirty="0">
              <a:solidFill>
                <a:schemeClr val="dk1"/>
              </a:solidFill>
              <a:latin typeface="Archivo Black"/>
              <a:ea typeface="Archivo Black"/>
              <a:cs typeface="Archivo Black"/>
              <a:sym typeface="Archivo Black"/>
            </a:endParaRPr>
          </a:p>
        </p:txBody>
      </p:sp>
      <p:cxnSp>
        <p:nvCxnSpPr>
          <p:cNvPr id="34" name="Google Shape;953;p50"/>
          <p:cNvCxnSpPr>
            <a:endCxn id="32" idx="0"/>
          </p:cNvCxnSpPr>
          <p:nvPr/>
        </p:nvCxnSpPr>
        <p:spPr>
          <a:xfrm rot="-5400000" flipH="1">
            <a:off x="1805987" y="3581217"/>
            <a:ext cx="164100" cy="600"/>
          </a:xfrm>
          <a:prstGeom prst="bentConnector3">
            <a:avLst>
              <a:gd name="adj1" fmla="val 50028"/>
            </a:avLst>
          </a:prstGeom>
          <a:noFill/>
          <a:ln w="9525" cap="flat" cmpd="sng">
            <a:solidFill>
              <a:schemeClr val="dk1"/>
            </a:solidFill>
            <a:prstDash val="solid"/>
            <a:round/>
            <a:headEnd type="none" w="med" len="med"/>
            <a:tailEnd type="none" w="med" len="med"/>
          </a:ln>
        </p:spPr>
      </p:cxnSp>
      <p:cxnSp>
        <p:nvCxnSpPr>
          <p:cNvPr id="36" name="Google Shape;957;p50"/>
          <p:cNvCxnSpPr>
            <a:stCxn id="33" idx="1"/>
            <a:endCxn id="32" idx="3"/>
          </p:cNvCxnSpPr>
          <p:nvPr/>
        </p:nvCxnSpPr>
        <p:spPr>
          <a:xfrm rot="10800000" flipV="1">
            <a:off x="2253437" y="3888308"/>
            <a:ext cx="507012" cy="50"/>
          </a:xfrm>
          <a:prstGeom prst="bentConnector3">
            <a:avLst>
              <a:gd name="adj1" fmla="val 50000"/>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025559870"/>
      </p:ext>
    </p:extLst>
  </p:cSld>
  <p:clrMapOvr>
    <a:masterClrMapping/>
  </p:clrMapOvr>
  <p:timing>
    <p:tnLst>
      <p:par>
        <p:cTn id="1" dur="indefinite" restart="never" nodeType="tmRoot"/>
      </p:par>
    </p:tnLst>
  </p:timing>
</p:sld>
</file>

<file path=ppt/theme/theme1.xml><?xml version="1.0" encoding="utf-8"?>
<a:theme xmlns:a="http://schemas.openxmlformats.org/drawingml/2006/main" name="AP Research Defense for High School by Slidesgo">
  <a:themeElements>
    <a:clrScheme name="Simple Light">
      <a:dk1>
        <a:srgbClr val="434343"/>
      </a:dk1>
      <a:lt1>
        <a:srgbClr val="F3F3F3"/>
      </a:lt1>
      <a:dk2>
        <a:srgbClr val="76A5AF"/>
      </a:dk2>
      <a:lt2>
        <a:srgbClr val="A2C4C9"/>
      </a:lt2>
      <a:accent1>
        <a:srgbClr val="FFFFFF"/>
      </a:accent1>
      <a:accent2>
        <a:srgbClr val="FFFFFF"/>
      </a:accent2>
      <a:accent3>
        <a:srgbClr val="FFFFFF"/>
      </a:accent3>
      <a:accent4>
        <a:srgbClr val="FFFFFF"/>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1155</TotalTime>
  <Words>2831</Words>
  <Application>Microsoft Office PowerPoint</Application>
  <PresentationFormat>On-screen Show (16:9)</PresentationFormat>
  <Paragraphs>201</Paragraphs>
  <Slides>37</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Archivo Black</vt:lpstr>
      <vt:lpstr>Anaheim</vt:lpstr>
      <vt:lpstr>Arial</vt:lpstr>
      <vt:lpstr>Nunito Light</vt:lpstr>
      <vt:lpstr>Bebas Neue</vt:lpstr>
      <vt:lpstr>Raleway</vt:lpstr>
      <vt:lpstr>AP Research Defense for High School by Slidesgo</vt:lpstr>
      <vt:lpstr>Prediction of malaria cases based on weather data using machine learning</vt:lpstr>
      <vt:lpstr>INTRODUCTION</vt:lpstr>
      <vt:lpstr>Problem Statement  </vt:lpstr>
      <vt:lpstr>Research Questions  </vt:lpstr>
      <vt:lpstr>Objectives of the Study  </vt:lpstr>
      <vt:lpstr>Related Research</vt:lpstr>
      <vt:lpstr>Related Research</vt:lpstr>
      <vt:lpstr>Reseach Gap</vt:lpstr>
      <vt:lpstr>Our Plan</vt:lpstr>
      <vt:lpstr>Data Collection  </vt:lpstr>
      <vt:lpstr>Data Collection  </vt:lpstr>
      <vt:lpstr>Data Collection  </vt:lpstr>
      <vt:lpstr>Data Preprocessing</vt:lpstr>
      <vt:lpstr>PowerPoint Presentation</vt:lpstr>
      <vt:lpstr>Correlation Analysis  </vt:lpstr>
      <vt:lpstr>Correlation Analysis</vt:lpstr>
      <vt:lpstr>Correlation Analysis</vt:lpstr>
      <vt:lpstr>Methodology</vt:lpstr>
      <vt:lpstr>Methodology  Flowchart  </vt:lpstr>
      <vt:lpstr>Model selection (GLOBAL)</vt:lpstr>
      <vt:lpstr>Model selection (GLOBAL)</vt:lpstr>
      <vt:lpstr>Methodology  Flowchart  </vt:lpstr>
      <vt:lpstr>Model selection (DISTRICT)</vt:lpstr>
      <vt:lpstr>Model selection</vt:lpstr>
      <vt:lpstr>Model implementation (global)</vt:lpstr>
      <vt:lpstr>Model implementation (global)</vt:lpstr>
      <vt:lpstr>Model implementation (global)</vt:lpstr>
      <vt:lpstr>Model implementation (district)</vt:lpstr>
      <vt:lpstr>Model implementation (district)</vt:lpstr>
      <vt:lpstr>Model implementation (district)</vt:lpstr>
      <vt:lpstr>Results and Discussion</vt:lpstr>
      <vt:lpstr>Results and Discussion</vt:lpstr>
      <vt:lpstr>Results and Discussion</vt:lpstr>
      <vt:lpstr>Conclusion  </vt:lpstr>
      <vt:lpstr>Thank You</vt:lpstr>
      <vt:lpstr>Refrences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malaria cases based weather data using machine learning</dc:title>
  <dc:creator>Nidhi</dc:creator>
  <cp:lastModifiedBy>Nidhi</cp:lastModifiedBy>
  <cp:revision>30</cp:revision>
  <dcterms:modified xsi:type="dcterms:W3CDTF">2024-08-12T10:31:44Z</dcterms:modified>
</cp:coreProperties>
</file>