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4" r:id="rId4"/>
    <p:sldId id="275" r:id="rId5"/>
    <p:sldId id="258" r:id="rId6"/>
    <p:sldId id="270" r:id="rId7"/>
    <p:sldId id="259" r:id="rId8"/>
    <p:sldId id="263" r:id="rId9"/>
    <p:sldId id="260" r:id="rId10"/>
    <p:sldId id="269" r:id="rId11"/>
    <p:sldId id="261" r:id="rId12"/>
    <p:sldId id="272" r:id="rId13"/>
    <p:sldId id="276" r:id="rId14"/>
    <p:sldId id="277" r:id="rId15"/>
    <p:sldId id="278" r:id="rId16"/>
    <p:sldId id="262" r:id="rId17"/>
    <p:sldId id="264" r:id="rId18"/>
    <p:sldId id="281" r:id="rId19"/>
    <p:sldId id="279" r:id="rId20"/>
    <p:sldId id="265" r:id="rId21"/>
    <p:sldId id="267" r:id="rId22"/>
    <p:sldId id="283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9FC3"/>
    <a:srgbClr val="23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59AF4-83D9-42FA-952D-A76783199DB4}" v="54" dt="2021-04-28T17:16:23.149"/>
    <p1510:client id="{4F2B3BD5-9722-49A2-89C5-4878CACD54D1}" v="2900" dt="2021-04-28T18:40:05.586"/>
    <p1510:client id="{B9372744-940E-405F-84F3-D6D19BFEF58A}" v="12" dt="2021-04-28T12:24:14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854" autoAdjust="0"/>
  </p:normalViewPr>
  <p:slideViewPr>
    <p:cSldViewPr snapToGrid="0">
      <p:cViewPr varScale="1">
        <p:scale>
          <a:sx n="61" d="100"/>
          <a:sy n="61" d="100"/>
        </p:scale>
        <p:origin x="14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E61490-0E8B-644D-8D6F-07FD60935E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8BC33-5051-4F47-9BDC-B6BF899F99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0B59F-B68B-F44C-8E5A-5E36736389EC}" type="datetime1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2F1AE-0268-9D47-9C57-E38840087F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B0A12-556D-4040-BD94-D45B66FF4E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D9D23-156F-764B-89C5-48BBF252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197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F39DE-44BD-9F4B-B4BB-A575182E7BAB}" type="datetime1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0C0C2-B960-6944-9880-3960BE984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650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EF39DE-44BD-9F4B-B4BB-A575182E7BAB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0C0C2-B960-6944-9880-3960BE984E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72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EF39DE-44BD-9F4B-B4BB-A575182E7BAB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0C0C2-B960-6944-9880-3960BE984E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1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EF39DE-44BD-9F4B-B4BB-A575182E7BAB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0C0C2-B960-6944-9880-3960BE984E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16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EF39DE-44BD-9F4B-B4BB-A575182E7BAB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0C0C2-B960-6944-9880-3960BE984E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00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see that both VGG19 and DenseNet121 perform very well on all metrics.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EF39DE-44BD-9F4B-B4BB-A575182E7BAB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0C0C2-B960-6944-9880-3960BE984E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3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EF39DE-44BD-9F4B-B4BB-A575182E7BAB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0C0C2-B960-6944-9880-3960BE984E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5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EF39DE-44BD-9F4B-B4BB-A575182E7BAB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0C0C2-B960-6944-9880-3960BE984E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EF39DE-44BD-9F4B-B4BB-A575182E7BAB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0C0C2-B960-6944-9880-3960BE984E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25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EF39DE-44BD-9F4B-B4BB-A575182E7BAB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0C0C2-B960-6944-9880-3960BE984E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EF39DE-44BD-9F4B-B4BB-A575182E7BAB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0C0C2-B960-6944-9880-3960BE984E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20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EF39DE-44BD-9F4B-B4BB-A575182E7BAB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0C0C2-B960-6944-9880-3960BE984E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EF39DE-44BD-9F4B-B4BB-A575182E7BAB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0C0C2-B960-6944-9880-3960BE984E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44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EF39DE-44BD-9F4B-B4BB-A575182E7BAB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0C0C2-B960-6944-9880-3960BE984E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EF39DE-44BD-9F4B-B4BB-A575182E7BAB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0C0C2-B960-6944-9880-3960BE984E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7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EF39DE-44BD-9F4B-B4BB-A575182E7BAB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0C0C2-B960-6944-9880-3960BE984E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20FC6C-C2D0-784B-96BF-963AD9FF95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B35FC4C-0992-9C4F-887E-D7F68C1AA6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690571"/>
            <a:ext cx="9144000" cy="6688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E46AAA0-E2EF-E44A-A6D5-B654577319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113184"/>
            <a:ext cx="9144000" cy="1507606"/>
          </a:xfrm>
          <a:prstGeom prst="rect">
            <a:avLst/>
          </a:prstGeom>
        </p:spPr>
        <p:txBody>
          <a:bodyPr anchor="b"/>
          <a:lstStyle>
            <a:lvl1pPr>
              <a:defRPr b="0" i="0">
                <a:solidFill>
                  <a:srgbClr val="234078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28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188F5E-23B4-8345-B2A5-105EF759DF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-1"/>
            <a:ext cx="1219200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CD065-015B-2A4A-91EC-6E198CAAB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26353"/>
          </a:xfrm>
          <a:prstGeom prst="rect">
            <a:avLst/>
          </a:prstGeom>
        </p:spPr>
        <p:txBody>
          <a:bodyPr anchor="ctr"/>
          <a:lstStyle>
            <a:lvl1pPr>
              <a:defRPr b="0" i="0">
                <a:solidFill>
                  <a:srgbClr val="7E9FC3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39DD-54B2-D940-A95F-4337D9F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91478"/>
            <a:ext cx="10515599" cy="4785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9DC2A-0A86-AC42-B596-6044546DBD64}"/>
              </a:ext>
            </a:extLst>
          </p:cNvPr>
          <p:cNvSpPr txBox="1"/>
          <p:nvPr userDrawn="1"/>
        </p:nvSpPr>
        <p:spPr>
          <a:xfrm>
            <a:off x="11625944" y="638351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CE81201-A5F3-B248-8E6A-3DAD79E0A584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4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17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0-76550-z" TargetMode="External"/><Relationship Id="rId2" Type="http://schemas.openxmlformats.org/officeDocument/2006/relationships/hyperlink" Target="https://arxiv.org/pdf/1901.1121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ihcc.app.box.com/v/ChestXray-NIHCC/file/256057377774" TargetMode="External"/><Relationship Id="rId5" Type="http://schemas.openxmlformats.org/officeDocument/2006/relationships/hyperlink" Target="https://www.ncbi.nlm.nih.gov/pmc/articles/PMC7557723/" TargetMode="External"/><Relationship Id="rId4" Type="http://schemas.openxmlformats.org/officeDocument/2006/relationships/hyperlink" Target="https://www.ncbi.nlm.nih.gov/pmc/articles/PMC7680558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ctcf.biocuckoo.cn/HUST-19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ctcf.biocuckoo.cn/HUST-19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A535ABB-C067-3840-ABD6-79A97461C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Franklin Gothic Book"/>
              </a:rPr>
              <a:t>Fady Smouni</a:t>
            </a:r>
            <a:endParaRPr lang="en-US"/>
          </a:p>
          <a:p>
            <a:r>
              <a:rPr lang="en-US">
                <a:latin typeface="Franklin Gothic Book"/>
              </a:rPr>
              <a:t>Nidhi Danayak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5D5106-4953-9A4C-BA98-584B4158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 b="1" i="1">
                <a:latin typeface="Franklin Gothic Medium"/>
              </a:rPr>
              <a:t>Covid Patients Chest X-Ray Image Interpretation</a:t>
            </a:r>
            <a:r>
              <a:rPr lang="en-US">
                <a:latin typeface="Franklin Gothic Medium"/>
              </a:rPr>
              <a:t> </a:t>
            </a:r>
            <a:endParaRPr lang="en-US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01F86F69-15C6-4E40-A353-D52D462222B5}"/>
              </a:ext>
            </a:extLst>
          </p:cNvPr>
          <p:cNvSpPr txBox="1">
            <a:spLocks/>
          </p:cNvSpPr>
          <p:nvPr/>
        </p:nvSpPr>
        <p:spPr>
          <a:xfrm>
            <a:off x="1524000" y="4568419"/>
            <a:ext cx="5444359" cy="66885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Deep Learning </a:t>
            </a:r>
            <a:r>
              <a:rPr lang="en-US" sz="1800" dirty="0"/>
              <a:t>(Spring II, 2020)</a:t>
            </a:r>
          </a:p>
          <a:p>
            <a:r>
              <a:rPr lang="en-US" sz="1800" dirty="0"/>
              <a:t>       Dr.  </a:t>
            </a:r>
            <a:r>
              <a:rPr lang="en-US" sz="1800" dirty="0" err="1"/>
              <a:t>Youakim</a:t>
            </a:r>
            <a:r>
              <a:rPr lang="en-US" sz="1800" dirty="0"/>
              <a:t> </a:t>
            </a:r>
            <a:r>
              <a:rPr lang="en-US" sz="1800" dirty="0" err="1"/>
              <a:t>Badr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959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8784-9BD3-D143-88B2-F97D61FF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FBF1-6D02-AD48-B9DC-7F3193C37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 fontAlgn="base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images</a:t>
            </a:r>
          </a:p>
          <a:p>
            <a:pPr marL="0" indent="0" fontAlgn="base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  <a:p>
            <a:pPr fontAlgn="base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Resize the images to 64x64.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labels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also scale the pixels</a:t>
            </a: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9CB8807-6FBF-4C5A-9C15-F9E2961AA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98" y="1252161"/>
            <a:ext cx="2404533" cy="1819651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E66B1FC1-9B2E-4A5F-BF41-273840EBD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333" y="3215064"/>
            <a:ext cx="23907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87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696-5D4A-FA41-9782-D300D38A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AE31-30DF-0C47-B923-A567D1816D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In this project, we are going to use convolutional neural networks (CNN or </a:t>
            </a:r>
            <a:r>
              <a:rPr lang="en-US" err="1"/>
              <a:t>ConvNet</a:t>
            </a:r>
            <a:r>
              <a:rPr lang="en-US"/>
              <a:t>)</a:t>
            </a:r>
          </a:p>
          <a:p>
            <a:r>
              <a:rPr lang="en-US"/>
              <a:t>introduced by Yann </a:t>
            </a:r>
            <a:r>
              <a:rPr lang="en-US" err="1"/>
              <a:t>LeCun</a:t>
            </a:r>
            <a:r>
              <a:rPr lang="en-US"/>
              <a:t> in the late 90s</a:t>
            </a:r>
          </a:p>
          <a:p>
            <a:r>
              <a:rPr lang="en-US"/>
              <a:t>Grew in popularity around 2012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61FEB-D16F-4787-A0BC-0227F6C3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4" y="3248135"/>
            <a:ext cx="6346371" cy="29827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B41151-EAFA-4C9E-B09E-FE627DC3419E}"/>
              </a:ext>
            </a:extLst>
          </p:cNvPr>
          <p:cNvSpPr/>
          <p:nvPr/>
        </p:nvSpPr>
        <p:spPr>
          <a:xfrm>
            <a:off x="3276600" y="4783667"/>
            <a:ext cx="110067" cy="1439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696-5D4A-FA41-9782-D300D38A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selection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AE31-30DF-0C47-B923-A567D1816D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3 main models</a:t>
            </a:r>
          </a:p>
          <a:p>
            <a:r>
              <a:rPr lang="en-US"/>
              <a:t>Simple CNN as a baseline</a:t>
            </a:r>
          </a:p>
          <a:p>
            <a:r>
              <a:rPr lang="en-US"/>
              <a:t>Model based on VGG19 architecture</a:t>
            </a:r>
          </a:p>
          <a:p>
            <a:r>
              <a:rPr lang="en-US"/>
              <a:t>Model based on transfer training using DenseNet121</a:t>
            </a:r>
          </a:p>
          <a:p>
            <a:r>
              <a:rPr lang="en-US"/>
              <a:t>Other models used for testing purposes</a:t>
            </a:r>
          </a:p>
        </p:txBody>
      </p:sp>
    </p:spTree>
    <p:extLst>
      <p:ext uri="{BB962C8B-B14F-4D97-AF65-F5344CB8AC3E}">
        <p14:creationId xmlns:p14="http://schemas.microsoft.com/office/powerpoint/2010/main" val="28458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ADA3-51A6-4407-9C73-82F29EFF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CNN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661401-B748-4876-98EA-9CBAA86731C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9274815"/>
              </p:ext>
            </p:extLst>
          </p:nvPr>
        </p:nvGraphicFramePr>
        <p:xfrm>
          <a:off x="838200" y="1392238"/>
          <a:ext cx="105155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1906385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216979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48159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Total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Trainable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Non-trainable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1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1,053,795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1,053,795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705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A7DF79-08F7-42FE-A964-D4EBDE2584FE}"/>
              </a:ext>
            </a:extLst>
          </p:cNvPr>
          <p:cNvSpPr txBox="1"/>
          <p:nvPr/>
        </p:nvSpPr>
        <p:spPr>
          <a:xfrm>
            <a:off x="968828" y="2450183"/>
            <a:ext cx="80227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model1 = Sequential()</a:t>
            </a:r>
          </a:p>
          <a:p>
            <a:r>
              <a:rPr lang="en-US"/>
              <a:t>model1.add ((Conv2D(16, (3,3), padding= 'same', </a:t>
            </a:r>
            <a:r>
              <a:rPr lang="en-US" err="1"/>
              <a:t>input_shape</a:t>
            </a:r>
            <a:r>
              <a:rPr lang="en-US"/>
              <a:t>= </a:t>
            </a:r>
            <a:r>
              <a:rPr lang="en-US" err="1"/>
              <a:t>input_shape</a:t>
            </a:r>
            <a:r>
              <a:rPr lang="en-US"/>
              <a:t>)))</a:t>
            </a:r>
          </a:p>
          <a:p>
            <a:r>
              <a:rPr lang="en-US"/>
              <a:t>model1.add(Activation("</a:t>
            </a:r>
            <a:r>
              <a:rPr lang="en-US" err="1"/>
              <a:t>relu</a:t>
            </a:r>
            <a:r>
              <a:rPr lang="en-US"/>
              <a:t>"))</a:t>
            </a:r>
          </a:p>
          <a:p>
            <a:r>
              <a:rPr lang="en-US"/>
              <a:t>model1.add(MaxPooling2D(</a:t>
            </a:r>
            <a:r>
              <a:rPr lang="en-US" err="1"/>
              <a:t>pool_size</a:t>
            </a:r>
            <a:r>
              <a:rPr lang="en-US"/>
              <a:t>=(2,2), strides= (2,2)))</a:t>
            </a:r>
          </a:p>
          <a:p>
            <a:r>
              <a:rPr lang="en-US"/>
              <a:t>model1.add(Activation("</a:t>
            </a:r>
            <a:r>
              <a:rPr lang="en-US" err="1"/>
              <a:t>relu</a:t>
            </a:r>
            <a:r>
              <a:rPr lang="en-US"/>
              <a:t>"))</a:t>
            </a:r>
          </a:p>
          <a:p>
            <a:r>
              <a:rPr lang="en-US"/>
              <a:t>model1.add(Conv2D(32, (3,3), padding= 'same'))</a:t>
            </a:r>
          </a:p>
          <a:p>
            <a:r>
              <a:rPr lang="en-US"/>
              <a:t>model1.add(Activation("</a:t>
            </a:r>
            <a:r>
              <a:rPr lang="en-US" err="1"/>
              <a:t>relu</a:t>
            </a:r>
            <a:r>
              <a:rPr lang="en-US"/>
              <a:t>"))</a:t>
            </a:r>
          </a:p>
          <a:p>
            <a:r>
              <a:rPr lang="en-US"/>
              <a:t>model1.add(Flatten())</a:t>
            </a:r>
          </a:p>
          <a:p>
            <a:r>
              <a:rPr lang="en-US"/>
              <a:t>model1.add(Dense(32))</a:t>
            </a:r>
          </a:p>
          <a:p>
            <a:r>
              <a:rPr lang="en-US"/>
              <a:t>model1.add(Dense(classes))</a:t>
            </a:r>
          </a:p>
          <a:p>
            <a:r>
              <a:rPr lang="en-US"/>
              <a:t>model1.add(Activation("</a:t>
            </a:r>
            <a:r>
              <a:rPr lang="en-US" err="1"/>
              <a:t>softmax</a:t>
            </a:r>
            <a:r>
              <a:rPr lang="en-US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34629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70AE-6F29-48FC-811E-81955906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based on VGG19 architecture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4C366BD-6B6B-4D94-B978-9F2CAF5E4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258314"/>
              </p:ext>
            </p:extLst>
          </p:nvPr>
        </p:nvGraphicFramePr>
        <p:xfrm>
          <a:off x="838200" y="1392238"/>
          <a:ext cx="105155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1906385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216979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48159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Total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Trainable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Non-trainable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1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35,768,387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35,768,387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705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935B15-76ED-4FF6-AEFE-CCC47C39D50E}"/>
              </a:ext>
            </a:extLst>
          </p:cNvPr>
          <p:cNvSpPr txBox="1"/>
          <p:nvPr/>
        </p:nvSpPr>
        <p:spPr>
          <a:xfrm>
            <a:off x="947057" y="2256082"/>
            <a:ext cx="6096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model = Sequential()</a:t>
            </a:r>
          </a:p>
          <a:p>
            <a:r>
              <a:rPr lang="en-US" sz="1400" err="1"/>
              <a:t>model.add</a:t>
            </a:r>
            <a:r>
              <a:rPr lang="en-US" sz="1400"/>
              <a:t>(Conv2D(64, (3,3), padding= 'same', </a:t>
            </a:r>
            <a:r>
              <a:rPr lang="en-US" sz="1400" err="1"/>
              <a:t>input_shape</a:t>
            </a:r>
            <a:r>
              <a:rPr lang="en-US" sz="1400"/>
              <a:t>= </a:t>
            </a:r>
            <a:r>
              <a:rPr lang="en-US" sz="1400" err="1"/>
              <a:t>input_shape</a:t>
            </a:r>
            <a:r>
              <a:rPr lang="en-US" sz="1400"/>
              <a:t>))</a:t>
            </a:r>
          </a:p>
          <a:p>
            <a:r>
              <a:rPr lang="en-US" sz="1400" err="1"/>
              <a:t>model.add</a:t>
            </a:r>
            <a:r>
              <a:rPr lang="en-US" sz="1400"/>
              <a:t>(Activation("</a:t>
            </a:r>
            <a:r>
              <a:rPr lang="en-US" sz="1400" err="1"/>
              <a:t>relu</a:t>
            </a:r>
            <a:r>
              <a:rPr lang="en-US" sz="1400"/>
              <a:t>"))</a:t>
            </a:r>
          </a:p>
          <a:p>
            <a:r>
              <a:rPr lang="en-US" sz="1400" err="1"/>
              <a:t>model.add</a:t>
            </a:r>
            <a:r>
              <a:rPr lang="en-US" sz="1400"/>
              <a:t>(Conv2D(64, (3,3), padding= 'same'))</a:t>
            </a:r>
          </a:p>
          <a:p>
            <a:r>
              <a:rPr lang="en-US" sz="1400" err="1"/>
              <a:t>model.add</a:t>
            </a:r>
            <a:r>
              <a:rPr lang="en-US" sz="1400"/>
              <a:t>(Activation("</a:t>
            </a:r>
            <a:r>
              <a:rPr lang="en-US" sz="1400" err="1"/>
              <a:t>relu</a:t>
            </a:r>
            <a:r>
              <a:rPr lang="en-US" sz="1400"/>
              <a:t>"))</a:t>
            </a:r>
          </a:p>
          <a:p>
            <a:r>
              <a:rPr lang="en-US" sz="1400" err="1"/>
              <a:t>model.add</a:t>
            </a:r>
            <a:r>
              <a:rPr lang="en-US" sz="1400"/>
              <a:t>(MaxPooling2D(</a:t>
            </a:r>
            <a:r>
              <a:rPr lang="en-US" sz="1400" err="1"/>
              <a:t>pool_size</a:t>
            </a:r>
            <a:r>
              <a:rPr lang="en-US" sz="1400"/>
              <a:t>=(2,2), strides= (2,2)))</a:t>
            </a:r>
          </a:p>
          <a:p>
            <a:r>
              <a:rPr lang="en-US" sz="1400" err="1"/>
              <a:t>model.add</a:t>
            </a:r>
            <a:r>
              <a:rPr lang="en-US" sz="1400"/>
              <a:t>(Conv2D(128, (3,3), padding= 'same'))</a:t>
            </a:r>
          </a:p>
          <a:p>
            <a:r>
              <a:rPr lang="en-US" sz="1400" err="1"/>
              <a:t>model.add</a:t>
            </a:r>
            <a:r>
              <a:rPr lang="en-US" sz="1400"/>
              <a:t>(Activation("</a:t>
            </a:r>
            <a:r>
              <a:rPr lang="en-US" sz="1400" err="1"/>
              <a:t>relu</a:t>
            </a:r>
            <a:r>
              <a:rPr lang="en-US" sz="1400"/>
              <a:t>"))</a:t>
            </a:r>
          </a:p>
          <a:p>
            <a:r>
              <a:rPr lang="en-US" sz="1400"/>
              <a:t>		.</a:t>
            </a:r>
          </a:p>
          <a:p>
            <a:r>
              <a:rPr lang="en-US" sz="1400"/>
              <a:t>		.</a:t>
            </a:r>
          </a:p>
          <a:p>
            <a:r>
              <a:rPr lang="en-US" sz="1400"/>
              <a:t>		.</a:t>
            </a:r>
          </a:p>
          <a:p>
            <a:r>
              <a:rPr lang="en-US" sz="1400" err="1"/>
              <a:t>model.add</a:t>
            </a:r>
            <a:r>
              <a:rPr lang="en-US" sz="1400"/>
              <a:t>(MaxPooling2D(</a:t>
            </a:r>
            <a:r>
              <a:rPr lang="en-US" sz="1400" err="1"/>
              <a:t>pool_size</a:t>
            </a:r>
            <a:r>
              <a:rPr lang="en-US" sz="1400"/>
              <a:t>=(2,2), strides= (2,2)))</a:t>
            </a:r>
          </a:p>
          <a:p>
            <a:r>
              <a:rPr lang="en-US" sz="1400" err="1"/>
              <a:t>model.add</a:t>
            </a:r>
            <a:r>
              <a:rPr lang="en-US" sz="1400"/>
              <a:t>(Flatten())</a:t>
            </a:r>
          </a:p>
          <a:p>
            <a:r>
              <a:rPr lang="en-US" sz="1400" err="1"/>
              <a:t>model.add</a:t>
            </a:r>
            <a:r>
              <a:rPr lang="en-US" sz="1400"/>
              <a:t>(Dense(3072))</a:t>
            </a:r>
          </a:p>
          <a:p>
            <a:r>
              <a:rPr lang="en-US" sz="1400" err="1"/>
              <a:t>model.add</a:t>
            </a:r>
            <a:r>
              <a:rPr lang="en-US" sz="1400"/>
              <a:t>(Activation("</a:t>
            </a:r>
            <a:r>
              <a:rPr lang="en-US" sz="1400" err="1"/>
              <a:t>relu</a:t>
            </a:r>
            <a:r>
              <a:rPr lang="en-US" sz="1400"/>
              <a:t>"))</a:t>
            </a:r>
          </a:p>
          <a:p>
            <a:r>
              <a:rPr lang="en-US" sz="1400" err="1"/>
              <a:t>model.add</a:t>
            </a:r>
            <a:r>
              <a:rPr lang="en-US" sz="1400"/>
              <a:t>(Dropout(0.5))</a:t>
            </a:r>
          </a:p>
          <a:p>
            <a:r>
              <a:rPr lang="en-US" sz="1400" err="1"/>
              <a:t>model.add</a:t>
            </a:r>
            <a:r>
              <a:rPr lang="en-US" sz="1400"/>
              <a:t>(Dense(3072))</a:t>
            </a:r>
          </a:p>
          <a:p>
            <a:r>
              <a:rPr lang="en-US" sz="1400" err="1"/>
              <a:t>model.add</a:t>
            </a:r>
            <a:r>
              <a:rPr lang="en-US" sz="1400"/>
              <a:t>(Activation("</a:t>
            </a:r>
            <a:r>
              <a:rPr lang="en-US" sz="1400" err="1"/>
              <a:t>relu</a:t>
            </a:r>
            <a:r>
              <a:rPr lang="en-US" sz="1400"/>
              <a:t>"))</a:t>
            </a:r>
          </a:p>
          <a:p>
            <a:r>
              <a:rPr lang="en-US" sz="1400" err="1"/>
              <a:t>model.add</a:t>
            </a:r>
            <a:r>
              <a:rPr lang="en-US" sz="1400"/>
              <a:t>(Dropout(0.5))</a:t>
            </a:r>
          </a:p>
          <a:p>
            <a:r>
              <a:rPr lang="en-US" sz="1400" err="1"/>
              <a:t>model.add</a:t>
            </a:r>
            <a:r>
              <a:rPr lang="en-US" sz="1400"/>
              <a:t>(Dense(3))</a:t>
            </a:r>
          </a:p>
          <a:p>
            <a:r>
              <a:rPr lang="en-US" sz="1400" err="1"/>
              <a:t>model.add</a:t>
            </a:r>
            <a:r>
              <a:rPr lang="en-US" sz="1400"/>
              <a:t>(Activation("</a:t>
            </a:r>
            <a:r>
              <a:rPr lang="en-US" sz="1400" err="1"/>
              <a:t>softmax</a:t>
            </a:r>
            <a:r>
              <a:rPr lang="en-US" sz="140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373974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EB8A-15A3-4691-8B33-6AB9ECCB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DenseNet121 transfer training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38AB9B-F4AE-458E-847F-3116BD1E7D5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2636700"/>
              </p:ext>
            </p:extLst>
          </p:nvPr>
        </p:nvGraphicFramePr>
        <p:xfrm>
          <a:off x="838200" y="1392238"/>
          <a:ext cx="105155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1906385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216979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48159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Total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Trainable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Non-trainable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1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7,037,504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6,953,856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83,648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705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A7A33B-E6FB-4F06-BBBD-713B174F24C4}"/>
              </a:ext>
            </a:extLst>
          </p:cNvPr>
          <p:cNvSpPr txBox="1"/>
          <p:nvPr/>
        </p:nvSpPr>
        <p:spPr>
          <a:xfrm>
            <a:off x="2198912" y="400088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model = Sequential()</a:t>
            </a:r>
          </a:p>
          <a:p>
            <a:r>
              <a:rPr lang="en-US" err="1"/>
              <a:t>model.add</a:t>
            </a:r>
            <a:r>
              <a:rPr lang="en-US"/>
              <a:t>(modelDenseNet121)</a:t>
            </a:r>
          </a:p>
          <a:p>
            <a:r>
              <a:rPr lang="en-US" err="1"/>
              <a:t>model.add</a:t>
            </a:r>
            <a:r>
              <a:rPr lang="en-US"/>
              <a:t>(Flatten())</a:t>
            </a:r>
          </a:p>
          <a:p>
            <a:r>
              <a:rPr lang="en-US" err="1"/>
              <a:t>model.add</a:t>
            </a:r>
            <a:r>
              <a:rPr lang="en-US"/>
              <a:t>(Dense(classes))</a:t>
            </a:r>
          </a:p>
          <a:p>
            <a:r>
              <a:rPr lang="en-US" err="1"/>
              <a:t>model.add</a:t>
            </a:r>
            <a:r>
              <a:rPr lang="en-US"/>
              <a:t>(Activation('</a:t>
            </a:r>
            <a:r>
              <a:rPr lang="en-US" err="1"/>
              <a:t>softmax</a:t>
            </a:r>
            <a:r>
              <a:rPr lang="en-US"/>
              <a:t>'))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C1B8F-D836-4A42-97F2-3B85CA8C17D5}"/>
              </a:ext>
            </a:extLst>
          </p:cNvPr>
          <p:cNvSpPr txBox="1"/>
          <p:nvPr/>
        </p:nvSpPr>
        <p:spPr>
          <a:xfrm>
            <a:off x="2100943" y="2723347"/>
            <a:ext cx="56279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modelDenseNet121 = DenseNet121(weights = '</a:t>
            </a:r>
            <a:r>
              <a:rPr lang="en-US" err="1"/>
              <a:t>imagenet</a:t>
            </a:r>
            <a:r>
              <a:rPr lang="en-US"/>
              <a:t>',</a:t>
            </a:r>
          </a:p>
          <a:p>
            <a:r>
              <a:rPr lang="en-US"/>
              <a:t>                  </a:t>
            </a:r>
            <a:r>
              <a:rPr lang="en-US" err="1"/>
              <a:t>include_top</a:t>
            </a:r>
            <a:r>
              <a:rPr lang="en-US"/>
              <a:t> = False,</a:t>
            </a:r>
          </a:p>
          <a:p>
            <a:r>
              <a:rPr lang="en-US"/>
              <a:t>                  </a:t>
            </a:r>
            <a:r>
              <a:rPr lang="en-US" err="1"/>
              <a:t>input_shape</a:t>
            </a:r>
            <a:r>
              <a:rPr lang="en-US"/>
              <a:t> = </a:t>
            </a:r>
            <a:r>
              <a:rPr lang="en-US" err="1"/>
              <a:t>input_shape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974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220F-27FE-6F41-9157-3A1058FD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Training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EF02EC-3036-4251-B365-AABD50A1D03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8562592"/>
              </p:ext>
            </p:extLst>
          </p:nvPr>
        </p:nvGraphicFramePr>
        <p:xfrm>
          <a:off x="838200" y="139223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812128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9597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Training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98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Simple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1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VGG19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02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DenseNet121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16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B51B31-185D-476A-98EB-75B93E015B31}"/>
              </a:ext>
            </a:extLst>
          </p:cNvPr>
          <p:cNvSpPr txBox="1"/>
          <p:nvPr/>
        </p:nvSpPr>
        <p:spPr>
          <a:xfrm>
            <a:off x="2001157" y="4681197"/>
            <a:ext cx="7883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Please keep in mind that these numbers can differ depending on the computational resources you have available</a:t>
            </a:r>
          </a:p>
        </p:txBody>
      </p:sp>
    </p:spTree>
    <p:extLst>
      <p:ext uri="{BB962C8B-B14F-4D97-AF65-F5344CB8AC3E}">
        <p14:creationId xmlns:p14="http://schemas.microsoft.com/office/powerpoint/2010/main" val="185234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62C0-E91C-B74F-B6AF-4EC6C365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Evaluations – Performance – comparing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2F5856-52A9-4D04-9473-1D134184C7C3}"/>
              </a:ext>
            </a:extLst>
          </p:cNvPr>
          <p:cNvSpPr txBox="1"/>
          <p:nvPr/>
        </p:nvSpPr>
        <p:spPr>
          <a:xfrm>
            <a:off x="500743" y="4722992"/>
            <a:ext cx="18614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DenseNet121 transfer training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48FE1-3098-4E20-AE50-D8FC5C3A9110}"/>
              </a:ext>
            </a:extLst>
          </p:cNvPr>
          <p:cNvSpPr txBox="1"/>
          <p:nvPr/>
        </p:nvSpPr>
        <p:spPr>
          <a:xfrm>
            <a:off x="500743" y="3049789"/>
            <a:ext cx="17598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VGG19 architecture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C90CCC-2A40-4BA1-90CC-8826B3384521}"/>
              </a:ext>
            </a:extLst>
          </p:cNvPr>
          <p:cNvSpPr txBox="1"/>
          <p:nvPr/>
        </p:nvSpPr>
        <p:spPr>
          <a:xfrm>
            <a:off x="500743" y="1763826"/>
            <a:ext cx="1759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Simple CNN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3F40D9BE-F721-4FEC-B50E-23A70863C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13486"/>
              </p:ext>
            </p:extLst>
          </p:nvPr>
        </p:nvGraphicFramePr>
        <p:xfrm>
          <a:off x="2260600" y="136003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376422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4739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6993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6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NiCT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4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nCT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6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pCT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0867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FAF0DF2-350B-4288-A027-7D742D276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84190"/>
              </p:ext>
            </p:extLst>
          </p:nvPr>
        </p:nvGraphicFramePr>
        <p:xfrm>
          <a:off x="2260600" y="305816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376422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4739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6993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6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NiCT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4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nCT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6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pCT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08671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id="{BB5BCABE-378C-4CAF-833C-33D038D71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90044"/>
              </p:ext>
            </p:extLst>
          </p:nvPr>
        </p:nvGraphicFramePr>
        <p:xfrm>
          <a:off x="2260600" y="4756290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376422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4739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6993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6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NiCT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4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nCT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61962"/>
                  </a:ext>
                </a:extLst>
              </a:tr>
              <a:tr h="248961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pCT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0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4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62C0-E91C-B74F-B6AF-4EC6C365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026353"/>
          </a:xfrm>
        </p:spPr>
        <p:txBody>
          <a:bodyPr/>
          <a:lstStyle/>
          <a:p>
            <a:r>
              <a:rPr lang="en-US"/>
              <a:t>Evaluations – Performance – comparing (2)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65CA9FA-FC1A-4608-9090-8E9890E3D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42584"/>
              </p:ext>
            </p:extLst>
          </p:nvPr>
        </p:nvGraphicFramePr>
        <p:xfrm>
          <a:off x="1846943" y="253346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572013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07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Simple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VGG19 architecture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DenseNet121 transfer training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9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285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7CAC-33B9-4F7F-B2F6-0749B066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857" cy="1026353"/>
          </a:xfrm>
        </p:spPr>
        <p:txBody>
          <a:bodyPr/>
          <a:lstStyle/>
          <a:p>
            <a:r>
              <a:rPr lang="en-US"/>
              <a:t>Evaluations – Performance – comparing (2)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20B3BC-A27A-4FDB-AAB5-162F58DF43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935" y="1576144"/>
            <a:ext cx="3381205" cy="467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1127-385E-4529-B961-E1AFAD5D3A43}"/>
              </a:ext>
            </a:extLst>
          </p:cNvPr>
          <p:cNvSpPr txBox="1"/>
          <p:nvPr/>
        </p:nvSpPr>
        <p:spPr>
          <a:xfrm>
            <a:off x="2024743" y="1153722"/>
            <a:ext cx="1759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Simple CNN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16B62-F4EB-40E5-8D0B-7681E986EE30}"/>
              </a:ext>
            </a:extLst>
          </p:cNvPr>
          <p:cNvSpPr txBox="1"/>
          <p:nvPr/>
        </p:nvSpPr>
        <p:spPr>
          <a:xfrm>
            <a:off x="8795657" y="1206812"/>
            <a:ext cx="1759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DenseNet121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54C8E-B279-4286-B873-F47CE168C283}"/>
              </a:ext>
            </a:extLst>
          </p:cNvPr>
          <p:cNvSpPr txBox="1"/>
          <p:nvPr/>
        </p:nvSpPr>
        <p:spPr>
          <a:xfrm>
            <a:off x="4971145" y="1191822"/>
            <a:ext cx="1048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VGG19</a:t>
            </a:r>
          </a:p>
        </p:txBody>
      </p:sp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CBC02E78-7EED-4452-B14C-BDA559367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76143"/>
            <a:ext cx="3447144" cy="467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0617B-B4EA-4E2D-B55B-9DD105349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168" y="1576144"/>
            <a:ext cx="3246401" cy="467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9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3CA5-8770-C14D-AA8F-67B3C6B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 min to convince the audience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7F97-547A-BD45-83D3-750EEA3DE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91478"/>
            <a:ext cx="10515599" cy="5027077"/>
          </a:xfrm>
        </p:spPr>
        <p:txBody>
          <a:bodyPr/>
          <a:lstStyle/>
          <a:p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074" name="Picture 2" descr="Food Safety and the Coronavirus Disease 2019 (COVID-19) | FDA">
            <a:extLst>
              <a:ext uri="{FF2B5EF4-FFF2-40B4-BE49-F238E27FC236}">
                <a16:creationId xmlns:a16="http://schemas.microsoft.com/office/drawing/2014/main" id="{6E74627B-E3B8-4627-BDA2-3ACB8F4C3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97" y="1391478"/>
            <a:ext cx="4373725" cy="244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349692-931D-42F8-B121-537F054E3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11" y="1633304"/>
            <a:ext cx="4200992" cy="2100496"/>
          </a:xfrm>
          <a:prstGeom prst="rect">
            <a:avLst/>
          </a:prstGeom>
        </p:spPr>
      </p:pic>
      <p:pic>
        <p:nvPicPr>
          <p:cNvPr id="7" name="Picture 6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43AE5F2C-B303-4650-B8B4-99FFE1B39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155" y="4082590"/>
            <a:ext cx="2601685" cy="260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52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600D-3AFE-0445-AC65-AC2D1A45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Outcomes/finding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8456-0354-004E-9344-6061E2A4E6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Many state of the art CNN architectures available to tune and fit to different image classification problems</a:t>
            </a:r>
          </a:p>
          <a:p>
            <a:r>
              <a:rPr lang="en-US" dirty="0"/>
              <a:t>We are able to make predictions on positivity to COVID-19.</a:t>
            </a:r>
          </a:p>
          <a:p>
            <a:r>
              <a:rPr lang="en-US" dirty="0"/>
              <a:t>Importance of large datasets</a:t>
            </a:r>
          </a:p>
          <a:p>
            <a:r>
              <a:rPr lang="en-US" dirty="0"/>
              <a:t>Importance to work with medical professionals to bridge the gap with the deep learning community</a:t>
            </a:r>
          </a:p>
          <a:p>
            <a:r>
              <a:rPr lang="en-US" dirty="0"/>
              <a:t>Ability to provide in the long run a minimum level of care around the world that matches the ability of Deep Learning methods to make inferences that doctors make now.</a:t>
            </a:r>
          </a:p>
        </p:txBody>
      </p:sp>
    </p:spTree>
    <p:extLst>
      <p:ext uri="{BB962C8B-B14F-4D97-AF65-F5344CB8AC3E}">
        <p14:creationId xmlns:p14="http://schemas.microsoft.com/office/powerpoint/2010/main" val="3541422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2B84-8608-7F4E-85F1-35D36FAF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 and Perspectives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24419-985F-8C49-91DA-D808B6E073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Deep Neural Networks are resource intensive</a:t>
            </a:r>
          </a:p>
          <a:p>
            <a:r>
              <a:rPr lang="en-US"/>
              <a:t>Use pretrained models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5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A7CA-D398-41E0-87A6-A8DC560B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721A3-57CE-4B0F-BD07-388FEF26ED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Clinical patient data</a:t>
            </a:r>
          </a:p>
          <a:p>
            <a:r>
              <a:rPr lang="en-US" dirty="0"/>
              <a:t>Predict severity of cases</a:t>
            </a:r>
          </a:p>
          <a:p>
            <a:r>
              <a:rPr lang="en-US" dirty="0"/>
              <a:t>Combine the imaging prediction with Clinical data severity prediction to predict mortality.</a:t>
            </a:r>
          </a:p>
        </p:txBody>
      </p:sp>
    </p:spTree>
    <p:extLst>
      <p:ext uri="{BB962C8B-B14F-4D97-AF65-F5344CB8AC3E}">
        <p14:creationId xmlns:p14="http://schemas.microsoft.com/office/powerpoint/2010/main" val="1074408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A5BF-633E-524C-9D81-79022947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Bibliographical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6ABC-984E-2B49-A821-5296118D29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 algn="just"/>
            <a:r>
              <a:rPr lang="en-US" sz="1600">
                <a:latin typeface="Franklin Gothic Book"/>
              </a:rPr>
              <a:t>[1] </a:t>
            </a:r>
            <a:r>
              <a:rPr lang="en-US" sz="1600">
                <a:latin typeface="Franklin Gothic Book"/>
                <a:hlinkClick r:id="rId2"/>
              </a:rPr>
              <a:t>Chester</a:t>
            </a:r>
            <a:r>
              <a:rPr lang="en-US" sz="1600">
                <a:latin typeface="Franklin Gothic Book"/>
              </a:rPr>
              <a:t>: A Web Delivered Locally Computed Chest X-ray Disease Prediction System </a:t>
            </a:r>
            <a:endParaRPr lang="en-US" sz="1600"/>
          </a:p>
          <a:p>
            <a:pPr algn="just"/>
            <a:r>
              <a:rPr lang="en-US" sz="1600">
                <a:latin typeface="Franklin Gothic Book"/>
              </a:rPr>
              <a:t>[2] </a:t>
            </a:r>
            <a:r>
              <a:rPr lang="en-US" sz="1600">
                <a:latin typeface="Franklin Gothic Book"/>
                <a:hlinkClick r:id="rId3"/>
              </a:rPr>
              <a:t>COVID-Net</a:t>
            </a:r>
            <a:r>
              <a:rPr lang="en-US" sz="1600">
                <a:latin typeface="Franklin Gothic Book"/>
              </a:rPr>
              <a:t>: a tailored deep convolutional neural network design for detection of COVID-19 cases from chest X-ray images </a:t>
            </a:r>
            <a:endParaRPr lang="en-US" sz="1600"/>
          </a:p>
          <a:p>
            <a:pPr algn="just"/>
            <a:r>
              <a:rPr lang="en-US" sz="1600">
                <a:latin typeface="Franklin Gothic Book"/>
              </a:rPr>
              <a:t>[3] </a:t>
            </a:r>
            <a:r>
              <a:rPr lang="en-US" sz="1600">
                <a:latin typeface="Franklin Gothic Book"/>
                <a:hlinkClick r:id="rId4"/>
              </a:rPr>
              <a:t>Classification</a:t>
            </a:r>
            <a:r>
              <a:rPr lang="en-US" sz="1600">
                <a:latin typeface="Franklin Gothic Book"/>
              </a:rPr>
              <a:t> of COVID-19 chest X-rays with deep learning: new models or fine tuning? </a:t>
            </a:r>
            <a:endParaRPr lang="en-US" sz="1600"/>
          </a:p>
          <a:p>
            <a:pPr algn="just"/>
            <a:r>
              <a:rPr lang="en-US" sz="1600">
                <a:latin typeface="Franklin Gothic Book"/>
              </a:rPr>
              <a:t>[4] </a:t>
            </a:r>
            <a:r>
              <a:rPr lang="en-US" sz="1600">
                <a:latin typeface="Franklin Gothic Book"/>
                <a:hlinkClick r:id="rId5"/>
              </a:rPr>
              <a:t>Unveiling</a:t>
            </a:r>
            <a:r>
              <a:rPr lang="en-US" sz="1600">
                <a:latin typeface="Franklin Gothic Book"/>
              </a:rPr>
              <a:t> COVID-19 from CHEST X-Ray with Deep Learning: A Hurdles Race with Small Data </a:t>
            </a:r>
            <a:endParaRPr lang="en-US" sz="1600"/>
          </a:p>
          <a:p>
            <a:r>
              <a:rPr lang="en-US" sz="1600">
                <a:latin typeface="Franklin Gothic Book"/>
              </a:rPr>
              <a:t>[5]</a:t>
            </a:r>
            <a:r>
              <a:rPr lang="en-US" sz="1600" err="1">
                <a:latin typeface="Franklin Gothic Book"/>
                <a:hlinkClick r:id="rId6"/>
              </a:rPr>
              <a:t>ChestX</a:t>
            </a:r>
            <a:r>
              <a:rPr lang="en-US" sz="1600">
                <a:latin typeface="Franklin Gothic Book"/>
                <a:hlinkClick r:id="rId6"/>
              </a:rPr>
              <a:t>-ray</a:t>
            </a:r>
            <a:r>
              <a:rPr lang="en-US" sz="1600">
                <a:latin typeface="Franklin Gothic Book"/>
              </a:rPr>
              <a:t>: Hospital-scale Chest X-ray Database and Benchmarks on Weakly-Supervised Classification and Localization of Common Thorax Diseases 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65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7F0F2F-6F84-45F5-B896-F4B9E98AAE1D}"/>
              </a:ext>
            </a:extLst>
          </p:cNvPr>
          <p:cNvSpPr/>
          <p:nvPr/>
        </p:nvSpPr>
        <p:spPr>
          <a:xfrm>
            <a:off x="2409189" y="1305341"/>
            <a:ext cx="737362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QUESTION….</a:t>
            </a:r>
          </a:p>
          <a:p>
            <a:pPr algn="ctr"/>
            <a:endParaRPr lang="en-US" sz="54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54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HOW CAN WE IMPROVE</a:t>
            </a:r>
          </a:p>
          <a:p>
            <a:pPr algn="ctr"/>
            <a:r>
              <a:rPr lang="en-US" sz="54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THIS SYSTEM </a:t>
            </a:r>
          </a:p>
          <a:p>
            <a:pPr algn="ctr"/>
            <a:r>
              <a:rPr lang="en-US" sz="54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AND SAVE LIVES FASTER?</a:t>
            </a:r>
          </a:p>
        </p:txBody>
      </p:sp>
    </p:spTree>
    <p:extLst>
      <p:ext uri="{BB962C8B-B14F-4D97-AF65-F5344CB8AC3E}">
        <p14:creationId xmlns:p14="http://schemas.microsoft.com/office/powerpoint/2010/main" val="136010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7F0F2F-6F84-45F5-B896-F4B9E98AAE1D}"/>
              </a:ext>
            </a:extLst>
          </p:cNvPr>
          <p:cNvSpPr/>
          <p:nvPr/>
        </p:nvSpPr>
        <p:spPr>
          <a:xfrm>
            <a:off x="1857078" y="2966494"/>
            <a:ext cx="741646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CONVOLUTIONAL </a:t>
            </a:r>
          </a:p>
          <a:p>
            <a:pPr algn="ctr"/>
            <a:r>
              <a:rPr lang="en-US" sz="54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NEURAL NETWORK </a:t>
            </a:r>
          </a:p>
          <a:p>
            <a:pPr algn="ctr"/>
            <a:r>
              <a:rPr lang="en-US" sz="54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TO THE RESCUE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02A66-EE0E-42A5-9235-74184417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66" y="2966494"/>
            <a:ext cx="1953977" cy="2585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F755B3-CA96-4899-B580-7DABBABFE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04" y="232659"/>
            <a:ext cx="7669763" cy="237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2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EA1A-481A-0940-B0BA-2FFF7F38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B6D68-2A9E-41DB-B670-C253FE495D10}"/>
              </a:ext>
            </a:extLst>
          </p:cNvPr>
          <p:cNvSpPr txBox="1"/>
          <p:nvPr/>
        </p:nvSpPr>
        <p:spPr>
          <a:xfrm>
            <a:off x="3145971" y="42493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400" b="1">
                <a:solidFill>
                  <a:srgbClr val="000000"/>
                </a:solidFill>
                <a:latin typeface="Times New Roman" panose="02020603050405020304" pitchFamily="18" charset="0"/>
              </a:rPr>
              <a:t>19,685 labeled CT slices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FBDCD-47C3-4F52-9F8A-7BD6F2B640B1}"/>
              </a:ext>
            </a:extLst>
          </p:cNvPr>
          <p:cNvSpPr txBox="1"/>
          <p:nvPr/>
        </p:nvSpPr>
        <p:spPr>
          <a:xfrm>
            <a:off x="195943" y="1840077"/>
            <a:ext cx="1199605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 panose="02020603050405020304" pitchFamily="18" charset="0"/>
              </a:rPr>
              <a:t>Convolutional Neural Network X Chest X-Ray image</a:t>
            </a:r>
          </a:p>
        </p:txBody>
      </p:sp>
    </p:spTree>
    <p:extLst>
      <p:ext uri="{BB962C8B-B14F-4D97-AF65-F5344CB8AC3E}">
        <p14:creationId xmlns:p14="http://schemas.microsoft.com/office/powerpoint/2010/main" val="219224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43FD-DF7A-0143-BBB6-F8CCF4F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and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56D0C-E89C-421E-955B-BB7C4F71D1CC}"/>
              </a:ext>
            </a:extLst>
          </p:cNvPr>
          <p:cNvSpPr txBox="1"/>
          <p:nvPr/>
        </p:nvSpPr>
        <p:spPr>
          <a:xfrm>
            <a:off x="838200" y="201463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ACCESSIBILITY TO DATA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97CF2-B0D2-469E-AF9C-1C0CDA07AA8D}"/>
              </a:ext>
            </a:extLst>
          </p:cNvPr>
          <p:cNvSpPr txBox="1"/>
          <p:nvPr/>
        </p:nvSpPr>
        <p:spPr>
          <a:xfrm>
            <a:off x="838200" y="310399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COMPUTATIONAL RESOURCE’S LIMITATIONS</a:t>
            </a:r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5899B-E99C-41F0-98F9-8026C7A1D909}"/>
              </a:ext>
            </a:extLst>
          </p:cNvPr>
          <p:cNvSpPr txBox="1"/>
          <p:nvPr/>
        </p:nvSpPr>
        <p:spPr>
          <a:xfrm>
            <a:off x="838200" y="46706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LACK OF LABELED DATA</a:t>
            </a:r>
            <a:endParaRPr lang="en-US" sz="2400"/>
          </a:p>
        </p:txBody>
      </p:sp>
      <p:pic>
        <p:nvPicPr>
          <p:cNvPr id="5122" name="Picture 2" descr="5 Ways We Prioritize Patient Privacy at NeuroFlow - NeuroFlow">
            <a:extLst>
              <a:ext uri="{FF2B5EF4-FFF2-40B4-BE49-F238E27FC236}">
                <a16:creationId xmlns:a16="http://schemas.microsoft.com/office/drawing/2014/main" id="{E888A193-6401-4A65-8B5C-E49100FEE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03" y="1391478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What You Need to Know About GPU Crypto Mining | by Cryptomine | The Capital  | Medium">
            <a:extLst>
              <a:ext uri="{FF2B5EF4-FFF2-40B4-BE49-F238E27FC236}">
                <a16:creationId xmlns:a16="http://schemas.microsoft.com/office/drawing/2014/main" id="{292AAF1E-36E3-482C-A4FB-DE5DC858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03" y="3194118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01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F826-9152-A345-9423-B2B2C1F8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solutions / State of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85F2-38EC-F445-AEAA-FB200B15DD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dataset was extracted from </a:t>
            </a:r>
            <a:r>
              <a:rPr lang="en-US" sz="2000" b="0" i="0" u="sng" strike="noStrike" err="1">
                <a:solidFill>
                  <a:srgbClr val="0000FF"/>
                </a:solidFill>
                <a:effectLst/>
                <a:latin typeface="Times New Roman" panose="02020603050405020304" pitchFamily="18" charset="0"/>
                <a:hlinkClick r:id="rId3"/>
              </a:rPr>
              <a:t>iCTCF</a:t>
            </a:r>
            <a: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website by Huazhong University of Science and Technology.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used X-ray images along with each patient’s 130 clinical features to build a novel framework of </a:t>
            </a:r>
            <a:r>
              <a:rPr lang="en-US" sz="20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Hybrid-learning for </a:t>
            </a:r>
            <a:r>
              <a:rPr lang="en-US" sz="2000" b="1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UnbiaSed</a:t>
            </a:r>
            <a:r>
              <a:rPr lang="en-US" sz="20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000" b="1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predicTion</a:t>
            </a:r>
            <a:r>
              <a:rPr lang="en-US" sz="20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of COVID-19 </a:t>
            </a:r>
            <a: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patients (HUST-19) to predict the outcomes along with the Morbidity and Mortality outcomes.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Besides HUST-19, Inception Net V3 and </a:t>
            </a:r>
            <a:r>
              <a:rPr lang="en-US" sz="2000" err="1">
                <a:solidFill>
                  <a:srgbClr val="000000"/>
                </a:solidFill>
                <a:latin typeface="Times New Roman" panose="02020603050405020304" pitchFamily="18" charset="0"/>
              </a:rPr>
              <a:t>ChexNet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, was also implemented for predicting morbidity and mortality outcome.</a:t>
            </a:r>
          </a:p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Some have investigated the fine tuning of pretrained convolutional neural networks (CNNs) like for this classification.</a:t>
            </a:r>
          </a:p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8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995-1BB6-964B-8AFE-583FBD77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Solution / Contributions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7A19D-C169-4505-A189-6C22529AEC61}"/>
              </a:ext>
            </a:extLst>
          </p:cNvPr>
          <p:cNvSpPr txBox="1"/>
          <p:nvPr/>
        </p:nvSpPr>
        <p:spPr>
          <a:xfrm>
            <a:off x="4127728" y="3084979"/>
            <a:ext cx="2971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99% Accuracy</a:t>
            </a:r>
          </a:p>
        </p:txBody>
      </p:sp>
      <p:pic>
        <p:nvPicPr>
          <p:cNvPr id="7170" name="Picture 2" descr="Spoilers aren't all rotten, they can enhance thrills for some moviegoers -  UMaine News - University of Maine">
            <a:extLst>
              <a:ext uri="{FF2B5EF4-FFF2-40B4-BE49-F238E27FC236}">
                <a16:creationId xmlns:a16="http://schemas.microsoft.com/office/drawing/2014/main" id="{DF676DCF-B466-47F0-B52C-5F50F2858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728" y="1252538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4563C0-426A-4C02-9663-D628CD3DB025}"/>
              </a:ext>
            </a:extLst>
          </p:cNvPr>
          <p:cNvSpPr txBox="1"/>
          <p:nvPr/>
        </p:nvSpPr>
        <p:spPr>
          <a:xfrm>
            <a:off x="1349829" y="3909433"/>
            <a:ext cx="9720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Differentiate between positive and negative 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EA8FD-4D32-4382-B64F-15DAC0B052D5}"/>
              </a:ext>
            </a:extLst>
          </p:cNvPr>
          <p:cNvSpPr txBox="1"/>
          <p:nvPr/>
        </p:nvSpPr>
        <p:spPr>
          <a:xfrm>
            <a:off x="1349829" y="4715719"/>
            <a:ext cx="10112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Future potential to advance collaboration between medical professionals and Deep Learning community</a:t>
            </a:r>
          </a:p>
        </p:txBody>
      </p:sp>
    </p:spTree>
    <p:extLst>
      <p:ext uri="{BB962C8B-B14F-4D97-AF65-F5344CB8AC3E}">
        <p14:creationId xmlns:p14="http://schemas.microsoft.com/office/powerpoint/2010/main" val="121417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8784-9BD3-D143-88B2-F97D61FF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FBF1-6D02-AD48-B9DC-7F3193C37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91478"/>
            <a:ext cx="10515599" cy="1754493"/>
          </a:xfrm>
        </p:spPr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url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http://ictcf.biocuckoo.cn/HUST-19.php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it is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an open resource dataset that contains chest computed tomography (CT) from 1170 patients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We are provided with 19,685 manually labeled CT slices. The labeling splits them into 3 categories;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non-informative CT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NiCT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),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positive CT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pCT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),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negative CT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nCT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Dataset contains chest CT from 1170 patients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9A724-AA31-4E91-98FE-8D53AF68F804}"/>
              </a:ext>
            </a:extLst>
          </p:cNvPr>
          <p:cNvSpPr txBox="1"/>
          <p:nvPr/>
        </p:nvSpPr>
        <p:spPr>
          <a:xfrm>
            <a:off x="5257800" y="3250365"/>
            <a:ext cx="1817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5705 </a:t>
            </a:r>
            <a:r>
              <a:rPr lang="en-US" sz="2400" b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NiCT</a:t>
            </a:r>
            <a:endParaRPr 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7BAEF-6B81-431E-A7EC-B2F20BA825FB}"/>
              </a:ext>
            </a:extLst>
          </p:cNvPr>
          <p:cNvSpPr txBox="1"/>
          <p:nvPr/>
        </p:nvSpPr>
        <p:spPr>
          <a:xfrm>
            <a:off x="5257798" y="38466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4001 </a:t>
            </a:r>
            <a:r>
              <a:rPr lang="en-US" sz="2400" b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pCT</a:t>
            </a:r>
            <a:endParaRPr lang="en-US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46222-6A2A-4BBB-A995-071C3F0C21DF}"/>
              </a:ext>
            </a:extLst>
          </p:cNvPr>
          <p:cNvSpPr txBox="1"/>
          <p:nvPr/>
        </p:nvSpPr>
        <p:spPr>
          <a:xfrm>
            <a:off x="5257798" y="46396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9979 </a:t>
            </a:r>
            <a:r>
              <a:rPr lang="en-US" sz="2400" b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nCT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44507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22A42B6-56D5-6440-86E6-7006FC53B59A}" vid="{CD8EB4FB-6531-A248-888A-0E93811EC0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1124</Words>
  <Application>Microsoft Office PowerPoint</Application>
  <PresentationFormat>Widescreen</PresentationFormat>
  <Paragraphs>235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Franklin Gothic Book</vt:lpstr>
      <vt:lpstr>Franklin Gothic Medium</vt:lpstr>
      <vt:lpstr>Times New Roman</vt:lpstr>
      <vt:lpstr>Office Theme</vt:lpstr>
      <vt:lpstr>Covid Patients Chest X-Ray Image Interpretation </vt:lpstr>
      <vt:lpstr>2 min to convince the audience </vt:lpstr>
      <vt:lpstr>PowerPoint Presentation</vt:lpstr>
      <vt:lpstr>PowerPoint Presentation</vt:lpstr>
      <vt:lpstr>Context and Introduction</vt:lpstr>
      <vt:lpstr>Problem and Challenges</vt:lpstr>
      <vt:lpstr>Related solutions / State of Art</vt:lpstr>
      <vt:lpstr>Overview of Solution / Contributions</vt:lpstr>
      <vt:lpstr>Data Collecting</vt:lpstr>
      <vt:lpstr>Data Preprocessing</vt:lpstr>
      <vt:lpstr>Methodology </vt:lpstr>
      <vt:lpstr>Models selection and parameters</vt:lpstr>
      <vt:lpstr>Simple CNN</vt:lpstr>
      <vt:lpstr>Model based on VGG19 architecture</vt:lpstr>
      <vt:lpstr>DenseNet121 transfer training model</vt:lpstr>
      <vt:lpstr>Network Training</vt:lpstr>
      <vt:lpstr>Evaluations – Performance – comparing </vt:lpstr>
      <vt:lpstr>Evaluations – Performance – comparing (2) </vt:lpstr>
      <vt:lpstr>Evaluations – Performance – comparing (2) </vt:lpstr>
      <vt:lpstr>Outcomes/finding</vt:lpstr>
      <vt:lpstr>Lessons learned and Perspectives </vt:lpstr>
      <vt:lpstr>Future Steps</vt:lpstr>
      <vt:lpstr>Bibliographical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Youakim BADR</dc:creator>
  <cp:lastModifiedBy>Nidhi Danayak</cp:lastModifiedBy>
  <cp:revision>4</cp:revision>
  <dcterms:created xsi:type="dcterms:W3CDTF">2018-11-27T04:22:11Z</dcterms:created>
  <dcterms:modified xsi:type="dcterms:W3CDTF">2021-09-27T19:26:55Z</dcterms:modified>
</cp:coreProperties>
</file>