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7" r:id="rId6"/>
    <p:sldId id="258" r:id="rId7"/>
    <p:sldId id="286" r:id="rId8"/>
    <p:sldId id="270" r:id="rId9"/>
    <p:sldId id="288" r:id="rId10"/>
    <p:sldId id="278" r:id="rId11"/>
    <p:sldId id="293" r:id="rId12"/>
    <p:sldId id="292" r:id="rId13"/>
    <p:sldId id="294" r:id="rId14"/>
    <p:sldId id="296" r:id="rId15"/>
    <p:sldId id="297" r:id="rId16"/>
    <p:sldId id="295" r:id="rId17"/>
    <p:sldId id="305" r:id="rId18"/>
    <p:sldId id="299" r:id="rId19"/>
    <p:sldId id="300" r:id="rId20"/>
    <p:sldId id="276" r:id="rId21"/>
    <p:sldId id="304" r:id="rId22"/>
    <p:sldId id="301" r:id="rId23"/>
    <p:sldId id="302" r:id="rId24"/>
    <p:sldId id="303" r:id="rId25"/>
    <p:sldId id="265" r:id="rId26"/>
    <p:sldId id="267" r:id="rId27"/>
    <p:sldId id="285" r:id="rId28"/>
    <p:sldId id="273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9FC3"/>
    <a:srgbClr val="23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A8BE3-9DA6-4661-B47E-B36E35497C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98246A-7917-4F35-9C71-B3FFE60EDC68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The digital age has made it easier for the consumer to be more intelligent with his or her decisions when it comes to travel</a:t>
          </a:r>
        </a:p>
      </dgm:t>
    </dgm:pt>
    <dgm:pt modelId="{6ACC73AF-DB24-47A0-9917-4C9C2D0E8265}" type="parTrans" cxnId="{8E375A14-06A1-4EE7-B95D-5756BBBA40A5}">
      <dgm:prSet/>
      <dgm:spPr/>
      <dgm:t>
        <a:bodyPr/>
        <a:lstStyle/>
        <a:p>
          <a:endParaRPr lang="en-US"/>
        </a:p>
      </dgm:t>
    </dgm:pt>
    <dgm:pt modelId="{8637D827-7AC4-4594-B257-6EF96708EB06}" type="sibTrans" cxnId="{8E375A14-06A1-4EE7-B95D-5756BBBA40A5}">
      <dgm:prSet/>
      <dgm:spPr/>
      <dgm:t>
        <a:bodyPr/>
        <a:lstStyle/>
        <a:p>
          <a:endParaRPr lang="en-US"/>
        </a:p>
      </dgm:t>
    </dgm:pt>
    <dgm:pt modelId="{8DB7A9B4-1289-4871-9990-00FC55EADE4B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Hotels must understand the needs of the consumer in order to differentiate between peers</a:t>
          </a:r>
        </a:p>
      </dgm:t>
    </dgm:pt>
    <dgm:pt modelId="{CA3C1925-7BBE-4C1F-8C18-E27F5074EC2E}" type="parTrans" cxnId="{B2109DAB-C147-4C75-839F-864301F4BFD6}">
      <dgm:prSet/>
      <dgm:spPr/>
      <dgm:t>
        <a:bodyPr/>
        <a:lstStyle/>
        <a:p>
          <a:endParaRPr lang="en-US"/>
        </a:p>
      </dgm:t>
    </dgm:pt>
    <dgm:pt modelId="{2ABAB5D8-0F2A-47AF-8D58-9A62A285FEB8}" type="sibTrans" cxnId="{B2109DAB-C147-4C75-839F-864301F4BFD6}">
      <dgm:prSet/>
      <dgm:spPr/>
      <dgm:t>
        <a:bodyPr/>
        <a:lstStyle/>
        <a:p>
          <a:endParaRPr lang="en-US"/>
        </a:p>
      </dgm:t>
    </dgm:pt>
    <dgm:pt modelId="{94C6F7FA-13D6-4E11-8DD9-EEE6880BB1A9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Using a collection of 20,000 hotel reviews from TripAdvisor, we determined what amenities generate the most reviews</a:t>
          </a:r>
        </a:p>
      </dgm:t>
    </dgm:pt>
    <dgm:pt modelId="{A724FD0B-1117-4B01-A9FC-C26FC788A3DB}" type="parTrans" cxnId="{AE42832A-1CDF-45EF-AD56-AF9F8E1F6226}">
      <dgm:prSet/>
      <dgm:spPr/>
      <dgm:t>
        <a:bodyPr/>
        <a:lstStyle/>
        <a:p>
          <a:endParaRPr lang="en-US"/>
        </a:p>
      </dgm:t>
    </dgm:pt>
    <dgm:pt modelId="{F027101B-E6A2-4DC0-BC69-5B4CBB108BE8}" type="sibTrans" cxnId="{AE42832A-1CDF-45EF-AD56-AF9F8E1F6226}">
      <dgm:prSet/>
      <dgm:spPr/>
      <dgm:t>
        <a:bodyPr/>
        <a:lstStyle/>
        <a:p>
          <a:endParaRPr lang="en-US"/>
        </a:p>
      </dgm:t>
    </dgm:pt>
    <dgm:pt modelId="{5F8BC510-803F-4908-8BEE-D090B92F00F3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Our aim is to separate the positive and negative reviews into frequent n-grams to understand what hotel features and amenities are most likely to result in either a positive or negative review.</a:t>
          </a:r>
        </a:p>
      </dgm:t>
    </dgm:pt>
    <dgm:pt modelId="{9EDFA7F3-8C5C-45B1-9007-E7D81AE7D909}" type="parTrans" cxnId="{F8DEF346-47B4-4FCE-A209-C84E72AA0B1A}">
      <dgm:prSet/>
      <dgm:spPr/>
      <dgm:t>
        <a:bodyPr/>
        <a:lstStyle/>
        <a:p>
          <a:endParaRPr lang="en-US"/>
        </a:p>
      </dgm:t>
    </dgm:pt>
    <dgm:pt modelId="{FAEEBA62-EE2A-4CC3-AD3D-130327C7E167}" type="sibTrans" cxnId="{F8DEF346-47B4-4FCE-A209-C84E72AA0B1A}">
      <dgm:prSet/>
      <dgm:spPr/>
      <dgm:t>
        <a:bodyPr/>
        <a:lstStyle/>
        <a:p>
          <a:endParaRPr lang="en-US"/>
        </a:p>
      </dgm:t>
    </dgm:pt>
    <dgm:pt modelId="{40C9B44F-F73D-412A-A978-B8473D797393}" type="pres">
      <dgm:prSet presAssocID="{0FAA8BE3-9DA6-4661-B47E-B36E35497CD0}" presName="linear" presStyleCnt="0">
        <dgm:presLayoutVars>
          <dgm:animLvl val="lvl"/>
          <dgm:resizeHandles val="exact"/>
        </dgm:presLayoutVars>
      </dgm:prSet>
      <dgm:spPr/>
    </dgm:pt>
    <dgm:pt modelId="{4F0004F9-C172-4578-BC4F-03F91750078B}" type="pres">
      <dgm:prSet presAssocID="{8098246A-7917-4F35-9C71-B3FFE60EDC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29FB0D-010F-4343-91C9-ED480E129E24}" type="pres">
      <dgm:prSet presAssocID="{8637D827-7AC4-4594-B257-6EF96708EB06}" presName="spacer" presStyleCnt="0"/>
      <dgm:spPr/>
    </dgm:pt>
    <dgm:pt modelId="{DF95921B-2221-4083-BFB6-13D96F33DB96}" type="pres">
      <dgm:prSet presAssocID="{8DB7A9B4-1289-4871-9990-00FC55EADE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994601D-CBEF-4944-8ED7-0EA958585F63}" type="pres">
      <dgm:prSet presAssocID="{2ABAB5D8-0F2A-47AF-8D58-9A62A285FEB8}" presName="spacer" presStyleCnt="0"/>
      <dgm:spPr/>
    </dgm:pt>
    <dgm:pt modelId="{32F7AA28-F5E9-4B8F-9CB5-B9603D5DA7AC}" type="pres">
      <dgm:prSet presAssocID="{94C6F7FA-13D6-4E11-8DD9-EEE6880BB1A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81D759-6578-4E53-A22A-6948133A7B09}" type="pres">
      <dgm:prSet presAssocID="{F027101B-E6A2-4DC0-BC69-5B4CBB108BE8}" presName="spacer" presStyleCnt="0"/>
      <dgm:spPr/>
    </dgm:pt>
    <dgm:pt modelId="{899ABE99-ECC0-4A54-AD61-5FA942ED7FA7}" type="pres">
      <dgm:prSet presAssocID="{5F8BC510-803F-4908-8BEE-D090B92F00F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375A14-06A1-4EE7-B95D-5756BBBA40A5}" srcId="{0FAA8BE3-9DA6-4661-B47E-B36E35497CD0}" destId="{8098246A-7917-4F35-9C71-B3FFE60EDC68}" srcOrd="0" destOrd="0" parTransId="{6ACC73AF-DB24-47A0-9917-4C9C2D0E8265}" sibTransId="{8637D827-7AC4-4594-B257-6EF96708EB06}"/>
    <dgm:cxn modelId="{6183E617-66BA-4E3E-A938-99396F2C661C}" type="presOf" srcId="{0FAA8BE3-9DA6-4661-B47E-B36E35497CD0}" destId="{40C9B44F-F73D-412A-A978-B8473D797393}" srcOrd="0" destOrd="0" presId="urn:microsoft.com/office/officeart/2005/8/layout/vList2"/>
    <dgm:cxn modelId="{8BFFE819-3AEB-4309-B1CD-311B8558E3EB}" type="presOf" srcId="{94C6F7FA-13D6-4E11-8DD9-EEE6880BB1A9}" destId="{32F7AA28-F5E9-4B8F-9CB5-B9603D5DA7AC}" srcOrd="0" destOrd="0" presId="urn:microsoft.com/office/officeart/2005/8/layout/vList2"/>
    <dgm:cxn modelId="{AE42832A-1CDF-45EF-AD56-AF9F8E1F6226}" srcId="{0FAA8BE3-9DA6-4661-B47E-B36E35497CD0}" destId="{94C6F7FA-13D6-4E11-8DD9-EEE6880BB1A9}" srcOrd="2" destOrd="0" parTransId="{A724FD0B-1117-4B01-A9FC-C26FC788A3DB}" sibTransId="{F027101B-E6A2-4DC0-BC69-5B4CBB108BE8}"/>
    <dgm:cxn modelId="{14306C61-68CB-42E7-8AA4-7F5E182D8CD0}" type="presOf" srcId="{8DB7A9B4-1289-4871-9990-00FC55EADE4B}" destId="{DF95921B-2221-4083-BFB6-13D96F33DB96}" srcOrd="0" destOrd="0" presId="urn:microsoft.com/office/officeart/2005/8/layout/vList2"/>
    <dgm:cxn modelId="{F8DEF346-47B4-4FCE-A209-C84E72AA0B1A}" srcId="{0FAA8BE3-9DA6-4661-B47E-B36E35497CD0}" destId="{5F8BC510-803F-4908-8BEE-D090B92F00F3}" srcOrd="3" destOrd="0" parTransId="{9EDFA7F3-8C5C-45B1-9007-E7D81AE7D909}" sibTransId="{FAEEBA62-EE2A-4CC3-AD3D-130327C7E167}"/>
    <dgm:cxn modelId="{61455C7D-1C75-4955-9254-0A29D9719FA9}" type="presOf" srcId="{8098246A-7917-4F35-9C71-B3FFE60EDC68}" destId="{4F0004F9-C172-4578-BC4F-03F91750078B}" srcOrd="0" destOrd="0" presId="urn:microsoft.com/office/officeart/2005/8/layout/vList2"/>
    <dgm:cxn modelId="{B2109DAB-C147-4C75-839F-864301F4BFD6}" srcId="{0FAA8BE3-9DA6-4661-B47E-B36E35497CD0}" destId="{8DB7A9B4-1289-4871-9990-00FC55EADE4B}" srcOrd="1" destOrd="0" parTransId="{CA3C1925-7BBE-4C1F-8C18-E27F5074EC2E}" sibTransId="{2ABAB5D8-0F2A-47AF-8D58-9A62A285FEB8}"/>
    <dgm:cxn modelId="{D34E33D7-F380-448E-8B02-3833C70399B0}" type="presOf" srcId="{5F8BC510-803F-4908-8BEE-D090B92F00F3}" destId="{899ABE99-ECC0-4A54-AD61-5FA942ED7FA7}" srcOrd="0" destOrd="0" presId="urn:microsoft.com/office/officeart/2005/8/layout/vList2"/>
    <dgm:cxn modelId="{1F0C8F6D-9C5F-4512-92C4-2A04F58AD612}" type="presParOf" srcId="{40C9B44F-F73D-412A-A978-B8473D797393}" destId="{4F0004F9-C172-4578-BC4F-03F91750078B}" srcOrd="0" destOrd="0" presId="urn:microsoft.com/office/officeart/2005/8/layout/vList2"/>
    <dgm:cxn modelId="{A65FD03F-6541-45A3-B949-898F9F708F85}" type="presParOf" srcId="{40C9B44F-F73D-412A-A978-B8473D797393}" destId="{8829FB0D-010F-4343-91C9-ED480E129E24}" srcOrd="1" destOrd="0" presId="urn:microsoft.com/office/officeart/2005/8/layout/vList2"/>
    <dgm:cxn modelId="{535EF72E-A6D4-4549-9AD1-3AEE902FB839}" type="presParOf" srcId="{40C9B44F-F73D-412A-A978-B8473D797393}" destId="{DF95921B-2221-4083-BFB6-13D96F33DB96}" srcOrd="2" destOrd="0" presId="urn:microsoft.com/office/officeart/2005/8/layout/vList2"/>
    <dgm:cxn modelId="{395F5A20-80D1-4898-9316-AC4C8F17DE8D}" type="presParOf" srcId="{40C9B44F-F73D-412A-A978-B8473D797393}" destId="{5994601D-CBEF-4944-8ED7-0EA958585F63}" srcOrd="3" destOrd="0" presId="urn:microsoft.com/office/officeart/2005/8/layout/vList2"/>
    <dgm:cxn modelId="{3F310952-CFF2-4543-B0F1-6CBC9D8855B2}" type="presParOf" srcId="{40C9B44F-F73D-412A-A978-B8473D797393}" destId="{32F7AA28-F5E9-4B8F-9CB5-B9603D5DA7AC}" srcOrd="4" destOrd="0" presId="urn:microsoft.com/office/officeart/2005/8/layout/vList2"/>
    <dgm:cxn modelId="{DFEDC5FC-79D6-4FF4-B943-E719F5FA05E2}" type="presParOf" srcId="{40C9B44F-F73D-412A-A978-B8473D797393}" destId="{4D81D759-6578-4E53-A22A-6948133A7B09}" srcOrd="5" destOrd="0" presId="urn:microsoft.com/office/officeart/2005/8/layout/vList2"/>
    <dgm:cxn modelId="{0350A89C-6B17-48F5-B91D-4B80BA2D638F}" type="presParOf" srcId="{40C9B44F-F73D-412A-A978-B8473D797393}" destId="{899ABE99-ECC0-4A54-AD61-5FA942ED7F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04EE1-BC73-41ED-B151-F95019CD583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12233C-B019-45FF-9E89-CB9D85F0A047}">
      <dgm:prSet/>
      <dgm:spPr/>
      <dgm:t>
        <a:bodyPr anchor="ctr"/>
        <a:lstStyle/>
        <a:p>
          <a:r>
            <a:rPr lang="en-US" dirty="0"/>
            <a:t>Data is currently in CSV format</a:t>
          </a:r>
        </a:p>
      </dgm:t>
    </dgm:pt>
    <dgm:pt modelId="{D2715DE2-D432-43B3-A0AC-C29183381DCE}" type="parTrans" cxnId="{FEDDB864-3BE5-4E89-87AF-942128FC76C9}">
      <dgm:prSet/>
      <dgm:spPr/>
      <dgm:t>
        <a:bodyPr/>
        <a:lstStyle/>
        <a:p>
          <a:endParaRPr lang="en-US"/>
        </a:p>
      </dgm:t>
    </dgm:pt>
    <dgm:pt modelId="{B193DAD6-03F3-499C-98B2-4429FBA633B6}" type="sibTrans" cxnId="{FEDDB864-3BE5-4E89-87AF-942128FC76C9}">
      <dgm:prSet/>
      <dgm:spPr/>
      <dgm:t>
        <a:bodyPr/>
        <a:lstStyle/>
        <a:p>
          <a:endParaRPr lang="en-US"/>
        </a:p>
      </dgm:t>
    </dgm:pt>
    <dgm:pt modelId="{D17990CC-D3FB-47FF-9065-8E9B530A5D73}">
      <dgm:prSet/>
      <dgm:spPr/>
      <dgm:t>
        <a:bodyPr anchor="ctr"/>
        <a:lstStyle/>
        <a:p>
          <a:r>
            <a:rPr lang="en-US" dirty="0"/>
            <a:t>Data is unstructured text data</a:t>
          </a:r>
        </a:p>
      </dgm:t>
    </dgm:pt>
    <dgm:pt modelId="{D3EA1E47-3E24-471B-9D7E-E494A589A54E}" type="parTrans" cxnId="{AA374607-1558-42CC-BD03-974DE0F72ECC}">
      <dgm:prSet/>
      <dgm:spPr/>
      <dgm:t>
        <a:bodyPr/>
        <a:lstStyle/>
        <a:p>
          <a:endParaRPr lang="en-US"/>
        </a:p>
      </dgm:t>
    </dgm:pt>
    <dgm:pt modelId="{F966C392-FF5B-4BC4-A9F0-F3CDE02F3AE8}" type="sibTrans" cxnId="{AA374607-1558-42CC-BD03-974DE0F72ECC}">
      <dgm:prSet/>
      <dgm:spPr/>
      <dgm:t>
        <a:bodyPr/>
        <a:lstStyle/>
        <a:p>
          <a:endParaRPr lang="en-US"/>
        </a:p>
      </dgm:t>
    </dgm:pt>
    <dgm:pt modelId="{3E84EA09-15E6-4A06-8F0C-445BDA127ABA}">
      <dgm:prSet/>
      <dgm:spPr/>
      <dgm:t>
        <a:bodyPr anchor="ctr"/>
        <a:lstStyle/>
        <a:p>
          <a:r>
            <a:rPr lang="en-US" dirty="0"/>
            <a:t>Data will need to be properly pre-processed for text mining algorithm</a:t>
          </a:r>
        </a:p>
      </dgm:t>
    </dgm:pt>
    <dgm:pt modelId="{4E67BF50-9AFD-4A98-B3BE-0D35A8E6CE12}" type="parTrans" cxnId="{2C933332-925B-4A18-B542-4AC73FE3B666}">
      <dgm:prSet/>
      <dgm:spPr/>
      <dgm:t>
        <a:bodyPr/>
        <a:lstStyle/>
        <a:p>
          <a:endParaRPr lang="en-US"/>
        </a:p>
      </dgm:t>
    </dgm:pt>
    <dgm:pt modelId="{AC9E1FE3-39CC-41E1-916F-EC8A58ACB86C}" type="sibTrans" cxnId="{2C933332-925B-4A18-B542-4AC73FE3B666}">
      <dgm:prSet/>
      <dgm:spPr/>
      <dgm:t>
        <a:bodyPr/>
        <a:lstStyle/>
        <a:p>
          <a:endParaRPr lang="en-US"/>
        </a:p>
      </dgm:t>
    </dgm:pt>
    <dgm:pt modelId="{BC31D9F7-D20B-4AF2-BD65-2DEE5425CE24}">
      <dgm:prSet/>
      <dgm:spPr/>
      <dgm:t>
        <a:bodyPr anchor="ctr"/>
        <a:lstStyle/>
        <a:p>
          <a:r>
            <a:rPr lang="en-US" dirty="0"/>
            <a:t>Data is negatively skewed</a:t>
          </a:r>
        </a:p>
      </dgm:t>
    </dgm:pt>
    <dgm:pt modelId="{0C8947B9-5A3F-4B50-B672-82DF47747261}" type="parTrans" cxnId="{6CB4894C-DB64-47BF-B87C-261EB333A5CC}">
      <dgm:prSet/>
      <dgm:spPr/>
      <dgm:t>
        <a:bodyPr/>
        <a:lstStyle/>
        <a:p>
          <a:endParaRPr lang="en-US"/>
        </a:p>
      </dgm:t>
    </dgm:pt>
    <dgm:pt modelId="{A5846351-5DB6-4334-A0F1-EE52FC37496E}" type="sibTrans" cxnId="{6CB4894C-DB64-47BF-B87C-261EB333A5CC}">
      <dgm:prSet/>
      <dgm:spPr/>
      <dgm:t>
        <a:bodyPr/>
        <a:lstStyle/>
        <a:p>
          <a:endParaRPr lang="en-US"/>
        </a:p>
      </dgm:t>
    </dgm:pt>
    <dgm:pt modelId="{56E97E6C-BB9D-4593-A7BE-DCEC6B04DDA2}">
      <dgm:prSet/>
      <dgm:spPr/>
      <dgm:t>
        <a:bodyPr anchor="ctr"/>
        <a:lstStyle/>
        <a:p>
          <a:r>
            <a:rPr lang="en-US" dirty="0"/>
            <a:t>Python code/</a:t>
          </a:r>
          <a:r>
            <a:rPr lang="en-US" dirty="0" err="1"/>
            <a:t>Knime</a:t>
          </a:r>
          <a:r>
            <a:rPr lang="en-US" dirty="0"/>
            <a:t> workflow must be optimized to reduce processing power required</a:t>
          </a:r>
        </a:p>
      </dgm:t>
    </dgm:pt>
    <dgm:pt modelId="{D12EFA63-C80E-435F-995E-A699169CE883}" type="parTrans" cxnId="{B5DAB8CC-5402-4904-B75E-CD11D731A9C9}">
      <dgm:prSet/>
      <dgm:spPr/>
      <dgm:t>
        <a:bodyPr/>
        <a:lstStyle/>
        <a:p>
          <a:endParaRPr lang="en-US"/>
        </a:p>
      </dgm:t>
    </dgm:pt>
    <dgm:pt modelId="{49D6039B-9BB6-49FE-BE00-0AC454050FE1}" type="sibTrans" cxnId="{B5DAB8CC-5402-4904-B75E-CD11D731A9C9}">
      <dgm:prSet/>
      <dgm:spPr/>
      <dgm:t>
        <a:bodyPr/>
        <a:lstStyle/>
        <a:p>
          <a:endParaRPr lang="en-US"/>
        </a:p>
      </dgm:t>
    </dgm:pt>
    <dgm:pt modelId="{65164B88-89F9-4626-9F26-88DF5B9DE9BB}" type="pres">
      <dgm:prSet presAssocID="{8F904EE1-BC73-41ED-B151-F95019CD5834}" presName="vert0" presStyleCnt="0">
        <dgm:presLayoutVars>
          <dgm:dir/>
          <dgm:animOne val="branch"/>
          <dgm:animLvl val="lvl"/>
        </dgm:presLayoutVars>
      </dgm:prSet>
      <dgm:spPr/>
    </dgm:pt>
    <dgm:pt modelId="{BD6F2FA5-976D-4E27-A0B0-0DC5C05389AC}" type="pres">
      <dgm:prSet presAssocID="{6312233C-B019-45FF-9E89-CB9D85F0A047}" presName="thickLine" presStyleLbl="alignNode1" presStyleIdx="0" presStyleCnt="5"/>
      <dgm:spPr/>
    </dgm:pt>
    <dgm:pt modelId="{3399CDDD-D2AC-4AF0-880E-524709E7A0D8}" type="pres">
      <dgm:prSet presAssocID="{6312233C-B019-45FF-9E89-CB9D85F0A047}" presName="horz1" presStyleCnt="0"/>
      <dgm:spPr/>
    </dgm:pt>
    <dgm:pt modelId="{9F66BAD3-7351-4BEB-B9C3-F158FE6E6C18}" type="pres">
      <dgm:prSet presAssocID="{6312233C-B019-45FF-9E89-CB9D85F0A047}" presName="tx1" presStyleLbl="revTx" presStyleIdx="0" presStyleCnt="5"/>
      <dgm:spPr/>
    </dgm:pt>
    <dgm:pt modelId="{82FF757A-3ECE-4F9C-A865-2EEA1863AC77}" type="pres">
      <dgm:prSet presAssocID="{6312233C-B019-45FF-9E89-CB9D85F0A047}" presName="vert1" presStyleCnt="0"/>
      <dgm:spPr/>
    </dgm:pt>
    <dgm:pt modelId="{9D122889-DFB9-435B-AB6C-4731C9260C0B}" type="pres">
      <dgm:prSet presAssocID="{D17990CC-D3FB-47FF-9065-8E9B530A5D73}" presName="thickLine" presStyleLbl="alignNode1" presStyleIdx="1" presStyleCnt="5"/>
      <dgm:spPr/>
    </dgm:pt>
    <dgm:pt modelId="{BC0FD7EE-B536-458F-B58F-C4E2489FE833}" type="pres">
      <dgm:prSet presAssocID="{D17990CC-D3FB-47FF-9065-8E9B530A5D73}" presName="horz1" presStyleCnt="0"/>
      <dgm:spPr/>
    </dgm:pt>
    <dgm:pt modelId="{8BCCD4C8-D1E0-4612-AC11-20BB4D5AE6D6}" type="pres">
      <dgm:prSet presAssocID="{D17990CC-D3FB-47FF-9065-8E9B530A5D73}" presName="tx1" presStyleLbl="revTx" presStyleIdx="1" presStyleCnt="5"/>
      <dgm:spPr/>
    </dgm:pt>
    <dgm:pt modelId="{97330ECA-277C-4164-9E4A-2088DF308329}" type="pres">
      <dgm:prSet presAssocID="{D17990CC-D3FB-47FF-9065-8E9B530A5D73}" presName="vert1" presStyleCnt="0"/>
      <dgm:spPr/>
    </dgm:pt>
    <dgm:pt modelId="{B2934D5C-A94C-413A-9D96-378A2B7FD41A}" type="pres">
      <dgm:prSet presAssocID="{3E84EA09-15E6-4A06-8F0C-445BDA127ABA}" presName="thickLine" presStyleLbl="alignNode1" presStyleIdx="2" presStyleCnt="5"/>
      <dgm:spPr/>
    </dgm:pt>
    <dgm:pt modelId="{16611794-4E92-4C52-A115-12D1E7A3AA49}" type="pres">
      <dgm:prSet presAssocID="{3E84EA09-15E6-4A06-8F0C-445BDA127ABA}" presName="horz1" presStyleCnt="0"/>
      <dgm:spPr/>
    </dgm:pt>
    <dgm:pt modelId="{5BF958FF-9B71-45AA-901F-7A1BED21DBDA}" type="pres">
      <dgm:prSet presAssocID="{3E84EA09-15E6-4A06-8F0C-445BDA127ABA}" presName="tx1" presStyleLbl="revTx" presStyleIdx="2" presStyleCnt="5"/>
      <dgm:spPr/>
    </dgm:pt>
    <dgm:pt modelId="{13AA3C99-BE42-4BE1-A511-EDC87DAF38E4}" type="pres">
      <dgm:prSet presAssocID="{3E84EA09-15E6-4A06-8F0C-445BDA127ABA}" presName="vert1" presStyleCnt="0"/>
      <dgm:spPr/>
    </dgm:pt>
    <dgm:pt modelId="{BCC1CE40-3953-4910-AF6F-04E986BE747D}" type="pres">
      <dgm:prSet presAssocID="{BC31D9F7-D20B-4AF2-BD65-2DEE5425CE24}" presName="thickLine" presStyleLbl="alignNode1" presStyleIdx="3" presStyleCnt="5"/>
      <dgm:spPr/>
    </dgm:pt>
    <dgm:pt modelId="{44B67B83-595A-4D2E-A97E-A367F369FDD6}" type="pres">
      <dgm:prSet presAssocID="{BC31D9F7-D20B-4AF2-BD65-2DEE5425CE24}" presName="horz1" presStyleCnt="0"/>
      <dgm:spPr/>
    </dgm:pt>
    <dgm:pt modelId="{38FA1E4B-77B6-4302-8A94-3B0C18BC8380}" type="pres">
      <dgm:prSet presAssocID="{BC31D9F7-D20B-4AF2-BD65-2DEE5425CE24}" presName="tx1" presStyleLbl="revTx" presStyleIdx="3" presStyleCnt="5"/>
      <dgm:spPr/>
    </dgm:pt>
    <dgm:pt modelId="{C27890EE-B654-44D2-B3F6-268B3C55E0E8}" type="pres">
      <dgm:prSet presAssocID="{BC31D9F7-D20B-4AF2-BD65-2DEE5425CE24}" presName="vert1" presStyleCnt="0"/>
      <dgm:spPr/>
    </dgm:pt>
    <dgm:pt modelId="{7B515EAF-EBD2-489B-87CA-9F5ED749B9D6}" type="pres">
      <dgm:prSet presAssocID="{56E97E6C-BB9D-4593-A7BE-DCEC6B04DDA2}" presName="thickLine" presStyleLbl="alignNode1" presStyleIdx="4" presStyleCnt="5"/>
      <dgm:spPr/>
    </dgm:pt>
    <dgm:pt modelId="{911B8542-A6D6-4597-928F-CDCD15DC4EB9}" type="pres">
      <dgm:prSet presAssocID="{56E97E6C-BB9D-4593-A7BE-DCEC6B04DDA2}" presName="horz1" presStyleCnt="0"/>
      <dgm:spPr/>
    </dgm:pt>
    <dgm:pt modelId="{7A52E0E0-279B-43D6-96A3-DD7DB12A2755}" type="pres">
      <dgm:prSet presAssocID="{56E97E6C-BB9D-4593-A7BE-DCEC6B04DDA2}" presName="tx1" presStyleLbl="revTx" presStyleIdx="4" presStyleCnt="5"/>
      <dgm:spPr/>
    </dgm:pt>
    <dgm:pt modelId="{D839F16C-76F0-47E7-9E46-CD18C58AB881}" type="pres">
      <dgm:prSet presAssocID="{56E97E6C-BB9D-4593-A7BE-DCEC6B04DDA2}" presName="vert1" presStyleCnt="0"/>
      <dgm:spPr/>
    </dgm:pt>
  </dgm:ptLst>
  <dgm:cxnLst>
    <dgm:cxn modelId="{AA374607-1558-42CC-BD03-974DE0F72ECC}" srcId="{8F904EE1-BC73-41ED-B151-F95019CD5834}" destId="{D17990CC-D3FB-47FF-9065-8E9B530A5D73}" srcOrd="1" destOrd="0" parTransId="{D3EA1E47-3E24-471B-9D7E-E494A589A54E}" sibTransId="{F966C392-FF5B-4BC4-A9F0-F3CDE02F3AE8}"/>
    <dgm:cxn modelId="{6DE2040C-A0D5-4877-ACAA-3FEA4660D22C}" type="presOf" srcId="{D17990CC-D3FB-47FF-9065-8E9B530A5D73}" destId="{8BCCD4C8-D1E0-4612-AC11-20BB4D5AE6D6}" srcOrd="0" destOrd="0" presId="urn:microsoft.com/office/officeart/2008/layout/LinedList"/>
    <dgm:cxn modelId="{2C933332-925B-4A18-B542-4AC73FE3B666}" srcId="{8F904EE1-BC73-41ED-B151-F95019CD5834}" destId="{3E84EA09-15E6-4A06-8F0C-445BDA127ABA}" srcOrd="2" destOrd="0" parTransId="{4E67BF50-9AFD-4A98-B3BE-0D35A8E6CE12}" sibTransId="{AC9E1FE3-39CC-41E1-916F-EC8A58ACB86C}"/>
    <dgm:cxn modelId="{DFCDFD60-1469-45B6-835E-63CC7EB38A54}" type="presOf" srcId="{BC31D9F7-D20B-4AF2-BD65-2DEE5425CE24}" destId="{38FA1E4B-77B6-4302-8A94-3B0C18BC8380}" srcOrd="0" destOrd="0" presId="urn:microsoft.com/office/officeart/2008/layout/LinedList"/>
    <dgm:cxn modelId="{FEDDB864-3BE5-4E89-87AF-942128FC76C9}" srcId="{8F904EE1-BC73-41ED-B151-F95019CD5834}" destId="{6312233C-B019-45FF-9E89-CB9D85F0A047}" srcOrd="0" destOrd="0" parTransId="{D2715DE2-D432-43B3-A0AC-C29183381DCE}" sibTransId="{B193DAD6-03F3-499C-98B2-4429FBA633B6}"/>
    <dgm:cxn modelId="{6CB4894C-DB64-47BF-B87C-261EB333A5CC}" srcId="{8F904EE1-BC73-41ED-B151-F95019CD5834}" destId="{BC31D9F7-D20B-4AF2-BD65-2DEE5425CE24}" srcOrd="3" destOrd="0" parTransId="{0C8947B9-5A3F-4B50-B672-82DF47747261}" sibTransId="{A5846351-5DB6-4334-A0F1-EE52FC37496E}"/>
    <dgm:cxn modelId="{B9BA8351-0F64-426B-9B15-951E05C42B0B}" type="presOf" srcId="{56E97E6C-BB9D-4593-A7BE-DCEC6B04DDA2}" destId="{7A52E0E0-279B-43D6-96A3-DD7DB12A2755}" srcOrd="0" destOrd="0" presId="urn:microsoft.com/office/officeart/2008/layout/LinedList"/>
    <dgm:cxn modelId="{B5DAB8CC-5402-4904-B75E-CD11D731A9C9}" srcId="{8F904EE1-BC73-41ED-B151-F95019CD5834}" destId="{56E97E6C-BB9D-4593-A7BE-DCEC6B04DDA2}" srcOrd="4" destOrd="0" parTransId="{D12EFA63-C80E-435F-995E-A699169CE883}" sibTransId="{49D6039B-9BB6-49FE-BE00-0AC454050FE1}"/>
    <dgm:cxn modelId="{1AADACE1-A25B-4A51-B8F1-2A78EAF6B00A}" type="presOf" srcId="{6312233C-B019-45FF-9E89-CB9D85F0A047}" destId="{9F66BAD3-7351-4BEB-B9C3-F158FE6E6C18}" srcOrd="0" destOrd="0" presId="urn:microsoft.com/office/officeart/2008/layout/LinedList"/>
    <dgm:cxn modelId="{A1FA76E7-2552-44F4-8A0D-01BD3E279013}" type="presOf" srcId="{3E84EA09-15E6-4A06-8F0C-445BDA127ABA}" destId="{5BF958FF-9B71-45AA-901F-7A1BED21DBDA}" srcOrd="0" destOrd="0" presId="urn:microsoft.com/office/officeart/2008/layout/LinedList"/>
    <dgm:cxn modelId="{C81689FA-04A4-4E21-9571-D03023AF710C}" type="presOf" srcId="{8F904EE1-BC73-41ED-B151-F95019CD5834}" destId="{65164B88-89F9-4626-9F26-88DF5B9DE9BB}" srcOrd="0" destOrd="0" presId="urn:microsoft.com/office/officeart/2008/layout/LinedList"/>
    <dgm:cxn modelId="{1A2E7F0E-941F-436D-A348-480DF68CF74D}" type="presParOf" srcId="{65164B88-89F9-4626-9F26-88DF5B9DE9BB}" destId="{BD6F2FA5-976D-4E27-A0B0-0DC5C05389AC}" srcOrd="0" destOrd="0" presId="urn:microsoft.com/office/officeart/2008/layout/LinedList"/>
    <dgm:cxn modelId="{2FE0AC07-A603-40B4-9CA1-0AFE45D26840}" type="presParOf" srcId="{65164B88-89F9-4626-9F26-88DF5B9DE9BB}" destId="{3399CDDD-D2AC-4AF0-880E-524709E7A0D8}" srcOrd="1" destOrd="0" presId="urn:microsoft.com/office/officeart/2008/layout/LinedList"/>
    <dgm:cxn modelId="{5419058C-6E48-4612-84F3-36AB41B4D9D0}" type="presParOf" srcId="{3399CDDD-D2AC-4AF0-880E-524709E7A0D8}" destId="{9F66BAD3-7351-4BEB-B9C3-F158FE6E6C18}" srcOrd="0" destOrd="0" presId="urn:microsoft.com/office/officeart/2008/layout/LinedList"/>
    <dgm:cxn modelId="{73BEB529-3062-47C1-AC49-219A6FAD30B5}" type="presParOf" srcId="{3399CDDD-D2AC-4AF0-880E-524709E7A0D8}" destId="{82FF757A-3ECE-4F9C-A865-2EEA1863AC77}" srcOrd="1" destOrd="0" presId="urn:microsoft.com/office/officeart/2008/layout/LinedList"/>
    <dgm:cxn modelId="{AAFDF6AC-6CFB-4EA7-95E5-15FB53B77E11}" type="presParOf" srcId="{65164B88-89F9-4626-9F26-88DF5B9DE9BB}" destId="{9D122889-DFB9-435B-AB6C-4731C9260C0B}" srcOrd="2" destOrd="0" presId="urn:microsoft.com/office/officeart/2008/layout/LinedList"/>
    <dgm:cxn modelId="{C33EBCFB-901E-4A20-9229-8D2AB7EFEEA2}" type="presParOf" srcId="{65164B88-89F9-4626-9F26-88DF5B9DE9BB}" destId="{BC0FD7EE-B536-458F-B58F-C4E2489FE833}" srcOrd="3" destOrd="0" presId="urn:microsoft.com/office/officeart/2008/layout/LinedList"/>
    <dgm:cxn modelId="{918245D7-7C53-4354-A53F-570C72B7F059}" type="presParOf" srcId="{BC0FD7EE-B536-458F-B58F-C4E2489FE833}" destId="{8BCCD4C8-D1E0-4612-AC11-20BB4D5AE6D6}" srcOrd="0" destOrd="0" presId="urn:microsoft.com/office/officeart/2008/layout/LinedList"/>
    <dgm:cxn modelId="{B0041371-FE67-453A-8B36-ED8A5CBC8525}" type="presParOf" srcId="{BC0FD7EE-B536-458F-B58F-C4E2489FE833}" destId="{97330ECA-277C-4164-9E4A-2088DF308329}" srcOrd="1" destOrd="0" presId="urn:microsoft.com/office/officeart/2008/layout/LinedList"/>
    <dgm:cxn modelId="{D49851AA-2B1B-474C-A430-A431F4758F8C}" type="presParOf" srcId="{65164B88-89F9-4626-9F26-88DF5B9DE9BB}" destId="{B2934D5C-A94C-413A-9D96-378A2B7FD41A}" srcOrd="4" destOrd="0" presId="urn:microsoft.com/office/officeart/2008/layout/LinedList"/>
    <dgm:cxn modelId="{6583064D-09BB-4756-AD45-EDB9D5395D3D}" type="presParOf" srcId="{65164B88-89F9-4626-9F26-88DF5B9DE9BB}" destId="{16611794-4E92-4C52-A115-12D1E7A3AA49}" srcOrd="5" destOrd="0" presId="urn:microsoft.com/office/officeart/2008/layout/LinedList"/>
    <dgm:cxn modelId="{224B5C8A-7F4C-4B5C-8410-0B57210A9709}" type="presParOf" srcId="{16611794-4E92-4C52-A115-12D1E7A3AA49}" destId="{5BF958FF-9B71-45AA-901F-7A1BED21DBDA}" srcOrd="0" destOrd="0" presId="urn:microsoft.com/office/officeart/2008/layout/LinedList"/>
    <dgm:cxn modelId="{FB263503-12F8-40A4-9660-03C66BFCCB73}" type="presParOf" srcId="{16611794-4E92-4C52-A115-12D1E7A3AA49}" destId="{13AA3C99-BE42-4BE1-A511-EDC87DAF38E4}" srcOrd="1" destOrd="0" presId="urn:microsoft.com/office/officeart/2008/layout/LinedList"/>
    <dgm:cxn modelId="{BF89CC0A-958D-4D0F-A7E1-B97C7A651F0E}" type="presParOf" srcId="{65164B88-89F9-4626-9F26-88DF5B9DE9BB}" destId="{BCC1CE40-3953-4910-AF6F-04E986BE747D}" srcOrd="6" destOrd="0" presId="urn:microsoft.com/office/officeart/2008/layout/LinedList"/>
    <dgm:cxn modelId="{EF2B824B-48BB-4DF6-9947-F4259B8D917B}" type="presParOf" srcId="{65164B88-89F9-4626-9F26-88DF5B9DE9BB}" destId="{44B67B83-595A-4D2E-A97E-A367F369FDD6}" srcOrd="7" destOrd="0" presId="urn:microsoft.com/office/officeart/2008/layout/LinedList"/>
    <dgm:cxn modelId="{E9ADA9A7-F05C-452A-87A6-7AFB05667255}" type="presParOf" srcId="{44B67B83-595A-4D2E-A97E-A367F369FDD6}" destId="{38FA1E4B-77B6-4302-8A94-3B0C18BC8380}" srcOrd="0" destOrd="0" presId="urn:microsoft.com/office/officeart/2008/layout/LinedList"/>
    <dgm:cxn modelId="{DE02F3BC-7EE5-4E41-B947-8CDFA4CBEA15}" type="presParOf" srcId="{44B67B83-595A-4D2E-A97E-A367F369FDD6}" destId="{C27890EE-B654-44D2-B3F6-268B3C55E0E8}" srcOrd="1" destOrd="0" presId="urn:microsoft.com/office/officeart/2008/layout/LinedList"/>
    <dgm:cxn modelId="{D95C0FF9-C5E7-4DE1-9D02-A18EE9B87101}" type="presParOf" srcId="{65164B88-89F9-4626-9F26-88DF5B9DE9BB}" destId="{7B515EAF-EBD2-489B-87CA-9F5ED749B9D6}" srcOrd="8" destOrd="0" presId="urn:microsoft.com/office/officeart/2008/layout/LinedList"/>
    <dgm:cxn modelId="{B806B399-FD8E-41DE-AB2B-E5BAFD254C8D}" type="presParOf" srcId="{65164B88-89F9-4626-9F26-88DF5B9DE9BB}" destId="{911B8542-A6D6-4597-928F-CDCD15DC4EB9}" srcOrd="9" destOrd="0" presId="urn:microsoft.com/office/officeart/2008/layout/LinedList"/>
    <dgm:cxn modelId="{EF3693FB-9B42-4325-94B5-4D3FB5898FAE}" type="presParOf" srcId="{911B8542-A6D6-4597-928F-CDCD15DC4EB9}" destId="{7A52E0E0-279B-43D6-96A3-DD7DB12A2755}" srcOrd="0" destOrd="0" presId="urn:microsoft.com/office/officeart/2008/layout/LinedList"/>
    <dgm:cxn modelId="{F39E0E78-33EE-4F4F-BE8A-384787C0E09B}" type="presParOf" srcId="{911B8542-A6D6-4597-928F-CDCD15DC4EB9}" destId="{D839F16C-76F0-47E7-9E46-CD18C58AB8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CEA5FC-4640-45AF-B712-7A4FD94AEF0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Collection</a:t>
          </a:r>
          <a:endParaRPr lang="en-US" dirty="0"/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/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/>
        </a:p>
      </dgm:t>
    </dgm:pt>
    <dgm:pt modelId="{831701CF-77C7-46C0-A913-8CC39517BAB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1" dirty="0"/>
            <a:t>Download data from Kaggle.com</a:t>
          </a: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/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/>
        </a:p>
      </dgm:t>
    </dgm:pt>
    <dgm:pt modelId="{096A9AF0-0DAE-4EB3-B448-4501DA034F4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Preprocessing</a:t>
          </a:r>
          <a:endParaRPr lang="en-US"/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/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/>
        </a:p>
      </dgm:t>
    </dgm:pt>
    <dgm:pt modelId="{CA6B1BA0-B2FC-48AD-8EDA-F4AAA4AF27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Methodology</a:t>
          </a:r>
          <a:endParaRPr lang="en-US"/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/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/>
        </a:p>
      </dgm:t>
    </dgm:pt>
    <dgm:pt modelId="{92921081-529B-4D1C-83A4-C416BB4C52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i="1" dirty="0"/>
            <a:t>Put data in uniform format and remove unnecessary words and phrases</a:t>
          </a: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/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/>
        </a:p>
      </dgm:t>
    </dgm:pt>
    <dgm:pt modelId="{3CB04A44-4013-4CA7-90FD-29AFC3C15E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i="1" dirty="0"/>
            <a:t>Frequent n-grams and perform sentiment analysis</a:t>
          </a: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/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/>
        </a:p>
      </dgm:t>
    </dgm:pt>
    <dgm:pt modelId="{A2560FD2-F12F-4A06-A96F-B86674952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Results</a:t>
          </a: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/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/>
        </a:p>
      </dgm:t>
    </dgm:pt>
    <dgm:pt modelId="{683CC5F6-E9B5-49F2-909E-A68D388963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Text Mining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/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/>
        </a:p>
      </dgm:t>
    </dgm:pt>
    <dgm:pt modelId="{4EA069F3-397F-40D5-94A6-32C3E355C277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i="1" dirty="0"/>
            <a:t>Process the data and tokenize the documents</a:t>
          </a: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/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/>
        </a:p>
      </dgm:t>
    </dgm:pt>
    <dgm:pt modelId="{1E529C6E-C939-479A-A075-9E9B02837B50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i="1" dirty="0"/>
            <a:t>Extract most frequently occurring n-grams to derive results</a:t>
          </a:r>
          <a:endParaRPr lang="en-US" sz="1400" dirty="0"/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/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/>
        </a:p>
      </dgm:t>
    </dgm:pt>
    <dgm:pt modelId="{5DE10D33-071A-4AD2-9E84-33AAA6874F57}" type="pres">
      <dgm:prSet presAssocID="{63085546-7C7C-4B3E-ABEB-2669F1A65FB2}" presName="root" presStyleCnt="0">
        <dgm:presLayoutVars>
          <dgm:dir/>
          <dgm:resizeHandles val="exact"/>
        </dgm:presLayoutVars>
      </dgm:prSet>
      <dgm:spPr/>
    </dgm:pt>
    <dgm:pt modelId="{93D3F3B9-4B49-4262-800A-0C2C4395C33D}" type="pres">
      <dgm:prSet presAssocID="{9DCEA5FC-4640-45AF-B712-7A4FD94AEF0D}" presName="compNode" presStyleCnt="0"/>
      <dgm:spPr/>
    </dgm:pt>
    <dgm:pt modelId="{2A5D758F-44C9-4549-8C8A-7FF5CDB74883}" type="pres">
      <dgm:prSet presAssocID="{9DCEA5FC-4640-45AF-B712-7A4FD94AEF0D}" presName="bgRect" presStyleLbl="bgShp" presStyleIdx="0" presStyleCnt="5"/>
      <dgm:spPr/>
    </dgm:pt>
    <dgm:pt modelId="{D2B46483-8A2D-4166-9E88-542C51E20D10}" type="pres">
      <dgm:prSet presAssocID="{9DCEA5FC-4640-45AF-B712-7A4FD94AEF0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BE38A8-88FB-4898-B78B-62938DA09052}" type="pres">
      <dgm:prSet presAssocID="{9DCEA5FC-4640-45AF-B712-7A4FD94AEF0D}" presName="spaceRect" presStyleCnt="0"/>
      <dgm:spPr/>
    </dgm:pt>
    <dgm:pt modelId="{B23949F2-FC8A-4B7D-95B5-6C4EDBEB69A9}" type="pres">
      <dgm:prSet presAssocID="{9DCEA5FC-4640-45AF-B712-7A4FD94AEF0D}" presName="parTx" presStyleLbl="revTx" presStyleIdx="0" presStyleCnt="10" custScaleX="90452" custLinFactNeighborX="-19639" custLinFactNeighborY="1352">
        <dgm:presLayoutVars>
          <dgm:chMax val="0"/>
          <dgm:chPref val="0"/>
        </dgm:presLayoutVars>
      </dgm:prSet>
      <dgm:spPr/>
    </dgm:pt>
    <dgm:pt modelId="{E0C5A54D-48FF-4739-8282-F46BF1C8DD75}" type="pres">
      <dgm:prSet presAssocID="{9DCEA5FC-4640-45AF-B712-7A4FD94AEF0D}" presName="desTx" presStyleLbl="revTx" presStyleIdx="1" presStyleCnt="10" custScaleX="121834" custLinFactNeighborX="-3961" custLinFactNeighborY="-1351">
        <dgm:presLayoutVars/>
      </dgm:prSet>
      <dgm:spPr/>
    </dgm:pt>
    <dgm:pt modelId="{F805CEA8-2B6E-4A3C-A0CA-0D0098377D3B}" type="pres">
      <dgm:prSet presAssocID="{0A99745B-BB5C-49B3-A782-8DB57641F6C9}" presName="sibTrans" presStyleCnt="0"/>
      <dgm:spPr/>
    </dgm:pt>
    <dgm:pt modelId="{7943E883-CD4F-498C-97F9-7B83D3BC966E}" type="pres">
      <dgm:prSet presAssocID="{096A9AF0-0DAE-4EB3-B448-4501DA034F4A}" presName="compNode" presStyleCnt="0"/>
      <dgm:spPr/>
    </dgm:pt>
    <dgm:pt modelId="{D133B585-6991-4854-97F5-85DB51BAE991}" type="pres">
      <dgm:prSet presAssocID="{096A9AF0-0DAE-4EB3-B448-4501DA034F4A}" presName="bgRect" presStyleLbl="bgShp" presStyleIdx="1" presStyleCnt="5"/>
      <dgm:spPr/>
    </dgm:pt>
    <dgm:pt modelId="{C45254B6-101D-4582-8A7D-4E19A3489541}" type="pres">
      <dgm:prSet presAssocID="{096A9AF0-0DAE-4EB3-B448-4501DA034F4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F579D93-6E14-4023-B311-AD4CDFF10838}" type="pres">
      <dgm:prSet presAssocID="{096A9AF0-0DAE-4EB3-B448-4501DA034F4A}" presName="spaceRect" presStyleCnt="0"/>
      <dgm:spPr/>
    </dgm:pt>
    <dgm:pt modelId="{9BB7E35F-A98B-4C55-B37B-EEC687A36C96}" type="pres">
      <dgm:prSet presAssocID="{096A9AF0-0DAE-4EB3-B448-4501DA034F4A}" presName="parTx" presStyleLbl="revTx" presStyleIdx="2" presStyleCnt="10" custScaleX="91384" custLinFactNeighborX="-19639" custLinFactNeighborY="1352">
        <dgm:presLayoutVars>
          <dgm:chMax val="0"/>
          <dgm:chPref val="0"/>
        </dgm:presLayoutVars>
      </dgm:prSet>
      <dgm:spPr/>
    </dgm:pt>
    <dgm:pt modelId="{2BA8D408-4867-4CFF-8B39-C86A9C8AD459}" type="pres">
      <dgm:prSet presAssocID="{096A9AF0-0DAE-4EB3-B448-4501DA034F4A}" presName="desTx" presStyleLbl="revTx" presStyleIdx="3" presStyleCnt="10" custScaleX="123511" custLinFactNeighborX="-3961" custLinFactNeighborY="-1351">
        <dgm:presLayoutVars/>
      </dgm:prSet>
      <dgm:spPr/>
    </dgm:pt>
    <dgm:pt modelId="{F62CB560-AB27-4883-8A6B-B62382935878}" type="pres">
      <dgm:prSet presAssocID="{6B0D7DA9-E6ED-4137-9716-F48BF62327A8}" presName="sibTrans" presStyleCnt="0"/>
      <dgm:spPr/>
    </dgm:pt>
    <dgm:pt modelId="{6F80448B-3CC6-4644-8373-A27493FD7686}" type="pres">
      <dgm:prSet presAssocID="{683CC5F6-E9B5-49F2-909E-A68D38896308}" presName="compNode" presStyleCnt="0"/>
      <dgm:spPr/>
    </dgm:pt>
    <dgm:pt modelId="{14FF0DAF-BA70-4E90-8ACC-A26B8DC6964A}" type="pres">
      <dgm:prSet presAssocID="{683CC5F6-E9B5-49F2-909E-A68D38896308}" presName="bgRect" presStyleLbl="bgShp" presStyleIdx="2" presStyleCnt="5"/>
      <dgm:spPr/>
    </dgm:pt>
    <dgm:pt modelId="{AB271585-DD57-4549-9170-6D9C4D053906}" type="pres">
      <dgm:prSet presAssocID="{683CC5F6-E9B5-49F2-909E-A68D3889630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6A010FB-8A84-401F-892E-D49D08A34455}" type="pres">
      <dgm:prSet presAssocID="{683CC5F6-E9B5-49F2-909E-A68D38896308}" presName="spaceRect" presStyleCnt="0"/>
      <dgm:spPr/>
    </dgm:pt>
    <dgm:pt modelId="{786A8A84-1AB8-45D1-8045-50CFAB86D4D2}" type="pres">
      <dgm:prSet presAssocID="{683CC5F6-E9B5-49F2-909E-A68D38896308}" presName="parTx" presStyleLbl="revTx" presStyleIdx="4" presStyleCnt="10" custScaleX="90452" custLinFactNeighborX="-19639" custLinFactNeighborY="1352">
        <dgm:presLayoutVars>
          <dgm:chMax val="0"/>
          <dgm:chPref val="0"/>
        </dgm:presLayoutVars>
      </dgm:prSet>
      <dgm:spPr/>
    </dgm:pt>
    <dgm:pt modelId="{E144F260-BBD7-4A5D-A697-F35CCD2336BD}" type="pres">
      <dgm:prSet presAssocID="{683CC5F6-E9B5-49F2-909E-A68D38896308}" presName="desTx" presStyleLbl="revTx" presStyleIdx="5" presStyleCnt="10" custScaleX="121834" custLinFactNeighborX="-3961" custLinFactNeighborY="-1351">
        <dgm:presLayoutVars/>
      </dgm:prSet>
      <dgm:spPr/>
    </dgm:pt>
    <dgm:pt modelId="{F99FAD7A-568B-4E77-A55E-6AB74C25A579}" type="pres">
      <dgm:prSet presAssocID="{4C61DDEE-8BBF-4CBF-B066-7E60B6DF0A11}" presName="sibTrans" presStyleCnt="0"/>
      <dgm:spPr/>
    </dgm:pt>
    <dgm:pt modelId="{97865948-18B1-47C7-9B0B-49D708AA88C6}" type="pres">
      <dgm:prSet presAssocID="{CA6B1BA0-B2FC-48AD-8EDA-F4AAA4AF2782}" presName="compNode" presStyleCnt="0"/>
      <dgm:spPr/>
    </dgm:pt>
    <dgm:pt modelId="{1018E152-9B48-488E-A0F2-2B41D94C8BFB}" type="pres">
      <dgm:prSet presAssocID="{CA6B1BA0-B2FC-48AD-8EDA-F4AAA4AF2782}" presName="bgRect" presStyleLbl="bgShp" presStyleIdx="3" presStyleCnt="5"/>
      <dgm:spPr/>
    </dgm:pt>
    <dgm:pt modelId="{90C0052B-B638-41F0-B33C-135EF41CEB1D}" type="pres">
      <dgm:prSet presAssocID="{CA6B1BA0-B2FC-48AD-8EDA-F4AAA4AF278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6613CE4-7D9C-4F76-AF8B-D285606ACF3C}" type="pres">
      <dgm:prSet presAssocID="{CA6B1BA0-B2FC-48AD-8EDA-F4AAA4AF2782}" presName="spaceRect" presStyleCnt="0"/>
      <dgm:spPr/>
    </dgm:pt>
    <dgm:pt modelId="{AA49C4D3-3CB3-4C12-948A-EB37FD4AACED}" type="pres">
      <dgm:prSet presAssocID="{CA6B1BA0-B2FC-48AD-8EDA-F4AAA4AF2782}" presName="parTx" presStyleLbl="revTx" presStyleIdx="6" presStyleCnt="10" custScaleX="90452" custLinFactNeighborX="-19639" custLinFactNeighborY="1352">
        <dgm:presLayoutVars>
          <dgm:chMax val="0"/>
          <dgm:chPref val="0"/>
        </dgm:presLayoutVars>
      </dgm:prSet>
      <dgm:spPr/>
    </dgm:pt>
    <dgm:pt modelId="{1F0FA66D-866E-4401-AE9D-529618343C94}" type="pres">
      <dgm:prSet presAssocID="{CA6B1BA0-B2FC-48AD-8EDA-F4AAA4AF2782}" presName="desTx" presStyleLbl="revTx" presStyleIdx="7" presStyleCnt="10" custScaleX="121834" custLinFactNeighborX="-3961" custLinFactNeighborY="-1351">
        <dgm:presLayoutVars/>
      </dgm:prSet>
      <dgm:spPr/>
    </dgm:pt>
    <dgm:pt modelId="{C60D2087-0798-40A0-9BE9-0523F7A0B413}" type="pres">
      <dgm:prSet presAssocID="{39FB540D-D808-4040-9A37-0AC474C0212F}" presName="sibTrans" presStyleCnt="0"/>
      <dgm:spPr/>
    </dgm:pt>
    <dgm:pt modelId="{B6CFCB9A-738E-4164-8AF9-75671F4BA1BC}" type="pres">
      <dgm:prSet presAssocID="{A2560FD2-F12F-4A06-A96F-B86674952111}" presName="compNode" presStyleCnt="0"/>
      <dgm:spPr/>
    </dgm:pt>
    <dgm:pt modelId="{9E76F9BE-356F-4CDA-8894-FE8414C3A8A9}" type="pres">
      <dgm:prSet presAssocID="{A2560FD2-F12F-4A06-A96F-B86674952111}" presName="bgRect" presStyleLbl="bgShp" presStyleIdx="4" presStyleCnt="5" custLinFactNeighborX="1597" custLinFactNeighborY="1352"/>
      <dgm:spPr/>
    </dgm:pt>
    <dgm:pt modelId="{259352E4-72AC-4113-923C-74D1E5B22693}" type="pres">
      <dgm:prSet presAssocID="{A2560FD2-F12F-4A06-A96F-B866749521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A74087B-8A05-428C-8932-57C8F8F7311B}" type="pres">
      <dgm:prSet presAssocID="{A2560FD2-F12F-4A06-A96F-B86674952111}" presName="spaceRect" presStyleCnt="0"/>
      <dgm:spPr/>
    </dgm:pt>
    <dgm:pt modelId="{A0A78CF7-B70F-4D54-B92C-D235C5DECD92}" type="pres">
      <dgm:prSet presAssocID="{A2560FD2-F12F-4A06-A96F-B86674952111}" presName="parTx" presStyleLbl="revTx" presStyleIdx="8" presStyleCnt="10" custScaleX="90452" custLinFactNeighborX="-19639" custLinFactNeighborY="1352">
        <dgm:presLayoutVars>
          <dgm:chMax val="0"/>
          <dgm:chPref val="0"/>
        </dgm:presLayoutVars>
      </dgm:prSet>
      <dgm:spPr/>
    </dgm:pt>
    <dgm:pt modelId="{E1EFB1CA-FA4E-44F5-95B2-FAC1E6B517E5}" type="pres">
      <dgm:prSet presAssocID="{A2560FD2-F12F-4A06-A96F-B86674952111}" presName="desTx" presStyleLbl="revTx" presStyleIdx="9" presStyleCnt="10" custScaleX="121834" custLinFactNeighborX="-3961" custLinFactNeighborY="-1352">
        <dgm:presLayoutVars/>
      </dgm:prSet>
      <dgm:spPr/>
    </dgm:pt>
  </dgm:ptLst>
  <dgm:cxnLst>
    <dgm:cxn modelId="{3D515602-7472-4E2A-BBE4-8B2B43C07291}" type="presOf" srcId="{A2560FD2-F12F-4A06-A96F-B86674952111}" destId="{A0A78CF7-B70F-4D54-B92C-D235C5DECD92}" srcOrd="0" destOrd="0" presId="urn:microsoft.com/office/officeart/2018/2/layout/IconVerticalSolidList"/>
    <dgm:cxn modelId="{F430FF13-92C9-4BCA-B14C-7F80CFECF6EE}" type="presOf" srcId="{831701CF-77C7-46C0-A913-8CC39517BAB8}" destId="{E0C5A54D-48FF-4739-8282-F46BF1C8DD75}" srcOrd="0" destOrd="0" presId="urn:microsoft.com/office/officeart/2018/2/layout/IconVerticalSolidList"/>
    <dgm:cxn modelId="{485B8236-DFCC-4F90-A25C-5AD9BB2B87D3}" type="presOf" srcId="{92921081-529B-4D1C-83A4-C416BB4C5224}" destId="{2BA8D408-4867-4CFF-8B39-C86A9C8AD459}" srcOrd="0" destOrd="0" presId="urn:microsoft.com/office/officeart/2018/2/layout/IconVerticalSolidList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9C16A371-DE31-40B6-AE29-12A6C3479526}" type="presOf" srcId="{1E529C6E-C939-479A-A075-9E9B02837B50}" destId="{E1EFB1CA-FA4E-44F5-95B2-FAC1E6B517E5}" srcOrd="0" destOrd="0" presId="urn:microsoft.com/office/officeart/2018/2/layout/IconVerticalSolidList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18DCC378-C7B1-4F36-8AEF-9B836CD8B007}" type="presOf" srcId="{3CB04A44-4013-4CA7-90FD-29AFC3C15E37}" destId="{1F0FA66D-866E-4401-AE9D-529618343C94}" srcOrd="0" destOrd="0" presId="urn:microsoft.com/office/officeart/2018/2/layout/IconVerticalSolidList"/>
    <dgm:cxn modelId="{57FED37A-315D-4959-8372-9142A7531CD8}" type="presOf" srcId="{9DCEA5FC-4640-45AF-B712-7A4FD94AEF0D}" destId="{B23949F2-FC8A-4B7D-95B5-6C4EDBEB69A9}" srcOrd="0" destOrd="0" presId="urn:microsoft.com/office/officeart/2018/2/layout/IconVerticalSolidList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F9D8B584-9399-4A2B-8ADC-F71293A4822C}" srcId="{63085546-7C7C-4B3E-ABEB-2669F1A65FB2}" destId="{A2560FD2-F12F-4A06-A96F-B86674952111}" srcOrd="4" destOrd="0" parTransId="{96173659-138A-4A00-AE0B-9063EA9393A6}" sibTransId="{D3C3BC3F-2256-4FBC-AFA5-0D035E3EACD7}"/>
    <dgm:cxn modelId="{031AC3A9-C109-485C-8934-036B60B47F04}" type="presOf" srcId="{CA6B1BA0-B2FC-48AD-8EDA-F4AAA4AF2782}" destId="{AA49C4D3-3CB3-4C12-948A-EB37FD4AACED}" srcOrd="0" destOrd="0" presId="urn:microsoft.com/office/officeart/2018/2/layout/IconVerticalSolidList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D4A473BE-7138-46A6-BF60-26E7180F9186}" type="presOf" srcId="{4EA069F3-397F-40D5-94A6-32C3E355C277}" destId="{E144F260-BBD7-4A5D-A697-F35CCD2336BD}" srcOrd="0" destOrd="0" presId="urn:microsoft.com/office/officeart/2018/2/layout/IconVerticalSolidList"/>
    <dgm:cxn modelId="{E374BABF-BC67-4D9D-866C-8617BF9ADBC3}" type="presOf" srcId="{683CC5F6-E9B5-49F2-909E-A68D38896308}" destId="{786A8A84-1AB8-45D1-8045-50CFAB86D4D2}" srcOrd="0" destOrd="0" presId="urn:microsoft.com/office/officeart/2018/2/layout/IconVerticalSolidList"/>
    <dgm:cxn modelId="{B8B778C5-8F45-4CF1-B107-FB12C49DCE6B}" type="presOf" srcId="{096A9AF0-0DAE-4EB3-B448-4501DA034F4A}" destId="{9BB7E35F-A98B-4C55-B37B-EEC687A36C96}" srcOrd="0" destOrd="0" presId="urn:microsoft.com/office/officeart/2018/2/layout/IconVerticalSolidList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467833DE-815A-425C-AE29-1BA34D9CB670}" type="presOf" srcId="{63085546-7C7C-4B3E-ABEB-2669F1A65FB2}" destId="{5DE10D33-071A-4AD2-9E84-33AAA6874F57}" srcOrd="0" destOrd="0" presId="urn:microsoft.com/office/officeart/2018/2/layout/IconVerticalSolidList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74ACF821-98AA-49C6-B92F-55443AF1F25A}" type="presParOf" srcId="{5DE10D33-071A-4AD2-9E84-33AAA6874F57}" destId="{93D3F3B9-4B49-4262-800A-0C2C4395C33D}" srcOrd="0" destOrd="0" presId="urn:microsoft.com/office/officeart/2018/2/layout/IconVerticalSolidList"/>
    <dgm:cxn modelId="{9342CC7D-43D4-4F44-B23B-787E07398E0E}" type="presParOf" srcId="{93D3F3B9-4B49-4262-800A-0C2C4395C33D}" destId="{2A5D758F-44C9-4549-8C8A-7FF5CDB74883}" srcOrd="0" destOrd="0" presId="urn:microsoft.com/office/officeart/2018/2/layout/IconVerticalSolidList"/>
    <dgm:cxn modelId="{EB0D36D8-4F1E-47E8-9AD7-0EDB8621DE67}" type="presParOf" srcId="{93D3F3B9-4B49-4262-800A-0C2C4395C33D}" destId="{D2B46483-8A2D-4166-9E88-542C51E20D10}" srcOrd="1" destOrd="0" presId="urn:microsoft.com/office/officeart/2018/2/layout/IconVerticalSolidList"/>
    <dgm:cxn modelId="{F7248B6C-F5D8-4791-8C00-9947341C9B17}" type="presParOf" srcId="{93D3F3B9-4B49-4262-800A-0C2C4395C33D}" destId="{4DBE38A8-88FB-4898-B78B-62938DA09052}" srcOrd="2" destOrd="0" presId="urn:microsoft.com/office/officeart/2018/2/layout/IconVerticalSolidList"/>
    <dgm:cxn modelId="{189B0149-BEFB-47DF-ADC6-CA80B9B38093}" type="presParOf" srcId="{93D3F3B9-4B49-4262-800A-0C2C4395C33D}" destId="{B23949F2-FC8A-4B7D-95B5-6C4EDBEB69A9}" srcOrd="3" destOrd="0" presId="urn:microsoft.com/office/officeart/2018/2/layout/IconVerticalSolidList"/>
    <dgm:cxn modelId="{45B40968-8FFA-4A56-A624-35D30F9D6E0A}" type="presParOf" srcId="{93D3F3B9-4B49-4262-800A-0C2C4395C33D}" destId="{E0C5A54D-48FF-4739-8282-F46BF1C8DD75}" srcOrd="4" destOrd="0" presId="urn:microsoft.com/office/officeart/2018/2/layout/IconVerticalSolidList"/>
    <dgm:cxn modelId="{DDBA85DA-C304-4A8E-A46D-C7D2EABE4E37}" type="presParOf" srcId="{5DE10D33-071A-4AD2-9E84-33AAA6874F57}" destId="{F805CEA8-2B6E-4A3C-A0CA-0D0098377D3B}" srcOrd="1" destOrd="0" presId="urn:microsoft.com/office/officeart/2018/2/layout/IconVerticalSolidList"/>
    <dgm:cxn modelId="{99B93610-84CA-4B57-8358-7BB28E11C22C}" type="presParOf" srcId="{5DE10D33-071A-4AD2-9E84-33AAA6874F57}" destId="{7943E883-CD4F-498C-97F9-7B83D3BC966E}" srcOrd="2" destOrd="0" presId="urn:microsoft.com/office/officeart/2018/2/layout/IconVerticalSolidList"/>
    <dgm:cxn modelId="{39C21226-7BF1-4770-A2AE-98A1DAFE66F0}" type="presParOf" srcId="{7943E883-CD4F-498C-97F9-7B83D3BC966E}" destId="{D133B585-6991-4854-97F5-85DB51BAE991}" srcOrd="0" destOrd="0" presId="urn:microsoft.com/office/officeart/2018/2/layout/IconVerticalSolidList"/>
    <dgm:cxn modelId="{BC1B55AF-B3C2-44A2-A25D-AE8793D4BB9D}" type="presParOf" srcId="{7943E883-CD4F-498C-97F9-7B83D3BC966E}" destId="{C45254B6-101D-4582-8A7D-4E19A3489541}" srcOrd="1" destOrd="0" presId="urn:microsoft.com/office/officeart/2018/2/layout/IconVerticalSolidList"/>
    <dgm:cxn modelId="{3C942C69-F658-4DCA-9694-9D3828959B11}" type="presParOf" srcId="{7943E883-CD4F-498C-97F9-7B83D3BC966E}" destId="{3F579D93-6E14-4023-B311-AD4CDFF10838}" srcOrd="2" destOrd="0" presId="urn:microsoft.com/office/officeart/2018/2/layout/IconVerticalSolidList"/>
    <dgm:cxn modelId="{B4DB83FF-A149-45A5-8D2D-83BBC044D327}" type="presParOf" srcId="{7943E883-CD4F-498C-97F9-7B83D3BC966E}" destId="{9BB7E35F-A98B-4C55-B37B-EEC687A36C96}" srcOrd="3" destOrd="0" presId="urn:microsoft.com/office/officeart/2018/2/layout/IconVerticalSolidList"/>
    <dgm:cxn modelId="{5816B4B6-26E6-4C9C-B298-82B951D00E1A}" type="presParOf" srcId="{7943E883-CD4F-498C-97F9-7B83D3BC966E}" destId="{2BA8D408-4867-4CFF-8B39-C86A9C8AD459}" srcOrd="4" destOrd="0" presId="urn:microsoft.com/office/officeart/2018/2/layout/IconVerticalSolidList"/>
    <dgm:cxn modelId="{7A39D928-6170-4049-9A0F-1676BF413768}" type="presParOf" srcId="{5DE10D33-071A-4AD2-9E84-33AAA6874F57}" destId="{F62CB560-AB27-4883-8A6B-B62382935878}" srcOrd="3" destOrd="0" presId="urn:microsoft.com/office/officeart/2018/2/layout/IconVerticalSolidList"/>
    <dgm:cxn modelId="{FC164B11-86F0-4B2B-86EC-665480DFA23C}" type="presParOf" srcId="{5DE10D33-071A-4AD2-9E84-33AAA6874F57}" destId="{6F80448B-3CC6-4644-8373-A27493FD7686}" srcOrd="4" destOrd="0" presId="urn:microsoft.com/office/officeart/2018/2/layout/IconVerticalSolidList"/>
    <dgm:cxn modelId="{5AB8BF4C-B6CE-4640-BA81-733EC447DC15}" type="presParOf" srcId="{6F80448B-3CC6-4644-8373-A27493FD7686}" destId="{14FF0DAF-BA70-4E90-8ACC-A26B8DC6964A}" srcOrd="0" destOrd="0" presId="urn:microsoft.com/office/officeart/2018/2/layout/IconVerticalSolidList"/>
    <dgm:cxn modelId="{4532F3F6-8A1D-4077-B7CC-9C82A4CE528F}" type="presParOf" srcId="{6F80448B-3CC6-4644-8373-A27493FD7686}" destId="{AB271585-DD57-4549-9170-6D9C4D053906}" srcOrd="1" destOrd="0" presId="urn:microsoft.com/office/officeart/2018/2/layout/IconVerticalSolidList"/>
    <dgm:cxn modelId="{8E362C68-5B5B-4106-B7DE-68BDACB86D7E}" type="presParOf" srcId="{6F80448B-3CC6-4644-8373-A27493FD7686}" destId="{96A010FB-8A84-401F-892E-D49D08A34455}" srcOrd="2" destOrd="0" presId="urn:microsoft.com/office/officeart/2018/2/layout/IconVerticalSolidList"/>
    <dgm:cxn modelId="{609F794D-B584-4DFA-9090-97E975F379D4}" type="presParOf" srcId="{6F80448B-3CC6-4644-8373-A27493FD7686}" destId="{786A8A84-1AB8-45D1-8045-50CFAB86D4D2}" srcOrd="3" destOrd="0" presId="urn:microsoft.com/office/officeart/2018/2/layout/IconVerticalSolidList"/>
    <dgm:cxn modelId="{664C4904-C7E6-432E-A19F-586F8775869E}" type="presParOf" srcId="{6F80448B-3CC6-4644-8373-A27493FD7686}" destId="{E144F260-BBD7-4A5D-A697-F35CCD2336BD}" srcOrd="4" destOrd="0" presId="urn:microsoft.com/office/officeart/2018/2/layout/IconVerticalSolidList"/>
    <dgm:cxn modelId="{5DB3F7C1-EEE8-4A7C-B7D8-D6552988EBAC}" type="presParOf" srcId="{5DE10D33-071A-4AD2-9E84-33AAA6874F57}" destId="{F99FAD7A-568B-4E77-A55E-6AB74C25A579}" srcOrd="5" destOrd="0" presId="urn:microsoft.com/office/officeart/2018/2/layout/IconVerticalSolidList"/>
    <dgm:cxn modelId="{18BE3D00-E804-437B-915D-EAAE56C2E652}" type="presParOf" srcId="{5DE10D33-071A-4AD2-9E84-33AAA6874F57}" destId="{97865948-18B1-47C7-9B0B-49D708AA88C6}" srcOrd="6" destOrd="0" presId="urn:microsoft.com/office/officeart/2018/2/layout/IconVerticalSolidList"/>
    <dgm:cxn modelId="{9E289988-221F-45B1-AEB9-254841C22109}" type="presParOf" srcId="{97865948-18B1-47C7-9B0B-49D708AA88C6}" destId="{1018E152-9B48-488E-A0F2-2B41D94C8BFB}" srcOrd="0" destOrd="0" presId="urn:microsoft.com/office/officeart/2018/2/layout/IconVerticalSolidList"/>
    <dgm:cxn modelId="{5AE1568D-DDB7-463A-8B08-ADA5F75FA668}" type="presParOf" srcId="{97865948-18B1-47C7-9B0B-49D708AA88C6}" destId="{90C0052B-B638-41F0-B33C-135EF41CEB1D}" srcOrd="1" destOrd="0" presId="urn:microsoft.com/office/officeart/2018/2/layout/IconVerticalSolidList"/>
    <dgm:cxn modelId="{138C3D8A-71F2-4F7F-B6FA-FED3F8EBB547}" type="presParOf" srcId="{97865948-18B1-47C7-9B0B-49D708AA88C6}" destId="{D6613CE4-7D9C-4F76-AF8B-D285606ACF3C}" srcOrd="2" destOrd="0" presId="urn:microsoft.com/office/officeart/2018/2/layout/IconVerticalSolidList"/>
    <dgm:cxn modelId="{DA5389B0-8F1D-4284-A0AC-729F9AB0F049}" type="presParOf" srcId="{97865948-18B1-47C7-9B0B-49D708AA88C6}" destId="{AA49C4D3-3CB3-4C12-948A-EB37FD4AACED}" srcOrd="3" destOrd="0" presId="urn:microsoft.com/office/officeart/2018/2/layout/IconVerticalSolidList"/>
    <dgm:cxn modelId="{24BB7903-EAEF-4E4C-BEC4-7F67E378A791}" type="presParOf" srcId="{97865948-18B1-47C7-9B0B-49D708AA88C6}" destId="{1F0FA66D-866E-4401-AE9D-529618343C94}" srcOrd="4" destOrd="0" presId="urn:microsoft.com/office/officeart/2018/2/layout/IconVerticalSolidList"/>
    <dgm:cxn modelId="{96E4F161-5BEC-482C-A4FA-6DFDA9713DD0}" type="presParOf" srcId="{5DE10D33-071A-4AD2-9E84-33AAA6874F57}" destId="{C60D2087-0798-40A0-9BE9-0523F7A0B413}" srcOrd="7" destOrd="0" presId="urn:microsoft.com/office/officeart/2018/2/layout/IconVerticalSolidList"/>
    <dgm:cxn modelId="{8C11B956-C8AB-47BA-9D8A-29F39EA3D49C}" type="presParOf" srcId="{5DE10D33-071A-4AD2-9E84-33AAA6874F57}" destId="{B6CFCB9A-738E-4164-8AF9-75671F4BA1BC}" srcOrd="8" destOrd="0" presId="urn:microsoft.com/office/officeart/2018/2/layout/IconVerticalSolidList"/>
    <dgm:cxn modelId="{2AE238E6-7F64-4D19-96AD-FC1C1B1B7FC3}" type="presParOf" srcId="{B6CFCB9A-738E-4164-8AF9-75671F4BA1BC}" destId="{9E76F9BE-356F-4CDA-8894-FE8414C3A8A9}" srcOrd="0" destOrd="0" presId="urn:microsoft.com/office/officeart/2018/2/layout/IconVerticalSolidList"/>
    <dgm:cxn modelId="{13109B53-29EB-4AAA-AB95-5E59A77BEBCA}" type="presParOf" srcId="{B6CFCB9A-738E-4164-8AF9-75671F4BA1BC}" destId="{259352E4-72AC-4113-923C-74D1E5B22693}" srcOrd="1" destOrd="0" presId="urn:microsoft.com/office/officeart/2018/2/layout/IconVerticalSolidList"/>
    <dgm:cxn modelId="{B49E5BF5-9883-40F3-88E3-600BBC9B63BF}" type="presParOf" srcId="{B6CFCB9A-738E-4164-8AF9-75671F4BA1BC}" destId="{AA74087B-8A05-428C-8932-57C8F8F7311B}" srcOrd="2" destOrd="0" presId="urn:microsoft.com/office/officeart/2018/2/layout/IconVerticalSolidList"/>
    <dgm:cxn modelId="{E5A7EC69-179C-4B42-B0F2-7133D1FA27A0}" type="presParOf" srcId="{B6CFCB9A-738E-4164-8AF9-75671F4BA1BC}" destId="{A0A78CF7-B70F-4D54-B92C-D235C5DECD92}" srcOrd="3" destOrd="0" presId="urn:microsoft.com/office/officeart/2018/2/layout/IconVerticalSolidList"/>
    <dgm:cxn modelId="{339627F6-0CB4-4A87-BEA5-51B25C384A54}" type="presParOf" srcId="{B6CFCB9A-738E-4164-8AF9-75671F4BA1BC}" destId="{E1EFB1CA-FA4E-44F5-95B2-FAC1E6B517E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004F9-C172-4578-BC4F-03F91750078B}">
      <dsp:nvSpPr>
        <dsp:cNvPr id="0" name=""/>
        <dsp:cNvSpPr/>
      </dsp:nvSpPr>
      <dsp:spPr>
        <a:xfrm>
          <a:off x="0" y="43733"/>
          <a:ext cx="5796087" cy="1409118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digital age has made it easier for the consumer to be more intelligent with his or her decisions when it comes to travel</a:t>
          </a:r>
        </a:p>
      </dsp:txBody>
      <dsp:txXfrm>
        <a:off x="68787" y="112520"/>
        <a:ext cx="5658513" cy="1271544"/>
      </dsp:txXfrm>
    </dsp:sp>
    <dsp:sp modelId="{DF95921B-2221-4083-BFB6-13D96F33DB96}">
      <dsp:nvSpPr>
        <dsp:cNvPr id="0" name=""/>
        <dsp:cNvSpPr/>
      </dsp:nvSpPr>
      <dsp:spPr>
        <a:xfrm>
          <a:off x="0" y="1510452"/>
          <a:ext cx="5796087" cy="1409118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Hotels must understand the needs of the consumer in order to differentiate between peers</a:t>
          </a:r>
        </a:p>
      </dsp:txBody>
      <dsp:txXfrm>
        <a:off x="68787" y="1579239"/>
        <a:ext cx="5658513" cy="1271544"/>
      </dsp:txXfrm>
    </dsp:sp>
    <dsp:sp modelId="{32F7AA28-F5E9-4B8F-9CB5-B9603D5DA7AC}">
      <dsp:nvSpPr>
        <dsp:cNvPr id="0" name=""/>
        <dsp:cNvSpPr/>
      </dsp:nvSpPr>
      <dsp:spPr>
        <a:xfrm>
          <a:off x="0" y="2977171"/>
          <a:ext cx="5796087" cy="1409118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Using a collection of 20,000 hotel reviews from TripAdvisor, we determined what amenities generate the most reviews</a:t>
          </a:r>
        </a:p>
      </dsp:txBody>
      <dsp:txXfrm>
        <a:off x="68787" y="3045958"/>
        <a:ext cx="5658513" cy="1271544"/>
      </dsp:txXfrm>
    </dsp:sp>
    <dsp:sp modelId="{899ABE99-ECC0-4A54-AD61-5FA942ED7FA7}">
      <dsp:nvSpPr>
        <dsp:cNvPr id="0" name=""/>
        <dsp:cNvSpPr/>
      </dsp:nvSpPr>
      <dsp:spPr>
        <a:xfrm>
          <a:off x="0" y="4443890"/>
          <a:ext cx="5796087" cy="1409118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Our aim is to separate the positive and negative reviews into frequent n-grams to understand what hotel features and amenities are most likely to result in either a positive or negative review.</a:t>
          </a:r>
        </a:p>
      </dsp:txBody>
      <dsp:txXfrm>
        <a:off x="68787" y="4512677"/>
        <a:ext cx="5658513" cy="1271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2FA5-976D-4E27-A0B0-0DC5C05389AC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6BAD3-7351-4BEB-B9C3-F158FE6E6C18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is currently in CSV format</a:t>
          </a:r>
        </a:p>
      </dsp:txBody>
      <dsp:txXfrm>
        <a:off x="0" y="623"/>
        <a:ext cx="6492875" cy="1020830"/>
      </dsp:txXfrm>
    </dsp:sp>
    <dsp:sp modelId="{9D122889-DFB9-435B-AB6C-4731C9260C0B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CD4C8-D1E0-4612-AC11-20BB4D5AE6D6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is unstructured text data</a:t>
          </a:r>
        </a:p>
      </dsp:txBody>
      <dsp:txXfrm>
        <a:off x="0" y="1021453"/>
        <a:ext cx="6492875" cy="1020830"/>
      </dsp:txXfrm>
    </dsp:sp>
    <dsp:sp modelId="{B2934D5C-A94C-413A-9D96-378A2B7FD41A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958FF-9B71-45AA-901F-7A1BED21DBDA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will need to be properly pre-processed for text mining algorithm</a:t>
          </a:r>
        </a:p>
      </dsp:txBody>
      <dsp:txXfrm>
        <a:off x="0" y="2042284"/>
        <a:ext cx="6492875" cy="1020830"/>
      </dsp:txXfrm>
    </dsp:sp>
    <dsp:sp modelId="{BCC1CE40-3953-4910-AF6F-04E986BE747D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A1E4B-77B6-4302-8A94-3B0C18BC838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is negatively skewed</a:t>
          </a:r>
        </a:p>
      </dsp:txBody>
      <dsp:txXfrm>
        <a:off x="0" y="3063115"/>
        <a:ext cx="6492875" cy="1020830"/>
      </dsp:txXfrm>
    </dsp:sp>
    <dsp:sp modelId="{7B515EAF-EBD2-489B-87CA-9F5ED749B9D6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2E0E0-279B-43D6-96A3-DD7DB12A2755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 code/</a:t>
          </a:r>
          <a:r>
            <a:rPr lang="en-US" sz="2500" kern="1200" dirty="0" err="1"/>
            <a:t>Knime</a:t>
          </a:r>
          <a:r>
            <a:rPr lang="en-US" sz="2500" kern="1200" dirty="0"/>
            <a:t> workflow must be optimized to reduce processing power required</a:t>
          </a:r>
        </a:p>
      </dsp:txBody>
      <dsp:txXfrm>
        <a:off x="0" y="4083946"/>
        <a:ext cx="6492875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D758F-44C9-4549-8C8A-7FF5CDB74883}">
      <dsp:nvSpPr>
        <dsp:cNvPr id="0" name=""/>
        <dsp:cNvSpPr/>
      </dsp:nvSpPr>
      <dsp:spPr>
        <a:xfrm>
          <a:off x="-6447" y="13222"/>
          <a:ext cx="5725916" cy="9783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46483-8A2D-4166-9E88-542C51E20D10}">
      <dsp:nvSpPr>
        <dsp:cNvPr id="0" name=""/>
        <dsp:cNvSpPr/>
      </dsp:nvSpPr>
      <dsp:spPr>
        <a:xfrm>
          <a:off x="289513" y="233358"/>
          <a:ext cx="538110" cy="538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949F2-FC8A-4B7D-95B5-6C4EDBEB69A9}">
      <dsp:nvSpPr>
        <dsp:cNvPr id="0" name=""/>
        <dsp:cNvSpPr/>
      </dsp:nvSpPr>
      <dsp:spPr>
        <a:xfrm>
          <a:off x="777135" y="26450"/>
          <a:ext cx="2108112" cy="97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6" tIns="103546" rIns="103546" bIns="1035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 Collection</a:t>
          </a:r>
          <a:endParaRPr lang="en-US" sz="1900" kern="1200" dirty="0"/>
        </a:p>
      </dsp:txBody>
      <dsp:txXfrm>
        <a:off x="777135" y="26450"/>
        <a:ext cx="2108112" cy="978382"/>
      </dsp:txXfrm>
    </dsp:sp>
    <dsp:sp modelId="{E0C5A54D-48FF-4739-8282-F46BF1C8DD75}">
      <dsp:nvSpPr>
        <dsp:cNvPr id="0" name=""/>
        <dsp:cNvSpPr/>
      </dsp:nvSpPr>
      <dsp:spPr>
        <a:xfrm>
          <a:off x="3154136" y="4"/>
          <a:ext cx="2457405" cy="97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6" tIns="103546" rIns="103546" bIns="1035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Download data from Kaggle.com</a:t>
          </a:r>
        </a:p>
      </dsp:txBody>
      <dsp:txXfrm>
        <a:off x="3154136" y="4"/>
        <a:ext cx="2457405" cy="978382"/>
      </dsp:txXfrm>
    </dsp:sp>
    <dsp:sp modelId="{D133B585-6991-4854-97F5-85DB51BAE991}">
      <dsp:nvSpPr>
        <dsp:cNvPr id="0" name=""/>
        <dsp:cNvSpPr/>
      </dsp:nvSpPr>
      <dsp:spPr>
        <a:xfrm>
          <a:off x="-6447" y="1236201"/>
          <a:ext cx="5725916" cy="9783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254B6-101D-4582-8A7D-4E19A3489541}">
      <dsp:nvSpPr>
        <dsp:cNvPr id="0" name=""/>
        <dsp:cNvSpPr/>
      </dsp:nvSpPr>
      <dsp:spPr>
        <a:xfrm>
          <a:off x="289513" y="1456337"/>
          <a:ext cx="538110" cy="538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7E35F-A98B-4C55-B37B-EEC687A36C96}">
      <dsp:nvSpPr>
        <dsp:cNvPr id="0" name=""/>
        <dsp:cNvSpPr/>
      </dsp:nvSpPr>
      <dsp:spPr>
        <a:xfrm>
          <a:off x="762592" y="1249429"/>
          <a:ext cx="2151779" cy="97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6" tIns="103546" rIns="103546" bIns="1035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 Preprocessing</a:t>
          </a:r>
          <a:endParaRPr lang="en-US" sz="1900" kern="1200"/>
        </a:p>
      </dsp:txBody>
      <dsp:txXfrm>
        <a:off x="762592" y="1249429"/>
        <a:ext cx="2151779" cy="978382"/>
      </dsp:txXfrm>
    </dsp:sp>
    <dsp:sp modelId="{2BA8D408-4867-4CFF-8B39-C86A9C8AD459}">
      <dsp:nvSpPr>
        <dsp:cNvPr id="0" name=""/>
        <dsp:cNvSpPr/>
      </dsp:nvSpPr>
      <dsp:spPr>
        <a:xfrm>
          <a:off x="3161238" y="1222983"/>
          <a:ext cx="2491230" cy="97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6" tIns="103546" rIns="103546" bIns="1035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Put data in uniform format and remove unnecessary words and phrases</a:t>
          </a:r>
        </a:p>
      </dsp:txBody>
      <dsp:txXfrm>
        <a:off x="3161238" y="1222983"/>
        <a:ext cx="2491230" cy="978382"/>
      </dsp:txXfrm>
    </dsp:sp>
    <dsp:sp modelId="{14FF0DAF-BA70-4E90-8ACC-A26B8DC6964A}">
      <dsp:nvSpPr>
        <dsp:cNvPr id="0" name=""/>
        <dsp:cNvSpPr/>
      </dsp:nvSpPr>
      <dsp:spPr>
        <a:xfrm>
          <a:off x="-6447" y="2459180"/>
          <a:ext cx="5725916" cy="9783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71585-DD57-4549-9170-6D9C4D053906}">
      <dsp:nvSpPr>
        <dsp:cNvPr id="0" name=""/>
        <dsp:cNvSpPr/>
      </dsp:nvSpPr>
      <dsp:spPr>
        <a:xfrm>
          <a:off x="289513" y="2679316"/>
          <a:ext cx="538110" cy="538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A8A84-1AB8-45D1-8045-50CFAB86D4D2}">
      <dsp:nvSpPr>
        <dsp:cNvPr id="0" name=""/>
        <dsp:cNvSpPr/>
      </dsp:nvSpPr>
      <dsp:spPr>
        <a:xfrm>
          <a:off x="777135" y="2472407"/>
          <a:ext cx="2108112" cy="97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6" tIns="103546" rIns="103546" bIns="1035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Text Mining</a:t>
          </a:r>
        </a:p>
      </dsp:txBody>
      <dsp:txXfrm>
        <a:off x="777135" y="2472407"/>
        <a:ext cx="2108112" cy="978382"/>
      </dsp:txXfrm>
    </dsp:sp>
    <dsp:sp modelId="{E144F260-BBD7-4A5D-A697-F35CCD2336BD}">
      <dsp:nvSpPr>
        <dsp:cNvPr id="0" name=""/>
        <dsp:cNvSpPr/>
      </dsp:nvSpPr>
      <dsp:spPr>
        <a:xfrm>
          <a:off x="3154136" y="2445962"/>
          <a:ext cx="2457405" cy="97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6" tIns="103546" rIns="103546" bIns="1035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Process the data and tokenize the documents</a:t>
          </a:r>
        </a:p>
      </dsp:txBody>
      <dsp:txXfrm>
        <a:off x="3154136" y="2445962"/>
        <a:ext cx="2457405" cy="978382"/>
      </dsp:txXfrm>
    </dsp:sp>
    <dsp:sp modelId="{1018E152-9B48-488E-A0F2-2B41D94C8BFB}">
      <dsp:nvSpPr>
        <dsp:cNvPr id="0" name=""/>
        <dsp:cNvSpPr/>
      </dsp:nvSpPr>
      <dsp:spPr>
        <a:xfrm>
          <a:off x="-6447" y="3682158"/>
          <a:ext cx="5725916" cy="9783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0052B-B638-41F0-B33C-135EF41CEB1D}">
      <dsp:nvSpPr>
        <dsp:cNvPr id="0" name=""/>
        <dsp:cNvSpPr/>
      </dsp:nvSpPr>
      <dsp:spPr>
        <a:xfrm>
          <a:off x="289513" y="3902294"/>
          <a:ext cx="538110" cy="5381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9C4D3-3CB3-4C12-948A-EB37FD4AACED}">
      <dsp:nvSpPr>
        <dsp:cNvPr id="0" name=""/>
        <dsp:cNvSpPr/>
      </dsp:nvSpPr>
      <dsp:spPr>
        <a:xfrm>
          <a:off x="777135" y="3695386"/>
          <a:ext cx="2108112" cy="97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6" tIns="103546" rIns="103546" bIns="1035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Methodology</a:t>
          </a:r>
          <a:endParaRPr lang="en-US" sz="1900" kern="1200"/>
        </a:p>
      </dsp:txBody>
      <dsp:txXfrm>
        <a:off x="777135" y="3695386"/>
        <a:ext cx="2108112" cy="978382"/>
      </dsp:txXfrm>
    </dsp:sp>
    <dsp:sp modelId="{1F0FA66D-866E-4401-AE9D-529618343C94}">
      <dsp:nvSpPr>
        <dsp:cNvPr id="0" name=""/>
        <dsp:cNvSpPr/>
      </dsp:nvSpPr>
      <dsp:spPr>
        <a:xfrm>
          <a:off x="3154136" y="3668940"/>
          <a:ext cx="2457405" cy="97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6" tIns="103546" rIns="103546" bIns="1035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Frequent n-grams and perform sentiment analysis</a:t>
          </a:r>
        </a:p>
      </dsp:txBody>
      <dsp:txXfrm>
        <a:off x="3154136" y="3668940"/>
        <a:ext cx="2457405" cy="978382"/>
      </dsp:txXfrm>
    </dsp:sp>
    <dsp:sp modelId="{9E76F9BE-356F-4CDA-8894-FE8414C3A8A9}">
      <dsp:nvSpPr>
        <dsp:cNvPr id="0" name=""/>
        <dsp:cNvSpPr/>
      </dsp:nvSpPr>
      <dsp:spPr>
        <a:xfrm>
          <a:off x="0" y="4918360"/>
          <a:ext cx="5725916" cy="9783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352E4-72AC-4113-923C-74D1E5B22693}">
      <dsp:nvSpPr>
        <dsp:cNvPr id="0" name=""/>
        <dsp:cNvSpPr/>
      </dsp:nvSpPr>
      <dsp:spPr>
        <a:xfrm>
          <a:off x="289513" y="5125273"/>
          <a:ext cx="538110" cy="5381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78CF7-B70F-4D54-B92C-D235C5DECD92}">
      <dsp:nvSpPr>
        <dsp:cNvPr id="0" name=""/>
        <dsp:cNvSpPr/>
      </dsp:nvSpPr>
      <dsp:spPr>
        <a:xfrm>
          <a:off x="777135" y="4918360"/>
          <a:ext cx="2108112" cy="97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6" tIns="103546" rIns="103546" bIns="1035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Results</a:t>
          </a:r>
        </a:p>
      </dsp:txBody>
      <dsp:txXfrm>
        <a:off x="777135" y="4918360"/>
        <a:ext cx="2108112" cy="978382"/>
      </dsp:txXfrm>
    </dsp:sp>
    <dsp:sp modelId="{E1EFB1CA-FA4E-44F5-95B2-FAC1E6B517E5}">
      <dsp:nvSpPr>
        <dsp:cNvPr id="0" name=""/>
        <dsp:cNvSpPr/>
      </dsp:nvSpPr>
      <dsp:spPr>
        <a:xfrm>
          <a:off x="3154136" y="4891909"/>
          <a:ext cx="2457405" cy="97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6" tIns="103546" rIns="103546" bIns="1035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Extract most frequently occurring n-grams to derive results</a:t>
          </a:r>
          <a:endParaRPr lang="en-US" sz="1400" kern="1200" dirty="0"/>
        </a:p>
      </dsp:txBody>
      <dsp:txXfrm>
        <a:off x="3154136" y="4891909"/>
        <a:ext cx="2457405" cy="978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E61490-0E8B-644D-8D6F-07FD60935E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BC33-5051-4F47-9BDC-B6BF899F99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0B59F-B68B-F44C-8E5A-5E36736389EC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2F1AE-0268-9D47-9C57-E38840087F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B0A12-556D-4040-BD94-D45B66FF4E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9D23-156F-764B-89C5-48BBF252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197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F39DE-44BD-9F4B-B4BB-A575182E7BAB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0C0C2-B960-6944-9880-3960BE984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65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EF39DE-44BD-9F4B-B4BB-A575182E7BAB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0C0C2-B960-6944-9880-3960BE984E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6B0C-8155-43AE-A6D0-57072E154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25A9B-71A4-480D-BBEB-9729C0D1A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0279-6FE3-4263-B8C8-B1B2904B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C1A1-3679-4FEC-8E1C-6E89DB64342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4824F-2F0D-4CA1-8A24-09C5D749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23905-FA1C-4AAB-88A2-5979C2F9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4448B-3EBB-40AA-9017-9DA4F7816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0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8769-1628-46DE-99E3-8E8EB17F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23DAC-D368-4B85-90A0-A2E3FE723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FE6B7-7378-4DD8-AEB3-EEE6AF83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C1A1-3679-4FEC-8E1C-6E89DB64342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348DF-BC61-4518-BAAB-EFCC1C07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290B-AAE9-4164-88EA-CFB39B5A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958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503A5-ED48-419B-8670-308F4610B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E2050-22FF-47E5-96C2-0F7C771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B931-64AE-40B8-989A-A84CC574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C1A1-3679-4FEC-8E1C-6E89DB64342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042C7-9FEC-4011-8FA9-B520D8AD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986E-18C9-4593-97C6-E8BE5C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557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20FC6C-C2D0-784B-96BF-963AD9FF95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B35FC4C-0992-9C4F-887E-D7F68C1AA6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90571"/>
            <a:ext cx="9144000" cy="6688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E46AAA0-E2EF-E44A-A6D5-B654577319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113184"/>
            <a:ext cx="9144000" cy="1507606"/>
          </a:xfrm>
          <a:prstGeom prst="rect">
            <a:avLst/>
          </a:prstGeom>
        </p:spPr>
        <p:txBody>
          <a:bodyPr anchor="b"/>
          <a:lstStyle>
            <a:lvl1pPr>
              <a:defRPr b="0" i="0">
                <a:solidFill>
                  <a:srgbClr val="234078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28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188F5E-23B4-8345-B2A5-105EF759DF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-1"/>
            <a:ext cx="1219200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CD065-015B-2A4A-91EC-6E198CAAB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6353"/>
          </a:xfrm>
          <a:prstGeom prst="rect">
            <a:avLst/>
          </a:prstGeom>
        </p:spPr>
        <p:txBody>
          <a:bodyPr anchor="ctr"/>
          <a:lstStyle>
            <a:lvl1pPr>
              <a:defRPr b="0" i="0">
                <a:solidFill>
                  <a:srgbClr val="7E9FC3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39DD-54B2-D940-A95F-4337D9F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10515599" cy="4785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9DC2A-0A86-AC42-B596-6044546DBD64}"/>
              </a:ext>
            </a:extLst>
          </p:cNvPr>
          <p:cNvSpPr txBox="1"/>
          <p:nvPr userDrawn="1"/>
        </p:nvSpPr>
        <p:spPr>
          <a:xfrm>
            <a:off x="11625944" y="638351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CE81201-A5F3-B248-8E6A-3DAD79E0A584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4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233B-2C3B-42FC-8A58-76645D20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BF5A-7C61-4336-AFC2-4CD8021C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F03A-7CEF-4E23-8FCE-272FCE8C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C1A1-3679-4FEC-8E1C-6E89DB64342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7BBCB-B035-400B-B2BD-C76E5B49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7C14-5157-46FA-9761-A83C8228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62CB0-2005-4D9A-A266-1AA73CD7FC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-1"/>
            <a:ext cx="12192002" cy="6858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82DC06-1239-43EA-8BF7-5491171FD91B}"/>
              </a:ext>
            </a:extLst>
          </p:cNvPr>
          <p:cNvSpPr txBox="1"/>
          <p:nvPr userDrawn="1"/>
        </p:nvSpPr>
        <p:spPr>
          <a:xfrm>
            <a:off x="11625944" y="638351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CE81201-A5F3-B248-8E6A-3DAD79E0A584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4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32E6-421A-4E5A-AD4F-0CE3D953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0740-22E2-4686-9807-B0A05426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6E8CF-CA4F-4613-AECF-0A88E0BA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C1A1-3679-4FEC-8E1C-6E89DB64342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EE1C-940B-4E8C-808F-8F69F303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19AD3-04E2-42CC-ACA1-EA8744D6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448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783F-473A-4393-9DF5-019915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456F-C5C1-44F4-9C7F-9607BCDA2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B347D-EE4B-48E0-ACC5-86A328824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04CBC-C8CB-4662-9DF9-3E036C62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C1A1-3679-4FEC-8E1C-6E89DB64342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E4F14-9F35-4999-9E15-5D8849C7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CA150-B5C4-4ED8-8A07-1BD35A2E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114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64BB-05DF-49F7-9A8D-344FC41A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8F0D-A79C-4F04-BE57-BB846533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0BA60-4782-493C-B11F-29BB720D9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8D021-6498-4EE4-902F-8E5E71DB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24C44-0934-4B72-80AB-58E298B1D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DB6D8-6309-445D-8CE3-C72928A0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C1A1-3679-4FEC-8E1C-6E89DB64342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40147-9CA5-4828-AD55-B35D5842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F277D-EC45-4B00-A5A5-91116EC5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01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E465-2E98-4897-A2E4-AA571424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3C818-92C2-4E54-B9F8-E71D7366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C1A1-3679-4FEC-8E1C-6E89DB64342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CD371-44C7-4639-BE14-6372A1E3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E9AF4-5C03-491C-B35A-CA55F5B0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865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504A9-EE3B-4538-983E-AF3A00E8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C1A1-3679-4FEC-8E1C-6E89DB64342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811F0-BF2A-440E-909C-BF39A532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CA096-DBF8-4F80-A4C6-01429E0C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70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28B4-FAB4-484D-A613-2FFE87F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CF0A-4BE9-4CDA-956E-EB2140D5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BCA1-07FD-4C63-B38F-0DBC9126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EC632-E799-4824-A171-ADCEC43E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C1A1-3679-4FEC-8E1C-6E89DB64342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CB149-C2C5-40FF-B3A0-11548C90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D4D9B-C0AE-4BB9-A691-F583EAE3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5797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53FE-2AF2-44CF-9C5C-1EE6B015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12C23-95F2-4338-B003-CC3B25F66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810B1-9EB2-4616-AA7A-287941CD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55B6-DFFB-4B61-A267-6E270B41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C1A1-3679-4FEC-8E1C-6E89DB64342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EFA1-6454-4170-ACC2-81551566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64DC5-188E-4A14-80FD-B1D6BE10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746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04596-1091-499F-B0D7-DB81CC02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F4F7E-2E1B-4481-BD79-7D4E9EFF4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7D71D-97AC-4D62-A622-909B32601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C1A1-3679-4FEC-8E1C-6E89DB64342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3D5C-1B09-4387-9269-D6AD65C02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262D-C229-49BC-9604-3FC2E3B0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5DDA7-82EF-44B2-BA5B-3EBCF1BB2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49" r:id="rId12"/>
    <p:sldLayoutId id="214748365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5D5106-4953-9A4C-BA98-584B4158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750"/>
            <a:ext cx="9144000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TripAdvisor Reviews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8E74D87-3922-4B32-A858-65888B7DE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750" y="2551443"/>
            <a:ext cx="5613919" cy="483099"/>
          </a:xfrm>
        </p:spPr>
        <p:txBody>
          <a:bodyPr/>
          <a:lstStyle/>
          <a:p>
            <a:r>
              <a:rPr lang="en-IN" dirty="0"/>
              <a:t>Nidhi Danayak</a:t>
            </a:r>
          </a:p>
        </p:txBody>
      </p:sp>
    </p:spTree>
    <p:extLst>
      <p:ext uri="{BB962C8B-B14F-4D97-AF65-F5344CB8AC3E}">
        <p14:creationId xmlns:p14="http://schemas.microsoft.com/office/powerpoint/2010/main" val="199959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DF50-FDC2-4D2B-BC00-495DA18D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11E8-0CF7-44D9-B6C1-AF1CAB63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3C0E-C21F-4FF4-B640-DA00934344C1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CB7B-1201-4491-BC67-4BE26BA8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7FF9-F9E3-49EA-9B51-28E135DE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07F0F407-EDEF-4CEC-9AC5-0A878940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84" y="1825625"/>
            <a:ext cx="5989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73EC-B591-4A12-A4D1-15DF67E3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03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C36CC-E51C-4616-B906-708EB27BB10F}"/>
              </a:ext>
            </a:extLst>
          </p:cNvPr>
          <p:cNvSpPr txBox="1"/>
          <p:nvPr/>
        </p:nvSpPr>
        <p:spPr>
          <a:xfrm>
            <a:off x="7882145" y="5673447"/>
            <a:ext cx="22020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Negative Word Cloud</a:t>
            </a:r>
            <a:endParaRPr lang="en-US" b="1">
              <a:cs typeface="Calibr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AC690-95D5-439A-AA58-4A96E132D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169" y="1371600"/>
            <a:ext cx="9220200" cy="4114800"/>
          </a:xfrm>
        </p:spPr>
      </p:pic>
    </p:spTree>
    <p:extLst>
      <p:ext uri="{BB962C8B-B14F-4D97-AF65-F5344CB8AC3E}">
        <p14:creationId xmlns:p14="http://schemas.microsoft.com/office/powerpoint/2010/main" val="222931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9D07-82A5-47D6-8898-046E2648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355796"/>
            <a:ext cx="10515600" cy="47463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+mj-lt"/>
              </a:rPr>
              <a:t>Positive Reviews: Highest Occurring trigrams 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7671CE-A5AB-4598-8682-32A5EE4E5D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9598332"/>
              </p:ext>
            </p:extLst>
          </p:nvPr>
        </p:nvGraphicFramePr>
        <p:xfrm>
          <a:off x="618930" y="830426"/>
          <a:ext cx="10954140" cy="485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546">
                  <a:extLst>
                    <a:ext uri="{9D8B030D-6E8A-4147-A177-3AD203B41FA5}">
                      <a16:colId xmlns:a16="http://schemas.microsoft.com/office/drawing/2014/main" val="538457296"/>
                    </a:ext>
                  </a:extLst>
                </a:gridCol>
                <a:gridCol w="3108685">
                  <a:extLst>
                    <a:ext uri="{9D8B030D-6E8A-4147-A177-3AD203B41FA5}">
                      <a16:colId xmlns:a16="http://schemas.microsoft.com/office/drawing/2014/main" val="4092563735"/>
                    </a:ext>
                  </a:extLst>
                </a:gridCol>
                <a:gridCol w="2901997">
                  <a:extLst>
                    <a:ext uri="{9D8B030D-6E8A-4147-A177-3AD203B41FA5}">
                      <a16:colId xmlns:a16="http://schemas.microsoft.com/office/drawing/2014/main" val="1797069948"/>
                    </a:ext>
                  </a:extLst>
                </a:gridCol>
                <a:gridCol w="3217912">
                  <a:extLst>
                    <a:ext uri="{9D8B030D-6E8A-4147-A177-3AD203B41FA5}">
                      <a16:colId xmlns:a16="http://schemas.microsoft.com/office/drawing/2014/main" val="716248902"/>
                    </a:ext>
                  </a:extLst>
                </a:gridCol>
              </a:tblGrid>
              <a:tr h="823957">
                <a:tc>
                  <a:txBody>
                    <a:bodyPr/>
                    <a:lstStyle/>
                    <a:p>
                      <a:r>
                        <a:rPr lang="en-US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Corpus Frequencies (highest 81363—lowest 94)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6390"/>
                  </a:ext>
                </a:extLst>
              </a:tr>
              <a:tr h="1066917">
                <a:tc>
                  <a:txBody>
                    <a:bodyPr/>
                    <a:lstStyle/>
                    <a:p>
                      <a:r>
                        <a:rPr lang="en-US" dirty="0"/>
                        <a:t>Friendly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staff </a:t>
                      </a:r>
                      <a:r>
                        <a:rPr lang="en-US" sz="1600" dirty="0" err="1"/>
                        <a:t>friendli</a:t>
                      </a:r>
                      <a:r>
                        <a:rPr lang="en-US" sz="1600" dirty="0"/>
                        <a:t> help,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hotel staff </a:t>
                      </a:r>
                      <a:r>
                        <a:rPr lang="en-US" sz="1600" dirty="0" err="1"/>
                        <a:t>friendli</a:t>
                      </a:r>
                      <a:r>
                        <a:rPr lang="en-US" sz="1600" dirty="0"/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staff help </a:t>
                      </a:r>
                      <a:r>
                        <a:rPr lang="en-US" sz="1600" dirty="0" err="1"/>
                        <a:t>friendli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staff </a:t>
                      </a:r>
                      <a:r>
                        <a:rPr lang="en-US" sz="1600" dirty="0" err="1"/>
                        <a:t>extrem</a:t>
                      </a:r>
                      <a:r>
                        <a:rPr lang="en-US" sz="1600" dirty="0"/>
                        <a:t> 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81363, </a:t>
                      </a:r>
                    </a:p>
                    <a:p>
                      <a:r>
                        <a:rPr lang="en-US" sz="1600" dirty="0"/>
                        <a:t>27251, </a:t>
                      </a:r>
                    </a:p>
                    <a:p>
                      <a:r>
                        <a:rPr lang="en-US" sz="1600" dirty="0"/>
                        <a:t>22321, </a:t>
                      </a:r>
                    </a:p>
                    <a:p>
                      <a:r>
                        <a:rPr lang="en-US" sz="1600" dirty="0"/>
                        <a:t>14303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Thoroughly enjoyed our stay in Monaco, room comfortable lovely amenities friendly staff. Will definitely come 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83219"/>
                  </a:ext>
                </a:extLst>
              </a:tr>
              <a:tr h="1071145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Hotel great </a:t>
                      </a:r>
                      <a:r>
                        <a:rPr lang="en-US" sz="1600" dirty="0" err="1"/>
                        <a:t>locat</a:t>
                      </a:r>
                      <a:r>
                        <a:rPr lang="en-US" sz="1600" dirty="0"/>
                        <a:t>, </a:t>
                      </a:r>
                    </a:p>
                    <a:p>
                      <a:r>
                        <a:rPr lang="en-US" sz="1600" dirty="0" err="1"/>
                        <a:t>easi</a:t>
                      </a:r>
                      <a:r>
                        <a:rPr lang="en-US" sz="1600" dirty="0"/>
                        <a:t> walk </a:t>
                      </a:r>
                      <a:r>
                        <a:rPr lang="en-US" sz="1600" dirty="0" err="1"/>
                        <a:t>distanc</a:t>
                      </a:r>
                      <a:r>
                        <a:rPr lang="en-US" sz="1600" dirty="0"/>
                        <a:t>, </a:t>
                      </a:r>
                    </a:p>
                    <a:p>
                      <a:r>
                        <a:rPr lang="en-US" sz="1600" dirty="0" err="1"/>
                        <a:t>minut</a:t>
                      </a:r>
                      <a:r>
                        <a:rPr lang="en-US" sz="1600" dirty="0"/>
                        <a:t> walk </a:t>
                      </a:r>
                      <a:r>
                        <a:rPr lang="en-US" sz="1600" dirty="0" err="1"/>
                        <a:t>awai</a:t>
                      </a:r>
                      <a:r>
                        <a:rPr lang="en-US" sz="1600" dirty="0"/>
                        <a:t>, </a:t>
                      </a:r>
                    </a:p>
                    <a:p>
                      <a:r>
                        <a:rPr lang="en-US" sz="1600" dirty="0" err="1"/>
                        <a:t>minut</a:t>
                      </a:r>
                      <a:r>
                        <a:rPr lang="en-US" sz="1600" dirty="0"/>
                        <a:t> walk 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51960</a:t>
                      </a:r>
                    </a:p>
                    <a:p>
                      <a:r>
                        <a:rPr lang="en-US" sz="1600" dirty="0"/>
                        <a:t>27146</a:t>
                      </a:r>
                    </a:p>
                    <a:p>
                      <a:r>
                        <a:rPr lang="en-US" sz="1600" dirty="0"/>
                        <a:t>26690</a:t>
                      </a:r>
                    </a:p>
                    <a:p>
                      <a:r>
                        <a:rPr lang="en-US" sz="1600" dirty="0"/>
                        <a:t>18940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great hotel, good sized clean rooms, helpful staff, unbeatable location, walk door pikes market original Starbucks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18613"/>
                  </a:ext>
                </a:extLst>
              </a:tr>
              <a:tr h="823957">
                <a:tc>
                  <a:txBody>
                    <a:bodyPr/>
                    <a:lstStyle/>
                    <a:p>
                      <a:r>
                        <a:rPr lang="en-US" dirty="0"/>
                        <a:t>Amenities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King size bed</a:t>
                      </a:r>
                    </a:p>
                    <a:p>
                      <a:r>
                        <a:rPr lang="en-US" sz="1600" dirty="0"/>
                        <a:t>Flat screen tv</a:t>
                      </a:r>
                    </a:p>
                    <a:p>
                      <a:r>
                        <a:rPr lang="en-US" sz="1600" dirty="0"/>
                        <a:t>Free internet access</a:t>
                      </a:r>
                    </a:p>
                    <a:p>
                      <a:r>
                        <a:rPr lang="en-US" sz="1600" dirty="0"/>
                        <a:t>bed </a:t>
                      </a:r>
                      <a:r>
                        <a:rPr lang="en-US" sz="1600" dirty="0" err="1"/>
                        <a:t>extrem</a:t>
                      </a:r>
                      <a:r>
                        <a:rPr lang="en-US" sz="1600" dirty="0"/>
                        <a:t> comfort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53878</a:t>
                      </a:r>
                    </a:p>
                    <a:p>
                      <a:r>
                        <a:rPr lang="en-US" sz="1600" dirty="0"/>
                        <a:t>44782</a:t>
                      </a:r>
                    </a:p>
                    <a:p>
                      <a:r>
                        <a:rPr lang="en-US" sz="1600" dirty="0"/>
                        <a:t>27048</a:t>
                      </a:r>
                    </a:p>
                    <a:p>
                      <a:r>
                        <a:rPr lang="en-US" sz="1600" dirty="0"/>
                        <a:t>14070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super clean room immaculate bathroom, big king bed flat screen plasma note tv guest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70295"/>
                  </a:ext>
                </a:extLst>
              </a:tr>
              <a:tr h="329583">
                <a:tc>
                  <a:txBody>
                    <a:bodyPr/>
                    <a:lstStyle/>
                    <a:p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Room good size</a:t>
                      </a:r>
                    </a:p>
                    <a:p>
                      <a:r>
                        <a:rPr lang="en-US" sz="1600" dirty="0"/>
                        <a:t>room </a:t>
                      </a:r>
                      <a:r>
                        <a:rPr lang="en-US" sz="1600" dirty="0" err="1"/>
                        <a:t>spaciou</a:t>
                      </a:r>
                      <a:r>
                        <a:rPr lang="en-US" sz="1600" dirty="0"/>
                        <a:t> clean</a:t>
                      </a:r>
                    </a:p>
                    <a:p>
                      <a:r>
                        <a:rPr lang="en-US" sz="1600" dirty="0"/>
                        <a:t>room clean comfort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20618</a:t>
                      </a:r>
                    </a:p>
                    <a:p>
                      <a:r>
                        <a:rPr lang="en-US" sz="1600" dirty="0"/>
                        <a:t>16749</a:t>
                      </a:r>
                    </a:p>
                    <a:p>
                      <a:r>
                        <a:rPr lang="en-US" sz="1600" dirty="0"/>
                        <a:t>17758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rooms clean and roomy not mention vibe French quarter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8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75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9D07-82A5-47D6-8898-046E2648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355796"/>
            <a:ext cx="10515600" cy="47463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+mj-lt"/>
              </a:rPr>
              <a:t>Negative Reviews: Highest Occurring trigrams 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7671CE-A5AB-4598-8682-32A5EE4E5D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4985094"/>
              </p:ext>
            </p:extLst>
          </p:nvPr>
        </p:nvGraphicFramePr>
        <p:xfrm>
          <a:off x="838986" y="830428"/>
          <a:ext cx="10805616" cy="5671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996">
                  <a:extLst>
                    <a:ext uri="{9D8B030D-6E8A-4147-A177-3AD203B41FA5}">
                      <a16:colId xmlns:a16="http://schemas.microsoft.com/office/drawing/2014/main" val="538457296"/>
                    </a:ext>
                  </a:extLst>
                </a:gridCol>
                <a:gridCol w="1843594">
                  <a:extLst>
                    <a:ext uri="{9D8B030D-6E8A-4147-A177-3AD203B41FA5}">
                      <a16:colId xmlns:a16="http://schemas.microsoft.com/office/drawing/2014/main" val="4092563735"/>
                    </a:ext>
                  </a:extLst>
                </a:gridCol>
                <a:gridCol w="2921388">
                  <a:extLst>
                    <a:ext uri="{9D8B030D-6E8A-4147-A177-3AD203B41FA5}">
                      <a16:colId xmlns:a16="http://schemas.microsoft.com/office/drawing/2014/main" val="1797069948"/>
                    </a:ext>
                  </a:extLst>
                </a:gridCol>
                <a:gridCol w="3904638">
                  <a:extLst>
                    <a:ext uri="{9D8B030D-6E8A-4147-A177-3AD203B41FA5}">
                      <a16:colId xmlns:a16="http://schemas.microsoft.com/office/drawing/2014/main" val="716248902"/>
                    </a:ext>
                  </a:extLst>
                </a:gridCol>
              </a:tblGrid>
              <a:tr h="672283">
                <a:tc>
                  <a:txBody>
                    <a:bodyPr/>
                    <a:lstStyle/>
                    <a:p>
                      <a:r>
                        <a:rPr lang="en-US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Corpus Frequencies (highest 30058—lowest 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6390"/>
                  </a:ext>
                </a:extLst>
              </a:tr>
              <a:tr h="1743087">
                <a:tc>
                  <a:txBody>
                    <a:bodyPr/>
                    <a:lstStyle/>
                    <a:p>
                      <a:r>
                        <a:rPr lang="en-US" dirty="0"/>
                        <a:t>Mechanical issues/inconveniences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Did not 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room not </a:t>
                      </a:r>
                      <a:r>
                        <a:rPr lang="en-US" sz="1600" dirty="0" err="1"/>
                        <a:t>readi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did </a:t>
                      </a:r>
                      <a:r>
                        <a:rPr lang="en-US" sz="1600" dirty="0" err="1"/>
                        <a:t>nt</a:t>
                      </a:r>
                      <a:r>
                        <a:rPr lang="en-US" sz="1600" dirty="0"/>
                        <a:t> 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 hot water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 air </a:t>
                      </a:r>
                      <a:r>
                        <a:rPr lang="en-US" sz="1600" dirty="0" err="1"/>
                        <a:t>condit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did not lock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phone did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30058</a:t>
                      </a:r>
                    </a:p>
                    <a:p>
                      <a:r>
                        <a:rPr lang="en-US" sz="1600" dirty="0"/>
                        <a:t>15022</a:t>
                      </a:r>
                    </a:p>
                    <a:p>
                      <a:r>
                        <a:rPr lang="en-US" sz="1600" dirty="0"/>
                        <a:t>19814</a:t>
                      </a:r>
                    </a:p>
                    <a:p>
                      <a:r>
                        <a:rPr lang="en-US" sz="1600" dirty="0"/>
                        <a:t>9149</a:t>
                      </a:r>
                    </a:p>
                    <a:p>
                      <a:r>
                        <a:rPr lang="en-US" sz="1600" dirty="0"/>
                        <a:t>7722</a:t>
                      </a:r>
                    </a:p>
                    <a:p>
                      <a:r>
                        <a:rPr lang="en-US" sz="1600" dirty="0"/>
                        <a:t>4286</a:t>
                      </a:r>
                    </a:p>
                    <a:p>
                      <a:r>
                        <a:rPr lang="en-US" sz="1600" dirty="0"/>
                        <a:t>3926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room basic, nothing excited, things thermostat did not work unable shut air </a:t>
                      </a:r>
                      <a:r>
                        <a:rPr lang="en-US" sz="1600" dirty="0" err="1"/>
                        <a:t>conditioning.the</a:t>
                      </a:r>
                      <a:r>
                        <a:rPr lang="en-US" sz="1600" dirty="0"/>
                        <a:t> day checking called manager requested refund, listening problems </a:t>
                      </a:r>
                      <a:r>
                        <a:rPr lang="en-US" sz="1600" dirty="0" err="1"/>
                        <a:t>encoutered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83219"/>
                  </a:ext>
                </a:extLst>
              </a:tr>
              <a:tr h="1034035">
                <a:tc>
                  <a:txBody>
                    <a:bodyPr/>
                    <a:lstStyle/>
                    <a:p>
                      <a:r>
                        <a:rPr lang="en-US" dirty="0"/>
                        <a:t>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room not clean</a:t>
                      </a:r>
                    </a:p>
                    <a:p>
                      <a:r>
                        <a:rPr lang="en-US" sz="1600" dirty="0" err="1"/>
                        <a:t>Dirti</a:t>
                      </a:r>
                      <a:r>
                        <a:rPr lang="en-US" sz="1600" dirty="0"/>
                        <a:t> did </a:t>
                      </a:r>
                      <a:r>
                        <a:rPr lang="en-US" sz="1600" dirty="0" err="1"/>
                        <a:t>nt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Dirti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unaccommod</a:t>
                      </a:r>
                      <a:r>
                        <a:rPr lang="en-US" sz="1600" dirty="0"/>
                        <a:t> hotel</a:t>
                      </a:r>
                    </a:p>
                    <a:p>
                      <a:r>
                        <a:rPr lang="en-US" sz="1600" dirty="0"/>
                        <a:t>Room </a:t>
                      </a:r>
                      <a:r>
                        <a:rPr lang="en-US" sz="1600" dirty="0" err="1"/>
                        <a:t>pathet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dirti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8310</a:t>
                      </a:r>
                    </a:p>
                    <a:p>
                      <a:r>
                        <a:rPr lang="en-US" sz="1600" dirty="0"/>
                        <a:t>1180</a:t>
                      </a:r>
                    </a:p>
                    <a:p>
                      <a:r>
                        <a:rPr lang="en-US" sz="1600" dirty="0"/>
                        <a:t>1032</a:t>
                      </a:r>
                    </a:p>
                    <a:p>
                      <a:r>
                        <a:rPr lang="en-US" sz="1600" dirty="0"/>
                        <a:t>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tiny rooms toilet/shower unit room rooms smell like sewer hallways smell like raid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18613"/>
                  </a:ext>
                </a:extLst>
              </a:tr>
              <a:tr h="797684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Staff did not</a:t>
                      </a:r>
                    </a:p>
                    <a:p>
                      <a:r>
                        <a:rPr lang="en-US" sz="1600" dirty="0" err="1"/>
                        <a:t>Servic</a:t>
                      </a:r>
                      <a:r>
                        <a:rPr lang="en-US" sz="1600" dirty="0"/>
                        <a:t> did not</a:t>
                      </a:r>
                    </a:p>
                    <a:p>
                      <a:r>
                        <a:rPr lang="en-US" sz="1600" dirty="0"/>
                        <a:t>Call desk told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5662</a:t>
                      </a:r>
                    </a:p>
                    <a:p>
                      <a:r>
                        <a:rPr lang="en-US" sz="1600" dirty="0"/>
                        <a:t>4392</a:t>
                      </a:r>
                    </a:p>
                    <a:p>
                      <a:r>
                        <a:rPr lang="en-US" sz="1600" dirty="0"/>
                        <a:t>3892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rude desk manager place ridiculous, 89.99 hotel smells old dirt customer service rude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82518"/>
                  </a:ext>
                </a:extLst>
              </a:tr>
              <a:tr h="1034035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Did not speak</a:t>
                      </a:r>
                    </a:p>
                    <a:p>
                      <a:r>
                        <a:rPr lang="en-US" sz="1600" dirty="0"/>
                        <a:t>Spoke little English</a:t>
                      </a:r>
                    </a:p>
                    <a:p>
                      <a:r>
                        <a:rPr lang="en-US" sz="1600" dirty="0"/>
                        <a:t>Did </a:t>
                      </a:r>
                      <a:r>
                        <a:rPr lang="en-US" sz="1600" dirty="0" err="1"/>
                        <a:t>nt</a:t>
                      </a:r>
                      <a:r>
                        <a:rPr lang="en-US" sz="1600" dirty="0"/>
                        <a:t> understand</a:t>
                      </a:r>
                    </a:p>
                    <a:p>
                      <a:r>
                        <a:rPr lang="en-US" sz="1600" dirty="0"/>
                        <a:t>Not speak </a:t>
                      </a:r>
                      <a:r>
                        <a:rPr lang="en-US" sz="1600" dirty="0" err="1"/>
                        <a:t>spanish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4228</a:t>
                      </a:r>
                    </a:p>
                    <a:p>
                      <a:r>
                        <a:rPr lang="en-US" sz="1600" dirty="0"/>
                        <a:t>3336</a:t>
                      </a:r>
                    </a:p>
                    <a:p>
                      <a:r>
                        <a:rPr lang="en-US" sz="1600" dirty="0"/>
                        <a:t>3136</a:t>
                      </a:r>
                    </a:p>
                    <a:p>
                      <a:r>
                        <a:rPr lang="en-US" sz="1600" dirty="0"/>
                        <a:t>2992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room service useless did not speak </a:t>
                      </a:r>
                      <a:r>
                        <a:rPr lang="en-US" sz="1600" dirty="0" err="1"/>
                        <a:t>english</a:t>
                      </a:r>
                      <a:r>
                        <a:rPr lang="en-US" sz="1600" dirty="0"/>
                        <a:t> worst room filthy floors looked like </a:t>
                      </a:r>
                      <a:r>
                        <a:rPr lang="en-US" sz="1600" dirty="0" err="1"/>
                        <a:t>n't</a:t>
                      </a:r>
                      <a:r>
                        <a:rPr lang="en-US" sz="1600" dirty="0"/>
                        <a:t> mopped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7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27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C398-98C7-4A3B-B83C-B2277307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Knime</a:t>
            </a:r>
            <a:r>
              <a:rPr lang="en-US" dirty="0"/>
              <a:t> TF-IDF </a:t>
            </a:r>
            <a:r>
              <a:rPr lang="en-US" dirty="0" err="1"/>
              <a:t>Visualziation</a:t>
            </a:r>
            <a:r>
              <a:rPr lang="en-US" dirty="0"/>
              <a:t> </a:t>
            </a:r>
            <a:r>
              <a:rPr lang="en-US"/>
              <a:t>Worflow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272D4-CD4E-4982-8C1D-B5692F55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F520-E7AA-41A9-9533-07833906DA10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C33D-8D46-4C0D-8BB6-A8C9B6F8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49C15-6614-4E48-B918-20B4B19D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14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079697-526C-4458-9333-0BCECD524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909" y="1380405"/>
            <a:ext cx="7360398" cy="4351338"/>
          </a:xfrm>
        </p:spPr>
      </p:pic>
    </p:spTree>
    <p:extLst>
      <p:ext uri="{BB962C8B-B14F-4D97-AF65-F5344CB8AC3E}">
        <p14:creationId xmlns:p14="http://schemas.microsoft.com/office/powerpoint/2010/main" val="18829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5C9C-07A4-4479-90D5-7777240F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2739"/>
            <a:ext cx="11117094" cy="69287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Positive Words with Highest Sum TF-IDF Frequency Measure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B8A-5C82-445A-B9A8-E095525A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90EA6D-AD37-4932-85D0-AE47430640C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E0E8-1EE9-41C0-9D35-E438A548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5DDA7-82EF-44B2-BA5B-3EBCF1BB2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5D7FF8-527A-4A2D-8B95-627648D4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44" y="948168"/>
            <a:ext cx="8665319" cy="49616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A5AC03-2B15-4F73-895E-D22AA27630DC}"/>
              </a:ext>
            </a:extLst>
          </p:cNvPr>
          <p:cNvSpPr txBox="1"/>
          <p:nvPr/>
        </p:nvSpPr>
        <p:spPr>
          <a:xfrm>
            <a:off x="707009" y="1640263"/>
            <a:ext cx="1765603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Friendly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Breakfast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Staff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Beach</a:t>
            </a:r>
          </a:p>
        </p:txBody>
      </p:sp>
    </p:spTree>
    <p:extLst>
      <p:ext uri="{BB962C8B-B14F-4D97-AF65-F5344CB8AC3E}">
        <p14:creationId xmlns:p14="http://schemas.microsoft.com/office/powerpoint/2010/main" val="175192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40D2-943C-45C7-A928-99F17B7C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50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Negative</a:t>
            </a:r>
            <a:r>
              <a:rPr lang="en-US" dirty="0"/>
              <a:t> </a:t>
            </a:r>
            <a:r>
              <a:rPr lang="en-US" sz="3600" b="1" dirty="0">
                <a:solidFill>
                  <a:srgbClr val="002060"/>
                </a:solidFill>
              </a:rPr>
              <a:t>Words with Highest Sum TF-IDF Frequency Measure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DAA949-33E9-4F15-9A67-7861F31C8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706" y="1390262"/>
            <a:ext cx="8233749" cy="45377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316BE-1802-4682-83F9-E8D01985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D8072-334B-40A1-95A9-EC0BAA44993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7A86-B58F-4418-940F-F71D53FE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5DDA7-82EF-44B2-BA5B-3EBCF1BB2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AF6FC-F1FB-44CD-84F3-F0972EAD9270}"/>
              </a:ext>
            </a:extLst>
          </p:cNvPr>
          <p:cNvSpPr txBox="1"/>
          <p:nvPr/>
        </p:nvSpPr>
        <p:spPr>
          <a:xfrm>
            <a:off x="707009" y="1640263"/>
            <a:ext cx="1765603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Night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Staff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Breakfast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Beach</a:t>
            </a:r>
          </a:p>
        </p:txBody>
      </p:sp>
    </p:spTree>
    <p:extLst>
      <p:ext uri="{BB962C8B-B14F-4D97-AF65-F5344CB8AC3E}">
        <p14:creationId xmlns:p14="http://schemas.microsoft.com/office/powerpoint/2010/main" val="190343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73EC-B591-4A12-A4D1-15DF67E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839C0-7C38-425E-8DD1-95552FB8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Python was used to do a Sentiment Analysis on the dataset.</a:t>
            </a:r>
          </a:p>
          <a:p>
            <a:r>
              <a:rPr lang="en-US" dirty="0"/>
              <a:t>Sentiment labels were added to transform this into a semi-supervised learning technique</a:t>
            </a:r>
          </a:p>
          <a:p>
            <a:r>
              <a:rPr lang="en-US" dirty="0"/>
              <a:t>As the data spread was imbalanced, this rather turned out to be challenging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0677-B53E-4231-8237-F14C5482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Flowchart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747E-93A5-4C0B-AF7A-F372AA5D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A7A9-4A4D-4F58-B605-14DD265634B0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88B91-9B46-480A-833D-470CC774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Tutorial) Text ANALYTICS for Beginners using NLTK - DataCamp">
            <a:extLst>
              <a:ext uri="{FF2B5EF4-FFF2-40B4-BE49-F238E27FC236}">
                <a16:creationId xmlns:a16="http://schemas.microsoft.com/office/drawing/2014/main" id="{1B536683-62CA-4B38-893D-2BA2FD02B1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33697"/>
            <a:ext cx="7067429" cy="36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4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73EC-B591-4A12-A4D1-15DF67E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Overview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(with Default Hyperparameters)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839C0-7C38-425E-8DD1-95552FB8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 Naïve Bayes and Logistic Regression was used to train the model and none of them could give the accuracy we were looking for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67264-321B-4370-A740-84202D3F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74" y="2944722"/>
            <a:ext cx="4185444" cy="2937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F6F4F-A445-4581-A028-4EBDBA07E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15" y="2954053"/>
            <a:ext cx="4185444" cy="28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1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3CA5-8770-C14D-AA8F-67B3C6B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7F97-547A-BD45-83D3-750EEA3DE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Impact of TripAdvisor Reviews</a:t>
            </a:r>
          </a:p>
          <a:p>
            <a:r>
              <a:rPr lang="en-US" dirty="0"/>
              <a:t>Problems and Challenges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Methodology</a:t>
            </a:r>
          </a:p>
          <a:p>
            <a:r>
              <a:rPr lang="en-US"/>
              <a:t>Exploratory Analysis</a:t>
            </a:r>
            <a:endParaRPr lang="en-US" dirty="0"/>
          </a:p>
          <a:p>
            <a:endParaRPr lang="en-US" sz="1600" dirty="0"/>
          </a:p>
          <a:p>
            <a:endParaRPr lang="en-US" sz="1800" b="1" dirty="0"/>
          </a:p>
          <a:p>
            <a:pPr lvl="1"/>
            <a:endParaRPr lang="en-US" sz="1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59EBB-0EC3-4BEF-9232-60943306A0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err="1"/>
              <a:t>Knime</a:t>
            </a:r>
            <a:r>
              <a:rPr lang="en-US" sz="2800" dirty="0"/>
              <a:t> Overview</a:t>
            </a:r>
          </a:p>
          <a:p>
            <a:r>
              <a:rPr lang="en-US" dirty="0"/>
              <a:t>Python Overview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Outcome</a:t>
            </a:r>
          </a:p>
          <a:p>
            <a:r>
              <a:rPr lang="en-US" dirty="0"/>
              <a:t>Lessons Learned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42856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439C48-A662-44A7-9ABC-58720ECB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170" y="2644743"/>
            <a:ext cx="4841450" cy="2947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F973EC-B591-4A12-A4D1-15DF67E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Overview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 Enhancement)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839C0-7C38-425E-8DD1-95552FB8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 Search CV was then used to find the best cross validation fold for our training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2000" dirty="0"/>
          </a:p>
          <a:p>
            <a:r>
              <a:rPr lang="en-US" sz="1900" dirty="0"/>
              <a:t>These techniques kept improving the model’s F1-score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FE78A-87CD-4873-A119-34F8B6E5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07" y="2719388"/>
            <a:ext cx="5604463" cy="928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10F0AA-8067-47A7-94FB-6298784DB9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10"/>
          <a:stretch/>
        </p:blipFill>
        <p:spPr>
          <a:xfrm>
            <a:off x="1142707" y="3648270"/>
            <a:ext cx="5604463" cy="8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8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73EC-B591-4A12-A4D1-15DF67E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Enhancement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SMOTE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839C0-7C38-425E-8DD1-95552FB8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8331" cy="4351338"/>
          </a:xfrm>
        </p:spPr>
        <p:txBody>
          <a:bodyPr/>
          <a:lstStyle/>
          <a:p>
            <a:r>
              <a:rPr lang="en-US" dirty="0"/>
              <a:t>SMOTE: A Python library to handle data imbalance by data oversampling was applied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900" dirty="0"/>
              <a:t>This gave a better F1-score among all sentiments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37668-38A5-47FE-AC78-CFECBB7B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574151"/>
            <a:ext cx="4010025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BFFA5A-5903-4983-BE98-7775EE8B8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376738"/>
            <a:ext cx="4581525" cy="87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F6DCC3-7AB5-4FC0-B04B-0EF5A1547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2988129"/>
            <a:ext cx="5174436" cy="3073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86C344-0B10-425F-9F43-FF19AAC59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939" y="2585844"/>
            <a:ext cx="5286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52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600D-3AFE-0445-AC65-AC2D1A45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8456-0354-004E-9344-6061E2A4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Using trigrams and TFIDF algorithms we were able to find out which features contribute to a hotel’s Positive or Negative Review.</a:t>
            </a:r>
          </a:p>
          <a:p>
            <a:r>
              <a:rPr lang="en-US" dirty="0">
                <a:cs typeface="Calibri"/>
              </a:rPr>
              <a:t>Positive and Negative review word clouds had similar words showing that a word cloud is not an effective measure in identifying positive and negative features</a:t>
            </a:r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32A7A-E6C9-4E6D-BB26-4354F419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69" y="4001294"/>
            <a:ext cx="7465462" cy="196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22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2B84-8608-7F4E-85F1-35D36FAF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4419-985F-8C49-91DA-D808B6E0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Dataset should be normally distributed to be able to build an effective model for Sentiment Analysis because a skewed data might hamper the performance </a:t>
            </a:r>
            <a:r>
              <a:rPr lang="en-US">
                <a:cs typeface="Calibri"/>
              </a:rPr>
              <a:t>and accuracy </a:t>
            </a:r>
            <a:r>
              <a:rPr lang="en-US" dirty="0">
                <a:cs typeface="Calibri"/>
              </a:rPr>
              <a:t>of the classification algorithm</a:t>
            </a:r>
          </a:p>
          <a:p>
            <a:r>
              <a:rPr lang="en-US" dirty="0">
                <a:cs typeface="Calibri"/>
              </a:rPr>
              <a:t>To find trends you need context of the words. A single word frequency does not indicate a positive or a negative attribute.</a:t>
            </a:r>
          </a:p>
          <a:p>
            <a:r>
              <a:rPr lang="en-US" dirty="0">
                <a:cs typeface="Calibri"/>
              </a:rPr>
              <a:t>A trigram can facilitate in finding such contexts</a:t>
            </a:r>
          </a:p>
        </p:txBody>
      </p:sp>
    </p:spTree>
    <p:extLst>
      <p:ext uri="{BB962C8B-B14F-4D97-AF65-F5344CB8AC3E}">
        <p14:creationId xmlns:p14="http://schemas.microsoft.com/office/powerpoint/2010/main" val="202666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2026-531D-4480-A71E-7C18FCB5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EE6B-1F66-4A85-82FC-257D47BF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F3B1-0E72-4179-AFD2-B198AE773246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F7B6-A7A7-480F-B20F-BAEA00FC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4A1-6E54-47C4-B2D0-0617C3C42047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18F607-3E30-4FFA-840C-76FCD7E1A018}"/>
              </a:ext>
            </a:extLst>
          </p:cNvPr>
          <p:cNvSpPr txBox="1">
            <a:spLocks/>
          </p:cNvSpPr>
          <p:nvPr/>
        </p:nvSpPr>
        <p:spPr>
          <a:xfrm>
            <a:off x="6765589" y="4354061"/>
            <a:ext cx="2477716" cy="718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90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A5BF-633E-524C-9D81-79022947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6ABC-984E-2B49-A821-5296118D2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Ady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, M. (2015, September 30). </a:t>
            </a:r>
            <a:r>
              <a:rPr lang="en-US" sz="18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TrustYou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study with ACCORHOTELS SHOWS effect of TripAdvisor reviews on bookings. Retrieved February 21, 2021, from https://www.hotel-online.com/press_releases/release/trustyou-study-with-accorhotels-shows-effect-of-tripadvisor-reviews-on-book/</a:t>
            </a: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 Unicode MS"/>
              <a:cs typeface="Arial Unicode MS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Kinstler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, L. (2018, August 17). How TripAdvisor changed travel. Retrieved February 21, 2021, from https://www.theguardian.com/news/2018/aug/17/how-tripadvisor-changed-travel</a:t>
            </a: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 Unicode MS"/>
              <a:cs typeface="Arial Unicode MS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Péladeau, P., &amp; </a:t>
            </a:r>
            <a:r>
              <a:rPr lang="en-US" sz="18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Jelensperger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, B. (2019, November 02). The 2019 </a:t>
            </a:r>
            <a:r>
              <a:rPr lang="en-US" sz="18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tripadvisor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TheFork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economic impact study. Retrieved February 21, 2021, from https://www.tripadvisor.com/ForRestaurants/r8927</a:t>
            </a: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 Unicode MS"/>
              <a:cs typeface="Arial Unicode MS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 Unicode MS"/>
              <a:cs typeface="Arial Unicode MS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Kaggle dataset: https://www.kaggle.com/andrewmvd/trip-advisor-hotel-reviews/tasks?taskId=2271</a:t>
            </a:r>
          </a:p>
        </p:txBody>
      </p:sp>
    </p:spTree>
    <p:extLst>
      <p:ext uri="{BB962C8B-B14F-4D97-AF65-F5344CB8AC3E}">
        <p14:creationId xmlns:p14="http://schemas.microsoft.com/office/powerpoint/2010/main" val="2565391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2026-531D-4480-A71E-7C18FCB5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EE6B-1F66-4A85-82FC-257D47BF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F3B1-0E72-4179-AFD2-B198AE773246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F7B6-A7A7-480F-B20F-BAEA00FC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44A1-6E54-47C4-B2D0-0617C3C42047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18F607-3E30-4FFA-840C-76FCD7E1A018}"/>
              </a:ext>
            </a:extLst>
          </p:cNvPr>
          <p:cNvSpPr txBox="1">
            <a:spLocks/>
          </p:cNvSpPr>
          <p:nvPr/>
        </p:nvSpPr>
        <p:spPr>
          <a:xfrm>
            <a:off x="6765589" y="4354061"/>
            <a:ext cx="2477716" cy="718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FEA1A-481A-0940-B0BA-2FFF7F38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7E324E-F533-49BA-8C2E-9072166BA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974602"/>
              </p:ext>
            </p:extLst>
          </p:nvPr>
        </p:nvGraphicFramePr>
        <p:xfrm>
          <a:off x="5166985" y="303591"/>
          <a:ext cx="5796087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2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3CA5-8770-C14D-AA8F-67B3C6B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TripAdvisor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7F97-547A-BD45-83D3-750EEA3D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/>
          <a:lstStyle/>
          <a:p>
            <a:r>
              <a:rPr lang="en-US" sz="1800" b="1" dirty="0"/>
              <a:t>95% of travelers use reviews prior to making a booking decision</a:t>
            </a:r>
          </a:p>
          <a:p>
            <a:r>
              <a:rPr lang="en-US" sz="1800" b="1" dirty="0"/>
              <a:t>If prices are equal, a hotel with a higher review is 3.9 times more likely to receive a customer’s business</a:t>
            </a:r>
          </a:p>
          <a:p>
            <a:r>
              <a:rPr lang="en-US" sz="1800" b="1" dirty="0"/>
              <a:t>76% of traveler’s are willing to pay more for a hotel with a higher rating</a:t>
            </a:r>
          </a:p>
          <a:p>
            <a:r>
              <a:rPr lang="en-US" sz="1800" b="1" dirty="0"/>
              <a:t>A one-star increase in rating typically leads to a 5-9% increase in revenue</a:t>
            </a:r>
          </a:p>
          <a:p>
            <a:r>
              <a:rPr lang="en-US" sz="1800" b="1" dirty="0"/>
              <a:t>Reviews and scores have been correlated to $546 billion in global tourism in a given calendar year</a:t>
            </a:r>
          </a:p>
          <a:p>
            <a:pPr marL="0" indent="0">
              <a:buNone/>
            </a:pPr>
            <a:endParaRPr lang="en-US" sz="1800" b="1" dirty="0"/>
          </a:p>
          <a:p>
            <a:endParaRPr lang="en-US" sz="1600" b="1" dirty="0"/>
          </a:p>
          <a:p>
            <a:pPr marL="0" indent="0">
              <a:buNone/>
            </a:pPr>
            <a:endParaRPr lang="en-US" sz="1800" b="1" dirty="0"/>
          </a:p>
          <a:p>
            <a:pPr lvl="1"/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E1C12-C3A6-426A-871B-3AD7A771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931664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2243FD-DF7A-0143-BBB6-F8CCF4FB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and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FFF583-8D2A-4CB2-80E1-1E1CA58CA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10336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01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F826-9152-A345-9423-B2B2C1F8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85F2-38EC-F445-AEAA-FB200B15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219"/>
            <a:ext cx="10515600" cy="435133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Assess the biggest factors in determining if a hotel receives positive or negative reviews. 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Acquire a data dump of over twenty thousand reviews from Kaggle.com, and will use Python and </a:t>
            </a:r>
            <a:r>
              <a:rPr lang="en-US" sz="24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Knime</a:t>
            </a:r>
            <a:r>
              <a:rPr lang="en-US" sz="2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to analyze the data. 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</a:rPr>
              <a:t>Perform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</a:rPr>
              <a:t>sentiment analysis on all the available reviews to understand the major keywords used by the customer while rating a hotel positive or negative. 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</a:rPr>
              <a:t>eparate these positive and, negative reviews into frequent n-grams to understand what hotel features and amenities are most likely to result in either a positive or negative review.</a:t>
            </a:r>
            <a:endParaRPr lang="en-US" sz="36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u="sng" dirty="0"/>
          </a:p>
          <a:p>
            <a:endParaRPr lang="fr-FR" sz="3200" dirty="0"/>
          </a:p>
          <a:p>
            <a:endParaRPr lang="fr-FR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503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9F6E5-B39C-4C4A-9E5D-25FBF30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Methodology</a:t>
            </a:r>
            <a:endParaRPr lang="ru-RU" sz="48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 descr="Placeholder Timeline">
            <a:extLst>
              <a:ext uri="{FF2B5EF4-FFF2-40B4-BE49-F238E27FC236}">
                <a16:creationId xmlns:a16="http://schemas.microsoft.com/office/drawing/2014/main" id="{DB0E5A95-7880-4EB7-8DC9-6AC3E546D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535780"/>
              </p:ext>
            </p:extLst>
          </p:nvPr>
        </p:nvGraphicFramePr>
        <p:xfrm>
          <a:off x="5166986" y="303591"/>
          <a:ext cx="5725916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36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DF50-FDC2-4D2B-BC00-495DA18D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11E8-0CF7-44D9-B6C1-AF1CAB63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3C0E-C21F-4FF4-B640-DA00934344C1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CB7B-1201-4491-BC67-4BE26BA8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7FF9-F9E3-49EA-9B51-28E135DE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8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70C27-61A9-4A39-9C18-589A2557DE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687368"/>
            <a:ext cx="10287000" cy="2627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45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DF50-FDC2-4D2B-BC00-495DA18D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11E8-0CF7-44D9-B6C1-AF1CAB63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3C0E-C21F-4FF4-B640-DA00934344C1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CB7B-1201-4491-BC67-4BE26BA8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7FF9-F9E3-49EA-9B51-28E135DE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DA7-82EF-44B2-BA5B-3EBCF1BB2DEF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54A8E-84DC-4991-8280-7A50BB56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64" y="1487368"/>
            <a:ext cx="8580120" cy="432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1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01583F31007D4E9C639638D39AB36C" ma:contentTypeVersion="7" ma:contentTypeDescription="Create a new document." ma:contentTypeScope="" ma:versionID="2ea3942e0644581abb0a181e1057fa72">
  <xsd:schema xmlns:xsd="http://www.w3.org/2001/XMLSchema" xmlns:xs="http://www.w3.org/2001/XMLSchema" xmlns:p="http://schemas.microsoft.com/office/2006/metadata/properties" xmlns:ns3="e2e8bc9b-d333-40f1-bcc5-02247f331774" xmlns:ns4="78eb3df2-e8cc-44d3-9128-15edd2b206cf" targetNamespace="http://schemas.microsoft.com/office/2006/metadata/properties" ma:root="true" ma:fieldsID="657714bcd287ba34c02c77ca3397f5cd" ns3:_="" ns4:_="">
    <xsd:import namespace="e2e8bc9b-d333-40f1-bcc5-02247f331774"/>
    <xsd:import namespace="78eb3df2-e8cc-44d3-9128-15edd2b206c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8bc9b-d333-40f1-bcc5-02247f3317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eb3df2-e8cc-44d3-9128-15edd2b206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FC073C-D4D4-4D01-9448-5D98DF8B6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43ACB0-BC38-41F2-9F9E-BD7B0721AA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8bc9b-d333-40f1-bcc5-02247f331774"/>
    <ds:schemaRef ds:uri="78eb3df2-e8cc-44d3-9128-15edd2b206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02D727-0184-40AF-AC60-FF0770F796AB}">
  <ds:schemaRefs>
    <ds:schemaRef ds:uri="http://schemas.microsoft.com/office/2006/documentManagement/types"/>
    <ds:schemaRef ds:uri="http://purl.org/dc/elements/1.1/"/>
    <ds:schemaRef ds:uri="http://www.w3.org/XML/1998/namespace"/>
    <ds:schemaRef ds:uri="78eb3df2-e8cc-44d3-9128-15edd2b206cf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2e8bc9b-d333-40f1-bcc5-02247f33177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1189</Words>
  <Application>Microsoft Office PowerPoint</Application>
  <PresentationFormat>Widescreen</PresentationFormat>
  <Paragraphs>239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Franklin Gothic Book</vt:lpstr>
      <vt:lpstr>Franklin Gothic Medium</vt:lpstr>
      <vt:lpstr>Times New Roman</vt:lpstr>
      <vt:lpstr>Office Theme</vt:lpstr>
      <vt:lpstr>Analysis of TripAdvisor Reviews</vt:lpstr>
      <vt:lpstr>Agenda</vt:lpstr>
      <vt:lpstr>Introduction</vt:lpstr>
      <vt:lpstr>Impact of TripAdvisor Reviews</vt:lpstr>
      <vt:lpstr>Problem and Challenges</vt:lpstr>
      <vt:lpstr>Problem Statement</vt:lpstr>
      <vt:lpstr>Methodology</vt:lpstr>
      <vt:lpstr>Exploratory Data</vt:lpstr>
      <vt:lpstr>Exploratory Data (cont.)</vt:lpstr>
      <vt:lpstr>Exploratory Data (cont.)</vt:lpstr>
      <vt:lpstr>Knime Overview</vt:lpstr>
      <vt:lpstr>Positive Reviews: Highest Occurring trigrams  </vt:lpstr>
      <vt:lpstr>Negative Reviews: Highest Occurring trigrams  </vt:lpstr>
      <vt:lpstr>Knime TF-IDF Visualziation Worflow</vt:lpstr>
      <vt:lpstr>Positive Words with Highest Sum TF-IDF Frequency Measure</vt:lpstr>
      <vt:lpstr>Negative Words with Highest Sum TF-IDF Frequency Measure</vt:lpstr>
      <vt:lpstr>Python Overview</vt:lpstr>
      <vt:lpstr>Python Flowchart</vt:lpstr>
      <vt:lpstr>Python Overview (with Default Hyperparameters)</vt:lpstr>
      <vt:lpstr>Python Overview (Model Enhancement)</vt:lpstr>
      <vt:lpstr>Performance Enhancement using SMOTE</vt:lpstr>
      <vt:lpstr>Outcome</vt:lpstr>
      <vt:lpstr>Lessons Learned</vt:lpstr>
      <vt:lpstr>Questions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Yelp Reviews</dc:title>
  <dc:creator>wahid khan</dc:creator>
  <cp:lastModifiedBy>Nidhi Danayak</cp:lastModifiedBy>
  <cp:revision>43</cp:revision>
  <dcterms:created xsi:type="dcterms:W3CDTF">2020-04-30T18:38:21Z</dcterms:created>
  <dcterms:modified xsi:type="dcterms:W3CDTF">2021-09-21T23:37:31Z</dcterms:modified>
</cp:coreProperties>
</file>