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20B0E-A96B-4C4A-8CF8-3E19C66D018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F8B991-425D-4365-8C2F-A1D101D4B180}">
      <dgm:prSet/>
      <dgm:spPr/>
      <dgm:t>
        <a:bodyPr/>
        <a:lstStyle/>
        <a:p>
          <a:r>
            <a:rPr lang="en-US" b="1" i="1"/>
            <a:t>"A line chart or line graph is a type of chart which displays information as a series of data points called ‘markers’ connected by straight line segments."</a:t>
          </a:r>
          <a:endParaRPr lang="en-US"/>
        </a:p>
      </dgm:t>
    </dgm:pt>
    <dgm:pt modelId="{D6B96D51-9DCC-401F-A30D-EFA7BD3AB315}" type="parTrans" cxnId="{47C75D88-545B-49E1-9C51-BCA0BA4760F4}">
      <dgm:prSet/>
      <dgm:spPr/>
      <dgm:t>
        <a:bodyPr/>
        <a:lstStyle/>
        <a:p>
          <a:endParaRPr lang="en-US"/>
        </a:p>
      </dgm:t>
    </dgm:pt>
    <dgm:pt modelId="{BAD487D2-5B3A-468B-9137-C0A94BDDBBE4}" type="sibTrans" cxnId="{47C75D88-545B-49E1-9C51-BCA0BA4760F4}">
      <dgm:prSet/>
      <dgm:spPr/>
      <dgm:t>
        <a:bodyPr/>
        <a:lstStyle/>
        <a:p>
          <a:endParaRPr lang="en-US"/>
        </a:p>
      </dgm:t>
    </dgm:pt>
    <dgm:pt modelId="{B07B247B-9232-4A14-AC4E-D13810D0F96C}">
      <dgm:prSet/>
      <dgm:spPr/>
      <dgm:t>
        <a:bodyPr/>
        <a:lstStyle/>
        <a:p>
          <a:r>
            <a:rPr lang="en-US"/>
            <a:t>Line graphs are usually used to find relationship between two data sets on different axis; for instance X, Y.</a:t>
          </a:r>
        </a:p>
      </dgm:t>
    </dgm:pt>
    <dgm:pt modelId="{DE955F4E-8779-43B0-BDE2-E081D435BD75}" type="parTrans" cxnId="{0C076078-D208-41BD-8E94-012747497B4F}">
      <dgm:prSet/>
      <dgm:spPr/>
      <dgm:t>
        <a:bodyPr/>
        <a:lstStyle/>
        <a:p>
          <a:endParaRPr lang="en-US"/>
        </a:p>
      </dgm:t>
    </dgm:pt>
    <dgm:pt modelId="{E9BE059D-C611-4C7A-9192-449FD1491307}" type="sibTrans" cxnId="{0C076078-D208-41BD-8E94-012747497B4F}">
      <dgm:prSet/>
      <dgm:spPr/>
      <dgm:t>
        <a:bodyPr/>
        <a:lstStyle/>
        <a:p>
          <a:endParaRPr lang="en-US"/>
        </a:p>
      </dgm:t>
    </dgm:pt>
    <dgm:pt modelId="{8844E60F-1174-4FE9-A693-C9C5A81FFA37}" type="pres">
      <dgm:prSet presAssocID="{70620B0E-A96B-4C4A-8CF8-3E19C66D018E}" presName="diagram" presStyleCnt="0">
        <dgm:presLayoutVars>
          <dgm:dir/>
          <dgm:resizeHandles/>
        </dgm:presLayoutVars>
      </dgm:prSet>
      <dgm:spPr/>
    </dgm:pt>
    <dgm:pt modelId="{6387DFA2-B919-4E77-B2E2-18CE8E648C8A}" type="pres">
      <dgm:prSet presAssocID="{1CF8B991-425D-4365-8C2F-A1D101D4B180}" presName="firstNode" presStyleLbl="node1" presStyleIdx="0" presStyleCnt="2">
        <dgm:presLayoutVars>
          <dgm:bulletEnabled val="1"/>
        </dgm:presLayoutVars>
      </dgm:prSet>
      <dgm:spPr/>
    </dgm:pt>
    <dgm:pt modelId="{F26EFCFD-798D-4C88-A1DA-9B87107F8995}" type="pres">
      <dgm:prSet presAssocID="{BAD487D2-5B3A-468B-9137-C0A94BDDBBE4}" presName="sibTrans" presStyleLbl="sibTrans2D1" presStyleIdx="0" presStyleCnt="1"/>
      <dgm:spPr/>
    </dgm:pt>
    <dgm:pt modelId="{FFE007F6-6A15-4097-9782-0962CFD22491}" type="pres">
      <dgm:prSet presAssocID="{B07B247B-9232-4A14-AC4E-D13810D0F96C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2E50105-CF9A-4508-BB64-8872D9987D17}" type="presOf" srcId="{B07B247B-9232-4A14-AC4E-D13810D0F96C}" destId="{FFE007F6-6A15-4097-9782-0962CFD22491}" srcOrd="0" destOrd="0" presId="urn:microsoft.com/office/officeart/2005/8/layout/bProcess2"/>
    <dgm:cxn modelId="{0C076078-D208-41BD-8E94-012747497B4F}" srcId="{70620B0E-A96B-4C4A-8CF8-3E19C66D018E}" destId="{B07B247B-9232-4A14-AC4E-D13810D0F96C}" srcOrd="1" destOrd="0" parTransId="{DE955F4E-8779-43B0-BDE2-E081D435BD75}" sibTransId="{E9BE059D-C611-4C7A-9192-449FD1491307}"/>
    <dgm:cxn modelId="{8FC25386-C660-4A84-BE73-E13C28345E4C}" type="presOf" srcId="{BAD487D2-5B3A-468B-9137-C0A94BDDBBE4}" destId="{F26EFCFD-798D-4C88-A1DA-9B87107F8995}" srcOrd="0" destOrd="0" presId="urn:microsoft.com/office/officeart/2005/8/layout/bProcess2"/>
    <dgm:cxn modelId="{47C75D88-545B-49E1-9C51-BCA0BA4760F4}" srcId="{70620B0E-A96B-4C4A-8CF8-3E19C66D018E}" destId="{1CF8B991-425D-4365-8C2F-A1D101D4B180}" srcOrd="0" destOrd="0" parTransId="{D6B96D51-9DCC-401F-A30D-EFA7BD3AB315}" sibTransId="{BAD487D2-5B3A-468B-9137-C0A94BDDBBE4}"/>
    <dgm:cxn modelId="{B171158C-8298-4ACA-94F2-A228EB97966D}" type="presOf" srcId="{70620B0E-A96B-4C4A-8CF8-3E19C66D018E}" destId="{8844E60F-1174-4FE9-A693-C9C5A81FFA37}" srcOrd="0" destOrd="0" presId="urn:microsoft.com/office/officeart/2005/8/layout/bProcess2"/>
    <dgm:cxn modelId="{254A4E98-39FE-45F7-A5C5-48EF455E5A96}" type="presOf" srcId="{1CF8B991-425D-4365-8C2F-A1D101D4B180}" destId="{6387DFA2-B919-4E77-B2E2-18CE8E648C8A}" srcOrd="0" destOrd="0" presId="urn:microsoft.com/office/officeart/2005/8/layout/bProcess2"/>
    <dgm:cxn modelId="{699671D2-62EA-40ED-8E64-F1E743447330}" type="presParOf" srcId="{8844E60F-1174-4FE9-A693-C9C5A81FFA37}" destId="{6387DFA2-B919-4E77-B2E2-18CE8E648C8A}" srcOrd="0" destOrd="0" presId="urn:microsoft.com/office/officeart/2005/8/layout/bProcess2"/>
    <dgm:cxn modelId="{4AA236CA-9F5B-44F3-999C-4D8C62BED7F7}" type="presParOf" srcId="{8844E60F-1174-4FE9-A693-C9C5A81FFA37}" destId="{F26EFCFD-798D-4C88-A1DA-9B87107F8995}" srcOrd="1" destOrd="0" presId="urn:microsoft.com/office/officeart/2005/8/layout/bProcess2"/>
    <dgm:cxn modelId="{F0941881-7AED-487E-9207-991523A1ABD4}" type="presParOf" srcId="{8844E60F-1174-4FE9-A693-C9C5A81FFA37}" destId="{FFE007F6-6A15-4097-9782-0962CFD2249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20B0E-A96B-4C4A-8CF8-3E19C66D018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8B991-425D-4365-8C2F-A1D101D4B180}">
      <dgm:prSet/>
      <dgm:spPr/>
      <dgm:t>
        <a:bodyPr/>
        <a:lstStyle/>
        <a:p>
          <a:r>
            <a:rPr lang="en-US" b="1" i="1" dirty="0"/>
            <a:t>"A Pie Chart </a:t>
          </a:r>
          <a:r>
            <a:rPr lang="en-US" i="1" dirty="0"/>
            <a:t>is a circular statistical graphic which is divided into slices to illustrate numerical proportion</a:t>
          </a:r>
          <a:r>
            <a:rPr lang="en-US" b="1" i="1" dirty="0"/>
            <a:t>"</a:t>
          </a:r>
          <a:endParaRPr lang="en-US" dirty="0"/>
        </a:p>
      </dgm:t>
    </dgm:pt>
    <dgm:pt modelId="{D6B96D51-9DCC-401F-A30D-EFA7BD3AB315}" type="parTrans" cxnId="{47C75D88-545B-49E1-9C51-BCA0BA4760F4}">
      <dgm:prSet/>
      <dgm:spPr/>
      <dgm:t>
        <a:bodyPr/>
        <a:lstStyle/>
        <a:p>
          <a:endParaRPr lang="en-US"/>
        </a:p>
      </dgm:t>
    </dgm:pt>
    <dgm:pt modelId="{BAD487D2-5B3A-468B-9137-C0A94BDDBBE4}" type="sibTrans" cxnId="{47C75D88-545B-49E1-9C51-BCA0BA4760F4}">
      <dgm:prSet/>
      <dgm:spPr/>
      <dgm:t>
        <a:bodyPr/>
        <a:lstStyle/>
        <a:p>
          <a:endParaRPr lang="en-US"/>
        </a:p>
      </dgm:t>
    </dgm:pt>
    <dgm:pt modelId="{B07B247B-9232-4A14-AC4E-D13810D0F96C}">
      <dgm:prSet/>
      <dgm:spPr/>
      <dgm:t>
        <a:bodyPr/>
        <a:lstStyle/>
        <a:p>
          <a:r>
            <a:rPr lang="en-US" dirty="0"/>
            <a:t>Pie charts are good to show proportional data of different categories and figures are usually in percentages here.</a:t>
          </a:r>
        </a:p>
      </dgm:t>
    </dgm:pt>
    <dgm:pt modelId="{DE955F4E-8779-43B0-BDE2-E081D435BD75}" type="parTrans" cxnId="{0C076078-D208-41BD-8E94-012747497B4F}">
      <dgm:prSet/>
      <dgm:spPr/>
      <dgm:t>
        <a:bodyPr/>
        <a:lstStyle/>
        <a:p>
          <a:endParaRPr lang="en-US"/>
        </a:p>
      </dgm:t>
    </dgm:pt>
    <dgm:pt modelId="{E9BE059D-C611-4C7A-9192-449FD1491307}" type="sibTrans" cxnId="{0C076078-D208-41BD-8E94-012747497B4F}">
      <dgm:prSet/>
      <dgm:spPr/>
      <dgm:t>
        <a:bodyPr/>
        <a:lstStyle/>
        <a:p>
          <a:endParaRPr lang="en-US"/>
        </a:p>
      </dgm:t>
    </dgm:pt>
    <dgm:pt modelId="{8844E60F-1174-4FE9-A693-C9C5A81FFA37}" type="pres">
      <dgm:prSet presAssocID="{70620B0E-A96B-4C4A-8CF8-3E19C66D018E}" presName="diagram" presStyleCnt="0">
        <dgm:presLayoutVars>
          <dgm:dir/>
          <dgm:resizeHandles/>
        </dgm:presLayoutVars>
      </dgm:prSet>
      <dgm:spPr/>
    </dgm:pt>
    <dgm:pt modelId="{6387DFA2-B919-4E77-B2E2-18CE8E648C8A}" type="pres">
      <dgm:prSet presAssocID="{1CF8B991-425D-4365-8C2F-A1D101D4B180}" presName="firstNode" presStyleLbl="node1" presStyleIdx="0" presStyleCnt="2">
        <dgm:presLayoutVars>
          <dgm:bulletEnabled val="1"/>
        </dgm:presLayoutVars>
      </dgm:prSet>
      <dgm:spPr/>
    </dgm:pt>
    <dgm:pt modelId="{F26EFCFD-798D-4C88-A1DA-9B87107F8995}" type="pres">
      <dgm:prSet presAssocID="{BAD487D2-5B3A-468B-9137-C0A94BDDBBE4}" presName="sibTrans" presStyleLbl="sibTrans2D1" presStyleIdx="0" presStyleCnt="1"/>
      <dgm:spPr/>
    </dgm:pt>
    <dgm:pt modelId="{FA2334F0-50DA-44DF-B1EF-01E9B526AEB1}" type="pres">
      <dgm:prSet presAssocID="{B07B247B-9232-4A14-AC4E-D13810D0F96C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3F9ACC76-BE21-4FA5-8184-5C4089666D64}" type="presOf" srcId="{B07B247B-9232-4A14-AC4E-D13810D0F96C}" destId="{FA2334F0-50DA-44DF-B1EF-01E9B526AEB1}" srcOrd="0" destOrd="0" presId="urn:microsoft.com/office/officeart/2005/8/layout/bProcess2"/>
    <dgm:cxn modelId="{0C076078-D208-41BD-8E94-012747497B4F}" srcId="{70620B0E-A96B-4C4A-8CF8-3E19C66D018E}" destId="{B07B247B-9232-4A14-AC4E-D13810D0F96C}" srcOrd="1" destOrd="0" parTransId="{DE955F4E-8779-43B0-BDE2-E081D435BD75}" sibTransId="{E9BE059D-C611-4C7A-9192-449FD1491307}"/>
    <dgm:cxn modelId="{8FC25386-C660-4A84-BE73-E13C28345E4C}" type="presOf" srcId="{BAD487D2-5B3A-468B-9137-C0A94BDDBBE4}" destId="{F26EFCFD-798D-4C88-A1DA-9B87107F8995}" srcOrd="0" destOrd="0" presId="urn:microsoft.com/office/officeart/2005/8/layout/bProcess2"/>
    <dgm:cxn modelId="{47C75D88-545B-49E1-9C51-BCA0BA4760F4}" srcId="{70620B0E-A96B-4C4A-8CF8-3E19C66D018E}" destId="{1CF8B991-425D-4365-8C2F-A1D101D4B180}" srcOrd="0" destOrd="0" parTransId="{D6B96D51-9DCC-401F-A30D-EFA7BD3AB315}" sibTransId="{BAD487D2-5B3A-468B-9137-C0A94BDDBBE4}"/>
    <dgm:cxn modelId="{B171158C-8298-4ACA-94F2-A228EB97966D}" type="presOf" srcId="{70620B0E-A96B-4C4A-8CF8-3E19C66D018E}" destId="{8844E60F-1174-4FE9-A693-C9C5A81FFA37}" srcOrd="0" destOrd="0" presId="urn:microsoft.com/office/officeart/2005/8/layout/bProcess2"/>
    <dgm:cxn modelId="{254A4E98-39FE-45F7-A5C5-48EF455E5A96}" type="presOf" srcId="{1CF8B991-425D-4365-8C2F-A1D101D4B180}" destId="{6387DFA2-B919-4E77-B2E2-18CE8E648C8A}" srcOrd="0" destOrd="0" presId="urn:microsoft.com/office/officeart/2005/8/layout/bProcess2"/>
    <dgm:cxn modelId="{699671D2-62EA-40ED-8E64-F1E743447330}" type="presParOf" srcId="{8844E60F-1174-4FE9-A693-C9C5A81FFA37}" destId="{6387DFA2-B919-4E77-B2E2-18CE8E648C8A}" srcOrd="0" destOrd="0" presId="urn:microsoft.com/office/officeart/2005/8/layout/bProcess2"/>
    <dgm:cxn modelId="{4AA236CA-9F5B-44F3-999C-4D8C62BED7F7}" type="presParOf" srcId="{8844E60F-1174-4FE9-A693-C9C5A81FFA37}" destId="{F26EFCFD-798D-4C88-A1DA-9B87107F8995}" srcOrd="1" destOrd="0" presId="urn:microsoft.com/office/officeart/2005/8/layout/bProcess2"/>
    <dgm:cxn modelId="{D7F7D9EC-010D-4173-8978-C0A117C5B78C}" type="presParOf" srcId="{8844E60F-1174-4FE9-A693-C9C5A81FFA37}" destId="{FA2334F0-50DA-44DF-B1EF-01E9B526AEB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20B0E-A96B-4C4A-8CF8-3E19C66D018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8B991-425D-4365-8C2F-A1D101D4B180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Century Gothic" panose="020B0502020202020204"/>
            </a:rPr>
            <a:t>"</a:t>
          </a:r>
          <a:r>
            <a:rPr lang="en-US" sz="3000" i="1" dirty="0">
              <a:solidFill>
                <a:srgbClr val="010000"/>
              </a:solidFill>
              <a:latin typeface="Century Gothic" panose="020B0502020202020204"/>
            </a:rPr>
            <a:t>A </a:t>
          </a:r>
          <a:r>
            <a:rPr lang="en-US" sz="3000" b="1" i="1" dirty="0">
              <a:solidFill>
                <a:srgbClr val="010000"/>
              </a:solidFill>
              <a:latin typeface="Century Gothic" panose="020B0502020202020204"/>
            </a:rPr>
            <a:t>bar chart</a:t>
          </a:r>
          <a:r>
            <a:rPr lang="en-US" sz="3000" i="1" dirty="0">
              <a:solidFill>
                <a:srgbClr val="010000"/>
              </a:solidFill>
              <a:latin typeface="Century Gothic" panose="020B0502020202020204"/>
            </a:rPr>
            <a:t> or </a:t>
          </a:r>
          <a:r>
            <a:rPr lang="en-US" sz="3000" b="1" i="1" dirty="0">
              <a:solidFill>
                <a:srgbClr val="010000"/>
              </a:solidFill>
              <a:latin typeface="Century Gothic" panose="020B0502020202020204"/>
            </a:rPr>
            <a:t>bar graph</a:t>
          </a:r>
          <a:r>
            <a:rPr lang="en-US" sz="3000" i="1" dirty="0">
              <a:solidFill>
                <a:srgbClr val="010000"/>
              </a:solidFill>
              <a:latin typeface="Century Gothic" panose="020B0502020202020204"/>
            </a:rPr>
            <a:t> is a chart or graph that presents categorical data with rectangular bars with heights or lengths</a:t>
          </a:r>
          <a:r>
            <a:rPr lang="en-US" sz="3000" b="1" i="1" dirty="0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en-US" i="1" dirty="0"/>
            <a:t>proportional to the values that they represent.</a:t>
          </a:r>
          <a:r>
            <a:rPr lang="en-US" dirty="0"/>
            <a:t>" </a:t>
          </a:r>
        </a:p>
      </dgm:t>
    </dgm:pt>
    <dgm:pt modelId="{D6B96D51-9DCC-401F-A30D-EFA7BD3AB315}" type="parTrans" cxnId="{47C75D88-545B-49E1-9C51-BCA0BA4760F4}">
      <dgm:prSet/>
      <dgm:spPr/>
      <dgm:t>
        <a:bodyPr/>
        <a:lstStyle/>
        <a:p>
          <a:endParaRPr lang="en-US"/>
        </a:p>
      </dgm:t>
    </dgm:pt>
    <dgm:pt modelId="{BAD487D2-5B3A-468B-9137-C0A94BDDBBE4}" type="sibTrans" cxnId="{47C75D88-545B-49E1-9C51-BCA0BA4760F4}">
      <dgm:prSet/>
      <dgm:spPr/>
      <dgm:t>
        <a:bodyPr/>
        <a:lstStyle/>
        <a:p>
          <a:endParaRPr lang="en-US"/>
        </a:p>
      </dgm:t>
    </dgm:pt>
    <dgm:pt modelId="{8E75FCE7-CA42-45DD-BA05-B568511B200A}">
      <dgm:prSet/>
      <dgm:spPr/>
      <dgm:t>
        <a:bodyPr/>
        <a:lstStyle/>
        <a:p>
          <a:r>
            <a:rPr lang="en-US" i="1" dirty="0"/>
            <a:t>The bars can be plotted vertically or horizontally.</a:t>
          </a:r>
        </a:p>
      </dgm:t>
    </dgm:pt>
    <dgm:pt modelId="{861E6B66-6832-45CF-8FC5-88097B112169}" type="parTrans" cxnId="{0F15E813-897C-4B22-A7B4-44F54845B2C5}">
      <dgm:prSet/>
      <dgm:spPr/>
    </dgm:pt>
    <dgm:pt modelId="{D4C78578-8EFB-4743-B22E-C3DEFA0E61D7}" type="sibTrans" cxnId="{0F15E813-897C-4B22-A7B4-44F54845B2C5}">
      <dgm:prSet/>
      <dgm:spPr/>
    </dgm:pt>
    <dgm:pt modelId="{8844E60F-1174-4FE9-A693-C9C5A81FFA37}" type="pres">
      <dgm:prSet presAssocID="{70620B0E-A96B-4C4A-8CF8-3E19C66D018E}" presName="diagram" presStyleCnt="0">
        <dgm:presLayoutVars>
          <dgm:dir/>
          <dgm:resizeHandles/>
        </dgm:presLayoutVars>
      </dgm:prSet>
      <dgm:spPr/>
    </dgm:pt>
    <dgm:pt modelId="{6387DFA2-B919-4E77-B2E2-18CE8E648C8A}" type="pres">
      <dgm:prSet presAssocID="{1CF8B991-425D-4365-8C2F-A1D101D4B180}" presName="firstNode" presStyleLbl="node1" presStyleIdx="0" presStyleCnt="2">
        <dgm:presLayoutVars>
          <dgm:bulletEnabled val="1"/>
        </dgm:presLayoutVars>
      </dgm:prSet>
      <dgm:spPr/>
    </dgm:pt>
    <dgm:pt modelId="{EC84D367-40A8-492F-824F-A592311FD73E}" type="pres">
      <dgm:prSet presAssocID="{BAD487D2-5B3A-468B-9137-C0A94BDDBBE4}" presName="sibTrans" presStyleLbl="sibTrans2D1" presStyleIdx="0" presStyleCnt="1"/>
      <dgm:spPr/>
    </dgm:pt>
    <dgm:pt modelId="{DAB796DF-328D-40A2-9AFC-20E97CC03C23}" type="pres">
      <dgm:prSet presAssocID="{8E75FCE7-CA42-45DD-BA05-B568511B200A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0F15E813-897C-4B22-A7B4-44F54845B2C5}" srcId="{70620B0E-A96B-4C4A-8CF8-3E19C66D018E}" destId="{8E75FCE7-CA42-45DD-BA05-B568511B200A}" srcOrd="1" destOrd="0" parTransId="{861E6B66-6832-45CF-8FC5-88097B112169}" sibTransId="{D4C78578-8EFB-4743-B22E-C3DEFA0E61D7}"/>
    <dgm:cxn modelId="{B422CC50-4700-4A4E-9C6B-5BE5C7EF5EC6}" type="presOf" srcId="{BAD487D2-5B3A-468B-9137-C0A94BDDBBE4}" destId="{EC84D367-40A8-492F-824F-A592311FD73E}" srcOrd="0" destOrd="0" presId="urn:microsoft.com/office/officeart/2005/8/layout/bProcess2"/>
    <dgm:cxn modelId="{47C75D88-545B-49E1-9C51-BCA0BA4760F4}" srcId="{70620B0E-A96B-4C4A-8CF8-3E19C66D018E}" destId="{1CF8B991-425D-4365-8C2F-A1D101D4B180}" srcOrd="0" destOrd="0" parTransId="{D6B96D51-9DCC-401F-A30D-EFA7BD3AB315}" sibTransId="{BAD487D2-5B3A-468B-9137-C0A94BDDBBE4}"/>
    <dgm:cxn modelId="{B171158C-8298-4ACA-94F2-A228EB97966D}" type="presOf" srcId="{70620B0E-A96B-4C4A-8CF8-3E19C66D018E}" destId="{8844E60F-1174-4FE9-A693-C9C5A81FFA37}" srcOrd="0" destOrd="0" presId="urn:microsoft.com/office/officeart/2005/8/layout/bProcess2"/>
    <dgm:cxn modelId="{254A4E98-39FE-45F7-A5C5-48EF455E5A96}" type="presOf" srcId="{1CF8B991-425D-4365-8C2F-A1D101D4B180}" destId="{6387DFA2-B919-4E77-B2E2-18CE8E648C8A}" srcOrd="0" destOrd="0" presId="urn:microsoft.com/office/officeart/2005/8/layout/bProcess2"/>
    <dgm:cxn modelId="{36D0B1F3-D908-4484-9698-B8C755A68AC8}" type="presOf" srcId="{8E75FCE7-CA42-45DD-BA05-B568511B200A}" destId="{DAB796DF-328D-40A2-9AFC-20E97CC03C23}" srcOrd="0" destOrd="0" presId="urn:microsoft.com/office/officeart/2005/8/layout/bProcess2"/>
    <dgm:cxn modelId="{699671D2-62EA-40ED-8E64-F1E743447330}" type="presParOf" srcId="{8844E60F-1174-4FE9-A693-C9C5A81FFA37}" destId="{6387DFA2-B919-4E77-B2E2-18CE8E648C8A}" srcOrd="0" destOrd="0" presId="urn:microsoft.com/office/officeart/2005/8/layout/bProcess2"/>
    <dgm:cxn modelId="{263337EF-5715-44C0-9905-EC471A4665C2}" type="presParOf" srcId="{8844E60F-1174-4FE9-A693-C9C5A81FFA37}" destId="{EC84D367-40A8-492F-824F-A592311FD73E}" srcOrd="1" destOrd="0" presId="urn:microsoft.com/office/officeart/2005/8/layout/bProcess2"/>
    <dgm:cxn modelId="{1E6A10B3-761D-4D37-8397-CAB9A70A273B}" type="presParOf" srcId="{8844E60F-1174-4FE9-A693-C9C5A81FFA37}" destId="{DAB796DF-328D-40A2-9AFC-20E97CC03C23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DFA2-B919-4E77-B2E2-18CE8E648C8A}">
      <dsp:nvSpPr>
        <dsp:cNvPr id="0" name=""/>
        <dsp:cNvSpPr/>
      </dsp:nvSpPr>
      <dsp:spPr>
        <a:xfrm>
          <a:off x="778301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/>
            <a:t>"A line chart or line graph is a type of chart which displays information as a series of data points called ‘markers’ connected by straight line segments."</a:t>
          </a:r>
          <a:endParaRPr lang="en-US" sz="1900" kern="1200"/>
        </a:p>
      </dsp:txBody>
      <dsp:txXfrm>
        <a:off x="1308562" y="531035"/>
        <a:ext cx="2560329" cy="2560329"/>
      </dsp:txXfrm>
    </dsp:sp>
    <dsp:sp modelId="{F26EFCFD-798D-4C88-A1DA-9B87107F8995}">
      <dsp:nvSpPr>
        <dsp:cNvPr id="0" name=""/>
        <dsp:cNvSpPr/>
      </dsp:nvSpPr>
      <dsp:spPr>
        <a:xfrm rot="5400000">
          <a:off x="4697873" y="1331437"/>
          <a:ext cx="1267297" cy="95952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07F6-6A15-4097-9782-0962CFD22491}">
      <dsp:nvSpPr>
        <dsp:cNvPr id="0" name=""/>
        <dsp:cNvSpPr/>
      </dsp:nvSpPr>
      <dsp:spPr>
        <a:xfrm>
          <a:off x="6209578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 graphs are usually used to find relationship between two data sets on different axis; for instance X, Y.</a:t>
          </a:r>
        </a:p>
      </dsp:txBody>
      <dsp:txXfrm>
        <a:off x="6739839" y="531035"/>
        <a:ext cx="2560329" cy="256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DFA2-B919-4E77-B2E2-18CE8E648C8A}">
      <dsp:nvSpPr>
        <dsp:cNvPr id="0" name=""/>
        <dsp:cNvSpPr/>
      </dsp:nvSpPr>
      <dsp:spPr>
        <a:xfrm>
          <a:off x="778301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"A Pie Chart </a:t>
          </a:r>
          <a:r>
            <a:rPr lang="en-US" sz="2200" i="1" kern="1200" dirty="0"/>
            <a:t>is a circular statistical graphic which is divided into slices to illustrate numerical proportion</a:t>
          </a:r>
          <a:r>
            <a:rPr lang="en-US" sz="2200" b="1" i="1" kern="1200" dirty="0"/>
            <a:t>"</a:t>
          </a:r>
          <a:endParaRPr lang="en-US" sz="2200" kern="1200" dirty="0"/>
        </a:p>
      </dsp:txBody>
      <dsp:txXfrm>
        <a:off x="1308562" y="531035"/>
        <a:ext cx="2560329" cy="2560329"/>
      </dsp:txXfrm>
    </dsp:sp>
    <dsp:sp modelId="{F26EFCFD-798D-4C88-A1DA-9B87107F8995}">
      <dsp:nvSpPr>
        <dsp:cNvPr id="0" name=""/>
        <dsp:cNvSpPr/>
      </dsp:nvSpPr>
      <dsp:spPr>
        <a:xfrm rot="5400000">
          <a:off x="4697873" y="1331437"/>
          <a:ext cx="1267297" cy="95952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334F0-50DA-44DF-B1EF-01E9B526AEB1}">
      <dsp:nvSpPr>
        <dsp:cNvPr id="0" name=""/>
        <dsp:cNvSpPr/>
      </dsp:nvSpPr>
      <dsp:spPr>
        <a:xfrm>
          <a:off x="6209578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Pie charts are good to show proportional data of different categories and figures are usually in percentages here.</a:t>
          </a:r>
        </a:p>
      </dsp:txBody>
      <dsp:txXfrm>
        <a:off x="6739839" y="531035"/>
        <a:ext cx="2560329" cy="256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DFA2-B919-4E77-B2E2-18CE8E648C8A}">
      <dsp:nvSpPr>
        <dsp:cNvPr id="0" name=""/>
        <dsp:cNvSpPr/>
      </dsp:nvSpPr>
      <dsp:spPr>
        <a:xfrm>
          <a:off x="778301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10000"/>
              </a:solidFill>
              <a:latin typeface="Century Gothic" panose="020B0502020202020204"/>
            </a:rPr>
            <a:t>"</a:t>
          </a:r>
          <a:r>
            <a:rPr lang="en-US" sz="2000" i="1" kern="1200" dirty="0">
              <a:solidFill>
                <a:srgbClr val="010000"/>
              </a:solidFill>
              <a:latin typeface="Century Gothic" panose="020B0502020202020204"/>
            </a:rPr>
            <a:t>A </a:t>
          </a:r>
          <a:r>
            <a:rPr lang="en-US" sz="2000" b="1" i="1" kern="1200" dirty="0">
              <a:solidFill>
                <a:srgbClr val="010000"/>
              </a:solidFill>
              <a:latin typeface="Century Gothic" panose="020B0502020202020204"/>
            </a:rPr>
            <a:t>bar chart</a:t>
          </a:r>
          <a:r>
            <a:rPr lang="en-US" sz="2000" i="1" kern="1200" dirty="0">
              <a:solidFill>
                <a:srgbClr val="010000"/>
              </a:solidFill>
              <a:latin typeface="Century Gothic" panose="020B0502020202020204"/>
            </a:rPr>
            <a:t> or </a:t>
          </a:r>
          <a:r>
            <a:rPr lang="en-US" sz="2000" b="1" i="1" kern="1200" dirty="0">
              <a:solidFill>
                <a:srgbClr val="010000"/>
              </a:solidFill>
              <a:latin typeface="Century Gothic" panose="020B0502020202020204"/>
            </a:rPr>
            <a:t>bar graph</a:t>
          </a:r>
          <a:r>
            <a:rPr lang="en-US" sz="2000" i="1" kern="1200" dirty="0">
              <a:solidFill>
                <a:srgbClr val="010000"/>
              </a:solidFill>
              <a:latin typeface="Century Gothic" panose="020B0502020202020204"/>
            </a:rPr>
            <a:t> is a chart or graph that presents categorical data with rectangular bars with heights or lengths</a:t>
          </a:r>
          <a:r>
            <a:rPr lang="en-US" sz="2000" b="1" i="1" kern="1200" dirty="0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en-US" sz="2000" i="1" kern="1200" dirty="0"/>
            <a:t>proportional to the values that they represent.</a:t>
          </a:r>
          <a:r>
            <a:rPr lang="en-US" sz="2000" kern="1200" dirty="0"/>
            <a:t>" </a:t>
          </a:r>
        </a:p>
      </dsp:txBody>
      <dsp:txXfrm>
        <a:off x="1308562" y="531035"/>
        <a:ext cx="2560329" cy="2560329"/>
      </dsp:txXfrm>
    </dsp:sp>
    <dsp:sp modelId="{EC84D367-40A8-492F-824F-A592311FD73E}">
      <dsp:nvSpPr>
        <dsp:cNvPr id="0" name=""/>
        <dsp:cNvSpPr/>
      </dsp:nvSpPr>
      <dsp:spPr>
        <a:xfrm rot="5400000">
          <a:off x="4697873" y="1331437"/>
          <a:ext cx="1267297" cy="95952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96DF-328D-40A2-9AFC-20E97CC03C23}">
      <dsp:nvSpPr>
        <dsp:cNvPr id="0" name=""/>
        <dsp:cNvSpPr/>
      </dsp:nvSpPr>
      <dsp:spPr>
        <a:xfrm>
          <a:off x="6209578" y="774"/>
          <a:ext cx="3620851" cy="3620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The bars can be plotted vertically or horizontally.</a:t>
          </a:r>
        </a:p>
      </dsp:txBody>
      <dsp:txXfrm>
        <a:off x="6739839" y="531035"/>
        <a:ext cx="2560329" cy="256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29266"/>
            <a:ext cx="8788399" cy="1881781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Matplotlib Overview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10D5-7485-48BA-A408-2CFB85B8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5" y="967417"/>
            <a:ext cx="4296454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EFFFF"/>
                </a:solidFill>
              </a:rPr>
              <a:t>Horizontal Bar Graph</a:t>
            </a:r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022D76-8620-4BD8-94D7-E41D4189E27B}"/>
              </a:ext>
            </a:extLst>
          </p:cNvPr>
          <p:cNvSpPr txBox="1">
            <a:spLocks/>
          </p:cNvSpPr>
          <p:nvPr/>
        </p:nvSpPr>
        <p:spPr>
          <a:xfrm>
            <a:off x="540279" y="5189400"/>
            <a:ext cx="4512115" cy="529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X = ['Movie Category"]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Y = ["No Of Movies"]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05BAB1-B2EF-4BCA-9195-95AF940B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8" y="-63703"/>
            <a:ext cx="7559612" cy="61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015A-8157-426E-B0BC-E54E3F72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Ploting Mathematical Function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7D7F-2663-4237-A090-E478E6C6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FEFFFF"/>
                </a:solidFill>
              </a:rPr>
              <a:t>Y = X2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E6DEC5D-A9A7-41A7-B53A-888B266E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66" y="280051"/>
            <a:ext cx="7538313" cy="54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532E-8483-46AA-B19A-14E32A17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dirty="0"/>
              <a:t>Installation :- 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4798-94BB-4000-897A-5D5DB72A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323" y="2528711"/>
            <a:ext cx="10016066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The best way to install it by using pip command: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pip install 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C3C-C055-4AA9-BD16-6ED5D1C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3" y="581776"/>
            <a:ext cx="8911687" cy="1280890"/>
          </a:xfrm>
        </p:spPr>
        <p:txBody>
          <a:bodyPr/>
          <a:lstStyle/>
          <a:p>
            <a:r>
              <a:rPr lang="en-US" dirty="0"/>
              <a:t>Line Chart :- 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A4695344-C727-43E0-A1A5-ADC8AFC7E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325067"/>
              </p:ext>
            </p:extLst>
          </p:nvPr>
        </p:nvGraphicFramePr>
        <p:xfrm>
          <a:off x="1305101" y="1780822"/>
          <a:ext cx="10608732" cy="36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4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74CEC-3EB2-4B51-A38A-BAEDF313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79" y="588662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[1,2,3,4,5]</a:t>
            </a:r>
            <a:br>
              <a:rPr lang="en-US" sz="2800"/>
            </a:br>
            <a:r>
              <a:rPr lang="en-US" sz="2800"/>
              <a:t>Y = [10,20,30,40,50]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8CE9D1A-0ED1-428C-90B0-E93F0410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62458"/>
            <a:ext cx="6953577" cy="5008017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B8A48-E611-4B90-AE60-B7541BF8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13" y="645106"/>
            <a:ext cx="4340391" cy="2352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year = [1960, 1970, 1980, 1990, 2000, 2010]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err="1"/>
              <a:t>pakistanPopulation</a:t>
            </a:r>
            <a:r>
              <a:rPr lang="en-US" sz="1800" dirty="0"/>
              <a:t> = [44.91, 58.09, 78.07, 107.7, 138.5, 170.6]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err="1"/>
              <a:t>indiaPopulation</a:t>
            </a:r>
            <a:r>
              <a:rPr lang="en-US" sz="1800" dirty="0"/>
              <a:t> = [449.48, 553.57, 696.783, 870.133, 1000.4, 1309.1]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FEC68B41-892A-4F95-87CA-4AAD3D6A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09" y="708560"/>
            <a:ext cx="6953577" cy="4857021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C3C-C055-4AA9-BD16-6ED5D1C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3" y="581776"/>
            <a:ext cx="8911687" cy="1280890"/>
          </a:xfrm>
        </p:spPr>
        <p:txBody>
          <a:bodyPr/>
          <a:lstStyle/>
          <a:p>
            <a:r>
              <a:rPr lang="en-US" dirty="0"/>
              <a:t>Pie Chart :- 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A4695344-C727-43E0-A1A5-ADC8AFC7E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00420"/>
              </p:ext>
            </p:extLst>
          </p:nvPr>
        </p:nvGraphicFramePr>
        <p:xfrm>
          <a:off x="1305101" y="1780822"/>
          <a:ext cx="10608732" cy="36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628E5-8305-4FF0-AA41-2F11ED95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48" y="357559"/>
            <a:ext cx="4972995" cy="4351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hours =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[8,7,3,2,1,3]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activities =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["</a:t>
            </a:r>
            <a:r>
              <a:rPr lang="en-US" sz="2400" err="1"/>
              <a:t>Sleep","Work","Playing","Eating","Freshness","Other</a:t>
            </a:r>
            <a:r>
              <a:rPr lang="en-US" sz="2400" dirty="0"/>
              <a:t> Activities"]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F3F4996-6EC4-4DB0-A53B-AE7EB86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55" y="93740"/>
            <a:ext cx="6784563" cy="6417339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C3C-C055-4AA9-BD16-6ED5D1C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3" y="581776"/>
            <a:ext cx="8911687" cy="1280890"/>
          </a:xfrm>
        </p:spPr>
        <p:txBody>
          <a:bodyPr/>
          <a:lstStyle/>
          <a:p>
            <a:r>
              <a:rPr lang="en-US" dirty="0"/>
              <a:t>Bar Chart :- 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A4695344-C727-43E0-A1A5-ADC8AFC7E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754602"/>
              </p:ext>
            </p:extLst>
          </p:nvPr>
        </p:nvGraphicFramePr>
        <p:xfrm>
          <a:off x="1319212" y="2048933"/>
          <a:ext cx="10608732" cy="36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73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10D5-7485-48BA-A408-2CFB85B8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Vertical Bar Graph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022D76-8620-4BD8-94D7-E41D4189E27B}"/>
              </a:ext>
            </a:extLst>
          </p:cNvPr>
          <p:cNvSpPr txBox="1">
            <a:spLocks/>
          </p:cNvSpPr>
          <p:nvPr/>
        </p:nvSpPr>
        <p:spPr>
          <a:xfrm>
            <a:off x="540279" y="5189400"/>
            <a:ext cx="4512115" cy="529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X = ['Movie Category"]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Y = ["No Of Movies"]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E5905D-0DEF-410D-AA1E-5AC8C490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71" y="281318"/>
            <a:ext cx="6991973" cy="60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1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Matplotlib Overview</vt:lpstr>
      <vt:lpstr>Installation :-  </vt:lpstr>
      <vt:lpstr>Line Chart :- </vt:lpstr>
      <vt:lpstr>X = [1,2,3,4,5] Y = [10,20,30,40,50]</vt:lpstr>
      <vt:lpstr>year = [1960, 1970, 1980, 1990, 2000, 2010]  pakistanPopulation = [44.91, 58.09, 78.07, 107.7, 138.5, 170.6]  indiaPopulation = [449.48, 553.57, 696.783, 870.133, 1000.4, 1309.1]</vt:lpstr>
      <vt:lpstr>Pie Chart :- </vt:lpstr>
      <vt:lpstr>hours =  [8,7,3,2,1,3]  activities =  ["Sleep","Work","Playing","Eating","Freshness","Other Activities"]</vt:lpstr>
      <vt:lpstr>Bar Chart :- </vt:lpstr>
      <vt:lpstr>Vertical Bar Graph</vt:lpstr>
      <vt:lpstr>Horizontal Bar Graph</vt:lpstr>
      <vt:lpstr>Ploting Mathematical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72</cp:revision>
  <dcterms:created xsi:type="dcterms:W3CDTF">2014-09-12T02:13:59Z</dcterms:created>
  <dcterms:modified xsi:type="dcterms:W3CDTF">2019-04-26T18:17:16Z</dcterms:modified>
</cp:coreProperties>
</file>