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0B3E-ECFC-4B3F-A960-4FA2661168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3B6098-9E0A-4714-9737-9A658B36A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15F4C5-0D1A-46C5-AD7F-BECBECE9C945}"/>
              </a:ext>
            </a:extLst>
          </p:cNvPr>
          <p:cNvSpPr>
            <a:spLocks noGrp="1"/>
          </p:cNvSpPr>
          <p:nvPr>
            <p:ph type="dt" sz="half" idx="10"/>
          </p:nvPr>
        </p:nvSpPr>
        <p:spPr/>
        <p:txBody>
          <a:bodyPr/>
          <a:lstStyle/>
          <a:p>
            <a:fld id="{9047CBF5-3CC8-4D79-899C-CBC04B87C869}" type="datetimeFigureOut">
              <a:rPr lang="en-IN" smtClean="0"/>
              <a:t>15-07-2024</a:t>
            </a:fld>
            <a:endParaRPr lang="en-IN"/>
          </a:p>
        </p:txBody>
      </p:sp>
      <p:sp>
        <p:nvSpPr>
          <p:cNvPr id="5" name="Footer Placeholder 4">
            <a:extLst>
              <a:ext uri="{FF2B5EF4-FFF2-40B4-BE49-F238E27FC236}">
                <a16:creationId xmlns:a16="http://schemas.microsoft.com/office/drawing/2014/main" id="{05C72927-ED2C-4F78-BCFB-BA5869D1F6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2C2E7B-C9B7-4BC0-91DD-2B50516281FC}"/>
              </a:ext>
            </a:extLst>
          </p:cNvPr>
          <p:cNvSpPr>
            <a:spLocks noGrp="1"/>
          </p:cNvSpPr>
          <p:nvPr>
            <p:ph type="sldNum" sz="quarter" idx="12"/>
          </p:nvPr>
        </p:nvSpPr>
        <p:spPr/>
        <p:txBody>
          <a:bodyPr/>
          <a:lstStyle/>
          <a:p>
            <a:fld id="{B5C607B4-F04E-4532-AFD0-18FE9476BA27}" type="slidenum">
              <a:rPr lang="en-IN" smtClean="0"/>
              <a:t>‹#›</a:t>
            </a:fld>
            <a:endParaRPr lang="en-IN"/>
          </a:p>
        </p:txBody>
      </p:sp>
    </p:spTree>
    <p:extLst>
      <p:ext uri="{BB962C8B-B14F-4D97-AF65-F5344CB8AC3E}">
        <p14:creationId xmlns:p14="http://schemas.microsoft.com/office/powerpoint/2010/main" val="2698583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D798-104D-4553-A5B5-110FA9E2A4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BAED94-C75A-43BE-99D2-448B6BCBB6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7FA42A-EBF5-4EF5-987D-45C1520E19BB}"/>
              </a:ext>
            </a:extLst>
          </p:cNvPr>
          <p:cNvSpPr>
            <a:spLocks noGrp="1"/>
          </p:cNvSpPr>
          <p:nvPr>
            <p:ph type="dt" sz="half" idx="10"/>
          </p:nvPr>
        </p:nvSpPr>
        <p:spPr/>
        <p:txBody>
          <a:bodyPr/>
          <a:lstStyle/>
          <a:p>
            <a:fld id="{9047CBF5-3CC8-4D79-899C-CBC04B87C869}" type="datetimeFigureOut">
              <a:rPr lang="en-IN" smtClean="0"/>
              <a:t>15-07-2024</a:t>
            </a:fld>
            <a:endParaRPr lang="en-IN"/>
          </a:p>
        </p:txBody>
      </p:sp>
      <p:sp>
        <p:nvSpPr>
          <p:cNvPr id="5" name="Footer Placeholder 4">
            <a:extLst>
              <a:ext uri="{FF2B5EF4-FFF2-40B4-BE49-F238E27FC236}">
                <a16:creationId xmlns:a16="http://schemas.microsoft.com/office/drawing/2014/main" id="{F693ED79-6BD6-4674-AE88-36EE6D9710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B4EA8-4E18-453D-9FFC-475F28B363DF}"/>
              </a:ext>
            </a:extLst>
          </p:cNvPr>
          <p:cNvSpPr>
            <a:spLocks noGrp="1"/>
          </p:cNvSpPr>
          <p:nvPr>
            <p:ph type="sldNum" sz="quarter" idx="12"/>
          </p:nvPr>
        </p:nvSpPr>
        <p:spPr/>
        <p:txBody>
          <a:bodyPr/>
          <a:lstStyle/>
          <a:p>
            <a:fld id="{B5C607B4-F04E-4532-AFD0-18FE9476BA27}" type="slidenum">
              <a:rPr lang="en-IN" smtClean="0"/>
              <a:t>‹#›</a:t>
            </a:fld>
            <a:endParaRPr lang="en-IN"/>
          </a:p>
        </p:txBody>
      </p:sp>
    </p:spTree>
    <p:extLst>
      <p:ext uri="{BB962C8B-B14F-4D97-AF65-F5344CB8AC3E}">
        <p14:creationId xmlns:p14="http://schemas.microsoft.com/office/powerpoint/2010/main" val="366551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C2A65A-F28D-47DF-AF6D-68472A62D0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715891-ECF7-481E-98B8-785A838AB8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A54C91-296D-4428-A9AE-2BDD66F36622}"/>
              </a:ext>
            </a:extLst>
          </p:cNvPr>
          <p:cNvSpPr>
            <a:spLocks noGrp="1"/>
          </p:cNvSpPr>
          <p:nvPr>
            <p:ph type="dt" sz="half" idx="10"/>
          </p:nvPr>
        </p:nvSpPr>
        <p:spPr/>
        <p:txBody>
          <a:bodyPr/>
          <a:lstStyle/>
          <a:p>
            <a:fld id="{9047CBF5-3CC8-4D79-899C-CBC04B87C869}" type="datetimeFigureOut">
              <a:rPr lang="en-IN" smtClean="0"/>
              <a:t>15-07-2024</a:t>
            </a:fld>
            <a:endParaRPr lang="en-IN"/>
          </a:p>
        </p:txBody>
      </p:sp>
      <p:sp>
        <p:nvSpPr>
          <p:cNvPr id="5" name="Footer Placeholder 4">
            <a:extLst>
              <a:ext uri="{FF2B5EF4-FFF2-40B4-BE49-F238E27FC236}">
                <a16:creationId xmlns:a16="http://schemas.microsoft.com/office/drawing/2014/main" id="{6BC40C53-C91E-418E-81B2-9E7193B0D9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457490-D26A-4CED-A86C-FF8BCDDB55ED}"/>
              </a:ext>
            </a:extLst>
          </p:cNvPr>
          <p:cNvSpPr>
            <a:spLocks noGrp="1"/>
          </p:cNvSpPr>
          <p:nvPr>
            <p:ph type="sldNum" sz="quarter" idx="12"/>
          </p:nvPr>
        </p:nvSpPr>
        <p:spPr/>
        <p:txBody>
          <a:bodyPr/>
          <a:lstStyle/>
          <a:p>
            <a:fld id="{B5C607B4-F04E-4532-AFD0-18FE9476BA27}" type="slidenum">
              <a:rPr lang="en-IN" smtClean="0"/>
              <a:t>‹#›</a:t>
            </a:fld>
            <a:endParaRPr lang="en-IN"/>
          </a:p>
        </p:txBody>
      </p:sp>
    </p:spTree>
    <p:extLst>
      <p:ext uri="{BB962C8B-B14F-4D97-AF65-F5344CB8AC3E}">
        <p14:creationId xmlns:p14="http://schemas.microsoft.com/office/powerpoint/2010/main" val="237389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957F-77AF-4A0F-9CA9-10EC2C2FA7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F24BF1-D305-4624-BD03-386AC55A7F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86D87F-7F1F-4627-89AD-66A46EE57590}"/>
              </a:ext>
            </a:extLst>
          </p:cNvPr>
          <p:cNvSpPr>
            <a:spLocks noGrp="1"/>
          </p:cNvSpPr>
          <p:nvPr>
            <p:ph type="dt" sz="half" idx="10"/>
          </p:nvPr>
        </p:nvSpPr>
        <p:spPr/>
        <p:txBody>
          <a:bodyPr/>
          <a:lstStyle/>
          <a:p>
            <a:fld id="{9047CBF5-3CC8-4D79-899C-CBC04B87C869}" type="datetimeFigureOut">
              <a:rPr lang="en-IN" smtClean="0"/>
              <a:t>15-07-2024</a:t>
            </a:fld>
            <a:endParaRPr lang="en-IN"/>
          </a:p>
        </p:txBody>
      </p:sp>
      <p:sp>
        <p:nvSpPr>
          <p:cNvPr id="5" name="Footer Placeholder 4">
            <a:extLst>
              <a:ext uri="{FF2B5EF4-FFF2-40B4-BE49-F238E27FC236}">
                <a16:creationId xmlns:a16="http://schemas.microsoft.com/office/drawing/2014/main" id="{6468B1CD-AC6B-4D8D-AF33-FBF6AB0129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94755-341C-4C8D-8E86-1E0F4A1F5D5C}"/>
              </a:ext>
            </a:extLst>
          </p:cNvPr>
          <p:cNvSpPr>
            <a:spLocks noGrp="1"/>
          </p:cNvSpPr>
          <p:nvPr>
            <p:ph type="sldNum" sz="quarter" idx="12"/>
          </p:nvPr>
        </p:nvSpPr>
        <p:spPr/>
        <p:txBody>
          <a:bodyPr/>
          <a:lstStyle/>
          <a:p>
            <a:fld id="{B5C607B4-F04E-4532-AFD0-18FE9476BA27}" type="slidenum">
              <a:rPr lang="en-IN" smtClean="0"/>
              <a:t>‹#›</a:t>
            </a:fld>
            <a:endParaRPr lang="en-IN"/>
          </a:p>
        </p:txBody>
      </p:sp>
    </p:spTree>
    <p:extLst>
      <p:ext uri="{BB962C8B-B14F-4D97-AF65-F5344CB8AC3E}">
        <p14:creationId xmlns:p14="http://schemas.microsoft.com/office/powerpoint/2010/main" val="86270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4713-C560-4669-9003-80277F153C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0E3A6-5465-423F-AE0A-60C8513011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48B312-FB23-4807-8E2C-F9D438DFE10D}"/>
              </a:ext>
            </a:extLst>
          </p:cNvPr>
          <p:cNvSpPr>
            <a:spLocks noGrp="1"/>
          </p:cNvSpPr>
          <p:nvPr>
            <p:ph type="dt" sz="half" idx="10"/>
          </p:nvPr>
        </p:nvSpPr>
        <p:spPr/>
        <p:txBody>
          <a:bodyPr/>
          <a:lstStyle/>
          <a:p>
            <a:fld id="{9047CBF5-3CC8-4D79-899C-CBC04B87C869}" type="datetimeFigureOut">
              <a:rPr lang="en-IN" smtClean="0"/>
              <a:t>15-07-2024</a:t>
            </a:fld>
            <a:endParaRPr lang="en-IN"/>
          </a:p>
        </p:txBody>
      </p:sp>
      <p:sp>
        <p:nvSpPr>
          <p:cNvPr id="5" name="Footer Placeholder 4">
            <a:extLst>
              <a:ext uri="{FF2B5EF4-FFF2-40B4-BE49-F238E27FC236}">
                <a16:creationId xmlns:a16="http://schemas.microsoft.com/office/drawing/2014/main" id="{E79C85C9-81BE-4DC9-98B3-DB745478D9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154BF-2A09-40C9-BC99-977C263065CA}"/>
              </a:ext>
            </a:extLst>
          </p:cNvPr>
          <p:cNvSpPr>
            <a:spLocks noGrp="1"/>
          </p:cNvSpPr>
          <p:nvPr>
            <p:ph type="sldNum" sz="quarter" idx="12"/>
          </p:nvPr>
        </p:nvSpPr>
        <p:spPr/>
        <p:txBody>
          <a:bodyPr/>
          <a:lstStyle/>
          <a:p>
            <a:fld id="{B5C607B4-F04E-4532-AFD0-18FE9476BA27}" type="slidenum">
              <a:rPr lang="en-IN" smtClean="0"/>
              <a:t>‹#›</a:t>
            </a:fld>
            <a:endParaRPr lang="en-IN"/>
          </a:p>
        </p:txBody>
      </p:sp>
    </p:spTree>
    <p:extLst>
      <p:ext uri="{BB962C8B-B14F-4D97-AF65-F5344CB8AC3E}">
        <p14:creationId xmlns:p14="http://schemas.microsoft.com/office/powerpoint/2010/main" val="227034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4EE8-3050-4A98-98E5-B6834483EB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BF1DA1-D97F-4AC6-A17B-C83308CBB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A3D2F7-F695-41DF-A352-C1C6198C93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D4EA84-B1AA-47B6-A5F3-ECB3A99D7CCD}"/>
              </a:ext>
            </a:extLst>
          </p:cNvPr>
          <p:cNvSpPr>
            <a:spLocks noGrp="1"/>
          </p:cNvSpPr>
          <p:nvPr>
            <p:ph type="dt" sz="half" idx="10"/>
          </p:nvPr>
        </p:nvSpPr>
        <p:spPr/>
        <p:txBody>
          <a:bodyPr/>
          <a:lstStyle/>
          <a:p>
            <a:fld id="{9047CBF5-3CC8-4D79-899C-CBC04B87C869}" type="datetimeFigureOut">
              <a:rPr lang="en-IN" smtClean="0"/>
              <a:t>15-07-2024</a:t>
            </a:fld>
            <a:endParaRPr lang="en-IN"/>
          </a:p>
        </p:txBody>
      </p:sp>
      <p:sp>
        <p:nvSpPr>
          <p:cNvPr id="6" name="Footer Placeholder 5">
            <a:extLst>
              <a:ext uri="{FF2B5EF4-FFF2-40B4-BE49-F238E27FC236}">
                <a16:creationId xmlns:a16="http://schemas.microsoft.com/office/drawing/2014/main" id="{FF241D74-FC23-4E36-BFC0-1ECE851757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6E9465-F4E0-4E60-8A3B-043503291F15}"/>
              </a:ext>
            </a:extLst>
          </p:cNvPr>
          <p:cNvSpPr>
            <a:spLocks noGrp="1"/>
          </p:cNvSpPr>
          <p:nvPr>
            <p:ph type="sldNum" sz="quarter" idx="12"/>
          </p:nvPr>
        </p:nvSpPr>
        <p:spPr/>
        <p:txBody>
          <a:bodyPr/>
          <a:lstStyle/>
          <a:p>
            <a:fld id="{B5C607B4-F04E-4532-AFD0-18FE9476BA27}" type="slidenum">
              <a:rPr lang="en-IN" smtClean="0"/>
              <a:t>‹#›</a:t>
            </a:fld>
            <a:endParaRPr lang="en-IN"/>
          </a:p>
        </p:txBody>
      </p:sp>
    </p:spTree>
    <p:extLst>
      <p:ext uri="{BB962C8B-B14F-4D97-AF65-F5344CB8AC3E}">
        <p14:creationId xmlns:p14="http://schemas.microsoft.com/office/powerpoint/2010/main" val="1594644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5ED9-3883-4185-A534-99DEC7825A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D5A649-4804-44AB-8DA0-8653674E2F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C73DB5-2EB0-4003-AE92-31BA0FD0A1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123330-558A-488E-B755-78AE86B845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57C78-AC49-4478-B01C-DA0576ED16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DD0F2F-57A8-4F57-9EC3-F2B3EFE155C4}"/>
              </a:ext>
            </a:extLst>
          </p:cNvPr>
          <p:cNvSpPr>
            <a:spLocks noGrp="1"/>
          </p:cNvSpPr>
          <p:nvPr>
            <p:ph type="dt" sz="half" idx="10"/>
          </p:nvPr>
        </p:nvSpPr>
        <p:spPr/>
        <p:txBody>
          <a:bodyPr/>
          <a:lstStyle/>
          <a:p>
            <a:fld id="{9047CBF5-3CC8-4D79-899C-CBC04B87C869}" type="datetimeFigureOut">
              <a:rPr lang="en-IN" smtClean="0"/>
              <a:t>15-07-2024</a:t>
            </a:fld>
            <a:endParaRPr lang="en-IN"/>
          </a:p>
        </p:txBody>
      </p:sp>
      <p:sp>
        <p:nvSpPr>
          <p:cNvPr id="8" name="Footer Placeholder 7">
            <a:extLst>
              <a:ext uri="{FF2B5EF4-FFF2-40B4-BE49-F238E27FC236}">
                <a16:creationId xmlns:a16="http://schemas.microsoft.com/office/drawing/2014/main" id="{C8B95241-D95E-40C7-8D1F-193675E29A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53213C-4306-4AB3-91E8-55703206B979}"/>
              </a:ext>
            </a:extLst>
          </p:cNvPr>
          <p:cNvSpPr>
            <a:spLocks noGrp="1"/>
          </p:cNvSpPr>
          <p:nvPr>
            <p:ph type="sldNum" sz="quarter" idx="12"/>
          </p:nvPr>
        </p:nvSpPr>
        <p:spPr/>
        <p:txBody>
          <a:bodyPr/>
          <a:lstStyle/>
          <a:p>
            <a:fld id="{B5C607B4-F04E-4532-AFD0-18FE9476BA27}" type="slidenum">
              <a:rPr lang="en-IN" smtClean="0"/>
              <a:t>‹#›</a:t>
            </a:fld>
            <a:endParaRPr lang="en-IN"/>
          </a:p>
        </p:txBody>
      </p:sp>
    </p:spTree>
    <p:extLst>
      <p:ext uri="{BB962C8B-B14F-4D97-AF65-F5344CB8AC3E}">
        <p14:creationId xmlns:p14="http://schemas.microsoft.com/office/powerpoint/2010/main" val="368837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7AEC-1836-43E2-9D45-B4FF90F8EA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22C758-7299-478C-B3B8-C4004FA1D4DC}"/>
              </a:ext>
            </a:extLst>
          </p:cNvPr>
          <p:cNvSpPr>
            <a:spLocks noGrp="1"/>
          </p:cNvSpPr>
          <p:nvPr>
            <p:ph type="dt" sz="half" idx="10"/>
          </p:nvPr>
        </p:nvSpPr>
        <p:spPr/>
        <p:txBody>
          <a:bodyPr/>
          <a:lstStyle/>
          <a:p>
            <a:fld id="{9047CBF5-3CC8-4D79-899C-CBC04B87C869}" type="datetimeFigureOut">
              <a:rPr lang="en-IN" smtClean="0"/>
              <a:t>15-07-2024</a:t>
            </a:fld>
            <a:endParaRPr lang="en-IN"/>
          </a:p>
        </p:txBody>
      </p:sp>
      <p:sp>
        <p:nvSpPr>
          <p:cNvPr id="4" name="Footer Placeholder 3">
            <a:extLst>
              <a:ext uri="{FF2B5EF4-FFF2-40B4-BE49-F238E27FC236}">
                <a16:creationId xmlns:a16="http://schemas.microsoft.com/office/drawing/2014/main" id="{C19977A2-6A11-4657-A889-D778BCFB96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EFC863-20BB-4DAA-8C92-CBCC6F24C223}"/>
              </a:ext>
            </a:extLst>
          </p:cNvPr>
          <p:cNvSpPr>
            <a:spLocks noGrp="1"/>
          </p:cNvSpPr>
          <p:nvPr>
            <p:ph type="sldNum" sz="quarter" idx="12"/>
          </p:nvPr>
        </p:nvSpPr>
        <p:spPr/>
        <p:txBody>
          <a:bodyPr/>
          <a:lstStyle/>
          <a:p>
            <a:fld id="{B5C607B4-F04E-4532-AFD0-18FE9476BA27}" type="slidenum">
              <a:rPr lang="en-IN" smtClean="0"/>
              <a:t>‹#›</a:t>
            </a:fld>
            <a:endParaRPr lang="en-IN"/>
          </a:p>
        </p:txBody>
      </p:sp>
    </p:spTree>
    <p:extLst>
      <p:ext uri="{BB962C8B-B14F-4D97-AF65-F5344CB8AC3E}">
        <p14:creationId xmlns:p14="http://schemas.microsoft.com/office/powerpoint/2010/main" val="414956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7A3AD-CD4D-4943-9851-033FAC8B642D}"/>
              </a:ext>
            </a:extLst>
          </p:cNvPr>
          <p:cNvSpPr>
            <a:spLocks noGrp="1"/>
          </p:cNvSpPr>
          <p:nvPr>
            <p:ph type="dt" sz="half" idx="10"/>
          </p:nvPr>
        </p:nvSpPr>
        <p:spPr/>
        <p:txBody>
          <a:bodyPr/>
          <a:lstStyle/>
          <a:p>
            <a:fld id="{9047CBF5-3CC8-4D79-899C-CBC04B87C869}" type="datetimeFigureOut">
              <a:rPr lang="en-IN" smtClean="0"/>
              <a:t>15-07-2024</a:t>
            </a:fld>
            <a:endParaRPr lang="en-IN"/>
          </a:p>
        </p:txBody>
      </p:sp>
      <p:sp>
        <p:nvSpPr>
          <p:cNvPr id="3" name="Footer Placeholder 2">
            <a:extLst>
              <a:ext uri="{FF2B5EF4-FFF2-40B4-BE49-F238E27FC236}">
                <a16:creationId xmlns:a16="http://schemas.microsoft.com/office/drawing/2014/main" id="{09D8F377-184A-4FB1-841E-71241FF67A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2D9A96-DBDC-4766-91DC-4A3E636B378A}"/>
              </a:ext>
            </a:extLst>
          </p:cNvPr>
          <p:cNvSpPr>
            <a:spLocks noGrp="1"/>
          </p:cNvSpPr>
          <p:nvPr>
            <p:ph type="sldNum" sz="quarter" idx="12"/>
          </p:nvPr>
        </p:nvSpPr>
        <p:spPr/>
        <p:txBody>
          <a:bodyPr/>
          <a:lstStyle/>
          <a:p>
            <a:fld id="{B5C607B4-F04E-4532-AFD0-18FE9476BA27}" type="slidenum">
              <a:rPr lang="en-IN" smtClean="0"/>
              <a:t>‹#›</a:t>
            </a:fld>
            <a:endParaRPr lang="en-IN"/>
          </a:p>
        </p:txBody>
      </p:sp>
    </p:spTree>
    <p:extLst>
      <p:ext uri="{BB962C8B-B14F-4D97-AF65-F5344CB8AC3E}">
        <p14:creationId xmlns:p14="http://schemas.microsoft.com/office/powerpoint/2010/main" val="173285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00A5-C77D-4699-9A61-6D48E2E6A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A81838-701C-4774-AC37-47C22EE700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CC6FCC-8768-4A0E-BB58-F79E068D6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14C3E-D15B-4512-8C97-E39EBD80FA65}"/>
              </a:ext>
            </a:extLst>
          </p:cNvPr>
          <p:cNvSpPr>
            <a:spLocks noGrp="1"/>
          </p:cNvSpPr>
          <p:nvPr>
            <p:ph type="dt" sz="half" idx="10"/>
          </p:nvPr>
        </p:nvSpPr>
        <p:spPr/>
        <p:txBody>
          <a:bodyPr/>
          <a:lstStyle/>
          <a:p>
            <a:fld id="{9047CBF5-3CC8-4D79-899C-CBC04B87C869}" type="datetimeFigureOut">
              <a:rPr lang="en-IN" smtClean="0"/>
              <a:t>15-07-2024</a:t>
            </a:fld>
            <a:endParaRPr lang="en-IN"/>
          </a:p>
        </p:txBody>
      </p:sp>
      <p:sp>
        <p:nvSpPr>
          <p:cNvPr id="6" name="Footer Placeholder 5">
            <a:extLst>
              <a:ext uri="{FF2B5EF4-FFF2-40B4-BE49-F238E27FC236}">
                <a16:creationId xmlns:a16="http://schemas.microsoft.com/office/drawing/2014/main" id="{C4C81F3C-310E-46E8-9AB1-2258D6D1E2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AC67F9-F4D5-4670-8AB8-824D385E8F3B}"/>
              </a:ext>
            </a:extLst>
          </p:cNvPr>
          <p:cNvSpPr>
            <a:spLocks noGrp="1"/>
          </p:cNvSpPr>
          <p:nvPr>
            <p:ph type="sldNum" sz="quarter" idx="12"/>
          </p:nvPr>
        </p:nvSpPr>
        <p:spPr/>
        <p:txBody>
          <a:bodyPr/>
          <a:lstStyle/>
          <a:p>
            <a:fld id="{B5C607B4-F04E-4532-AFD0-18FE9476BA27}" type="slidenum">
              <a:rPr lang="en-IN" smtClean="0"/>
              <a:t>‹#›</a:t>
            </a:fld>
            <a:endParaRPr lang="en-IN"/>
          </a:p>
        </p:txBody>
      </p:sp>
    </p:spTree>
    <p:extLst>
      <p:ext uri="{BB962C8B-B14F-4D97-AF65-F5344CB8AC3E}">
        <p14:creationId xmlns:p14="http://schemas.microsoft.com/office/powerpoint/2010/main" val="141916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7BE3-3BCB-4811-AEE8-01074B857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6D093E-D6E3-441B-96C0-EA35670CE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AF1915-92E4-48AE-9F87-2D839210F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BD153-55AA-4173-A4F2-DF23EC5499AD}"/>
              </a:ext>
            </a:extLst>
          </p:cNvPr>
          <p:cNvSpPr>
            <a:spLocks noGrp="1"/>
          </p:cNvSpPr>
          <p:nvPr>
            <p:ph type="dt" sz="half" idx="10"/>
          </p:nvPr>
        </p:nvSpPr>
        <p:spPr/>
        <p:txBody>
          <a:bodyPr/>
          <a:lstStyle/>
          <a:p>
            <a:fld id="{9047CBF5-3CC8-4D79-899C-CBC04B87C869}" type="datetimeFigureOut">
              <a:rPr lang="en-IN" smtClean="0"/>
              <a:t>15-07-2024</a:t>
            </a:fld>
            <a:endParaRPr lang="en-IN"/>
          </a:p>
        </p:txBody>
      </p:sp>
      <p:sp>
        <p:nvSpPr>
          <p:cNvPr id="6" name="Footer Placeholder 5">
            <a:extLst>
              <a:ext uri="{FF2B5EF4-FFF2-40B4-BE49-F238E27FC236}">
                <a16:creationId xmlns:a16="http://schemas.microsoft.com/office/drawing/2014/main" id="{81DCAE5A-55A9-40B5-B7F2-67A5442C62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F2577E-AAE2-4120-A002-C1FBC3693738}"/>
              </a:ext>
            </a:extLst>
          </p:cNvPr>
          <p:cNvSpPr>
            <a:spLocks noGrp="1"/>
          </p:cNvSpPr>
          <p:nvPr>
            <p:ph type="sldNum" sz="quarter" idx="12"/>
          </p:nvPr>
        </p:nvSpPr>
        <p:spPr/>
        <p:txBody>
          <a:bodyPr/>
          <a:lstStyle/>
          <a:p>
            <a:fld id="{B5C607B4-F04E-4532-AFD0-18FE9476BA27}" type="slidenum">
              <a:rPr lang="en-IN" smtClean="0"/>
              <a:t>‹#›</a:t>
            </a:fld>
            <a:endParaRPr lang="en-IN"/>
          </a:p>
        </p:txBody>
      </p:sp>
    </p:spTree>
    <p:extLst>
      <p:ext uri="{BB962C8B-B14F-4D97-AF65-F5344CB8AC3E}">
        <p14:creationId xmlns:p14="http://schemas.microsoft.com/office/powerpoint/2010/main" val="197399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A375E-D632-4023-B2B8-2DAE7F21D7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6A5026-B6A8-4580-8FF4-6734C0652C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B0603-89E3-4A15-8239-6E803BA1A5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7CBF5-3CC8-4D79-899C-CBC04B87C869}" type="datetimeFigureOut">
              <a:rPr lang="en-IN" smtClean="0"/>
              <a:t>15-07-2024</a:t>
            </a:fld>
            <a:endParaRPr lang="en-IN"/>
          </a:p>
        </p:txBody>
      </p:sp>
      <p:sp>
        <p:nvSpPr>
          <p:cNvPr id="5" name="Footer Placeholder 4">
            <a:extLst>
              <a:ext uri="{FF2B5EF4-FFF2-40B4-BE49-F238E27FC236}">
                <a16:creationId xmlns:a16="http://schemas.microsoft.com/office/drawing/2014/main" id="{CA497CAE-5023-4AA4-9246-984535B6E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DFA7EE-AA44-4329-BB89-39CF773976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607B4-F04E-4532-AFD0-18FE9476BA27}" type="slidenum">
              <a:rPr lang="en-IN" smtClean="0"/>
              <a:t>‹#›</a:t>
            </a:fld>
            <a:endParaRPr lang="en-IN"/>
          </a:p>
        </p:txBody>
      </p:sp>
    </p:spTree>
    <p:extLst>
      <p:ext uri="{BB962C8B-B14F-4D97-AF65-F5344CB8AC3E}">
        <p14:creationId xmlns:p14="http://schemas.microsoft.com/office/powerpoint/2010/main" val="238830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F2E76-B9D5-4AB7-B13A-C1847672E780}"/>
              </a:ext>
            </a:extLst>
          </p:cNvPr>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INTEL PRODUCTS SENTIMENT ANALYSIS FROM ONLINE REVIEWS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7F4C682-0EC6-41EA-9F34-1BC93644DCDC}"/>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indent="-228600" algn="l">
              <a:spcAft>
                <a:spcPts val="800"/>
              </a:spcAft>
              <a:buFont typeface="Arial" panose="020B0604020202020204" pitchFamily="34" charset="0"/>
              <a:buChar char="•"/>
            </a:pPr>
            <a:endParaRPr lang="en-US" sz="2200" b="1" dirty="0">
              <a:effectLst/>
            </a:endParaRPr>
          </a:p>
          <a:p>
            <a:pPr algn="l">
              <a:spcAft>
                <a:spcPts val="800"/>
              </a:spcAft>
            </a:pPr>
            <a:r>
              <a:rPr lang="en-US" sz="3200" b="1" dirty="0">
                <a:effectLst/>
              </a:rPr>
              <a:t>Name: Nidhi G</a:t>
            </a:r>
            <a:endParaRPr lang="en-US" sz="3200" dirty="0">
              <a:effectLst/>
            </a:endParaRPr>
          </a:p>
          <a:p>
            <a:pPr algn="l">
              <a:spcAft>
                <a:spcPts val="800"/>
              </a:spcAft>
            </a:pPr>
            <a:r>
              <a:rPr lang="en-US" sz="3200" b="1" dirty="0">
                <a:effectLst/>
              </a:rPr>
              <a:t>USN: 1BI21 CS082 </a:t>
            </a:r>
          </a:p>
          <a:p>
            <a:pPr algn="l">
              <a:spcAft>
                <a:spcPts val="800"/>
              </a:spcAft>
            </a:pPr>
            <a:endParaRPr lang="en-US" sz="2200" dirty="0">
              <a:effectLst/>
            </a:endParaRPr>
          </a:p>
          <a:p>
            <a:pPr algn="l">
              <a:spcAft>
                <a:spcPts val="800"/>
              </a:spcAft>
            </a:pPr>
            <a:endParaRPr lang="en-US" sz="2200" dirty="0"/>
          </a:p>
          <a:p>
            <a:pPr algn="l">
              <a:spcAft>
                <a:spcPts val="800"/>
              </a:spcAft>
            </a:pPr>
            <a:endParaRPr lang="en-US" sz="2200" dirty="0">
              <a:effectLst/>
            </a:endParaRPr>
          </a:p>
          <a:p>
            <a:pPr algn="l">
              <a:spcAft>
                <a:spcPts val="800"/>
              </a:spcAft>
            </a:pPr>
            <a:endParaRPr lang="en-US" sz="2200" dirty="0">
              <a:effectLst/>
            </a:endParaRPr>
          </a:p>
          <a:p>
            <a:pPr algn="l">
              <a:spcBef>
                <a:spcPts val="500"/>
              </a:spcBef>
              <a:spcAft>
                <a:spcPts val="500"/>
              </a:spcAft>
            </a:pPr>
            <a:r>
              <a:rPr lang="en-US" sz="1800" b="1" dirty="0">
                <a:effectLst/>
              </a:rPr>
              <a:t>Department of Computer Science and Engineering</a:t>
            </a:r>
            <a:endParaRPr lang="en-US" sz="1800" dirty="0">
              <a:effectLst/>
            </a:endParaRPr>
          </a:p>
          <a:p>
            <a:pPr algn="l">
              <a:spcBef>
                <a:spcPts val="500"/>
              </a:spcBef>
              <a:spcAft>
                <a:spcPts val="500"/>
              </a:spcAft>
            </a:pPr>
            <a:r>
              <a:rPr lang="en-US" sz="1800" b="1" dirty="0">
                <a:effectLst/>
              </a:rPr>
              <a:t> Bangalore Institute of Technology</a:t>
            </a:r>
            <a:endParaRPr lang="en-US" sz="1800" dirty="0">
              <a:effectLst/>
            </a:endParaRPr>
          </a:p>
          <a:p>
            <a:pPr algn="l">
              <a:spcBef>
                <a:spcPts val="500"/>
              </a:spcBef>
              <a:spcAft>
                <a:spcPts val="500"/>
              </a:spcAft>
            </a:pPr>
            <a:r>
              <a:rPr lang="en-US" sz="1800" b="1" dirty="0">
                <a:effectLst/>
              </a:rPr>
              <a:t>K.R. Road, </a:t>
            </a:r>
            <a:r>
              <a:rPr lang="en-US" sz="1800" b="1" dirty="0" err="1">
                <a:effectLst/>
              </a:rPr>
              <a:t>V.V.Puram</a:t>
            </a:r>
            <a:r>
              <a:rPr lang="en-US" sz="1800" b="1" dirty="0">
                <a:effectLst/>
              </a:rPr>
              <a:t>, Bangalore-560 004</a:t>
            </a:r>
            <a:endParaRPr lang="en-US" sz="1800" dirty="0">
              <a:effectLst/>
            </a:endParaRP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656705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90C06-0B79-4C6A-ABA3-7BD7CCF52F5F}"/>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Thank you</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122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7A4D-C92C-42E9-A0C5-124E1F67B42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64E4355-63DD-46AF-B0FB-B278F6F4AC5A}"/>
              </a:ext>
            </a:extLst>
          </p:cNvPr>
          <p:cNvSpPr>
            <a:spLocks noGrp="1"/>
          </p:cNvSpPr>
          <p:nvPr>
            <p:ph idx="1"/>
          </p:nvPr>
        </p:nvSpPr>
        <p:spPr/>
        <p:txBody>
          <a:bodyPr>
            <a:normAutofit lnSpcReduction="10000"/>
          </a:bodyPr>
          <a:lstStyle/>
          <a:p>
            <a:pPr algn="just"/>
            <a:r>
              <a:rPr lang="en-US" dirty="0"/>
              <a:t>Intel Products are reviewed by end users and tech reviewers on various platforms. Hence, the ask here is to scrap the reviews available on different sources in the last 3 - 5 years. </a:t>
            </a:r>
          </a:p>
          <a:p>
            <a:pPr algn="just"/>
            <a:r>
              <a:rPr lang="en-US" dirty="0"/>
              <a:t>Applying various exploratory data analysis, machine learning and natural programming techniques to find the sentiments of products, clustering of affinity reviews, trends of sentiments over period of time, features and key words extraction to specific sentiments, recommendation on key improvements based on users reviews for future products. </a:t>
            </a:r>
          </a:p>
          <a:p>
            <a:pPr algn="just"/>
            <a:r>
              <a:rPr lang="en-US" dirty="0"/>
              <a:t>Ensuring sentiments and any other analysis is also demonstrated on different product category.</a:t>
            </a:r>
            <a:endParaRPr lang="en-IN" dirty="0"/>
          </a:p>
        </p:txBody>
      </p:sp>
    </p:spTree>
    <p:extLst>
      <p:ext uri="{BB962C8B-B14F-4D97-AF65-F5344CB8AC3E}">
        <p14:creationId xmlns:p14="http://schemas.microsoft.com/office/powerpoint/2010/main" val="1657605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C0295-F932-44FE-A5B7-818F88F2EA49}"/>
              </a:ext>
            </a:extLst>
          </p:cNvPr>
          <p:cNvSpPr>
            <a:spLocks noGrp="1"/>
          </p:cNvSpPr>
          <p:nvPr>
            <p:ph type="title"/>
          </p:nvPr>
        </p:nvSpPr>
        <p:spPr>
          <a:xfrm>
            <a:off x="838200" y="365125"/>
            <a:ext cx="10515600" cy="1325563"/>
          </a:xfrm>
        </p:spPr>
        <p:txBody>
          <a:bodyPr>
            <a:normAutofit/>
          </a:bodyPr>
          <a:lstStyle/>
          <a:p>
            <a:r>
              <a:rPr lang="en-IN" sz="5400"/>
              <a:t>Collection of Data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4E773F-6AB4-4333-A698-330B0644D898}"/>
              </a:ext>
            </a:extLst>
          </p:cNvPr>
          <p:cNvSpPr>
            <a:spLocks noGrp="1"/>
          </p:cNvSpPr>
          <p:nvPr>
            <p:ph idx="1"/>
          </p:nvPr>
        </p:nvSpPr>
        <p:spPr>
          <a:xfrm>
            <a:off x="838200" y="1929384"/>
            <a:ext cx="10515600" cy="4251960"/>
          </a:xfrm>
        </p:spPr>
        <p:txBody>
          <a:bodyPr>
            <a:normAutofit/>
          </a:bodyPr>
          <a:lstStyle/>
          <a:p>
            <a:pPr marL="0" indent="0">
              <a:buNone/>
            </a:pPr>
            <a:r>
              <a:rPr lang="en-US" sz="1900"/>
              <a:t>In this project, Playwright library of python is utilized to extract data from Amazon. Specifically, leveraging the “async_playwright” module, which integrates with “asyncio” for asynchronous web scraping.</a:t>
            </a:r>
          </a:p>
          <a:p>
            <a:pPr marL="0" indent="0">
              <a:buNone/>
            </a:pPr>
            <a:r>
              <a:rPr lang="en-US" sz="1900"/>
              <a:t>Features of data:</a:t>
            </a:r>
          </a:p>
          <a:p>
            <a:pPr marL="342900" lvl="0" indent="-342900">
              <a:buFont typeface="Symbol" panose="05050102010706020507" pitchFamily="18" charset="2"/>
              <a:buChar char=""/>
            </a:pPr>
            <a:r>
              <a:rPr lang="en-IN" sz="1900">
                <a:effectLst/>
                <a:latin typeface="Times New Roman" panose="02020603050405020304" pitchFamily="18" charset="0"/>
                <a:ea typeface="Calibri" panose="020F0502020204030204" pitchFamily="34" charset="0"/>
                <a:cs typeface="Times New Roman" panose="02020603050405020304" pitchFamily="18" charset="0"/>
              </a:rPr>
              <a:t>Product name - “ Intel Core I9-14900K LGA 1700 New Gaming Desktop Processor 24 Cores (8 P-Cores + 16 E-Cores) with Integrated Graphics – Unlocked “</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900">
                <a:effectLst/>
                <a:latin typeface="Times New Roman" panose="02020603050405020304" pitchFamily="18" charset="0"/>
                <a:ea typeface="Calibri" panose="020F0502020204030204" pitchFamily="34" charset="0"/>
                <a:cs typeface="Times New Roman" panose="02020603050405020304" pitchFamily="18" charset="0"/>
              </a:rPr>
              <a:t>Rate – “ 5.0 out of 5 stars ”</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900">
                <a:effectLst/>
                <a:latin typeface="Times New Roman" panose="02020603050405020304" pitchFamily="18" charset="0"/>
                <a:ea typeface="Calibri" panose="020F0502020204030204" pitchFamily="34" charset="0"/>
                <a:cs typeface="Times New Roman" panose="02020603050405020304" pitchFamily="18" charset="0"/>
              </a:rPr>
              <a:t>Review Date –“ Reviewed in India on 20 November 2023”</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900">
                <a:effectLst/>
                <a:latin typeface="Times New Roman" panose="02020603050405020304" pitchFamily="18" charset="0"/>
                <a:ea typeface="Calibri" panose="020F0502020204030204" pitchFamily="34" charset="0"/>
                <a:cs typeface="Times New Roman" panose="02020603050405020304" pitchFamily="18" charset="0"/>
              </a:rPr>
              <a:t>Review Text – ”Fast shipping. Works as advertised. ” </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1200"/>
              </a:spcAft>
              <a:buFont typeface="Symbol" panose="05050102010706020507" pitchFamily="18" charset="2"/>
              <a:buChar char=""/>
            </a:pPr>
            <a:r>
              <a:rPr lang="en-IN" sz="1900">
                <a:effectLst/>
                <a:latin typeface="Times New Roman" panose="02020603050405020304" pitchFamily="18" charset="0"/>
                <a:ea typeface="Calibri" panose="020F0502020204030204" pitchFamily="34" charset="0"/>
                <a:cs typeface="Times New Roman" panose="02020603050405020304" pitchFamily="18" charset="0"/>
              </a:rPr>
              <a:t>Patter Name- “</a:t>
            </a:r>
            <a:r>
              <a:rPr lang="en-IN" sz="1900">
                <a:effectLst/>
                <a:latin typeface="Segoe UI" panose="020B0502040204020203" pitchFamily="34" charset="0"/>
                <a:ea typeface="Times New Roman" panose="02020603050405020304" pitchFamily="18" charset="0"/>
                <a:cs typeface="Times New Roman" panose="02020603050405020304" pitchFamily="18" charset="0"/>
              </a:rPr>
              <a:t>Pattern Name: ProcessorStyle Name: Core™ i9-14900k ” </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1200"/>
              </a:spcAft>
              <a:buFont typeface="Symbol" panose="05050102010706020507" pitchFamily="18" charset="2"/>
              <a:buChar char=""/>
            </a:pPr>
            <a:r>
              <a:rPr lang="en-IN" sz="1900">
                <a:effectLst/>
                <a:latin typeface="Times New Roman" panose="02020603050405020304" pitchFamily="18" charset="0"/>
                <a:ea typeface="Times New Roman" panose="02020603050405020304" pitchFamily="18" charset="0"/>
                <a:cs typeface="Times New Roman" panose="02020603050405020304" pitchFamily="18" charset="0"/>
              </a:rPr>
              <a:t>Product MRP – “ </a:t>
            </a:r>
            <a:r>
              <a:rPr lang="en-IN" sz="1900">
                <a:effectLst/>
                <a:latin typeface="Segoe UI" panose="020B0502040204020203" pitchFamily="34" charset="0"/>
                <a:ea typeface="Calibri" panose="020F0502020204030204" pitchFamily="34" charset="0"/>
                <a:cs typeface="Times New Roman" panose="02020603050405020304" pitchFamily="18" charset="0"/>
              </a:rPr>
              <a:t>₹82,350” </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endParaRPr lang="en-US" sz="1900"/>
          </a:p>
          <a:p>
            <a:endParaRPr lang="en-IN" sz="1900"/>
          </a:p>
        </p:txBody>
      </p:sp>
    </p:spTree>
    <p:extLst>
      <p:ext uri="{BB962C8B-B14F-4D97-AF65-F5344CB8AC3E}">
        <p14:creationId xmlns:p14="http://schemas.microsoft.com/office/powerpoint/2010/main" val="50340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D03D-E08F-4BD8-8652-B8D4B0EAB029}"/>
              </a:ext>
            </a:extLst>
          </p:cNvPr>
          <p:cNvSpPr>
            <a:spLocks noGrp="1"/>
          </p:cNvSpPr>
          <p:nvPr>
            <p:ph type="title"/>
          </p:nvPr>
        </p:nvSpPr>
        <p:spPr/>
        <p:txBody>
          <a:bodyPr/>
          <a:lstStyle/>
          <a:p>
            <a:r>
              <a:rPr lang="en-IN"/>
              <a:t>Analysis of the Data</a:t>
            </a:r>
            <a:endParaRPr lang="en-IN" dirty="0"/>
          </a:p>
        </p:txBody>
      </p:sp>
      <p:sp>
        <p:nvSpPr>
          <p:cNvPr id="3" name="Content Placeholder 2">
            <a:extLst>
              <a:ext uri="{FF2B5EF4-FFF2-40B4-BE49-F238E27FC236}">
                <a16:creationId xmlns:a16="http://schemas.microsoft.com/office/drawing/2014/main" id="{F521501F-467A-487A-B501-C2C5855FF6AB}"/>
              </a:ext>
            </a:extLst>
          </p:cNvPr>
          <p:cNvSpPr>
            <a:spLocks noGrp="1"/>
          </p:cNvSpPr>
          <p:nvPr>
            <p:ph idx="1"/>
          </p:nvPr>
        </p:nvSpPr>
        <p:spPr>
          <a:xfrm>
            <a:off x="838201" y="1825625"/>
            <a:ext cx="4459014" cy="4018127"/>
          </a:xfrm>
        </p:spPr>
        <p:txBody>
          <a:bodyPr/>
          <a:lstStyle/>
          <a:p>
            <a:r>
              <a:rPr lang="en-IN"/>
              <a:t>Number of reviews for each product</a:t>
            </a:r>
          </a:p>
          <a:p>
            <a:pPr marL="0" indent="0">
              <a:buNone/>
            </a:pPr>
            <a:endParaRPr lang="en-IN" dirty="0"/>
          </a:p>
        </p:txBody>
      </p:sp>
      <p:pic>
        <p:nvPicPr>
          <p:cNvPr id="4" name="Picture 3" descr="A graph of blue bars with numbers and letters&#10;&#10;Description automatically generated with medium confidence">
            <a:extLst>
              <a:ext uri="{FF2B5EF4-FFF2-40B4-BE49-F238E27FC236}">
                <a16:creationId xmlns:a16="http://schemas.microsoft.com/office/drawing/2014/main" id="{2E79A7D2-A4CF-45DD-B17C-44536C6657D4}"/>
              </a:ext>
            </a:extLst>
          </p:cNvPr>
          <p:cNvPicPr/>
          <p:nvPr/>
        </p:nvPicPr>
        <p:blipFill rotWithShape="1">
          <a:blip r:embed="rId2"/>
          <a:srcRect l="1737" r="8857"/>
          <a:stretch/>
        </p:blipFill>
        <p:spPr bwMode="auto">
          <a:xfrm>
            <a:off x="838200" y="2656149"/>
            <a:ext cx="3601720" cy="2933065"/>
          </a:xfrm>
          <a:prstGeom prst="rect">
            <a:avLst/>
          </a:prstGeom>
          <a:ln>
            <a:noFill/>
          </a:ln>
          <a:extLst>
            <a:ext uri="{53640926-AAD7-44D8-BBD7-CCE9431645EC}">
              <a14:shadowObscured xmlns:a14="http://schemas.microsoft.com/office/drawing/2010/main"/>
            </a:ext>
          </a:extLst>
        </p:spPr>
      </p:pic>
      <p:sp>
        <p:nvSpPr>
          <p:cNvPr id="5" name="Content Placeholder 2">
            <a:extLst>
              <a:ext uri="{FF2B5EF4-FFF2-40B4-BE49-F238E27FC236}">
                <a16:creationId xmlns:a16="http://schemas.microsoft.com/office/drawing/2014/main" id="{FC85B070-CD35-44CF-A371-91123A9BB750}"/>
              </a:ext>
            </a:extLst>
          </p:cNvPr>
          <p:cNvSpPr txBox="1">
            <a:spLocks/>
          </p:cNvSpPr>
          <p:nvPr/>
        </p:nvSpPr>
        <p:spPr>
          <a:xfrm>
            <a:off x="6461235" y="1825625"/>
            <a:ext cx="4606158" cy="4018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MRP of different Products</a:t>
            </a:r>
          </a:p>
          <a:p>
            <a:pPr marL="0" indent="0">
              <a:buNone/>
            </a:pPr>
            <a:endParaRPr lang="en-IN"/>
          </a:p>
          <a:p>
            <a:pPr marL="0" indent="0">
              <a:buFont typeface="Arial" panose="020B0604020202020204" pitchFamily="34" charset="0"/>
              <a:buNone/>
            </a:pPr>
            <a:endParaRPr lang="en-IN" dirty="0"/>
          </a:p>
        </p:txBody>
      </p:sp>
      <p:pic>
        <p:nvPicPr>
          <p:cNvPr id="6" name="Picture 5" descr="A graph of blue bars&#10;&#10;Description automatically generated">
            <a:extLst>
              <a:ext uri="{FF2B5EF4-FFF2-40B4-BE49-F238E27FC236}">
                <a16:creationId xmlns:a16="http://schemas.microsoft.com/office/drawing/2014/main" id="{AFCC92D8-91E8-46C9-86C6-784901265803}"/>
              </a:ext>
            </a:extLst>
          </p:cNvPr>
          <p:cNvPicPr/>
          <p:nvPr/>
        </p:nvPicPr>
        <p:blipFill rotWithShape="1">
          <a:blip r:embed="rId3"/>
          <a:srcRect l="2685" r="2530" b="2225"/>
          <a:stretch/>
        </p:blipFill>
        <p:spPr bwMode="auto">
          <a:xfrm>
            <a:off x="6768663" y="2656149"/>
            <a:ext cx="3857297" cy="28722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8270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1312-535C-4166-B754-028335DC48C5}"/>
              </a:ext>
            </a:extLst>
          </p:cNvPr>
          <p:cNvSpPr>
            <a:spLocks noGrp="1"/>
          </p:cNvSpPr>
          <p:nvPr>
            <p:ph type="title"/>
          </p:nvPr>
        </p:nvSpPr>
        <p:spPr/>
        <p:txBody>
          <a:bodyPr/>
          <a:lstStyle/>
          <a:p>
            <a:r>
              <a:rPr lang="en-IN" dirty="0"/>
              <a:t>Sentiment Analysis Approach</a:t>
            </a:r>
          </a:p>
        </p:txBody>
      </p:sp>
      <p:sp>
        <p:nvSpPr>
          <p:cNvPr id="3" name="Content Placeholder 2">
            <a:extLst>
              <a:ext uri="{FF2B5EF4-FFF2-40B4-BE49-F238E27FC236}">
                <a16:creationId xmlns:a16="http://schemas.microsoft.com/office/drawing/2014/main" id="{E6393A22-3762-4403-B983-F13861ED8005}"/>
              </a:ext>
            </a:extLst>
          </p:cNvPr>
          <p:cNvSpPr>
            <a:spLocks noGrp="1"/>
          </p:cNvSpPr>
          <p:nvPr>
            <p:ph idx="1"/>
          </p:nvPr>
        </p:nvSpPr>
        <p:spPr/>
        <p:txBody>
          <a:bodyPr/>
          <a:lstStyle/>
          <a:p>
            <a:r>
              <a:rPr lang="en-US" dirty="0"/>
              <a:t>For sentiment analysis and classification in this project, the VADER model, a rule-based approach using a lexicon of words with sentiment scores, and the </a:t>
            </a:r>
            <a:r>
              <a:rPr lang="en-US" dirty="0" err="1"/>
              <a:t>RoBERTa</a:t>
            </a:r>
            <a:r>
              <a:rPr lang="en-US" dirty="0"/>
              <a:t> model, a deep learning approach based on the Transformer architecture fine-tuned for sentiment tasks, have been used. </a:t>
            </a:r>
          </a:p>
          <a:p>
            <a:r>
              <a:rPr lang="en-US" dirty="0"/>
              <a:t>VADER provides quick, lexicon-based sentiment analysis, while </a:t>
            </a:r>
            <a:r>
              <a:rPr lang="en-US" dirty="0" err="1"/>
              <a:t>RoBERTa</a:t>
            </a:r>
            <a:r>
              <a:rPr lang="en-US" dirty="0"/>
              <a:t> leverages contextual representations from extensive text data for more nuanced insights.</a:t>
            </a:r>
            <a:endParaRPr lang="en-IN" dirty="0"/>
          </a:p>
        </p:txBody>
      </p:sp>
    </p:spTree>
    <p:extLst>
      <p:ext uri="{BB962C8B-B14F-4D97-AF65-F5344CB8AC3E}">
        <p14:creationId xmlns:p14="http://schemas.microsoft.com/office/powerpoint/2010/main" val="371127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5B20-904B-4954-A630-7D10A67C508A}"/>
              </a:ext>
            </a:extLst>
          </p:cNvPr>
          <p:cNvSpPr>
            <a:spLocks noGrp="1"/>
          </p:cNvSpPr>
          <p:nvPr>
            <p:ph type="title"/>
          </p:nvPr>
        </p:nvSpPr>
        <p:spPr/>
        <p:txBody>
          <a:bodyPr/>
          <a:lstStyle/>
          <a:p>
            <a:r>
              <a:rPr lang="en-IN"/>
              <a:t>Results after classification using the models</a:t>
            </a:r>
            <a:endParaRPr lang="en-IN" dirty="0"/>
          </a:p>
        </p:txBody>
      </p:sp>
      <p:sp>
        <p:nvSpPr>
          <p:cNvPr id="3" name="Content Placeholder 2">
            <a:extLst>
              <a:ext uri="{FF2B5EF4-FFF2-40B4-BE49-F238E27FC236}">
                <a16:creationId xmlns:a16="http://schemas.microsoft.com/office/drawing/2014/main" id="{AD66276A-D101-444B-9743-EDA30BA35822}"/>
              </a:ext>
            </a:extLst>
          </p:cNvPr>
          <p:cNvSpPr>
            <a:spLocks noGrp="1"/>
          </p:cNvSpPr>
          <p:nvPr>
            <p:ph idx="1"/>
          </p:nvPr>
        </p:nvSpPr>
        <p:spPr/>
        <p:txBody>
          <a:bodyPr/>
          <a:lstStyle/>
          <a:p>
            <a:r>
              <a:rPr lang="en-IN"/>
              <a:t>The following shows a part of classified reviews </a:t>
            </a:r>
          </a:p>
          <a:p>
            <a:pPr marL="0" indent="0">
              <a:buNone/>
            </a:pPr>
            <a:endParaRPr lang="en-IN" dirty="0"/>
          </a:p>
        </p:txBody>
      </p:sp>
      <p:pic>
        <p:nvPicPr>
          <p:cNvPr id="4" name="Picture 3" descr="A screenshot of a computer&#10;&#10;Description automatically generated">
            <a:extLst>
              <a:ext uri="{FF2B5EF4-FFF2-40B4-BE49-F238E27FC236}">
                <a16:creationId xmlns:a16="http://schemas.microsoft.com/office/drawing/2014/main" id="{0D57D485-92F3-4576-AEC6-3DABC0AE5299}"/>
              </a:ext>
            </a:extLst>
          </p:cNvPr>
          <p:cNvPicPr/>
          <p:nvPr/>
        </p:nvPicPr>
        <p:blipFill>
          <a:blip r:embed="rId2"/>
          <a:stretch>
            <a:fillRect/>
          </a:stretch>
        </p:blipFill>
        <p:spPr>
          <a:xfrm>
            <a:off x="1166648" y="2694939"/>
            <a:ext cx="10187152" cy="3348509"/>
          </a:xfrm>
          <a:prstGeom prst="rect">
            <a:avLst/>
          </a:prstGeom>
        </p:spPr>
      </p:pic>
    </p:spTree>
    <p:extLst>
      <p:ext uri="{BB962C8B-B14F-4D97-AF65-F5344CB8AC3E}">
        <p14:creationId xmlns:p14="http://schemas.microsoft.com/office/powerpoint/2010/main" val="415070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A82A2-289E-4DBF-92EE-9EAE96546314}"/>
              </a:ext>
            </a:extLst>
          </p:cNvPr>
          <p:cNvSpPr>
            <a:spLocks noGrp="1"/>
          </p:cNvSpPr>
          <p:nvPr>
            <p:ph type="title"/>
          </p:nvPr>
        </p:nvSpPr>
        <p:spPr>
          <a:xfrm>
            <a:off x="630936" y="502920"/>
            <a:ext cx="3419856" cy="1463040"/>
          </a:xfrm>
        </p:spPr>
        <p:txBody>
          <a:bodyPr anchor="ctr">
            <a:normAutofit/>
          </a:bodyPr>
          <a:lstStyle/>
          <a:p>
            <a:r>
              <a:rPr lang="en-IN" sz="3400"/>
              <a:t>Conclusions based on classification</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5F3A67-8E16-4FF6-9E64-6F0B830486F4}"/>
              </a:ext>
            </a:extLst>
          </p:cNvPr>
          <p:cNvSpPr>
            <a:spLocks noGrp="1"/>
          </p:cNvSpPr>
          <p:nvPr>
            <p:ph idx="1"/>
          </p:nvPr>
        </p:nvSpPr>
        <p:spPr>
          <a:xfrm>
            <a:off x="4654295" y="502920"/>
            <a:ext cx="6894576" cy="1463040"/>
          </a:xfrm>
        </p:spPr>
        <p:txBody>
          <a:bodyPr anchor="ctr">
            <a:normAutofit/>
          </a:bodyPr>
          <a:lstStyle/>
          <a:p>
            <a:r>
              <a:rPr lang="en-IN" sz="2200"/>
              <a:t>Comparing reviews from different countries</a:t>
            </a:r>
          </a:p>
          <a:p>
            <a:pPr marL="0" indent="0">
              <a:buNone/>
            </a:pPr>
            <a:endParaRPr lang="en-IN" sz="2200"/>
          </a:p>
        </p:txBody>
      </p:sp>
      <p:pic>
        <p:nvPicPr>
          <p:cNvPr id="4" name="Picture 3" descr="A graph of blue and black lines&#10;&#10;Description automatically generated with medium confidence">
            <a:extLst>
              <a:ext uri="{FF2B5EF4-FFF2-40B4-BE49-F238E27FC236}">
                <a16:creationId xmlns:a16="http://schemas.microsoft.com/office/drawing/2014/main" id="{9ADAF604-7993-4FA5-B28F-127CB71AEEAC}"/>
              </a:ext>
            </a:extLst>
          </p:cNvPr>
          <p:cNvPicPr/>
          <p:nvPr/>
        </p:nvPicPr>
        <p:blipFill>
          <a:blip r:embed="rId2"/>
          <a:stretch>
            <a:fillRect/>
          </a:stretch>
        </p:blipFill>
        <p:spPr>
          <a:xfrm>
            <a:off x="630936" y="2414563"/>
            <a:ext cx="10917936" cy="3712098"/>
          </a:xfrm>
          <a:prstGeom prst="rect">
            <a:avLst/>
          </a:prstGeom>
        </p:spPr>
      </p:pic>
    </p:spTree>
    <p:extLst>
      <p:ext uri="{BB962C8B-B14F-4D97-AF65-F5344CB8AC3E}">
        <p14:creationId xmlns:p14="http://schemas.microsoft.com/office/powerpoint/2010/main" val="139950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1E69A-9FD4-4183-9016-D44EB1E6ADA0}"/>
              </a:ext>
            </a:extLst>
          </p:cNvPr>
          <p:cNvSpPr>
            <a:spLocks noGrp="1"/>
          </p:cNvSpPr>
          <p:nvPr>
            <p:ph idx="1"/>
          </p:nvPr>
        </p:nvSpPr>
        <p:spPr>
          <a:xfrm>
            <a:off x="838200" y="357352"/>
            <a:ext cx="10515600" cy="5819611"/>
          </a:xfrm>
        </p:spPr>
        <p:txBody>
          <a:bodyPr/>
          <a:lstStyle/>
          <a:p>
            <a:r>
              <a:rPr lang="en-IN" dirty="0"/>
              <a:t>Review of each product vs their sentiment</a:t>
            </a:r>
          </a:p>
          <a:p>
            <a:pPr marL="0" indent="0">
              <a:buNone/>
            </a:pPr>
            <a:endParaRPr lang="en-IN" dirty="0"/>
          </a:p>
        </p:txBody>
      </p:sp>
      <p:pic>
        <p:nvPicPr>
          <p:cNvPr id="4" name="Picture 3" descr="A graph with blue lines&#10;&#10;Description automatically generated">
            <a:extLst>
              <a:ext uri="{FF2B5EF4-FFF2-40B4-BE49-F238E27FC236}">
                <a16:creationId xmlns:a16="http://schemas.microsoft.com/office/drawing/2014/main" id="{98A56554-DD54-45CB-B524-E9174BD4366B}"/>
              </a:ext>
            </a:extLst>
          </p:cNvPr>
          <p:cNvPicPr/>
          <p:nvPr/>
        </p:nvPicPr>
        <p:blipFill>
          <a:blip r:embed="rId2"/>
          <a:stretch>
            <a:fillRect/>
          </a:stretch>
        </p:blipFill>
        <p:spPr>
          <a:xfrm>
            <a:off x="838200" y="1839309"/>
            <a:ext cx="10515600" cy="3794235"/>
          </a:xfrm>
          <a:prstGeom prst="rect">
            <a:avLst/>
          </a:prstGeom>
        </p:spPr>
      </p:pic>
    </p:spTree>
    <p:extLst>
      <p:ext uri="{BB962C8B-B14F-4D97-AF65-F5344CB8AC3E}">
        <p14:creationId xmlns:p14="http://schemas.microsoft.com/office/powerpoint/2010/main" val="326030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619C7C-5016-4BF7-A5D8-67145C32FA5F}"/>
              </a:ext>
            </a:extLst>
          </p:cNvPr>
          <p:cNvSpPr>
            <a:spLocks noGrp="1"/>
          </p:cNvSpPr>
          <p:nvPr>
            <p:ph idx="1"/>
          </p:nvPr>
        </p:nvSpPr>
        <p:spPr>
          <a:xfrm>
            <a:off x="630936" y="2807208"/>
            <a:ext cx="3429000" cy="3410712"/>
          </a:xfrm>
        </p:spPr>
        <p:txBody>
          <a:bodyPr anchor="t">
            <a:normAutofit/>
          </a:bodyPr>
          <a:lstStyle/>
          <a:p>
            <a:r>
              <a:rPr lang="en-US" sz="2200"/>
              <a:t>Sentiment of the product and price of the product</a:t>
            </a:r>
            <a:endParaRPr lang="en-IN" sz="2200"/>
          </a:p>
        </p:txBody>
      </p:sp>
      <p:pic>
        <p:nvPicPr>
          <p:cNvPr id="4" name="Picture 3" descr="A graph with blue lines and numbers&#10;&#10;Description automatically generated">
            <a:extLst>
              <a:ext uri="{FF2B5EF4-FFF2-40B4-BE49-F238E27FC236}">
                <a16:creationId xmlns:a16="http://schemas.microsoft.com/office/drawing/2014/main" id="{820FD91C-C4EE-4F95-A4C3-01CDAB52E1CA}"/>
              </a:ext>
            </a:extLst>
          </p:cNvPr>
          <p:cNvPicPr/>
          <p:nvPr/>
        </p:nvPicPr>
        <p:blipFill>
          <a:blip r:embed="rId2"/>
          <a:stretch>
            <a:fillRect/>
          </a:stretch>
        </p:blipFill>
        <p:spPr>
          <a:xfrm>
            <a:off x="4654296" y="960920"/>
            <a:ext cx="6903720" cy="4936159"/>
          </a:xfrm>
          <a:prstGeom prst="rect">
            <a:avLst/>
          </a:prstGeom>
        </p:spPr>
      </p:pic>
    </p:spTree>
    <p:extLst>
      <p:ext uri="{BB962C8B-B14F-4D97-AF65-F5344CB8AC3E}">
        <p14:creationId xmlns:p14="http://schemas.microsoft.com/office/powerpoint/2010/main" val="4199996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398</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Segoe UI</vt:lpstr>
      <vt:lpstr>Symbol</vt:lpstr>
      <vt:lpstr>Times New Roman</vt:lpstr>
      <vt:lpstr>Office Theme</vt:lpstr>
      <vt:lpstr>INTEL PRODUCTS SENTIMENT ANALYSIS FROM ONLINE REVIEWS</vt:lpstr>
      <vt:lpstr>Problem Statement</vt:lpstr>
      <vt:lpstr>Collection of Data</vt:lpstr>
      <vt:lpstr>Analysis of the Data</vt:lpstr>
      <vt:lpstr>Sentiment Analysis Approach</vt:lpstr>
      <vt:lpstr>Results after classification using the models</vt:lpstr>
      <vt:lpstr>Conclusions based on classification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PRODUCTS SENTIMENT ANALYSIS FROM ONLINE REVIEWS</dc:title>
  <dc:creator>GOVINDARAJU V</dc:creator>
  <cp:lastModifiedBy>GOVINDARAJU V</cp:lastModifiedBy>
  <cp:revision>2</cp:revision>
  <dcterms:created xsi:type="dcterms:W3CDTF">2024-07-15T16:05:06Z</dcterms:created>
  <dcterms:modified xsi:type="dcterms:W3CDTF">2024-07-15T16:58:43Z</dcterms:modified>
</cp:coreProperties>
</file>