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8DB1F77-BE70-448F-A35B-78B031E9A362}">
  <a:tblStyle styleId="{28DB1F77-BE70-448F-A35B-78B031E9A3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ontserrat-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92bc2be1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92bc2be1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92bc2be1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92bc2be1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92bc2be11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92bc2be11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92bc2be1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92bc2be1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92bc2be11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92bc2be11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92bc2be11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92bc2be11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761888f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761888f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3cce01a9bb3084a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cce01a9bb3084a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92bc2be1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92bc2be1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92bc2be11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92bc2be11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92bc2be11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92bc2be11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92bc2be11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92bc2be11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92bc2be1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92bc2be1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92bc2be1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92bc2be1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92bc2be1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92bc2be1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92bc2be1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92bc2be1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202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 Based Fashion Recommendation</a:t>
            </a:r>
            <a:endParaRPr/>
          </a:p>
        </p:txBody>
      </p:sp>
      <p:sp>
        <p:nvSpPr>
          <p:cNvPr id="135" name="Google Shape;135;p13"/>
          <p:cNvSpPr txBox="1"/>
          <p:nvPr>
            <p:ph idx="1" type="subTitle"/>
          </p:nvPr>
        </p:nvSpPr>
        <p:spPr>
          <a:xfrm>
            <a:off x="5083950" y="3924925"/>
            <a:ext cx="3470700" cy="10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Kushal Doshi - kd633</a:t>
            </a:r>
            <a:endParaRPr/>
          </a:p>
          <a:p>
            <a:pPr indent="0" lvl="0" marL="0" rtl="0" algn="l">
              <a:spcBef>
                <a:spcPts val="0"/>
              </a:spcBef>
              <a:spcAft>
                <a:spcPts val="0"/>
              </a:spcAft>
              <a:buNone/>
            </a:pPr>
            <a:r>
              <a:rPr lang="en"/>
              <a:t>Malhar Khimsariya - msk200</a:t>
            </a:r>
            <a:endParaRPr/>
          </a:p>
          <a:p>
            <a:pPr indent="0" lvl="0" marL="0" rtl="0" algn="l">
              <a:spcBef>
                <a:spcPts val="0"/>
              </a:spcBef>
              <a:spcAft>
                <a:spcPts val="0"/>
              </a:spcAft>
              <a:buNone/>
            </a:pPr>
            <a:r>
              <a:rPr lang="en"/>
              <a:t>Nidhi Arun Harwani - nh417</a:t>
            </a:r>
            <a:endParaRPr/>
          </a:p>
          <a:p>
            <a:pPr indent="0" lvl="0" marL="0" rtl="0" algn="l">
              <a:spcBef>
                <a:spcPts val="0"/>
              </a:spcBef>
              <a:spcAft>
                <a:spcPts val="0"/>
              </a:spcAft>
              <a:buNone/>
            </a:pPr>
            <a:r>
              <a:rPr lang="en"/>
              <a:t>Vivek Dhandha - vd264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Duplicate Data removal </a:t>
            </a:r>
            <a:endParaRPr/>
          </a:p>
        </p:txBody>
      </p:sp>
      <p:sp>
        <p:nvSpPr>
          <p:cNvPr id="192" name="Google Shape;192;p22"/>
          <p:cNvSpPr txBox="1"/>
          <p:nvPr>
            <p:ph idx="1" type="body"/>
          </p:nvPr>
        </p:nvSpPr>
        <p:spPr>
          <a:xfrm>
            <a:off x="1261400" y="3510225"/>
            <a:ext cx="7038900" cy="14166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From the above figure, we can see that the titles in example one only differ at the end. And there are also products which have the same title and the change is only in the identification number.</a:t>
            </a:r>
            <a:endParaRPr/>
          </a:p>
          <a:p>
            <a:pPr indent="-311150" lvl="0" marL="457200" rtl="0" algn="l">
              <a:lnSpc>
                <a:spcPct val="150000"/>
              </a:lnSpc>
              <a:spcBef>
                <a:spcPts val="0"/>
              </a:spcBef>
              <a:spcAft>
                <a:spcPts val="0"/>
              </a:spcAft>
              <a:buSzPts val="1300"/>
              <a:buChar char="●"/>
            </a:pPr>
            <a:r>
              <a:rPr lang="en"/>
              <a:t>To remove this duplication, we sort the data in alphabetical order of titles. Then, we remove the titles in which only the size or color differs. </a:t>
            </a:r>
            <a:endParaRPr/>
          </a:p>
        </p:txBody>
      </p:sp>
      <p:pic>
        <p:nvPicPr>
          <p:cNvPr id="193" name="Google Shape;193;p22"/>
          <p:cNvPicPr preferRelativeResize="0"/>
          <p:nvPr/>
        </p:nvPicPr>
        <p:blipFill>
          <a:blip r:embed="rId3">
            <a:alphaModFix/>
          </a:blip>
          <a:stretch>
            <a:fillRect/>
          </a:stretch>
        </p:blipFill>
        <p:spPr>
          <a:xfrm>
            <a:off x="1191125" y="1127950"/>
            <a:ext cx="7375776" cy="2301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Duplicate Data Removal</a:t>
            </a:r>
            <a:endParaRPr/>
          </a:p>
        </p:txBody>
      </p:sp>
      <p:sp>
        <p:nvSpPr>
          <p:cNvPr id="199" name="Google Shape;199;p23"/>
          <p:cNvSpPr txBox="1"/>
          <p:nvPr>
            <p:ph idx="1" type="body"/>
          </p:nvPr>
        </p:nvSpPr>
        <p:spPr>
          <a:xfrm>
            <a:off x="1207275" y="1307850"/>
            <a:ext cx="7038900" cy="32580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There are also titles which are not adjacent but very similar to each other. </a:t>
            </a:r>
            <a:endParaRPr/>
          </a:p>
          <a:p>
            <a:pPr indent="-311150" lvl="0" marL="457200" rtl="0" algn="l">
              <a:lnSpc>
                <a:spcPct val="150000"/>
              </a:lnSpc>
              <a:spcBef>
                <a:spcPts val="0"/>
              </a:spcBef>
              <a:spcAft>
                <a:spcPts val="0"/>
              </a:spcAft>
              <a:buSzPts val="1300"/>
              <a:buChar char="●"/>
            </a:pPr>
            <a:r>
              <a:rPr lang="en"/>
              <a:t>We use Fuzzy String Matching using edit distance for this type of deduplication process. </a:t>
            </a:r>
            <a:endParaRPr/>
          </a:p>
          <a:p>
            <a:pPr indent="-311150" lvl="0" marL="457200" rtl="0" algn="l">
              <a:lnSpc>
                <a:spcPct val="150000"/>
              </a:lnSpc>
              <a:spcBef>
                <a:spcPts val="0"/>
              </a:spcBef>
              <a:spcAft>
                <a:spcPts val="0"/>
              </a:spcAft>
              <a:buSzPts val="1300"/>
              <a:buChar char="●"/>
            </a:pPr>
            <a:r>
              <a:rPr lang="en"/>
              <a:t>An example of such titles is given below.  </a:t>
            </a:r>
            <a:endParaRPr/>
          </a:p>
          <a:p>
            <a:pPr indent="-311150" lvl="0" marL="457200" rtl="0" algn="l">
              <a:lnSpc>
                <a:spcPct val="150000"/>
              </a:lnSpc>
              <a:spcBef>
                <a:spcPts val="0"/>
              </a:spcBef>
              <a:spcAft>
                <a:spcPts val="0"/>
              </a:spcAft>
              <a:buSzPts val="1300"/>
              <a:buChar char="●"/>
            </a:pPr>
            <a:r>
              <a:rPr lang="en"/>
              <a:t>After these two steps of deduplication, our data goes down to 16k. </a:t>
            </a:r>
            <a:endParaRPr/>
          </a:p>
        </p:txBody>
      </p:sp>
      <p:pic>
        <p:nvPicPr>
          <p:cNvPr id="200" name="Google Shape;200;p23"/>
          <p:cNvPicPr preferRelativeResize="0"/>
          <p:nvPr/>
        </p:nvPicPr>
        <p:blipFill>
          <a:blip r:embed="rId3">
            <a:alphaModFix/>
          </a:blip>
          <a:stretch>
            <a:fillRect/>
          </a:stretch>
        </p:blipFill>
        <p:spPr>
          <a:xfrm>
            <a:off x="1127288" y="2680027"/>
            <a:ext cx="7794425" cy="213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Data</a:t>
            </a:r>
            <a:endParaRPr/>
          </a:p>
        </p:txBody>
      </p:sp>
      <p:sp>
        <p:nvSpPr>
          <p:cNvPr id="206" name="Google Shape;206;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step, we preprocess the title of the products to get only the relevant information. To do this, we remove the following from the titles:</a:t>
            </a:r>
            <a:endParaRPr/>
          </a:p>
          <a:p>
            <a:pPr indent="-311150" lvl="0" marL="457200" rtl="0" algn="l">
              <a:spcBef>
                <a:spcPts val="1600"/>
              </a:spcBef>
              <a:spcAft>
                <a:spcPts val="0"/>
              </a:spcAft>
              <a:buSzPts val="1300"/>
              <a:buChar char="-"/>
            </a:pPr>
            <a:r>
              <a:rPr lang="en"/>
              <a:t>Punctuations</a:t>
            </a:r>
            <a:endParaRPr/>
          </a:p>
          <a:p>
            <a:pPr indent="-311150" lvl="0" marL="457200" rtl="0" algn="l">
              <a:spcBef>
                <a:spcPts val="0"/>
              </a:spcBef>
              <a:spcAft>
                <a:spcPts val="0"/>
              </a:spcAft>
              <a:buSzPts val="1300"/>
              <a:buChar char="-"/>
            </a:pPr>
            <a:r>
              <a:rPr lang="en"/>
              <a:t>Special Characters</a:t>
            </a:r>
            <a:endParaRPr/>
          </a:p>
          <a:p>
            <a:pPr indent="-311150" lvl="0" marL="457200" rtl="0" algn="l">
              <a:spcBef>
                <a:spcPts val="0"/>
              </a:spcBef>
              <a:spcAft>
                <a:spcPts val="0"/>
              </a:spcAft>
              <a:buSzPts val="1300"/>
              <a:buChar char="-"/>
            </a:pPr>
            <a:r>
              <a:rPr lang="en"/>
              <a:t>Stop Words</a:t>
            </a:r>
            <a:endParaRPr/>
          </a:p>
          <a:p>
            <a:pPr indent="-311150" lvl="0" marL="457200" rtl="0" algn="l">
              <a:spcBef>
                <a:spcPts val="0"/>
              </a:spcBef>
              <a:spcAft>
                <a:spcPts val="0"/>
              </a:spcAft>
              <a:buSzPts val="1300"/>
              <a:buChar char="-"/>
            </a:pPr>
            <a:r>
              <a:rPr lang="en"/>
              <a:t>URLs</a:t>
            </a:r>
            <a:endParaRPr/>
          </a:p>
          <a:p>
            <a:pPr indent="-311150" lvl="0" marL="457200" rtl="0" algn="l">
              <a:spcBef>
                <a:spcPts val="0"/>
              </a:spcBef>
              <a:spcAft>
                <a:spcPts val="0"/>
              </a:spcAft>
              <a:buSzPts val="1300"/>
              <a:buChar char="-"/>
            </a:pPr>
            <a:r>
              <a:rPr lang="en"/>
              <a:t>HTML Tags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Based Similarity Techniques</a:t>
            </a:r>
            <a:endParaRPr/>
          </a:p>
        </p:txBody>
      </p:sp>
      <p:sp>
        <p:nvSpPr>
          <p:cNvPr id="212" name="Google Shape;212;p25"/>
          <p:cNvSpPr txBox="1"/>
          <p:nvPr>
            <p:ph idx="1" type="body"/>
          </p:nvPr>
        </p:nvSpPr>
        <p:spPr>
          <a:xfrm>
            <a:off x="1297500" y="15880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1)</a:t>
            </a:r>
            <a:r>
              <a:rPr b="1" lang="en"/>
              <a:t>Bag of words</a:t>
            </a:r>
            <a:r>
              <a:rPr lang="en"/>
              <a:t>:In this approach, we use the tokenized words for each and found out the    frequency of each token. Example: Doc1 = John Likes movies. Doc2 = Mary Likes movies too.</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213" name="Google Shape;213;p25"/>
          <p:cNvGraphicFramePr/>
          <p:nvPr/>
        </p:nvGraphicFramePr>
        <p:xfrm>
          <a:off x="1792825" y="2571775"/>
          <a:ext cx="3000000" cy="3000000"/>
        </p:xfrm>
        <a:graphic>
          <a:graphicData uri="http://schemas.openxmlformats.org/drawingml/2006/table">
            <a:tbl>
              <a:tblPr>
                <a:noFill/>
                <a:tableStyleId>{28DB1F77-BE70-448F-A35B-78B031E9A362}</a:tableStyleId>
              </a:tblPr>
              <a:tblGrid>
                <a:gridCol w="804325"/>
                <a:gridCol w="804325"/>
                <a:gridCol w="804325"/>
                <a:gridCol w="804325"/>
                <a:gridCol w="804325"/>
                <a:gridCol w="804325"/>
              </a:tblGrid>
              <a:tr h="409650">
                <a:tc>
                  <a:txBody>
                    <a:bodyPr>
                      <a:noAutofit/>
                    </a:bodyPr>
                    <a:lstStyle/>
                    <a:p>
                      <a:pPr indent="0" lvl="0" marL="0" rtl="0" algn="l">
                        <a:spcBef>
                          <a:spcPts val="0"/>
                        </a:spcBef>
                        <a:spcAft>
                          <a:spcPts val="0"/>
                        </a:spcAft>
                        <a:buNone/>
                      </a:pPr>
                      <a:r>
                        <a:t/>
                      </a:r>
                      <a:endParaRPr>
                        <a:solidFill>
                          <a:srgbClr val="FF9900"/>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9900"/>
                          </a:solidFill>
                        </a:rPr>
                        <a:t>Likes</a:t>
                      </a:r>
                      <a:endParaRPr>
                        <a:solidFill>
                          <a:srgbClr val="FF9900"/>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9900"/>
                          </a:solidFill>
                        </a:rPr>
                        <a:t>movies</a:t>
                      </a:r>
                      <a:endParaRPr>
                        <a:solidFill>
                          <a:srgbClr val="FF9900"/>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9900"/>
                          </a:solidFill>
                        </a:rPr>
                        <a:t>Mary</a:t>
                      </a:r>
                      <a:endParaRPr>
                        <a:solidFill>
                          <a:srgbClr val="FF9900"/>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9900"/>
                          </a:solidFill>
                        </a:rPr>
                        <a:t>too</a:t>
                      </a:r>
                      <a:endParaRPr>
                        <a:solidFill>
                          <a:srgbClr val="FF9900"/>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9900"/>
                          </a:solidFill>
                        </a:rPr>
                        <a:t>John</a:t>
                      </a:r>
                      <a:endParaRPr>
                        <a:solidFill>
                          <a:srgbClr val="FF9900"/>
                        </a:solidFill>
                      </a:endParaRPr>
                    </a:p>
                  </a:txBody>
                  <a:tcPr marT="91425" marB="91425" marR="91425" marL="91425"/>
                </a:tc>
              </a:tr>
              <a:tr h="405725">
                <a:tc>
                  <a:txBody>
                    <a:bodyPr>
                      <a:noAutofit/>
                    </a:bodyPr>
                    <a:lstStyle/>
                    <a:p>
                      <a:pPr indent="0" lvl="0" marL="0" rtl="0" algn="l">
                        <a:spcBef>
                          <a:spcPts val="0"/>
                        </a:spcBef>
                        <a:spcAft>
                          <a:spcPts val="0"/>
                        </a:spcAft>
                        <a:buNone/>
                      </a:pPr>
                      <a:r>
                        <a:rPr lang="en">
                          <a:solidFill>
                            <a:srgbClr val="FF9900"/>
                          </a:solidFill>
                        </a:rPr>
                        <a:t>Doc1</a:t>
                      </a:r>
                      <a:endParaRPr>
                        <a:solidFill>
                          <a:srgbClr val="FF9900"/>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9900"/>
                          </a:solidFill>
                        </a:rPr>
                        <a:t>1</a:t>
                      </a:r>
                      <a:endParaRPr>
                        <a:solidFill>
                          <a:srgbClr val="FF9900"/>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9900"/>
                          </a:solidFill>
                        </a:rPr>
                        <a:t>1</a:t>
                      </a:r>
                      <a:endParaRPr>
                        <a:solidFill>
                          <a:srgbClr val="FF9900"/>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9900"/>
                          </a:solidFill>
                        </a:rPr>
                        <a:t>0</a:t>
                      </a:r>
                      <a:endParaRPr>
                        <a:solidFill>
                          <a:srgbClr val="FF9900"/>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9900"/>
                          </a:solidFill>
                        </a:rPr>
                        <a:t>0</a:t>
                      </a:r>
                      <a:endParaRPr>
                        <a:solidFill>
                          <a:srgbClr val="FF9900"/>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9900"/>
                          </a:solidFill>
                        </a:rPr>
                        <a:t>1</a:t>
                      </a:r>
                      <a:endParaRPr>
                        <a:solidFill>
                          <a:srgbClr val="FF9900"/>
                        </a:solidFill>
                      </a:endParaRPr>
                    </a:p>
                  </a:txBody>
                  <a:tcPr marT="91425" marB="91425" marR="91425" marL="91425"/>
                </a:tc>
              </a:tr>
              <a:tr h="405725">
                <a:tc>
                  <a:txBody>
                    <a:bodyPr>
                      <a:noAutofit/>
                    </a:bodyPr>
                    <a:lstStyle/>
                    <a:p>
                      <a:pPr indent="0" lvl="0" marL="0" rtl="0" algn="l">
                        <a:spcBef>
                          <a:spcPts val="0"/>
                        </a:spcBef>
                        <a:spcAft>
                          <a:spcPts val="0"/>
                        </a:spcAft>
                        <a:buNone/>
                      </a:pPr>
                      <a:r>
                        <a:rPr lang="en">
                          <a:solidFill>
                            <a:srgbClr val="FF9900"/>
                          </a:solidFill>
                        </a:rPr>
                        <a:t>Doc2</a:t>
                      </a:r>
                      <a:endParaRPr>
                        <a:solidFill>
                          <a:srgbClr val="FF9900"/>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9900"/>
                          </a:solidFill>
                        </a:rPr>
                        <a:t>1</a:t>
                      </a:r>
                      <a:endParaRPr>
                        <a:solidFill>
                          <a:srgbClr val="FF9900"/>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9900"/>
                          </a:solidFill>
                        </a:rPr>
                        <a:t>1</a:t>
                      </a:r>
                      <a:endParaRPr>
                        <a:solidFill>
                          <a:srgbClr val="FF9900"/>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9900"/>
                          </a:solidFill>
                        </a:rPr>
                        <a:t>1</a:t>
                      </a:r>
                      <a:endParaRPr>
                        <a:solidFill>
                          <a:srgbClr val="FF9900"/>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9900"/>
                          </a:solidFill>
                        </a:rPr>
                        <a:t>1</a:t>
                      </a:r>
                      <a:endParaRPr>
                        <a:solidFill>
                          <a:srgbClr val="FF9900"/>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9900"/>
                          </a:solidFill>
                        </a:rPr>
                        <a:t>0</a:t>
                      </a:r>
                      <a:endParaRPr>
                        <a:solidFill>
                          <a:srgbClr val="FF9900"/>
                        </a:solidFill>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Based Similarity Techniques</a:t>
            </a:r>
            <a:endParaRPr/>
          </a:p>
        </p:txBody>
      </p:sp>
      <p:sp>
        <p:nvSpPr>
          <p:cNvPr id="219" name="Google Shape;219;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a:t>
            </a:r>
            <a:r>
              <a:rPr b="1" lang="en"/>
              <a:t>TF-IDF</a:t>
            </a:r>
            <a:r>
              <a:rPr lang="en"/>
              <a:t> : It stands for Term Frequency - Inverse Document Frequency.</a:t>
            </a:r>
            <a:endParaRPr/>
          </a:p>
          <a:p>
            <a:pPr indent="0" lvl="0" marL="0" rtl="0" algn="l">
              <a:spcBef>
                <a:spcPts val="1600"/>
              </a:spcBef>
              <a:spcAft>
                <a:spcPts val="0"/>
              </a:spcAft>
              <a:buNone/>
            </a:pPr>
            <a:r>
              <a:rPr lang="en"/>
              <a:t>[1] TF (t, D) = frequency of word  in Document D / Total number of words in Document D </a:t>
            </a:r>
            <a:endParaRPr/>
          </a:p>
          <a:p>
            <a:pPr indent="0" lvl="0" marL="0" rtl="0" algn="l">
              <a:spcBef>
                <a:spcPts val="1600"/>
              </a:spcBef>
              <a:spcAft>
                <a:spcPts val="0"/>
              </a:spcAft>
              <a:buNone/>
            </a:pPr>
            <a:r>
              <a:rPr lang="en"/>
              <a:t>[2] IDF (t) : Log (Total Number of Documents in the corpus / Number of Documents containing word </a:t>
            </a:r>
            <a:endParaRPr/>
          </a:p>
          <a:p>
            <a:pPr indent="0" lvl="0" marL="0" rtl="0" algn="l">
              <a:spcBef>
                <a:spcPts val="1600"/>
              </a:spcBef>
              <a:spcAft>
                <a:spcPts val="0"/>
              </a:spcAft>
              <a:buNone/>
            </a:pPr>
            <a:r>
              <a:rPr lang="en"/>
              <a:t> Example: Doc1 = John Likes movies. Doc2 = Mary Likes movies too John Likes Movies Mary Too </a:t>
            </a:r>
            <a:endParaRPr/>
          </a:p>
          <a:p>
            <a:pPr indent="0" lvl="0" marL="0" rtl="0" algn="l">
              <a:spcBef>
                <a:spcPts val="1600"/>
              </a:spcBef>
              <a:spcAft>
                <a:spcPts val="1600"/>
              </a:spcAft>
              <a:buNone/>
            </a:pPr>
            <a:r>
              <a:t/>
            </a:r>
            <a:endParaRPr/>
          </a:p>
        </p:txBody>
      </p:sp>
      <p:graphicFrame>
        <p:nvGraphicFramePr>
          <p:cNvPr id="220" name="Google Shape;220;p26"/>
          <p:cNvGraphicFramePr/>
          <p:nvPr/>
        </p:nvGraphicFramePr>
        <p:xfrm>
          <a:off x="952500" y="3531050"/>
          <a:ext cx="3000000" cy="3000000"/>
        </p:xfrm>
        <a:graphic>
          <a:graphicData uri="http://schemas.openxmlformats.org/drawingml/2006/table">
            <a:tbl>
              <a:tblPr>
                <a:noFill/>
                <a:tableStyleId>{28DB1F77-BE70-448F-A35B-78B031E9A362}</a:tableStyleId>
              </a:tblPr>
              <a:tblGrid>
                <a:gridCol w="1206500"/>
                <a:gridCol w="1206500"/>
                <a:gridCol w="1206500"/>
                <a:gridCol w="1206500"/>
                <a:gridCol w="1206500"/>
                <a:gridCol w="1206500"/>
              </a:tblGrid>
              <a:tr h="381000">
                <a:tc>
                  <a:txBody>
                    <a:bodyPr>
                      <a:noAutofit/>
                    </a:bodyPr>
                    <a:lstStyle/>
                    <a:p>
                      <a:pPr indent="0" lvl="0" marL="0" rtl="0" algn="l">
                        <a:spcBef>
                          <a:spcPts val="0"/>
                        </a:spcBef>
                        <a:spcAft>
                          <a:spcPts val="0"/>
                        </a:spcAft>
                        <a:buNone/>
                      </a:pPr>
                      <a:r>
                        <a:t/>
                      </a:r>
                      <a:endParaRPr>
                        <a:solidFill>
                          <a:srgbClr val="FF9900"/>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9900"/>
                          </a:solidFill>
                        </a:rPr>
                        <a:t>John</a:t>
                      </a:r>
                      <a:endParaRPr>
                        <a:solidFill>
                          <a:srgbClr val="FF9900"/>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9900"/>
                          </a:solidFill>
                        </a:rPr>
                        <a:t>Likes</a:t>
                      </a:r>
                      <a:endParaRPr>
                        <a:solidFill>
                          <a:srgbClr val="FF9900"/>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9900"/>
                          </a:solidFill>
                        </a:rPr>
                        <a:t>Movies</a:t>
                      </a:r>
                      <a:endParaRPr>
                        <a:solidFill>
                          <a:srgbClr val="FF9900"/>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9900"/>
                          </a:solidFill>
                        </a:rPr>
                        <a:t>Mary</a:t>
                      </a:r>
                      <a:endParaRPr>
                        <a:solidFill>
                          <a:srgbClr val="FF9900"/>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9900"/>
                          </a:solidFill>
                        </a:rPr>
                        <a:t>too</a:t>
                      </a:r>
                      <a:endParaRPr>
                        <a:solidFill>
                          <a:srgbClr val="FF9900"/>
                        </a:solidFill>
                      </a:endParaRPr>
                    </a:p>
                  </a:txBody>
                  <a:tcPr marT="91425" marB="91425" marR="91425" marL="91425"/>
                </a:tc>
              </a:tr>
              <a:tr h="381000">
                <a:tc>
                  <a:txBody>
                    <a:bodyPr>
                      <a:noAutofit/>
                    </a:bodyPr>
                    <a:lstStyle/>
                    <a:p>
                      <a:pPr indent="0" lvl="0" marL="0" rtl="0" algn="l">
                        <a:spcBef>
                          <a:spcPts val="0"/>
                        </a:spcBef>
                        <a:spcAft>
                          <a:spcPts val="0"/>
                        </a:spcAft>
                        <a:buNone/>
                      </a:pPr>
                      <a:r>
                        <a:rPr lang="en">
                          <a:solidFill>
                            <a:srgbClr val="FF9900"/>
                          </a:solidFill>
                        </a:rPr>
                        <a:t>Doc1</a:t>
                      </a:r>
                      <a:endParaRPr>
                        <a:solidFill>
                          <a:srgbClr val="FF9900"/>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9900"/>
                          </a:solidFill>
                        </a:rPr>
                        <a:t>0.7049</a:t>
                      </a:r>
                      <a:endParaRPr>
                        <a:solidFill>
                          <a:srgbClr val="FF9900"/>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9900"/>
                          </a:solidFill>
                        </a:rPr>
                        <a:t>0.5015</a:t>
                      </a:r>
                      <a:endParaRPr>
                        <a:solidFill>
                          <a:srgbClr val="FF9900"/>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9900"/>
                          </a:solidFill>
                        </a:rPr>
                        <a:t>0.5015</a:t>
                      </a:r>
                      <a:endParaRPr>
                        <a:solidFill>
                          <a:srgbClr val="FF9900"/>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9900"/>
                          </a:solidFill>
                        </a:rPr>
                        <a:t>0</a:t>
                      </a:r>
                      <a:endParaRPr>
                        <a:solidFill>
                          <a:srgbClr val="FF9900"/>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9900"/>
                          </a:solidFill>
                        </a:rPr>
                        <a:t>0</a:t>
                      </a:r>
                      <a:endParaRPr>
                        <a:solidFill>
                          <a:srgbClr val="FF9900"/>
                        </a:solidFill>
                      </a:endParaRPr>
                    </a:p>
                  </a:txBody>
                  <a:tcPr marT="91425" marB="91425" marR="91425" marL="91425"/>
                </a:tc>
              </a:tr>
              <a:tr h="381000">
                <a:tc>
                  <a:txBody>
                    <a:bodyPr>
                      <a:noAutofit/>
                    </a:bodyPr>
                    <a:lstStyle/>
                    <a:p>
                      <a:pPr indent="0" lvl="0" marL="0" rtl="0" algn="l">
                        <a:spcBef>
                          <a:spcPts val="0"/>
                        </a:spcBef>
                        <a:spcAft>
                          <a:spcPts val="0"/>
                        </a:spcAft>
                        <a:buNone/>
                      </a:pPr>
                      <a:r>
                        <a:rPr lang="en">
                          <a:solidFill>
                            <a:srgbClr val="FF9900"/>
                          </a:solidFill>
                        </a:rPr>
                        <a:t>Doc2</a:t>
                      </a:r>
                      <a:endParaRPr>
                        <a:solidFill>
                          <a:srgbClr val="FF9900"/>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9900"/>
                          </a:solidFill>
                        </a:rPr>
                        <a:t>0</a:t>
                      </a:r>
                      <a:endParaRPr>
                        <a:solidFill>
                          <a:srgbClr val="FF9900"/>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9900"/>
                          </a:solidFill>
                        </a:rPr>
                        <a:t>0.4099</a:t>
                      </a:r>
                      <a:endParaRPr>
                        <a:solidFill>
                          <a:srgbClr val="FF9900"/>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9900"/>
                          </a:solidFill>
                        </a:rPr>
                        <a:t>0.4099</a:t>
                      </a:r>
                      <a:endParaRPr>
                        <a:solidFill>
                          <a:srgbClr val="FF9900"/>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9900"/>
                          </a:solidFill>
                        </a:rPr>
                        <a:t>0.5761</a:t>
                      </a:r>
                      <a:endParaRPr>
                        <a:solidFill>
                          <a:srgbClr val="FF9900"/>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9900"/>
                          </a:solidFill>
                        </a:rPr>
                        <a:t>0.5761</a:t>
                      </a:r>
                      <a:endParaRPr>
                        <a:solidFill>
                          <a:srgbClr val="FF9900"/>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Based Similarity Techniques</a:t>
            </a:r>
            <a:endParaRPr/>
          </a:p>
        </p:txBody>
      </p:sp>
      <p:sp>
        <p:nvSpPr>
          <p:cNvPr id="226" name="Google Shape;226;p27"/>
          <p:cNvSpPr txBox="1"/>
          <p:nvPr>
            <p:ph idx="1" type="body"/>
          </p:nvPr>
        </p:nvSpPr>
        <p:spPr>
          <a:xfrm>
            <a:off x="549100" y="1210225"/>
            <a:ext cx="8258700" cy="37428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b="1" lang="en"/>
              <a:t>Word2vec:  </a:t>
            </a:r>
            <a:r>
              <a:rPr lang="en"/>
              <a:t>Word2vec takes as its input a large corpus of text and produces a vector space, typically of several hundred dimensions, with each unique word in the corpus being assigned a corresponding vector in the space. </a:t>
            </a:r>
            <a:endParaRPr/>
          </a:p>
          <a:p>
            <a:pPr indent="-311150" lvl="0" marL="457200" rtl="0" algn="l">
              <a:lnSpc>
                <a:spcPct val="150000"/>
              </a:lnSpc>
              <a:spcBef>
                <a:spcPts val="0"/>
              </a:spcBef>
              <a:spcAft>
                <a:spcPts val="0"/>
              </a:spcAft>
              <a:buSzPts val="1300"/>
              <a:buChar char="●"/>
            </a:pPr>
            <a:r>
              <a:rPr lang="en"/>
              <a:t>Word vectors are positioned in the vector space such that words that share common contexts in the corpus are located in close proximity to one another in the space. </a:t>
            </a:r>
            <a:endParaRPr/>
          </a:p>
          <a:p>
            <a:pPr indent="-311150" lvl="0" marL="457200" rtl="0" algn="l">
              <a:lnSpc>
                <a:spcPct val="150000"/>
              </a:lnSpc>
              <a:spcBef>
                <a:spcPts val="0"/>
              </a:spcBef>
              <a:spcAft>
                <a:spcPts val="0"/>
              </a:spcAft>
              <a:buSzPts val="1300"/>
              <a:buChar char="●"/>
            </a:pPr>
            <a:r>
              <a:rPr lang="en"/>
              <a:t> Once the title is converted into numerical vectors, we calculate the euclidean distance between the user query and each data point in our data. </a:t>
            </a:r>
            <a:endParaRPr/>
          </a:p>
          <a:p>
            <a:pPr indent="-311150" lvl="0" marL="457200" rtl="0" algn="l">
              <a:lnSpc>
                <a:spcPct val="150000"/>
              </a:lnSpc>
              <a:spcBef>
                <a:spcPts val="0"/>
              </a:spcBef>
              <a:spcAft>
                <a:spcPts val="0"/>
              </a:spcAft>
              <a:buSzPts val="1300"/>
              <a:buChar char="●"/>
            </a:pPr>
            <a:r>
              <a:rPr lang="en"/>
              <a:t>We make recommendations by arranging the points in increasing order of the distances and select top 10 closest points. is technique is called as the nearest neighbor search. </a:t>
            </a:r>
            <a:endParaRPr/>
          </a:p>
          <a:p>
            <a:pPr indent="-311150" lvl="0" marL="457200" rtl="0" algn="l">
              <a:lnSpc>
                <a:spcPct val="150000"/>
              </a:lnSpc>
              <a:spcBef>
                <a:spcPts val="0"/>
              </a:spcBef>
              <a:spcAft>
                <a:spcPts val="0"/>
              </a:spcAft>
              <a:buSzPts val="1300"/>
              <a:buChar char="●"/>
            </a:pPr>
            <a:r>
              <a:rPr lang="en"/>
              <a:t>In general, for an n-dimensional space, the distance is :</a:t>
            </a:r>
            <a:endParaRPr/>
          </a:p>
          <a:p>
            <a:pPr indent="-311150" lvl="0" marL="457200" rtl="0" algn="l">
              <a:lnSpc>
                <a:spcPct val="150000"/>
              </a:lnSpc>
              <a:spcBef>
                <a:spcPts val="0"/>
              </a:spcBef>
              <a:spcAft>
                <a:spcPts val="0"/>
              </a:spcAft>
              <a:buSzPts val="1300"/>
              <a:buChar char="●"/>
            </a:pPr>
            <a:r>
              <a:rPr lang="en"/>
              <a:t> d(p, q) = square_root( (p1 − q1) </a:t>
            </a:r>
            <a:r>
              <a:rPr baseline="30000" lang="en"/>
              <a:t>2</a:t>
            </a:r>
            <a:r>
              <a:rPr lang="en"/>
              <a:t> + (p2 − q2) </a:t>
            </a:r>
            <a:r>
              <a:rPr baseline="30000" lang="en"/>
              <a:t>2</a:t>
            </a:r>
            <a:r>
              <a:rPr lang="en"/>
              <a:t> + · · · + (pi − qi)</a:t>
            </a:r>
            <a:r>
              <a:rPr baseline="30000" lang="en"/>
              <a:t>2</a:t>
            </a:r>
            <a:r>
              <a:rPr lang="en"/>
              <a:t> + · · · + (pn − qn)</a:t>
            </a:r>
            <a:r>
              <a:rPr baseline="30000" lang="en"/>
              <a:t>2</a:t>
            </a:r>
            <a:r>
              <a:rPr lang="en"/>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Feature Extraction</a:t>
            </a:r>
            <a:endParaRPr/>
          </a:p>
        </p:txBody>
      </p:sp>
      <p:sp>
        <p:nvSpPr>
          <p:cNvPr id="232" name="Google Shape;232;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a:t>
            </a:r>
            <a:r>
              <a:rPr lang="en"/>
              <a:t>e need to represent each image to a vector .</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
              <a:t> We used Keras to implement Visual Geometry Group Convolutional Neural Networks( VBB CNN) on 16042 training data points of images(dim 224,224) to convert them to dense vectors of length 25088. </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
              <a:t>What we had as the output of the neural network is a vector representation of  each image. When a query point was taken as the input, the euclidean distance between the query image and rest of the images was calculated from their vector representations. </a:t>
            </a:r>
            <a:endParaRPr/>
          </a:p>
          <a:p>
            <a:pPr indent="0" lvl="0" marL="457200" rtl="0" algn="l">
              <a:spcBef>
                <a:spcPts val="0"/>
              </a:spcBef>
              <a:spcAft>
                <a:spcPts val="0"/>
              </a:spcAft>
              <a:buNone/>
            </a:pPr>
            <a:r>
              <a:rPr lang="en"/>
              <a:t>Distances were sorted in ascending order and its top vectors’ row  were the recommended product image for the user.  </a:t>
            </a:r>
            <a:endParaRPr sz="1050">
              <a:solidFill>
                <a:srgbClr val="222222"/>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1" name="Google Shape;141;p14"/>
          <p:cNvPicPr preferRelativeResize="0"/>
          <p:nvPr/>
        </p:nvPicPr>
        <p:blipFill>
          <a:blip r:embed="rId3">
            <a:alphaModFix/>
          </a:blip>
          <a:stretch>
            <a:fillRect/>
          </a:stretch>
        </p:blipFill>
        <p:spPr>
          <a:xfrm>
            <a:off x="1297500" y="941416"/>
            <a:ext cx="6936849" cy="34729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7" name="Google Shape;147;p15"/>
          <p:cNvPicPr preferRelativeResize="0"/>
          <p:nvPr/>
        </p:nvPicPr>
        <p:blipFill>
          <a:blip r:embed="rId3">
            <a:alphaModFix/>
          </a:blip>
          <a:stretch>
            <a:fillRect/>
          </a:stretch>
        </p:blipFill>
        <p:spPr>
          <a:xfrm>
            <a:off x="1140300" y="477500"/>
            <a:ext cx="7353300" cy="4314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3" name="Google Shape;153;p16"/>
          <p:cNvPicPr preferRelativeResize="0"/>
          <p:nvPr/>
        </p:nvPicPr>
        <p:blipFill>
          <a:blip r:embed="rId3">
            <a:alphaModFix/>
          </a:blip>
          <a:stretch>
            <a:fillRect/>
          </a:stretch>
        </p:blipFill>
        <p:spPr>
          <a:xfrm>
            <a:off x="1297500" y="613600"/>
            <a:ext cx="7334250" cy="3771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9" name="Google Shape;159;p17"/>
          <p:cNvPicPr preferRelativeResize="0"/>
          <p:nvPr/>
        </p:nvPicPr>
        <p:blipFill>
          <a:blip r:embed="rId3">
            <a:alphaModFix/>
          </a:blip>
          <a:stretch>
            <a:fillRect/>
          </a:stretch>
        </p:blipFill>
        <p:spPr>
          <a:xfrm>
            <a:off x="1297500" y="821438"/>
            <a:ext cx="7353300" cy="3590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6534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Used</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Asin (Amazon Standard Identification Number)</a:t>
            </a:r>
            <a:endParaRPr sz="1400"/>
          </a:p>
          <a:p>
            <a:pPr indent="-317500" lvl="0" marL="457200" rtl="0" algn="l">
              <a:spcBef>
                <a:spcPts val="0"/>
              </a:spcBef>
              <a:spcAft>
                <a:spcPts val="0"/>
              </a:spcAft>
              <a:buSzPts val="1400"/>
              <a:buAutoNum type="arabicPeriod"/>
            </a:pPr>
            <a:r>
              <a:rPr lang="en" sz="1400"/>
              <a:t>Brand </a:t>
            </a:r>
            <a:endParaRPr sz="1400"/>
          </a:p>
          <a:p>
            <a:pPr indent="-317500" lvl="0" marL="457200" rtl="0" algn="l">
              <a:spcBef>
                <a:spcPts val="0"/>
              </a:spcBef>
              <a:spcAft>
                <a:spcPts val="0"/>
              </a:spcAft>
              <a:buSzPts val="1400"/>
              <a:buAutoNum type="arabicPeriod"/>
            </a:pPr>
            <a:r>
              <a:rPr lang="en" sz="1400"/>
              <a:t>Color</a:t>
            </a:r>
            <a:endParaRPr sz="1400"/>
          </a:p>
          <a:p>
            <a:pPr indent="-317500" lvl="0" marL="457200" rtl="0" algn="l">
              <a:spcBef>
                <a:spcPts val="0"/>
              </a:spcBef>
              <a:spcAft>
                <a:spcPts val="0"/>
              </a:spcAft>
              <a:buSzPts val="1400"/>
              <a:buAutoNum type="arabicPeriod"/>
            </a:pPr>
            <a:r>
              <a:rPr lang="en" sz="1400"/>
              <a:t>Product_type_name i.e. what kind of the product it is </a:t>
            </a:r>
            <a:endParaRPr sz="1400"/>
          </a:p>
          <a:p>
            <a:pPr indent="-317500" lvl="0" marL="457200" rtl="0" algn="l">
              <a:spcBef>
                <a:spcPts val="0"/>
              </a:spcBef>
              <a:spcAft>
                <a:spcPts val="0"/>
              </a:spcAft>
              <a:buSzPts val="1400"/>
              <a:buAutoNum type="arabicPeriod"/>
            </a:pPr>
            <a:r>
              <a:rPr lang="en" sz="1400"/>
              <a:t>Medium_image_url</a:t>
            </a:r>
            <a:endParaRPr sz="1400"/>
          </a:p>
          <a:p>
            <a:pPr indent="-317500" lvl="0" marL="457200" rtl="0" algn="l">
              <a:spcBef>
                <a:spcPts val="0"/>
              </a:spcBef>
              <a:spcAft>
                <a:spcPts val="0"/>
              </a:spcAft>
              <a:buSzPts val="1400"/>
              <a:buAutoNum type="arabicPeriod"/>
            </a:pPr>
            <a:r>
              <a:rPr lang="en" sz="1400"/>
              <a:t>Title</a:t>
            </a:r>
            <a:endParaRPr sz="1400"/>
          </a:p>
          <a:p>
            <a:pPr indent="-317500" lvl="0" marL="457200" rtl="0" algn="l">
              <a:spcBef>
                <a:spcPts val="0"/>
              </a:spcBef>
              <a:spcAft>
                <a:spcPts val="0"/>
              </a:spcAft>
              <a:buSzPts val="1400"/>
              <a:buAutoNum type="arabicPeriod"/>
            </a:pPr>
            <a:r>
              <a:rPr lang="en" sz="1400"/>
              <a:t>Formatted_price</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Elimination of features based on missing values</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The total data is around 183k. </a:t>
            </a:r>
            <a:endParaRPr sz="1400"/>
          </a:p>
          <a:p>
            <a:pPr indent="-317500" lvl="0" marL="457200" rtl="0" algn="l">
              <a:lnSpc>
                <a:spcPct val="150000"/>
              </a:lnSpc>
              <a:spcBef>
                <a:spcPts val="0"/>
              </a:spcBef>
              <a:spcAft>
                <a:spcPts val="0"/>
              </a:spcAft>
              <a:buSzPts val="1400"/>
              <a:buChar char="●"/>
            </a:pPr>
            <a:r>
              <a:rPr lang="en" sz="1400"/>
              <a:t>There are approx 150k data rows where the price of the product is null.</a:t>
            </a:r>
            <a:endParaRPr sz="1400"/>
          </a:p>
          <a:p>
            <a:pPr indent="-317500" lvl="0" marL="457200" rtl="0" algn="l">
              <a:lnSpc>
                <a:spcPct val="150000"/>
              </a:lnSpc>
              <a:spcBef>
                <a:spcPts val="0"/>
              </a:spcBef>
              <a:spcAft>
                <a:spcPts val="0"/>
              </a:spcAft>
              <a:buSzPts val="1400"/>
              <a:buChar char="●"/>
            </a:pPr>
            <a:r>
              <a:rPr lang="en" sz="1400"/>
              <a:t>We remove these rows to get the useful data</a:t>
            </a:r>
            <a:endParaRPr sz="1400"/>
          </a:p>
          <a:p>
            <a:pPr indent="-317500" lvl="0" marL="457200" rtl="0" algn="l">
              <a:lnSpc>
                <a:spcPct val="150000"/>
              </a:lnSpc>
              <a:spcBef>
                <a:spcPts val="0"/>
              </a:spcBef>
              <a:spcAft>
                <a:spcPts val="0"/>
              </a:spcAft>
              <a:buSzPts val="1400"/>
              <a:buChar char="●"/>
            </a:pPr>
            <a:r>
              <a:rPr lang="en" sz="1400"/>
              <a:t>Similarly, we remove data where the color is set to null.</a:t>
            </a:r>
            <a:endParaRPr sz="1400"/>
          </a:p>
          <a:p>
            <a:pPr indent="-317500" lvl="0" marL="457200" rtl="0" algn="l">
              <a:lnSpc>
                <a:spcPct val="150000"/>
              </a:lnSpc>
              <a:spcBef>
                <a:spcPts val="0"/>
              </a:spcBef>
              <a:spcAft>
                <a:spcPts val="0"/>
              </a:spcAft>
              <a:buSzPts val="1400"/>
              <a:buChar char="●"/>
            </a:pPr>
            <a:r>
              <a:rPr lang="en" sz="1400"/>
              <a:t>This brings our data from 183k to 28k.</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Duplicate Data</a:t>
            </a:r>
            <a:endParaRPr/>
          </a:p>
        </p:txBody>
      </p:sp>
      <p:sp>
        <p:nvSpPr>
          <p:cNvPr id="177" name="Google Shape;177;p20"/>
          <p:cNvSpPr txBox="1"/>
          <p:nvPr>
            <p:ph idx="1" type="body"/>
          </p:nvPr>
        </p:nvSpPr>
        <p:spPr>
          <a:xfrm>
            <a:off x="5071300" y="1567550"/>
            <a:ext cx="3265200" cy="29112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 The 4 T-shirts given are the exact same in different sizes. </a:t>
            </a:r>
            <a:endParaRPr/>
          </a:p>
          <a:p>
            <a:pPr indent="-311150" lvl="0" marL="457200" rtl="0" algn="l">
              <a:lnSpc>
                <a:spcPct val="150000"/>
              </a:lnSpc>
              <a:spcBef>
                <a:spcPts val="0"/>
              </a:spcBef>
              <a:spcAft>
                <a:spcPts val="0"/>
              </a:spcAft>
              <a:buSzPts val="1300"/>
              <a:buChar char="●"/>
            </a:pPr>
            <a:r>
              <a:rPr lang="en"/>
              <a:t>These products have different asin. </a:t>
            </a:r>
            <a:endParaRPr/>
          </a:p>
          <a:p>
            <a:pPr indent="-311150" lvl="0" marL="457200" rtl="0" algn="l">
              <a:lnSpc>
                <a:spcPct val="150000"/>
              </a:lnSpc>
              <a:spcBef>
                <a:spcPts val="0"/>
              </a:spcBef>
              <a:spcAft>
                <a:spcPts val="0"/>
              </a:spcAft>
              <a:buSzPts val="1300"/>
              <a:buChar char="●"/>
            </a:pPr>
            <a:r>
              <a:rPr lang="en"/>
              <a:t>So, we have tried to remove such duplicate data.</a:t>
            </a:r>
            <a:endParaRPr/>
          </a:p>
          <a:p>
            <a:pPr indent="0" lvl="0" marL="0" rtl="0" algn="l">
              <a:spcBef>
                <a:spcPts val="1600"/>
              </a:spcBef>
              <a:spcAft>
                <a:spcPts val="1600"/>
              </a:spcAft>
              <a:buNone/>
            </a:pPr>
            <a:r>
              <a:rPr lang="en"/>
              <a:t> </a:t>
            </a:r>
            <a:endParaRPr/>
          </a:p>
        </p:txBody>
      </p:sp>
      <p:pic>
        <p:nvPicPr>
          <p:cNvPr id="178" name="Google Shape;178;p20"/>
          <p:cNvPicPr preferRelativeResize="0"/>
          <p:nvPr/>
        </p:nvPicPr>
        <p:blipFill>
          <a:blip r:embed="rId3">
            <a:alphaModFix/>
          </a:blip>
          <a:stretch>
            <a:fillRect/>
          </a:stretch>
        </p:blipFill>
        <p:spPr>
          <a:xfrm>
            <a:off x="1297500" y="1307850"/>
            <a:ext cx="3486150" cy="3371850"/>
          </a:xfrm>
          <a:prstGeom prst="rect">
            <a:avLst/>
          </a:prstGeom>
          <a:noFill/>
          <a:ln>
            <a:noFill/>
          </a:ln>
        </p:spPr>
      </p:pic>
      <p:pic>
        <p:nvPicPr>
          <p:cNvPr id="179" name="Google Shape;179;p20"/>
          <p:cNvPicPr preferRelativeResize="0"/>
          <p:nvPr/>
        </p:nvPicPr>
        <p:blipFill>
          <a:blip r:embed="rId4">
            <a:alphaModFix/>
          </a:blip>
          <a:stretch>
            <a:fillRect/>
          </a:stretch>
        </p:blipFill>
        <p:spPr>
          <a:xfrm>
            <a:off x="1426088" y="1317375"/>
            <a:ext cx="3228975" cy="3352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Duplicate Data</a:t>
            </a:r>
            <a:endParaRPr/>
          </a:p>
        </p:txBody>
      </p:sp>
      <p:sp>
        <p:nvSpPr>
          <p:cNvPr id="185" name="Google Shape;185;p21"/>
          <p:cNvSpPr txBox="1"/>
          <p:nvPr>
            <p:ph idx="1" type="body"/>
          </p:nvPr>
        </p:nvSpPr>
        <p:spPr>
          <a:xfrm>
            <a:off x="5035225" y="1567550"/>
            <a:ext cx="3301200" cy="29112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Similarly, these 4 tops are the same in 4 different colors.  </a:t>
            </a:r>
            <a:endParaRPr/>
          </a:p>
          <a:p>
            <a:pPr indent="-311150" lvl="0" marL="457200" rtl="0" algn="l">
              <a:lnSpc>
                <a:spcPct val="150000"/>
              </a:lnSpc>
              <a:spcBef>
                <a:spcPts val="0"/>
              </a:spcBef>
              <a:spcAft>
                <a:spcPts val="0"/>
              </a:spcAft>
              <a:buSzPts val="1300"/>
              <a:buChar char="●"/>
            </a:pPr>
            <a:r>
              <a:rPr lang="en"/>
              <a:t>So, we need to remove the duplicate items and keep only one of these to represent the product. </a:t>
            </a:r>
            <a:endParaRPr/>
          </a:p>
        </p:txBody>
      </p:sp>
      <p:pic>
        <p:nvPicPr>
          <p:cNvPr id="186" name="Google Shape;186;p21"/>
          <p:cNvPicPr preferRelativeResize="0"/>
          <p:nvPr/>
        </p:nvPicPr>
        <p:blipFill>
          <a:blip r:embed="rId3">
            <a:alphaModFix/>
          </a:blip>
          <a:stretch>
            <a:fillRect/>
          </a:stretch>
        </p:blipFill>
        <p:spPr>
          <a:xfrm>
            <a:off x="1249775" y="1418225"/>
            <a:ext cx="3486150" cy="3371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