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085E94-F795-457B-8A6D-68740981CA50}">
  <a:tblStyle styleId="{0E085E94-F795-457B-8A6D-68740981CA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ldStandardTT-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ldStandardTT-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03143d2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03143d2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3143d2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3143d2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c5f0c3f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c5f0c3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c5f0c3f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c5f0c3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c5f0c3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c5f0c3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4c5f0c3f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c5f0c3f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4c5f0c3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c5f0c3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4c5f0c3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4c5f0c3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4c5f0c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c5f0c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c5f0c3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c5f0c3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4c5f0c3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4c5f0c3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4c5f0c3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4c5f0c3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03143d2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03143d2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YuH6wAZUz9LCDTSSH4rEb5ACWUW1nJ57snYjFEbc-Ys/edit" TargetMode="External"/><Relationship Id="rId4" Type="http://schemas.openxmlformats.org/officeDocument/2006/relationships/hyperlink" Target="https://docs.google.com/document/d/1rJwQQ20RP4rTfgFe7ROUSiTshqYoLB3w2f50hnnY1XQ/edit#" TargetMode="External"/><Relationship Id="rId5" Type="http://schemas.openxmlformats.org/officeDocument/2006/relationships/hyperlink" Target="https://github.com/nidhiinair/FlashCard_PythonMini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3080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The Flash Card App</a:t>
            </a:r>
            <a:endParaRPr>
              <a:latin typeface="Old Standard TT"/>
              <a:ea typeface="Old Standard TT"/>
              <a:cs typeface="Old Standard TT"/>
              <a:sym typeface="Old Standard TT"/>
            </a:endParaRPr>
          </a:p>
        </p:txBody>
      </p:sp>
      <p:sp>
        <p:nvSpPr>
          <p:cNvPr id="86" name="Google Shape;86;p13"/>
          <p:cNvSpPr txBox="1"/>
          <p:nvPr/>
        </p:nvSpPr>
        <p:spPr>
          <a:xfrm>
            <a:off x="6164350" y="3661900"/>
            <a:ext cx="2754000" cy="12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Team Members:</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1811024 - Yash Mehta.</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FFFFFF"/>
                </a:solidFill>
                <a:latin typeface="Old Standard TT"/>
                <a:ea typeface="Old Standard TT"/>
                <a:cs typeface="Old Standard TT"/>
                <a:sym typeface="Old Standard TT"/>
              </a:rPr>
              <a:t>1811028 - Nidhi Nair.</a:t>
            </a:r>
            <a:endParaRPr sz="18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FFFFFF"/>
              </a:solidFill>
              <a:latin typeface="Old Standard TT"/>
              <a:ea typeface="Old Standard TT"/>
              <a:cs typeface="Old Standard TT"/>
              <a:sym typeface="Old Standard TT"/>
            </a:endParaRPr>
          </a:p>
        </p:txBody>
      </p:sp>
      <p:sp>
        <p:nvSpPr>
          <p:cNvPr id="87" name="Google Shape;87;p13"/>
          <p:cNvSpPr txBox="1"/>
          <p:nvPr/>
        </p:nvSpPr>
        <p:spPr>
          <a:xfrm>
            <a:off x="492800" y="2949100"/>
            <a:ext cx="46656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Old Standard TT"/>
                <a:ea typeface="Old Standard TT"/>
                <a:cs typeface="Old Standard TT"/>
                <a:sym typeface="Old Standard TT"/>
              </a:rPr>
              <a:t>(Python Mini Project)</a:t>
            </a:r>
            <a:endParaRPr sz="22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nvSpPr>
        <p:spPr>
          <a:xfrm>
            <a:off x="408275" y="328900"/>
            <a:ext cx="8220600" cy="44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81A4"/>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OS: </a:t>
            </a:r>
            <a:r>
              <a:rPr lang="en" sz="1800">
                <a:solidFill>
                  <a:srgbClr val="595959"/>
                </a:solidFill>
                <a:latin typeface="Old Standard TT"/>
                <a:ea typeface="Old Standard TT"/>
                <a:cs typeface="Old Standard TT"/>
                <a:sym typeface="Old Standard TT"/>
              </a:rPr>
              <a:t>We will use this Python Module to read our training directories and file names.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Tkinter:</a:t>
            </a:r>
            <a:r>
              <a:rPr lang="en" sz="1800">
                <a:solidFill>
                  <a:srgbClr val="595959"/>
                </a:solidFill>
                <a:latin typeface="Old Standard TT"/>
                <a:ea typeface="Old Standard TT"/>
                <a:cs typeface="Old Standard TT"/>
                <a:sym typeface="Old Standard TT"/>
              </a:rPr>
              <a:t> tkFileDialogue is a module with open and save dialogue functions.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ImageTk module contains support to create and modify Tkinter BitmapImage and PhotoImage objects from PIL image.</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PIL:</a:t>
            </a:r>
            <a:r>
              <a:rPr lang="en" sz="1800">
                <a:solidFill>
                  <a:srgbClr val="595959"/>
                </a:solidFill>
                <a:latin typeface="Old Standard TT"/>
                <a:ea typeface="Old Standard TT"/>
                <a:cs typeface="Old Standard TT"/>
                <a:sym typeface="Old Standard TT"/>
              </a:rPr>
              <a:t> Image module provides a class with the same name which is used to represent PIL image. The module also provides a number of factory functions, including functions to load images from files, and to create new images.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Noto Sans Symbols"/>
              <a:buChar char="●"/>
            </a:pPr>
            <a:r>
              <a:rPr b="1" lang="en" sz="1800">
                <a:solidFill>
                  <a:srgbClr val="595959"/>
                </a:solidFill>
                <a:latin typeface="Old Standard TT"/>
                <a:ea typeface="Old Standard TT"/>
                <a:cs typeface="Old Standard TT"/>
                <a:sym typeface="Old Standard TT"/>
              </a:rPr>
              <a:t>PhotoShop:</a:t>
            </a:r>
            <a:r>
              <a:rPr lang="en" sz="1800">
                <a:solidFill>
                  <a:srgbClr val="595959"/>
                </a:solidFill>
                <a:latin typeface="Old Standard TT"/>
                <a:ea typeface="Old Standard TT"/>
                <a:cs typeface="Old Standard TT"/>
                <a:sym typeface="Old Standard TT"/>
              </a:rPr>
              <a:t> To create Flashcards for numeric and states.</a:t>
            </a:r>
            <a:endParaRPr sz="1800">
              <a:solidFill>
                <a:srgbClr val="595959"/>
              </a:solidFill>
              <a:latin typeface="Old Standard TT"/>
              <a:ea typeface="Old Standard TT"/>
              <a:cs typeface="Old Standard TT"/>
              <a:sym typeface="Old Standard TT"/>
            </a:endParaRPr>
          </a:p>
          <a:p>
            <a:pPr indent="-342900" lvl="0" marL="457200" rtl="0" algn="l">
              <a:spcBef>
                <a:spcPts val="0"/>
              </a:spcBef>
              <a:spcAft>
                <a:spcPts val="0"/>
              </a:spcAft>
              <a:buClr>
                <a:srgbClr val="595959"/>
              </a:buClr>
              <a:buSzPts val="1800"/>
              <a:buFont typeface="Constantia"/>
              <a:buChar char="●"/>
            </a:pPr>
            <a:r>
              <a:rPr b="1" lang="en" sz="1800">
                <a:solidFill>
                  <a:srgbClr val="595959"/>
                </a:solidFill>
                <a:latin typeface="Old Standard TT"/>
                <a:ea typeface="Old Standard TT"/>
                <a:cs typeface="Old Standard TT"/>
                <a:sym typeface="Old Standard TT"/>
              </a:rPr>
              <a:t>GITHUB :</a:t>
            </a:r>
            <a:r>
              <a:rPr lang="en" sz="1800">
                <a:solidFill>
                  <a:srgbClr val="595959"/>
                </a:solidFill>
                <a:latin typeface="Old Standard TT"/>
                <a:ea typeface="Old Standard TT"/>
                <a:cs typeface="Old Standard TT"/>
                <a:sym typeface="Old Standard TT"/>
              </a:rPr>
              <a:t>To upload the code and other requirements of the project.</a:t>
            </a:r>
            <a:endParaRPr sz="1800">
              <a:solidFill>
                <a:srgbClr val="595959"/>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rgbClr val="595959"/>
              </a:solidFill>
              <a:latin typeface="Old Standard TT"/>
              <a:ea typeface="Old Standard TT"/>
              <a:cs typeface="Old Standard TT"/>
              <a:sym typeface="Old Standard TT"/>
            </a:endParaRPr>
          </a:p>
          <a:p>
            <a:pPr indent="0" lvl="0" marL="0" rtl="0" algn="l">
              <a:spcBef>
                <a:spcPts val="0"/>
              </a:spcBef>
              <a:spcAft>
                <a:spcPts val="0"/>
              </a:spcAft>
              <a:buNone/>
            </a:pPr>
            <a:r>
              <a:rPr lang="en" sz="1800">
                <a:solidFill>
                  <a:srgbClr val="595959"/>
                </a:solidFill>
                <a:latin typeface="Old Standard TT"/>
                <a:ea typeface="Old Standard TT"/>
                <a:cs typeface="Old Standard TT"/>
                <a:sym typeface="Old Standard TT"/>
              </a:rPr>
              <a:t>(No hardware modules required for this app)</a:t>
            </a:r>
            <a:endParaRPr sz="1800">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Links :</a:t>
            </a:r>
            <a:endParaRPr>
              <a:latin typeface="Old Standard TT"/>
              <a:ea typeface="Old Standard TT"/>
              <a:cs typeface="Old Standard TT"/>
              <a:sym typeface="Old Standard TT"/>
            </a:endParaRPr>
          </a:p>
        </p:txBody>
      </p:sp>
      <p:sp>
        <p:nvSpPr>
          <p:cNvPr id="153" name="Google Shape;153;p23"/>
          <p:cNvSpPr txBox="1"/>
          <p:nvPr>
            <p:ph idx="1" type="body"/>
          </p:nvPr>
        </p:nvSpPr>
        <p:spPr>
          <a:xfrm>
            <a:off x="168825" y="1017800"/>
            <a:ext cx="8663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1600"/>
              </a:spcBef>
              <a:spcAft>
                <a:spcPts val="0"/>
              </a:spcAft>
              <a:buNone/>
            </a:pPr>
            <a:r>
              <a:rPr lang="en">
                <a:latin typeface="Old Standard TT"/>
                <a:ea typeface="Old Standard TT"/>
                <a:cs typeface="Old Standard TT"/>
                <a:sym typeface="Old Standard TT"/>
              </a:rPr>
              <a:t>User Manual: </a:t>
            </a:r>
            <a:r>
              <a:rPr lang="en" sz="1200" u="sng">
                <a:solidFill>
                  <a:srgbClr val="FFFFFF"/>
                </a:solidFill>
                <a:highlight>
                  <a:srgbClr val="000000"/>
                </a:highlight>
                <a:latin typeface="Old Standard TT"/>
                <a:ea typeface="Old Standard TT"/>
                <a:cs typeface="Old Standard TT"/>
                <a:sym typeface="Old Standard TT"/>
                <a:hlinkClick r:id="rId3"/>
              </a:rPr>
              <a:t>https://docs.google.com/document/d/1YuH6wAZUz9LCDTSSH4rEb5ACWUW1nJ57snYjFEbc-Ys/edit</a:t>
            </a:r>
            <a:endParaRPr sz="1900">
              <a:solidFill>
                <a:srgbClr val="FFFFFF"/>
              </a:solidFill>
              <a:highlight>
                <a:srgbClr val="000000"/>
              </a:highlight>
              <a:latin typeface="Old Standard TT"/>
              <a:ea typeface="Old Standard TT"/>
              <a:cs typeface="Old Standard TT"/>
              <a:sym typeface="Old Standard TT"/>
            </a:endParaRPr>
          </a:p>
          <a:p>
            <a:pPr indent="0" lvl="0" marL="0" rtl="0" algn="l">
              <a:spcBef>
                <a:spcPts val="1600"/>
              </a:spcBef>
              <a:spcAft>
                <a:spcPts val="0"/>
              </a:spcAft>
              <a:buNone/>
            </a:pPr>
            <a:r>
              <a:rPr lang="en">
                <a:latin typeface="Old Standard TT"/>
                <a:ea typeface="Old Standard TT"/>
                <a:cs typeface="Old Standard TT"/>
                <a:sym typeface="Old Standard TT"/>
              </a:rPr>
              <a:t>Report: </a:t>
            </a:r>
            <a:r>
              <a:rPr lang="en" sz="1200" u="sng">
                <a:solidFill>
                  <a:srgbClr val="FFFFFF"/>
                </a:solidFill>
                <a:highlight>
                  <a:srgbClr val="000000"/>
                </a:highlight>
                <a:latin typeface="Old Standard TT"/>
                <a:ea typeface="Old Standard TT"/>
                <a:cs typeface="Old Standard TT"/>
                <a:sym typeface="Old Standard TT"/>
                <a:hlinkClick r:id="rId4"/>
              </a:rPr>
              <a:t>https://docs.google.com/document/d/1rJwQQ20RP4rTfgFe7ROUSiTshqYoLB3w2f50hnnY1XQ/edit#</a:t>
            </a:r>
            <a:endParaRPr sz="1900">
              <a:solidFill>
                <a:srgbClr val="FFFFFF"/>
              </a:solidFill>
              <a:highlight>
                <a:srgbClr val="000000"/>
              </a:highlight>
              <a:latin typeface="Old Standard TT"/>
              <a:ea typeface="Old Standard TT"/>
              <a:cs typeface="Old Standard TT"/>
              <a:sym typeface="Old Standard TT"/>
            </a:endParaRPr>
          </a:p>
          <a:p>
            <a:pPr indent="0" lvl="0" marL="0" rtl="0" algn="l">
              <a:spcBef>
                <a:spcPts val="1600"/>
              </a:spcBef>
              <a:spcAft>
                <a:spcPts val="1600"/>
              </a:spcAft>
              <a:buNone/>
            </a:pPr>
            <a:r>
              <a:rPr lang="en">
                <a:latin typeface="Old Standard TT"/>
                <a:ea typeface="Old Standard TT"/>
                <a:cs typeface="Old Standard TT"/>
                <a:sym typeface="Old Standard TT"/>
              </a:rPr>
              <a:t>Github: </a:t>
            </a:r>
            <a:r>
              <a:rPr lang="en" sz="1100" u="sng">
                <a:solidFill>
                  <a:srgbClr val="FFFFFF"/>
                </a:solidFill>
                <a:highlight>
                  <a:srgbClr val="000000"/>
                </a:highlight>
                <a:latin typeface="Arial"/>
                <a:ea typeface="Arial"/>
                <a:cs typeface="Arial"/>
                <a:sym typeface="Arial"/>
                <a:hlinkClick r:id="rId5"/>
              </a:rPr>
              <a:t>https://github.com/nidhiinair/FlashCard_PythonMiniProject</a:t>
            </a:r>
            <a:endParaRPr>
              <a:solidFill>
                <a:srgbClr val="FFFFFF"/>
              </a:solidFill>
              <a:highlight>
                <a:srgbClr val="000000"/>
              </a:highlight>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60620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Screenshots Of the Project</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115225" y="152400"/>
            <a:ext cx="4247450" cy="3578175"/>
          </a:xfrm>
          <a:prstGeom prst="rect">
            <a:avLst/>
          </a:prstGeom>
          <a:noFill/>
          <a:ln>
            <a:noFill/>
          </a:ln>
        </p:spPr>
      </p:pic>
      <p:pic>
        <p:nvPicPr>
          <p:cNvPr id="164" name="Google Shape;164;p25"/>
          <p:cNvPicPr preferRelativeResize="0"/>
          <p:nvPr/>
        </p:nvPicPr>
        <p:blipFill>
          <a:blip r:embed="rId4">
            <a:alphaModFix/>
          </a:blip>
          <a:stretch>
            <a:fillRect/>
          </a:stretch>
        </p:blipFill>
        <p:spPr>
          <a:xfrm>
            <a:off x="4572000" y="1321949"/>
            <a:ext cx="4476524" cy="3578175"/>
          </a:xfrm>
          <a:prstGeom prst="rect">
            <a:avLst/>
          </a:prstGeom>
          <a:noFill/>
          <a:ln>
            <a:noFill/>
          </a:ln>
        </p:spPr>
      </p:pic>
      <p:sp>
        <p:nvSpPr>
          <p:cNvPr id="165" name="Google Shape;165;p25"/>
          <p:cNvSpPr/>
          <p:nvPr/>
        </p:nvSpPr>
        <p:spPr>
          <a:xfrm>
            <a:off x="4499025" y="520550"/>
            <a:ext cx="805500" cy="390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3557175" y="4303675"/>
            <a:ext cx="805500" cy="39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nvSpPr>
        <p:spPr>
          <a:xfrm>
            <a:off x="5440875" y="449300"/>
            <a:ext cx="20451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States module</a:t>
            </a:r>
            <a:endParaRPr sz="2100">
              <a:latin typeface="Roboto"/>
              <a:ea typeface="Roboto"/>
              <a:cs typeface="Roboto"/>
              <a:sym typeface="Roboto"/>
            </a:endParaRPr>
          </a:p>
        </p:txBody>
      </p:sp>
      <p:sp>
        <p:nvSpPr>
          <p:cNvPr id="168" name="Google Shape;168;p25"/>
          <p:cNvSpPr txBox="1"/>
          <p:nvPr/>
        </p:nvSpPr>
        <p:spPr>
          <a:xfrm>
            <a:off x="470975" y="4232425"/>
            <a:ext cx="30243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States_capitals module</a:t>
            </a:r>
            <a:endParaRPr sz="21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152400" y="152400"/>
            <a:ext cx="4334225" cy="33521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626625" y="1710375"/>
            <a:ext cx="4352575" cy="3274200"/>
          </a:xfrm>
          <a:prstGeom prst="rect">
            <a:avLst/>
          </a:prstGeom>
          <a:noFill/>
          <a:ln>
            <a:noFill/>
          </a:ln>
        </p:spPr>
      </p:pic>
      <p:sp>
        <p:nvSpPr>
          <p:cNvPr id="175" name="Google Shape;175;p26"/>
          <p:cNvSpPr/>
          <p:nvPr/>
        </p:nvSpPr>
        <p:spPr>
          <a:xfrm>
            <a:off x="4722100" y="805600"/>
            <a:ext cx="681600" cy="34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3730575" y="4251125"/>
            <a:ext cx="582600" cy="29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txBox="1"/>
          <p:nvPr/>
        </p:nvSpPr>
        <p:spPr>
          <a:xfrm>
            <a:off x="5701225" y="749800"/>
            <a:ext cx="22062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Addition Module</a:t>
            </a:r>
            <a:endParaRPr sz="2500">
              <a:latin typeface="Roboto"/>
              <a:ea typeface="Roboto"/>
              <a:cs typeface="Roboto"/>
              <a:sym typeface="Roboto"/>
            </a:endParaRPr>
          </a:p>
        </p:txBody>
      </p:sp>
      <p:sp>
        <p:nvSpPr>
          <p:cNvPr id="178" name="Google Shape;178;p26"/>
          <p:cNvSpPr txBox="1"/>
          <p:nvPr/>
        </p:nvSpPr>
        <p:spPr>
          <a:xfrm>
            <a:off x="884450" y="4170575"/>
            <a:ext cx="3081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Roboto"/>
                <a:ea typeface="Roboto"/>
                <a:cs typeface="Roboto"/>
                <a:sym typeface="Roboto"/>
              </a:rPr>
              <a:t>Subtraction Module</a:t>
            </a:r>
            <a:endParaRPr sz="21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ctrTitle"/>
          </p:nvPr>
        </p:nvSpPr>
        <p:spPr>
          <a:xfrm>
            <a:off x="565700" y="2504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Conclusion</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nvSpPr>
        <p:spPr>
          <a:xfrm>
            <a:off x="866950" y="697300"/>
            <a:ext cx="7371000" cy="37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t/>
            </a:r>
            <a:endParaRPr sz="2100">
              <a:latin typeface="Old Standard TT"/>
              <a:ea typeface="Old Standard TT"/>
              <a:cs typeface="Old Standard TT"/>
              <a:sym typeface="Old Standard TT"/>
            </a:endParaRPr>
          </a:p>
          <a:p>
            <a:pPr indent="0" lvl="0" marL="0" rtl="0" algn="l">
              <a:spcBef>
                <a:spcPts val="0"/>
              </a:spcBef>
              <a:spcAft>
                <a:spcPts val="0"/>
              </a:spcAft>
              <a:buNone/>
            </a:pPr>
            <a:r>
              <a:rPr lang="en" sz="2100">
                <a:latin typeface="Old Standard TT"/>
                <a:ea typeface="Old Standard TT"/>
                <a:cs typeface="Old Standard TT"/>
                <a:sym typeface="Old Standard TT"/>
              </a:rPr>
              <a:t>Using Python Tkinter we learned to design a basic desktop app for the children to help them solve easy addition and subtraction on numerals ranging from 1-10 and identify states and capital cities of India.This will help the children built a strong foundation for mathematics as well geography.</a:t>
            </a:r>
            <a:endParaRPr sz="21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References</a:t>
            </a:r>
            <a:endParaRPr>
              <a:latin typeface="Old Standard TT"/>
              <a:ea typeface="Old Standard TT"/>
              <a:cs typeface="Old Standard TT"/>
              <a:sym typeface="Old Standard TT"/>
            </a:endParaRPr>
          </a:p>
        </p:txBody>
      </p:sp>
      <p:sp>
        <p:nvSpPr>
          <p:cNvPr id="194" name="Google Shape;194;p2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Geeks for Geeks</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Photoshop</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Python.org</a:t>
            </a:r>
            <a:endParaRPr>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a:latin typeface="Old Standard TT"/>
                <a:ea typeface="Old Standard TT"/>
                <a:cs typeface="Old Standard TT"/>
                <a:sym typeface="Old Standard TT"/>
              </a:rPr>
              <a:t>Wikipedia</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Cntext</a:t>
            </a:r>
            <a:endParaRPr>
              <a:solidFill>
                <a:schemeClr val="lt1"/>
              </a:solidFill>
            </a:endParaRPr>
          </a:p>
        </p:txBody>
      </p:sp>
      <p:grpSp>
        <p:nvGrpSpPr>
          <p:cNvPr id="93" name="Google Shape;93;p14"/>
          <p:cNvGrpSpPr/>
          <p:nvPr/>
        </p:nvGrpSpPr>
        <p:grpSpPr>
          <a:xfrm>
            <a:off x="6212550" y="1304875"/>
            <a:ext cx="2632500" cy="3416400"/>
            <a:chOff x="6212550" y="1304875"/>
            <a:chExt cx="2632500" cy="3416400"/>
          </a:xfrm>
        </p:grpSpPr>
        <p:sp>
          <p:nvSpPr>
            <p:cNvPr id="94" name="Google Shape;9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nvSpPr>
        <p:spPr>
          <a:xfrm>
            <a:off x="745200" y="1903650"/>
            <a:ext cx="2997300" cy="24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dk1"/>
                </a:solidFill>
                <a:latin typeface="Old Standard TT"/>
                <a:ea typeface="Old Standard TT"/>
                <a:cs typeface="Old Standard TT"/>
                <a:sym typeface="Old Standard TT"/>
              </a:rPr>
              <a:t>Overview</a:t>
            </a:r>
            <a:endParaRPr sz="4200">
              <a:solidFill>
                <a:schemeClr val="dk1"/>
              </a:solidFill>
              <a:latin typeface="Old Standard TT"/>
              <a:ea typeface="Old Standard TT"/>
              <a:cs typeface="Old Standard TT"/>
              <a:sym typeface="Old Standard TT"/>
            </a:endParaRPr>
          </a:p>
        </p:txBody>
      </p:sp>
      <p:sp>
        <p:nvSpPr>
          <p:cNvPr id="97" name="Google Shape;97;p14"/>
          <p:cNvSpPr txBox="1"/>
          <p:nvPr/>
        </p:nvSpPr>
        <p:spPr>
          <a:xfrm>
            <a:off x="4860250" y="203200"/>
            <a:ext cx="3916200" cy="421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000">
              <a:solidFill>
                <a:srgbClr val="FFFFFF"/>
              </a:solidFill>
              <a:latin typeface="Roboto"/>
              <a:ea typeface="Roboto"/>
              <a:cs typeface="Roboto"/>
              <a:sym typeface="Roboto"/>
            </a:endParaRPr>
          </a:p>
          <a:p>
            <a:pPr indent="-336550" lvl="0" marL="457200" rtl="0" algn="l">
              <a:lnSpc>
                <a:spcPct val="115000"/>
              </a:lnSpc>
              <a:spcBef>
                <a:spcPts val="0"/>
              </a:spcBef>
              <a:spcAft>
                <a:spcPts val="0"/>
              </a:spcAft>
              <a:buClr>
                <a:srgbClr val="FFFFFF"/>
              </a:buClr>
              <a:buSzPts val="1700"/>
              <a:buFont typeface="Roboto"/>
              <a:buChar char="●"/>
            </a:pPr>
            <a:r>
              <a:t/>
            </a:r>
            <a:endParaRPr sz="1700">
              <a:solidFill>
                <a:srgbClr val="FFFFFF"/>
              </a:solidFill>
              <a:latin typeface="Roboto"/>
              <a:ea typeface="Roboto"/>
              <a:cs typeface="Roboto"/>
              <a:sym typeface="Roboto"/>
            </a:endParaRPr>
          </a:p>
          <a:p>
            <a:pPr indent="-336550" lvl="0" marL="457200" rtl="0" algn="l">
              <a:lnSpc>
                <a:spcPct val="115000"/>
              </a:lnSpc>
              <a:spcBef>
                <a:spcPts val="0"/>
              </a:spcBef>
              <a:spcAft>
                <a:spcPts val="0"/>
              </a:spcAft>
              <a:buClr>
                <a:srgbClr val="FFFFFF"/>
              </a:buClr>
              <a:buSzPts val="1700"/>
              <a:buFont typeface="Roboto"/>
              <a:buChar char="●"/>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336550" lvl="0" marL="457200" rtl="0" algn="l">
              <a:lnSpc>
                <a:spcPct val="115000"/>
              </a:lnSpc>
              <a:spcBef>
                <a:spcPts val="160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Problem Definition</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General Block Diagram and its functionalities.</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Responsibility Matrix</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Link to User Guide.</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Screenshots of the project</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Conclusion</a:t>
            </a:r>
            <a:endParaRPr sz="1700">
              <a:solidFill>
                <a:srgbClr val="FFFFFF"/>
              </a:solidFill>
              <a:latin typeface="Old Standard TT"/>
              <a:ea typeface="Old Standard TT"/>
              <a:cs typeface="Old Standard TT"/>
              <a:sym typeface="Old Standard TT"/>
            </a:endParaRPr>
          </a:p>
          <a:p>
            <a:pPr indent="-336550" lvl="0" marL="457200" rtl="0" algn="l">
              <a:lnSpc>
                <a:spcPct val="115000"/>
              </a:lnSpc>
              <a:spcBef>
                <a:spcPts val="0"/>
              </a:spcBef>
              <a:spcAft>
                <a:spcPts val="0"/>
              </a:spcAft>
              <a:buClr>
                <a:srgbClr val="FFFFFF"/>
              </a:buClr>
              <a:buSzPts val="1700"/>
              <a:buFont typeface="Old Standard TT"/>
              <a:buChar char="●"/>
            </a:pPr>
            <a:r>
              <a:rPr lang="en" sz="1700">
                <a:solidFill>
                  <a:srgbClr val="FFFFFF"/>
                </a:solidFill>
                <a:latin typeface="Old Standard TT"/>
                <a:ea typeface="Old Standard TT"/>
                <a:cs typeface="Old Standard TT"/>
                <a:sym typeface="Old Standard TT"/>
              </a:rPr>
              <a:t>References</a:t>
            </a:r>
            <a:endParaRPr sz="1700">
              <a:solidFill>
                <a:srgbClr val="FFFFFF"/>
              </a:solidFill>
              <a:latin typeface="Old Standard TT"/>
              <a:ea typeface="Old Standard TT"/>
              <a:cs typeface="Old Standard TT"/>
              <a:sym typeface="Old Standard TT"/>
            </a:endParaRPr>
          </a:p>
          <a:p>
            <a:pPr indent="0" lvl="0" marL="9144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17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Problem Definition</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271200" y="8212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Old Standard TT"/>
                <a:ea typeface="Old Standard TT"/>
                <a:cs typeface="Old Standard TT"/>
                <a:sym typeface="Old Standard TT"/>
              </a:rPr>
              <a:t>Design a Desktop Application using </a:t>
            </a:r>
            <a:r>
              <a:rPr lang="en" sz="2100">
                <a:latin typeface="Old Standard TT"/>
                <a:ea typeface="Old Standard TT"/>
                <a:cs typeface="Old Standard TT"/>
                <a:sym typeface="Old Standard TT"/>
              </a:rPr>
              <a:t>Python </a:t>
            </a:r>
            <a:r>
              <a:rPr lang="en" sz="2100">
                <a:latin typeface="Old Standard TT"/>
                <a:ea typeface="Old Standard TT"/>
                <a:cs typeface="Old Standard TT"/>
                <a:sym typeface="Old Standard TT"/>
              </a:rPr>
              <a:t>Tkinter to help children understand the basic Geography of our country India, and also perform basic Mathematics.</a:t>
            </a:r>
            <a:endParaRPr sz="2100">
              <a:latin typeface="Old Standard TT"/>
              <a:ea typeface="Old Standard TT"/>
              <a:cs typeface="Old Standard TT"/>
              <a:sym typeface="Old Standard TT"/>
            </a:endParaRPr>
          </a:p>
          <a:p>
            <a:pPr indent="0" lvl="0" marL="0" rtl="0" algn="l">
              <a:spcBef>
                <a:spcPts val="1600"/>
              </a:spcBef>
              <a:spcAft>
                <a:spcPts val="1600"/>
              </a:spcAft>
              <a:buNone/>
            </a:pPr>
            <a:r>
              <a:rPr lang="en" sz="2100">
                <a:latin typeface="Old Standard TT"/>
                <a:ea typeface="Old Standard TT"/>
                <a:cs typeface="Old Standard TT"/>
                <a:sym typeface="Old Standard TT"/>
              </a:rPr>
              <a:t>The main purpose is that the children can identify and name all the states of India as well as the capital cities of the respective states. It is then followed by a small quiz for better understanding and learning.The app includes basic addition and subtraction of numerics for the children to learn Mathematics.</a:t>
            </a:r>
            <a:endParaRPr sz="21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General Block Diagram</a:t>
            </a:r>
            <a:endParaRPr>
              <a:latin typeface="Old Standard TT"/>
              <a:ea typeface="Old Standard TT"/>
              <a:cs typeface="Old Standard TT"/>
              <a:sym typeface="Old Standard TT"/>
            </a:endParaRPr>
          </a:p>
          <a:p>
            <a:pPr indent="0" lvl="0" marL="0" rtl="0" algn="l">
              <a:spcBef>
                <a:spcPts val="0"/>
              </a:spcBef>
              <a:spcAft>
                <a:spcPts val="0"/>
              </a:spcAft>
              <a:buNone/>
            </a:pPr>
            <a:r>
              <a:rPr lang="en" sz="2300">
                <a:latin typeface="Old Standard TT"/>
                <a:ea typeface="Old Standard TT"/>
                <a:cs typeface="Old Standard TT"/>
                <a:sym typeface="Old Standard TT"/>
              </a:rPr>
              <a:t>And its functionalities.</a:t>
            </a:r>
            <a:endParaRPr sz="23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States of India</a:t>
            </a:r>
            <a:endParaRPr>
              <a:solidFill>
                <a:schemeClr val="lt1"/>
              </a:solidFill>
              <a:latin typeface="Old Standard TT"/>
              <a:ea typeface="Old Standard TT"/>
              <a:cs typeface="Old Standard TT"/>
              <a:sym typeface="Old Standard TT"/>
            </a:endParaRPr>
          </a:p>
        </p:txBody>
      </p:sp>
      <p:sp>
        <p:nvSpPr>
          <p:cNvPr id="119" name="Google Shape;119;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One by one any of the states of India will be shown on the screen like a Flash card,the person has to identify the State and type his/her answer in the empty box given below</a:t>
            </a:r>
            <a:endParaRPr b="1" sz="1600">
              <a:latin typeface="Old Standard TT"/>
              <a:ea typeface="Old Standard TT"/>
              <a:cs typeface="Old Standard TT"/>
              <a:sym typeface="Old Standard TT"/>
            </a:endParaRPr>
          </a:p>
        </p:txBody>
      </p:sp>
      <p:sp>
        <p:nvSpPr>
          <p:cNvPr id="120" name="Google Shape;120;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Capitals of the respective States</a:t>
            </a:r>
            <a:endParaRPr>
              <a:solidFill>
                <a:schemeClr val="lt1"/>
              </a:solidFill>
              <a:latin typeface="Old Standard TT"/>
              <a:ea typeface="Old Standard TT"/>
              <a:cs typeface="Old Standard TT"/>
              <a:sym typeface="Old Standard TT"/>
            </a:endParaRPr>
          </a:p>
        </p:txBody>
      </p:sp>
      <p:sp>
        <p:nvSpPr>
          <p:cNvPr id="122" name="Google Shape;122;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To identify the capitals,  any state’s flash card will be displayed followed with multiple choice answers(various capitals). The correct answer has to be chosen by the person.</a:t>
            </a:r>
            <a:endParaRPr b="1" sz="1600">
              <a:latin typeface="Old Standard TT"/>
              <a:ea typeface="Old Standard TT"/>
              <a:cs typeface="Old Standard TT"/>
              <a:sym typeface="Old Standard TT"/>
            </a:endParaRPr>
          </a:p>
        </p:txBody>
      </p:sp>
      <p:sp>
        <p:nvSpPr>
          <p:cNvPr id="123" name="Google Shape;123;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latin typeface="Old Standard TT"/>
                <a:ea typeface="Old Standard TT"/>
                <a:cs typeface="Old Standard TT"/>
                <a:sym typeface="Old Standard TT"/>
              </a:rPr>
              <a:t>Maths Module</a:t>
            </a:r>
            <a:endParaRPr>
              <a:solidFill>
                <a:schemeClr val="lt1"/>
              </a:solidFill>
              <a:latin typeface="Old Standard TT"/>
              <a:ea typeface="Old Standard TT"/>
              <a:cs typeface="Old Standard TT"/>
              <a:sym typeface="Old Standard TT"/>
            </a:endParaRPr>
          </a:p>
        </p:txBody>
      </p:sp>
      <p:sp>
        <p:nvSpPr>
          <p:cNvPr id="125" name="Google Shape;125;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sz="1600">
                <a:latin typeface="Old Standard TT"/>
                <a:ea typeface="Old Standard TT"/>
                <a:cs typeface="Old Standard TT"/>
                <a:sym typeface="Old Standard TT"/>
              </a:rPr>
              <a:t>Random number flash cards will be shown on the screen to perform addition and subtraction. The person has to type his answer in the empty  box given below.</a:t>
            </a:r>
            <a:endParaRPr b="1" sz="1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41400" y="2322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Responsibility Matrix</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nvSpPr>
        <p:spPr>
          <a:xfrm>
            <a:off x="753550" y="85350"/>
            <a:ext cx="5872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&lt;Responsibilities by group member are represented using </a:t>
            </a:r>
            <a:r>
              <a:rPr b="1" lang="en">
                <a:latin typeface="Old Standard TT"/>
                <a:ea typeface="Old Standard TT"/>
                <a:cs typeface="Old Standard TT"/>
                <a:sym typeface="Old Standard TT"/>
              </a:rPr>
              <a:t>“X” </a:t>
            </a:r>
            <a:r>
              <a:rPr lang="en">
                <a:latin typeface="Old Standard TT"/>
                <a:ea typeface="Old Standard TT"/>
                <a:cs typeface="Old Standard TT"/>
                <a:sym typeface="Old Standard TT"/>
              </a:rPr>
              <a:t>&gt;</a:t>
            </a:r>
            <a:endParaRPr>
              <a:latin typeface="Old Standard TT"/>
              <a:ea typeface="Old Standard TT"/>
              <a:cs typeface="Old Standard TT"/>
              <a:sym typeface="Old Standard TT"/>
            </a:endParaRPr>
          </a:p>
        </p:txBody>
      </p:sp>
      <p:graphicFrame>
        <p:nvGraphicFramePr>
          <p:cNvPr id="136" name="Google Shape;136;p20"/>
          <p:cNvGraphicFramePr/>
          <p:nvPr/>
        </p:nvGraphicFramePr>
        <p:xfrm>
          <a:off x="936300" y="522750"/>
          <a:ext cx="3000000" cy="3000000"/>
        </p:xfrm>
        <a:graphic>
          <a:graphicData uri="http://schemas.openxmlformats.org/drawingml/2006/table">
            <a:tbl>
              <a:tblPr>
                <a:noFill/>
                <a:tableStyleId>{0E085E94-F795-457B-8A6D-68740981CA50}</a:tableStyleId>
              </a:tblPr>
              <a:tblGrid>
                <a:gridCol w="2032625"/>
                <a:gridCol w="2137925"/>
                <a:gridCol w="2313500"/>
              </a:tblGrid>
              <a:tr h="412850">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Task</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Yash Mehta</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Nidhi Nair</a:t>
                      </a:r>
                      <a:endParaRPr b="1">
                        <a:latin typeface="Old Standard TT"/>
                        <a:ea typeface="Old Standard TT"/>
                        <a:cs typeface="Old Standard TT"/>
                        <a:sym typeface="Old Standard TT"/>
                      </a:endParaRPr>
                    </a:p>
                  </a:txBody>
                  <a:tcPr marT="91425" marB="91425" marR="91425" marL="91425"/>
                </a:tc>
              </a:tr>
              <a:tr h="3426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UI :</a:t>
                      </a:r>
                      <a:endParaRPr b="1">
                        <a:solidFill>
                          <a:srgbClr val="2A3990"/>
                        </a:solidFill>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37150">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Design</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42042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Coding</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bl>
          </a:graphicData>
        </a:graphic>
      </p:graphicFrame>
      <p:graphicFrame>
        <p:nvGraphicFramePr>
          <p:cNvPr id="137" name="Google Shape;137;p20"/>
          <p:cNvGraphicFramePr/>
          <p:nvPr/>
        </p:nvGraphicFramePr>
        <p:xfrm>
          <a:off x="936300" y="2185563"/>
          <a:ext cx="3000000" cy="3000000"/>
        </p:xfrm>
        <a:graphic>
          <a:graphicData uri="http://schemas.openxmlformats.org/drawingml/2006/table">
            <a:tbl>
              <a:tblPr>
                <a:noFill/>
                <a:tableStyleId>{0E085E94-F795-457B-8A6D-68740981CA50}</a:tableStyleId>
              </a:tblPr>
              <a:tblGrid>
                <a:gridCol w="2032625"/>
                <a:gridCol w="2137925"/>
                <a:gridCol w="2313500"/>
              </a:tblGrid>
              <a:tr h="3861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Testing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42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Testing Approach</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3875">
                <a:tc>
                  <a:txBody>
                    <a:bodyPr/>
                    <a:lstStyle/>
                    <a:p>
                      <a:pPr indent="0" lvl="0" marL="0" rtl="0" algn="l">
                        <a:spcBef>
                          <a:spcPts val="0"/>
                        </a:spcBef>
                        <a:spcAft>
                          <a:spcPts val="0"/>
                        </a:spcAft>
                        <a:buNone/>
                      </a:pPr>
                      <a:r>
                        <a:rPr b="1" lang="en"/>
                        <a:t> </a:t>
                      </a:r>
                      <a:r>
                        <a:rPr b="1" lang="en">
                          <a:latin typeface="Old Standard TT"/>
                          <a:ea typeface="Old Standard TT"/>
                          <a:cs typeface="Old Standard TT"/>
                          <a:sym typeface="Old Standard TT"/>
                        </a:rPr>
                        <a:t>Test Cases</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8387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Presentation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01925">
                <a:tc>
                  <a:txBody>
                    <a:bodyPr/>
                    <a:lstStyle/>
                    <a:p>
                      <a:pPr indent="0" lvl="0" marL="0" rtl="0" algn="l">
                        <a:spcBef>
                          <a:spcPts val="0"/>
                        </a:spcBef>
                        <a:spcAft>
                          <a:spcPts val="0"/>
                        </a:spcAft>
                        <a:buNone/>
                      </a:pPr>
                      <a:r>
                        <a:rPr b="1" lang="en">
                          <a:latin typeface="Old Standard TT"/>
                          <a:ea typeface="Old Standard TT"/>
                          <a:cs typeface="Old Standard TT"/>
                          <a:sym typeface="Old Standard TT"/>
                        </a:rPr>
                        <a:t> Powerpoint</a:t>
                      </a:r>
                      <a:endParaRPr b="1">
                        <a:latin typeface="Old Standard TT"/>
                        <a:ea typeface="Old Standard TT"/>
                        <a:cs typeface="Old Standard TT"/>
                        <a:sym typeface="Old Standard TT"/>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c>
                  <a:txBody>
                    <a:bodyPr/>
                    <a:lstStyle/>
                    <a:p>
                      <a:pPr indent="0" lvl="0" marL="0" rtl="0" algn="l">
                        <a:spcBef>
                          <a:spcPts val="0"/>
                        </a:spcBef>
                        <a:spcAft>
                          <a:spcPts val="0"/>
                        </a:spcAft>
                        <a:buNone/>
                      </a:pPr>
                      <a:r>
                        <a:rPr lang="en"/>
                        <a:t>X</a:t>
                      </a:r>
                      <a:endParaRPr/>
                    </a:p>
                  </a:txBody>
                  <a:tcPr marT="91425" marB="91425" marR="91425" marL="91425"/>
                </a:tc>
              </a:tr>
              <a:tr h="39382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 </a:t>
                      </a:r>
                      <a:r>
                        <a:rPr b="1" lang="en">
                          <a:latin typeface="Old Standard TT"/>
                          <a:ea typeface="Old Standard TT"/>
                          <a:cs typeface="Old Standard TT"/>
                          <a:sym typeface="Old Standard TT"/>
                        </a:rPr>
                        <a:t>Report</a:t>
                      </a:r>
                      <a:endParaRPr b="1">
                        <a:latin typeface="Old Standard TT"/>
                        <a:ea typeface="Old Standard TT"/>
                        <a:cs typeface="Old Standard TT"/>
                        <a:sym typeface="Old Standard T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B cap="flat" cmpd="sng" w="9525">
                      <a:solidFill>
                        <a:srgbClr val="9E9E9E"/>
                      </a:solidFill>
                      <a:prstDash val="solid"/>
                      <a:round/>
                      <a:headEnd len="sm" w="sm" type="none"/>
                      <a:tailEnd len="sm" w="sm" type="none"/>
                    </a:lnB>
                  </a:tcPr>
                </a:tc>
              </a:tr>
              <a:tr h="434325">
                <a:tc>
                  <a:txBody>
                    <a:bodyPr/>
                    <a:lstStyle/>
                    <a:p>
                      <a:pPr indent="0" lvl="0" marL="0" rtl="0" algn="l">
                        <a:spcBef>
                          <a:spcPts val="0"/>
                        </a:spcBef>
                        <a:spcAft>
                          <a:spcPts val="0"/>
                        </a:spcAft>
                        <a:buNone/>
                      </a:pPr>
                      <a:r>
                        <a:rPr b="1" lang="en">
                          <a:solidFill>
                            <a:srgbClr val="2A3990"/>
                          </a:solidFill>
                          <a:latin typeface="Old Standard TT"/>
                          <a:ea typeface="Old Standard TT"/>
                          <a:cs typeface="Old Standard TT"/>
                          <a:sym typeface="Old Standard TT"/>
                        </a:rPr>
                        <a:t> </a:t>
                      </a:r>
                      <a:r>
                        <a:rPr b="1" lang="en">
                          <a:latin typeface="Old Standard TT"/>
                          <a:ea typeface="Old Standard TT"/>
                          <a:cs typeface="Old Standard TT"/>
                          <a:sym typeface="Old Standard TT"/>
                        </a:rPr>
                        <a:t>User Manual</a:t>
                      </a:r>
                      <a:endParaRPr b="1">
                        <a:solidFill>
                          <a:srgbClr val="2A3990"/>
                        </a:solidFill>
                        <a:latin typeface="Old Standard TT"/>
                        <a:ea typeface="Old Standard TT"/>
                        <a:cs typeface="Old Standard TT"/>
                        <a:sym typeface="Old Standard T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ctrTitle"/>
          </p:nvPr>
        </p:nvSpPr>
        <p:spPr>
          <a:xfrm>
            <a:off x="460950" y="2280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Software Requirements</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