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p:regular r:id="rId24"/>
      <p:bold r:id="rId25"/>
      <p:italic r:id="rId26"/>
      <p:boldItalic r:id="rId27"/>
    </p:embeddedFont>
    <p:embeddedFont>
      <p:font typeface="Old Standard TT"/>
      <p:regular r:id="rId28"/>
      <p:bold r:id="rId29"/>
      <p: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F9D15B4-8758-4689-A33F-74E7D9477D66}">
  <a:tblStyle styleId="{5F9D15B4-8758-4689-A33F-74E7D9477D6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OldStandardTT-regular.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ldStandardTT-bold.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OldStandardTT-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4c5f0c3f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4c5f0c3f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03143d22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03143d22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03143d22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03143d22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03143d22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03143d22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03143d22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03143d22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4c5f0c3f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4c5f0c3f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84c5f0c3f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4c5f0c3f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84c5f0c3f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4c5f0c3f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4c5f0c3f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4c5f0c3f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4c5f0c3f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4c5f0c3f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84c5f0c3f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4c5f0c3f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4f8bb90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4f8bb90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4f8bb909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4f8bb909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cs.google.com/document/d/1YuH6wAZUz9LCDTSSH4rEb5ACWUW1nJ57snYjFEbc-Ys/edit" TargetMode="External"/><Relationship Id="rId4" Type="http://schemas.openxmlformats.org/officeDocument/2006/relationships/hyperlink" Target="https://docs.google.com/document/d/1rJwQQ20RP4rTfgFe7ROUSiTshqYoLB3w2f50hnnY1XQ/edit#" TargetMode="External"/><Relationship Id="rId5" Type="http://schemas.openxmlformats.org/officeDocument/2006/relationships/hyperlink" Target="https://github.com/nidhiinair/FlashCard_PythonMiniProject" TargetMode="External"/><Relationship Id="rId6" Type="http://schemas.openxmlformats.org/officeDocument/2006/relationships/hyperlink" Target="https://github.com/yashmehta648/Python_FlashCard_App"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drive.google.com/file/d/1jqNa0WbzICXWOVZ39M-8Q2dqI2_239ik/view"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30800" y="215234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The Flash Card App</a:t>
            </a:r>
            <a:endParaRPr>
              <a:latin typeface="Old Standard TT"/>
              <a:ea typeface="Old Standard TT"/>
              <a:cs typeface="Old Standard TT"/>
              <a:sym typeface="Old Standard TT"/>
            </a:endParaRPr>
          </a:p>
        </p:txBody>
      </p:sp>
      <p:sp>
        <p:nvSpPr>
          <p:cNvPr id="86" name="Google Shape;86;p13"/>
          <p:cNvSpPr txBox="1"/>
          <p:nvPr/>
        </p:nvSpPr>
        <p:spPr>
          <a:xfrm>
            <a:off x="6164350" y="3661900"/>
            <a:ext cx="2754000" cy="12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Old Standard TT"/>
                <a:ea typeface="Old Standard TT"/>
                <a:cs typeface="Old Standard TT"/>
                <a:sym typeface="Old Standard TT"/>
              </a:rPr>
              <a:t>Team Members:</a:t>
            </a:r>
            <a:endParaRPr sz="1800">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t/>
            </a:r>
            <a:endParaRPr sz="1800">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rPr lang="en" sz="1800">
                <a:solidFill>
                  <a:srgbClr val="FFFFFF"/>
                </a:solidFill>
                <a:latin typeface="Old Standard TT"/>
                <a:ea typeface="Old Standard TT"/>
                <a:cs typeface="Old Standard TT"/>
                <a:sym typeface="Old Standard TT"/>
              </a:rPr>
              <a:t>1811024 - Yash Mehta.</a:t>
            </a:r>
            <a:endParaRPr sz="1800">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rPr lang="en" sz="1800">
                <a:solidFill>
                  <a:srgbClr val="FFFFFF"/>
                </a:solidFill>
                <a:latin typeface="Old Standard TT"/>
                <a:ea typeface="Old Standard TT"/>
                <a:cs typeface="Old Standard TT"/>
                <a:sym typeface="Old Standard TT"/>
              </a:rPr>
              <a:t>1811028 - Nidhi Nair.</a:t>
            </a:r>
            <a:endParaRPr sz="1800">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t/>
            </a:r>
            <a:endParaRPr sz="1800">
              <a:solidFill>
                <a:srgbClr val="FFFFFF"/>
              </a:solidFill>
              <a:latin typeface="Old Standard TT"/>
              <a:ea typeface="Old Standard TT"/>
              <a:cs typeface="Old Standard TT"/>
              <a:sym typeface="Old Standard TT"/>
            </a:endParaRPr>
          </a:p>
        </p:txBody>
      </p:sp>
      <p:sp>
        <p:nvSpPr>
          <p:cNvPr id="87" name="Google Shape;87;p13"/>
          <p:cNvSpPr txBox="1"/>
          <p:nvPr/>
        </p:nvSpPr>
        <p:spPr>
          <a:xfrm>
            <a:off x="492800" y="2949100"/>
            <a:ext cx="4665600" cy="5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FFFFFF"/>
                </a:solidFill>
                <a:latin typeface="Old Standard TT"/>
                <a:ea typeface="Old Standard TT"/>
                <a:cs typeface="Old Standard TT"/>
                <a:sym typeface="Old Standard TT"/>
              </a:rPr>
              <a:t>(Python Mini Project)</a:t>
            </a:r>
            <a:endParaRPr sz="2200">
              <a:solidFill>
                <a:srgbClr val="FFFFFF"/>
              </a:solidFill>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nvSpPr>
        <p:spPr>
          <a:xfrm>
            <a:off x="753550" y="85350"/>
            <a:ext cx="5872500" cy="4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&lt;Responsibilities by group member are represented using </a:t>
            </a:r>
            <a:r>
              <a:rPr b="1" lang="en">
                <a:latin typeface="Old Standard TT"/>
                <a:ea typeface="Old Standard TT"/>
                <a:cs typeface="Old Standard TT"/>
                <a:sym typeface="Old Standard TT"/>
              </a:rPr>
              <a:t>“X” </a:t>
            </a:r>
            <a:r>
              <a:rPr lang="en">
                <a:latin typeface="Old Standard TT"/>
                <a:ea typeface="Old Standard TT"/>
                <a:cs typeface="Old Standard TT"/>
                <a:sym typeface="Old Standard TT"/>
              </a:rPr>
              <a:t>&gt;</a:t>
            </a:r>
            <a:endParaRPr>
              <a:latin typeface="Old Standard TT"/>
              <a:ea typeface="Old Standard TT"/>
              <a:cs typeface="Old Standard TT"/>
              <a:sym typeface="Old Standard TT"/>
            </a:endParaRPr>
          </a:p>
        </p:txBody>
      </p:sp>
      <p:graphicFrame>
        <p:nvGraphicFramePr>
          <p:cNvPr id="146" name="Google Shape;146;p22"/>
          <p:cNvGraphicFramePr/>
          <p:nvPr/>
        </p:nvGraphicFramePr>
        <p:xfrm>
          <a:off x="936300" y="522750"/>
          <a:ext cx="3000000" cy="3000000"/>
        </p:xfrm>
        <a:graphic>
          <a:graphicData uri="http://schemas.openxmlformats.org/drawingml/2006/table">
            <a:tbl>
              <a:tblPr>
                <a:noFill/>
                <a:tableStyleId>{5F9D15B4-8758-4689-A33F-74E7D9477D66}</a:tableStyleId>
              </a:tblPr>
              <a:tblGrid>
                <a:gridCol w="2032625"/>
                <a:gridCol w="2137925"/>
                <a:gridCol w="2313500"/>
              </a:tblGrid>
              <a:tr h="412850">
                <a:tc>
                  <a:txBody>
                    <a:bodyPr/>
                    <a:lstStyle/>
                    <a:p>
                      <a:pPr indent="0" lvl="0" marL="0" rtl="0" algn="l">
                        <a:spcBef>
                          <a:spcPts val="0"/>
                        </a:spcBef>
                        <a:spcAft>
                          <a:spcPts val="0"/>
                        </a:spcAft>
                        <a:buNone/>
                      </a:pPr>
                      <a:r>
                        <a:rPr b="1" lang="en">
                          <a:latin typeface="Old Standard TT"/>
                          <a:ea typeface="Old Standard TT"/>
                          <a:cs typeface="Old Standard TT"/>
                          <a:sym typeface="Old Standard TT"/>
                        </a:rPr>
                        <a:t>Task</a:t>
                      </a:r>
                      <a:endParaRPr b="1">
                        <a:latin typeface="Old Standard TT"/>
                        <a:ea typeface="Old Standard TT"/>
                        <a:cs typeface="Old Standard TT"/>
                        <a:sym typeface="Old Standard TT"/>
                      </a:endParaRPr>
                    </a:p>
                  </a:txBody>
                  <a:tcPr marT="91425" marB="91425" marR="91425" marL="91425"/>
                </a:tc>
                <a:tc>
                  <a:txBody>
                    <a:bodyPr/>
                    <a:lstStyle/>
                    <a:p>
                      <a:pPr indent="0" lvl="0" marL="0" rtl="0" algn="l">
                        <a:spcBef>
                          <a:spcPts val="0"/>
                        </a:spcBef>
                        <a:spcAft>
                          <a:spcPts val="0"/>
                        </a:spcAft>
                        <a:buNone/>
                      </a:pPr>
                      <a:r>
                        <a:rPr b="1" lang="en">
                          <a:latin typeface="Old Standard TT"/>
                          <a:ea typeface="Old Standard TT"/>
                          <a:cs typeface="Old Standard TT"/>
                          <a:sym typeface="Old Standard TT"/>
                        </a:rPr>
                        <a:t>Yash Mehta</a:t>
                      </a:r>
                      <a:endParaRPr b="1">
                        <a:latin typeface="Old Standard TT"/>
                        <a:ea typeface="Old Standard TT"/>
                        <a:cs typeface="Old Standard TT"/>
                        <a:sym typeface="Old Standard TT"/>
                      </a:endParaRPr>
                    </a:p>
                  </a:txBody>
                  <a:tcPr marT="91425" marB="91425" marR="91425" marL="91425"/>
                </a:tc>
                <a:tc>
                  <a:txBody>
                    <a:bodyPr/>
                    <a:lstStyle/>
                    <a:p>
                      <a:pPr indent="0" lvl="0" marL="0" rtl="0" algn="l">
                        <a:spcBef>
                          <a:spcPts val="0"/>
                        </a:spcBef>
                        <a:spcAft>
                          <a:spcPts val="0"/>
                        </a:spcAft>
                        <a:buNone/>
                      </a:pPr>
                      <a:r>
                        <a:rPr b="1" lang="en">
                          <a:latin typeface="Old Standard TT"/>
                          <a:ea typeface="Old Standard TT"/>
                          <a:cs typeface="Old Standard TT"/>
                          <a:sym typeface="Old Standard TT"/>
                        </a:rPr>
                        <a:t>Nidhi Nair</a:t>
                      </a:r>
                      <a:endParaRPr b="1">
                        <a:latin typeface="Old Standard TT"/>
                        <a:ea typeface="Old Standard TT"/>
                        <a:cs typeface="Old Standard TT"/>
                        <a:sym typeface="Old Standard TT"/>
                      </a:endParaRPr>
                    </a:p>
                  </a:txBody>
                  <a:tcPr marT="91425" marB="91425" marR="91425" marL="91425"/>
                </a:tc>
              </a:tr>
              <a:tr h="342675">
                <a:tc>
                  <a:txBody>
                    <a:bodyPr/>
                    <a:lstStyle/>
                    <a:p>
                      <a:pPr indent="0" lvl="0" marL="0" rtl="0" algn="l">
                        <a:spcBef>
                          <a:spcPts val="0"/>
                        </a:spcBef>
                        <a:spcAft>
                          <a:spcPts val="0"/>
                        </a:spcAft>
                        <a:buNone/>
                      </a:pPr>
                      <a:r>
                        <a:rPr b="1" lang="en">
                          <a:solidFill>
                            <a:srgbClr val="2A3990"/>
                          </a:solidFill>
                          <a:latin typeface="Old Standard TT"/>
                          <a:ea typeface="Old Standard TT"/>
                          <a:cs typeface="Old Standard TT"/>
                          <a:sym typeface="Old Standard TT"/>
                        </a:rPr>
                        <a:t>UI :</a:t>
                      </a:r>
                      <a:endParaRPr b="1">
                        <a:solidFill>
                          <a:srgbClr val="2A3990"/>
                        </a:solidFill>
                        <a:latin typeface="Old Standard TT"/>
                        <a:ea typeface="Old Standard TT"/>
                        <a:cs typeface="Old Standard TT"/>
                        <a:sym typeface="Old Standard TT"/>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37150">
                <a:tc>
                  <a:txBody>
                    <a:bodyPr/>
                    <a:lstStyle/>
                    <a:p>
                      <a:pPr indent="0" lvl="0" marL="0" rtl="0" algn="l">
                        <a:spcBef>
                          <a:spcPts val="0"/>
                        </a:spcBef>
                        <a:spcAft>
                          <a:spcPts val="0"/>
                        </a:spcAft>
                        <a:buNone/>
                      </a:pPr>
                      <a:r>
                        <a:rPr b="1" lang="en"/>
                        <a:t> </a:t>
                      </a:r>
                      <a:r>
                        <a:rPr b="1" lang="en">
                          <a:latin typeface="Old Standard TT"/>
                          <a:ea typeface="Old Standard TT"/>
                          <a:cs typeface="Old Standard TT"/>
                          <a:sym typeface="Old Standard TT"/>
                        </a:rPr>
                        <a:t>Design</a:t>
                      </a:r>
                      <a:endParaRPr b="1">
                        <a:latin typeface="Old Standard TT"/>
                        <a:ea typeface="Old Standard TT"/>
                        <a:cs typeface="Old Standard TT"/>
                        <a:sym typeface="Old Standard TT"/>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r>
              <a:tr h="420425">
                <a:tc>
                  <a:txBody>
                    <a:bodyPr/>
                    <a:lstStyle/>
                    <a:p>
                      <a:pPr indent="0" lvl="0" marL="0" rtl="0" algn="l">
                        <a:spcBef>
                          <a:spcPts val="0"/>
                        </a:spcBef>
                        <a:spcAft>
                          <a:spcPts val="0"/>
                        </a:spcAft>
                        <a:buNone/>
                      </a:pPr>
                      <a:r>
                        <a:rPr b="1" lang="en"/>
                        <a:t> </a:t>
                      </a:r>
                      <a:r>
                        <a:rPr b="1" lang="en">
                          <a:latin typeface="Old Standard TT"/>
                          <a:ea typeface="Old Standard TT"/>
                          <a:cs typeface="Old Standard TT"/>
                          <a:sym typeface="Old Standard TT"/>
                        </a:rPr>
                        <a:t>Coding</a:t>
                      </a:r>
                      <a:endParaRPr b="1">
                        <a:latin typeface="Old Standard TT"/>
                        <a:ea typeface="Old Standard TT"/>
                        <a:cs typeface="Old Standard TT"/>
                        <a:sym typeface="Old Standard TT"/>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r>
            </a:tbl>
          </a:graphicData>
        </a:graphic>
      </p:graphicFrame>
      <p:graphicFrame>
        <p:nvGraphicFramePr>
          <p:cNvPr id="147" name="Google Shape;147;p22"/>
          <p:cNvGraphicFramePr/>
          <p:nvPr/>
        </p:nvGraphicFramePr>
        <p:xfrm>
          <a:off x="936300" y="2185563"/>
          <a:ext cx="3000000" cy="3000000"/>
        </p:xfrm>
        <a:graphic>
          <a:graphicData uri="http://schemas.openxmlformats.org/drawingml/2006/table">
            <a:tbl>
              <a:tblPr>
                <a:noFill/>
                <a:tableStyleId>{5F9D15B4-8758-4689-A33F-74E7D9477D66}</a:tableStyleId>
              </a:tblPr>
              <a:tblGrid>
                <a:gridCol w="2032625"/>
                <a:gridCol w="2137925"/>
                <a:gridCol w="2313500"/>
              </a:tblGrid>
              <a:tr h="386175">
                <a:tc>
                  <a:txBody>
                    <a:bodyPr/>
                    <a:lstStyle/>
                    <a:p>
                      <a:pPr indent="0" lvl="0" marL="0" rtl="0" algn="l">
                        <a:spcBef>
                          <a:spcPts val="0"/>
                        </a:spcBef>
                        <a:spcAft>
                          <a:spcPts val="0"/>
                        </a:spcAft>
                        <a:buNone/>
                      </a:pPr>
                      <a:r>
                        <a:rPr b="1" lang="en">
                          <a:solidFill>
                            <a:srgbClr val="2A3990"/>
                          </a:solidFill>
                          <a:latin typeface="Old Standard TT"/>
                          <a:ea typeface="Old Standard TT"/>
                          <a:cs typeface="Old Standard TT"/>
                          <a:sym typeface="Old Standard TT"/>
                        </a:rPr>
                        <a:t>Testing :</a:t>
                      </a:r>
                      <a:endParaRPr b="1"/>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425">
                <a:tc>
                  <a:txBody>
                    <a:bodyPr/>
                    <a:lstStyle/>
                    <a:p>
                      <a:pPr indent="0" lvl="0" marL="0" rtl="0" algn="l">
                        <a:spcBef>
                          <a:spcPts val="0"/>
                        </a:spcBef>
                        <a:spcAft>
                          <a:spcPts val="0"/>
                        </a:spcAft>
                        <a:buNone/>
                      </a:pPr>
                      <a:r>
                        <a:rPr b="1" lang="en"/>
                        <a:t> </a:t>
                      </a:r>
                      <a:r>
                        <a:rPr b="1" lang="en">
                          <a:latin typeface="Old Standard TT"/>
                          <a:ea typeface="Old Standard TT"/>
                          <a:cs typeface="Old Standard TT"/>
                          <a:sym typeface="Old Standard TT"/>
                        </a:rPr>
                        <a:t>Testing Approach</a:t>
                      </a:r>
                      <a:endParaRPr b="1">
                        <a:latin typeface="Old Standard TT"/>
                        <a:ea typeface="Old Standard TT"/>
                        <a:cs typeface="Old Standard TT"/>
                        <a:sym typeface="Old Standard TT"/>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r>
              <a:tr h="383875">
                <a:tc>
                  <a:txBody>
                    <a:bodyPr/>
                    <a:lstStyle/>
                    <a:p>
                      <a:pPr indent="0" lvl="0" marL="0" rtl="0" algn="l">
                        <a:spcBef>
                          <a:spcPts val="0"/>
                        </a:spcBef>
                        <a:spcAft>
                          <a:spcPts val="0"/>
                        </a:spcAft>
                        <a:buNone/>
                      </a:pPr>
                      <a:r>
                        <a:rPr b="1" lang="en"/>
                        <a:t> </a:t>
                      </a:r>
                      <a:r>
                        <a:rPr b="1" lang="en">
                          <a:latin typeface="Old Standard TT"/>
                          <a:ea typeface="Old Standard TT"/>
                          <a:cs typeface="Old Standard TT"/>
                          <a:sym typeface="Old Standard TT"/>
                        </a:rPr>
                        <a:t>Test Cases</a:t>
                      </a:r>
                      <a:endParaRPr b="1">
                        <a:latin typeface="Old Standard TT"/>
                        <a:ea typeface="Old Standard TT"/>
                        <a:cs typeface="Old Standard TT"/>
                        <a:sym typeface="Old Standard TT"/>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r>
              <a:tr h="383875">
                <a:tc>
                  <a:txBody>
                    <a:bodyPr/>
                    <a:lstStyle/>
                    <a:p>
                      <a:pPr indent="0" lvl="0" marL="0" rtl="0" algn="l">
                        <a:spcBef>
                          <a:spcPts val="0"/>
                        </a:spcBef>
                        <a:spcAft>
                          <a:spcPts val="0"/>
                        </a:spcAft>
                        <a:buNone/>
                      </a:pPr>
                      <a:r>
                        <a:rPr b="1" lang="en">
                          <a:solidFill>
                            <a:srgbClr val="2A3990"/>
                          </a:solidFill>
                          <a:latin typeface="Old Standard TT"/>
                          <a:ea typeface="Old Standard TT"/>
                          <a:cs typeface="Old Standard TT"/>
                          <a:sym typeface="Old Standard TT"/>
                        </a:rPr>
                        <a:t>Presentation :</a:t>
                      </a:r>
                      <a:endParaRPr b="1"/>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01925">
                <a:tc>
                  <a:txBody>
                    <a:bodyPr/>
                    <a:lstStyle/>
                    <a:p>
                      <a:pPr indent="0" lvl="0" marL="0" rtl="0" algn="l">
                        <a:spcBef>
                          <a:spcPts val="0"/>
                        </a:spcBef>
                        <a:spcAft>
                          <a:spcPts val="0"/>
                        </a:spcAft>
                        <a:buNone/>
                      </a:pPr>
                      <a:r>
                        <a:rPr b="1" lang="en">
                          <a:latin typeface="Old Standard TT"/>
                          <a:ea typeface="Old Standard TT"/>
                          <a:cs typeface="Old Standard TT"/>
                          <a:sym typeface="Old Standard TT"/>
                        </a:rPr>
                        <a:t> Powerpoint</a:t>
                      </a:r>
                      <a:endParaRPr b="1">
                        <a:latin typeface="Old Standard TT"/>
                        <a:ea typeface="Old Standard TT"/>
                        <a:cs typeface="Old Standard TT"/>
                        <a:sym typeface="Old Standard TT"/>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r>
              <a:tr h="393825">
                <a:tc>
                  <a:txBody>
                    <a:bodyPr/>
                    <a:lstStyle/>
                    <a:p>
                      <a:pPr indent="0" lvl="0" marL="0" rtl="0" algn="l">
                        <a:spcBef>
                          <a:spcPts val="0"/>
                        </a:spcBef>
                        <a:spcAft>
                          <a:spcPts val="0"/>
                        </a:spcAft>
                        <a:buNone/>
                      </a:pPr>
                      <a:r>
                        <a:rPr b="1" lang="en">
                          <a:solidFill>
                            <a:srgbClr val="2A3990"/>
                          </a:solidFill>
                          <a:latin typeface="Old Standard TT"/>
                          <a:ea typeface="Old Standard TT"/>
                          <a:cs typeface="Old Standard TT"/>
                          <a:sym typeface="Old Standard TT"/>
                        </a:rPr>
                        <a:t> </a:t>
                      </a:r>
                      <a:r>
                        <a:rPr b="1" lang="en">
                          <a:latin typeface="Old Standard TT"/>
                          <a:ea typeface="Old Standard TT"/>
                          <a:cs typeface="Old Standard TT"/>
                          <a:sym typeface="Old Standard TT"/>
                        </a:rPr>
                        <a:t>Report</a:t>
                      </a:r>
                      <a:endParaRPr b="1">
                        <a:latin typeface="Old Standard TT"/>
                        <a:ea typeface="Old Standard TT"/>
                        <a:cs typeface="Old Standard TT"/>
                        <a:sym typeface="Old Standard TT"/>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X</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X</a:t>
                      </a:r>
                      <a:endParaRPr/>
                    </a:p>
                  </a:txBody>
                  <a:tcPr marT="91425" marB="91425" marR="91425" marL="91425">
                    <a:lnB cap="flat" cmpd="sng" w="9525">
                      <a:solidFill>
                        <a:srgbClr val="9E9E9E"/>
                      </a:solidFill>
                      <a:prstDash val="solid"/>
                      <a:round/>
                      <a:headEnd len="sm" w="sm" type="none"/>
                      <a:tailEnd len="sm" w="sm" type="none"/>
                    </a:lnB>
                  </a:tcPr>
                </a:tc>
              </a:tr>
              <a:tr h="434325">
                <a:tc>
                  <a:txBody>
                    <a:bodyPr/>
                    <a:lstStyle/>
                    <a:p>
                      <a:pPr indent="0" lvl="0" marL="0" rtl="0" algn="l">
                        <a:spcBef>
                          <a:spcPts val="0"/>
                        </a:spcBef>
                        <a:spcAft>
                          <a:spcPts val="0"/>
                        </a:spcAft>
                        <a:buNone/>
                      </a:pPr>
                      <a:r>
                        <a:rPr b="1" lang="en">
                          <a:solidFill>
                            <a:srgbClr val="2A3990"/>
                          </a:solidFill>
                          <a:latin typeface="Old Standard TT"/>
                          <a:ea typeface="Old Standard TT"/>
                          <a:cs typeface="Old Standard TT"/>
                          <a:sym typeface="Old Standard TT"/>
                        </a:rPr>
                        <a:t> </a:t>
                      </a:r>
                      <a:r>
                        <a:rPr b="1" lang="en">
                          <a:latin typeface="Old Standard TT"/>
                          <a:ea typeface="Old Standard TT"/>
                          <a:cs typeface="Old Standard TT"/>
                          <a:sym typeface="Old Standard TT"/>
                        </a:rPr>
                        <a:t>User Manual</a:t>
                      </a:r>
                      <a:endParaRPr b="1">
                        <a:solidFill>
                          <a:srgbClr val="2A3990"/>
                        </a:solidFill>
                        <a:latin typeface="Old Standard TT"/>
                        <a:ea typeface="Old Standard TT"/>
                        <a:cs typeface="Old Standard TT"/>
                        <a:sym typeface="Old Standard T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X</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X</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3"/>
          <p:cNvSpPr txBox="1"/>
          <p:nvPr>
            <p:ph type="ctrTitle"/>
          </p:nvPr>
        </p:nvSpPr>
        <p:spPr>
          <a:xfrm>
            <a:off x="460950" y="228069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Software Requirements</a:t>
            </a:r>
            <a:endParaRPr>
              <a:latin typeface="Old Standard TT"/>
              <a:ea typeface="Old Standard TT"/>
              <a:cs typeface="Old Standard TT"/>
              <a:sym typeface="Old Standard T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4"/>
          <p:cNvSpPr txBox="1"/>
          <p:nvPr/>
        </p:nvSpPr>
        <p:spPr>
          <a:xfrm>
            <a:off x="408275" y="328900"/>
            <a:ext cx="8220600" cy="44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0081A4"/>
              </a:solidFill>
              <a:latin typeface="Old Standard TT"/>
              <a:ea typeface="Old Standard TT"/>
              <a:cs typeface="Old Standard TT"/>
              <a:sym typeface="Old Standard TT"/>
            </a:endParaRPr>
          </a:p>
          <a:p>
            <a:pPr indent="-342900" lvl="0" marL="457200" rtl="0" algn="l">
              <a:spcBef>
                <a:spcPts val="0"/>
              </a:spcBef>
              <a:spcAft>
                <a:spcPts val="0"/>
              </a:spcAft>
              <a:buClr>
                <a:srgbClr val="595959"/>
              </a:buClr>
              <a:buSzPts val="1800"/>
              <a:buFont typeface="Noto Sans Symbols"/>
              <a:buChar char="●"/>
            </a:pPr>
            <a:r>
              <a:rPr b="1" lang="en" sz="1800">
                <a:solidFill>
                  <a:srgbClr val="595959"/>
                </a:solidFill>
                <a:latin typeface="Old Standard TT"/>
                <a:ea typeface="Old Standard TT"/>
                <a:cs typeface="Old Standard TT"/>
                <a:sym typeface="Old Standard TT"/>
              </a:rPr>
              <a:t>OS: </a:t>
            </a:r>
            <a:r>
              <a:rPr lang="en" sz="1800">
                <a:solidFill>
                  <a:srgbClr val="595959"/>
                </a:solidFill>
                <a:latin typeface="Old Standard TT"/>
                <a:ea typeface="Old Standard TT"/>
                <a:cs typeface="Old Standard TT"/>
                <a:sym typeface="Old Standard TT"/>
              </a:rPr>
              <a:t>We will use this Python Module to read our training directories and file names.</a:t>
            </a:r>
            <a:endParaRPr sz="1800">
              <a:solidFill>
                <a:srgbClr val="595959"/>
              </a:solidFill>
              <a:latin typeface="Old Standard TT"/>
              <a:ea typeface="Old Standard TT"/>
              <a:cs typeface="Old Standard TT"/>
              <a:sym typeface="Old Standard TT"/>
            </a:endParaRPr>
          </a:p>
          <a:p>
            <a:pPr indent="-342900" lvl="0" marL="457200" rtl="0" algn="l">
              <a:spcBef>
                <a:spcPts val="0"/>
              </a:spcBef>
              <a:spcAft>
                <a:spcPts val="0"/>
              </a:spcAft>
              <a:buClr>
                <a:srgbClr val="595959"/>
              </a:buClr>
              <a:buSzPts val="1800"/>
              <a:buFont typeface="Noto Sans Symbols"/>
              <a:buChar char="●"/>
            </a:pPr>
            <a:r>
              <a:rPr b="1" lang="en" sz="1800">
                <a:solidFill>
                  <a:srgbClr val="595959"/>
                </a:solidFill>
                <a:latin typeface="Old Standard TT"/>
                <a:ea typeface="Old Standard TT"/>
                <a:cs typeface="Old Standard TT"/>
                <a:sym typeface="Old Standard TT"/>
              </a:rPr>
              <a:t>Tkinter:</a:t>
            </a:r>
            <a:r>
              <a:rPr lang="en" sz="1800">
                <a:solidFill>
                  <a:srgbClr val="595959"/>
                </a:solidFill>
                <a:latin typeface="Old Standard TT"/>
                <a:ea typeface="Old Standard TT"/>
                <a:cs typeface="Old Standard TT"/>
                <a:sym typeface="Old Standard TT"/>
              </a:rPr>
              <a:t> tkFileDialogue is a module with open and save dialogue functions.</a:t>
            </a:r>
            <a:endParaRPr sz="1800">
              <a:solidFill>
                <a:srgbClr val="595959"/>
              </a:solidFill>
              <a:latin typeface="Old Standard TT"/>
              <a:ea typeface="Old Standard TT"/>
              <a:cs typeface="Old Standard TT"/>
              <a:sym typeface="Old Standard TT"/>
            </a:endParaRPr>
          </a:p>
          <a:p>
            <a:pPr indent="-342900" lvl="0" marL="457200" rtl="0" algn="l">
              <a:spcBef>
                <a:spcPts val="0"/>
              </a:spcBef>
              <a:spcAft>
                <a:spcPts val="0"/>
              </a:spcAft>
              <a:buClr>
                <a:srgbClr val="595959"/>
              </a:buClr>
              <a:buSzPts val="1800"/>
              <a:buFont typeface="Noto Sans Symbols"/>
              <a:buChar char="●"/>
            </a:pPr>
            <a:r>
              <a:rPr b="1" lang="en" sz="1800">
                <a:solidFill>
                  <a:srgbClr val="595959"/>
                </a:solidFill>
                <a:latin typeface="Old Standard TT"/>
                <a:ea typeface="Old Standard TT"/>
                <a:cs typeface="Old Standard TT"/>
                <a:sym typeface="Old Standard TT"/>
              </a:rPr>
              <a:t>PIL:</a:t>
            </a:r>
            <a:r>
              <a:rPr lang="en" sz="1800">
                <a:solidFill>
                  <a:srgbClr val="595959"/>
                </a:solidFill>
                <a:latin typeface="Old Standard TT"/>
                <a:ea typeface="Old Standard TT"/>
                <a:cs typeface="Old Standard TT"/>
                <a:sym typeface="Old Standard TT"/>
              </a:rPr>
              <a:t> ImageTk module contains support to create and modify Tkinter BitmapImage and PhotoImage objects from PIL image.</a:t>
            </a:r>
            <a:endParaRPr sz="1800">
              <a:solidFill>
                <a:srgbClr val="595959"/>
              </a:solidFill>
              <a:latin typeface="Old Standard TT"/>
              <a:ea typeface="Old Standard TT"/>
              <a:cs typeface="Old Standard TT"/>
              <a:sym typeface="Old Standard TT"/>
            </a:endParaRPr>
          </a:p>
          <a:p>
            <a:pPr indent="-342900" lvl="0" marL="457200" rtl="0" algn="l">
              <a:spcBef>
                <a:spcPts val="0"/>
              </a:spcBef>
              <a:spcAft>
                <a:spcPts val="0"/>
              </a:spcAft>
              <a:buClr>
                <a:srgbClr val="595959"/>
              </a:buClr>
              <a:buSzPts val="1800"/>
              <a:buFont typeface="Noto Sans Symbols"/>
              <a:buChar char="●"/>
            </a:pPr>
            <a:r>
              <a:rPr b="1" lang="en" sz="1800">
                <a:solidFill>
                  <a:srgbClr val="595959"/>
                </a:solidFill>
                <a:latin typeface="Old Standard TT"/>
                <a:ea typeface="Old Standard TT"/>
                <a:cs typeface="Old Standard TT"/>
                <a:sym typeface="Old Standard TT"/>
              </a:rPr>
              <a:t>PIL:</a:t>
            </a:r>
            <a:r>
              <a:rPr lang="en" sz="1800">
                <a:solidFill>
                  <a:srgbClr val="595959"/>
                </a:solidFill>
                <a:latin typeface="Old Standard TT"/>
                <a:ea typeface="Old Standard TT"/>
                <a:cs typeface="Old Standard TT"/>
                <a:sym typeface="Old Standard TT"/>
              </a:rPr>
              <a:t> Image module provides a class with the same name which is used to represent PIL image. The module also provides a number of factory functions, including functions to load images from files, and to create new images.</a:t>
            </a:r>
            <a:endParaRPr sz="1800">
              <a:solidFill>
                <a:srgbClr val="595959"/>
              </a:solidFill>
              <a:latin typeface="Old Standard TT"/>
              <a:ea typeface="Old Standard TT"/>
              <a:cs typeface="Old Standard TT"/>
              <a:sym typeface="Old Standard TT"/>
            </a:endParaRPr>
          </a:p>
          <a:p>
            <a:pPr indent="-342900" lvl="0" marL="457200" rtl="0" algn="l">
              <a:spcBef>
                <a:spcPts val="0"/>
              </a:spcBef>
              <a:spcAft>
                <a:spcPts val="0"/>
              </a:spcAft>
              <a:buClr>
                <a:srgbClr val="595959"/>
              </a:buClr>
              <a:buSzPts val="1800"/>
              <a:buFont typeface="Noto Sans Symbols"/>
              <a:buChar char="●"/>
            </a:pPr>
            <a:r>
              <a:rPr b="1" lang="en" sz="1800">
                <a:solidFill>
                  <a:srgbClr val="595959"/>
                </a:solidFill>
                <a:latin typeface="Old Standard TT"/>
                <a:ea typeface="Old Standard TT"/>
                <a:cs typeface="Old Standard TT"/>
                <a:sym typeface="Old Standard TT"/>
              </a:rPr>
              <a:t>PhotoShop:</a:t>
            </a:r>
            <a:r>
              <a:rPr lang="en" sz="1800">
                <a:solidFill>
                  <a:srgbClr val="595959"/>
                </a:solidFill>
                <a:latin typeface="Old Standard TT"/>
                <a:ea typeface="Old Standard TT"/>
                <a:cs typeface="Old Standard TT"/>
                <a:sym typeface="Old Standard TT"/>
              </a:rPr>
              <a:t> To create Flashcards for numeric and states.</a:t>
            </a:r>
            <a:endParaRPr sz="1800">
              <a:solidFill>
                <a:srgbClr val="595959"/>
              </a:solidFill>
              <a:latin typeface="Old Standard TT"/>
              <a:ea typeface="Old Standard TT"/>
              <a:cs typeface="Old Standard TT"/>
              <a:sym typeface="Old Standard TT"/>
            </a:endParaRPr>
          </a:p>
          <a:p>
            <a:pPr indent="-342900" lvl="0" marL="457200" rtl="0" algn="l">
              <a:spcBef>
                <a:spcPts val="0"/>
              </a:spcBef>
              <a:spcAft>
                <a:spcPts val="0"/>
              </a:spcAft>
              <a:buClr>
                <a:srgbClr val="595959"/>
              </a:buClr>
              <a:buSzPts val="1800"/>
              <a:buFont typeface="Constantia"/>
              <a:buChar char="●"/>
            </a:pPr>
            <a:r>
              <a:rPr b="1" lang="en" sz="1800">
                <a:solidFill>
                  <a:srgbClr val="595959"/>
                </a:solidFill>
                <a:latin typeface="Old Standard TT"/>
                <a:ea typeface="Old Standard TT"/>
                <a:cs typeface="Old Standard TT"/>
                <a:sym typeface="Old Standard TT"/>
              </a:rPr>
              <a:t>GITHUB :</a:t>
            </a:r>
            <a:r>
              <a:rPr lang="en" sz="1800">
                <a:solidFill>
                  <a:srgbClr val="595959"/>
                </a:solidFill>
                <a:latin typeface="Old Standard TT"/>
                <a:ea typeface="Old Standard TT"/>
                <a:cs typeface="Old Standard TT"/>
                <a:sym typeface="Old Standard TT"/>
              </a:rPr>
              <a:t>To upload the code and other requirements of the project.</a:t>
            </a:r>
            <a:endParaRPr sz="1800">
              <a:solidFill>
                <a:srgbClr val="595959"/>
              </a:solidFill>
              <a:latin typeface="Old Standard TT"/>
              <a:ea typeface="Old Standard TT"/>
              <a:cs typeface="Old Standard TT"/>
              <a:sym typeface="Old Standard TT"/>
            </a:endParaRPr>
          </a:p>
          <a:p>
            <a:pPr indent="0" lvl="0" marL="0" rtl="0" algn="l">
              <a:spcBef>
                <a:spcPts val="0"/>
              </a:spcBef>
              <a:spcAft>
                <a:spcPts val="0"/>
              </a:spcAft>
              <a:buNone/>
            </a:pPr>
            <a:r>
              <a:t/>
            </a:r>
            <a:endParaRPr sz="1800">
              <a:solidFill>
                <a:srgbClr val="595959"/>
              </a:solidFill>
              <a:latin typeface="Old Standard TT"/>
              <a:ea typeface="Old Standard TT"/>
              <a:cs typeface="Old Standard TT"/>
              <a:sym typeface="Old Standard TT"/>
            </a:endParaRPr>
          </a:p>
          <a:p>
            <a:pPr indent="0" lvl="0" marL="0" rtl="0" algn="l">
              <a:spcBef>
                <a:spcPts val="0"/>
              </a:spcBef>
              <a:spcAft>
                <a:spcPts val="0"/>
              </a:spcAft>
              <a:buNone/>
            </a:pPr>
            <a:r>
              <a:rPr lang="en" sz="1800">
                <a:solidFill>
                  <a:srgbClr val="595959"/>
                </a:solidFill>
                <a:latin typeface="Old Standard TT"/>
                <a:ea typeface="Old Standard TT"/>
                <a:cs typeface="Old Standard TT"/>
                <a:sym typeface="Old Standard TT"/>
              </a:rPr>
              <a:t>(No hardware modules required for this app)</a:t>
            </a:r>
            <a:endParaRPr sz="1800">
              <a:latin typeface="Old Standard TT"/>
              <a:ea typeface="Old Standard TT"/>
              <a:cs typeface="Old Standard TT"/>
              <a:sym typeface="Old Standard T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Links </a:t>
            </a:r>
            <a:endParaRPr>
              <a:latin typeface="Old Standard TT"/>
              <a:ea typeface="Old Standard TT"/>
              <a:cs typeface="Old Standard TT"/>
              <a:sym typeface="Old Standard T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Links :</a:t>
            </a:r>
            <a:endParaRPr>
              <a:latin typeface="Old Standard TT"/>
              <a:ea typeface="Old Standard TT"/>
              <a:cs typeface="Old Standard TT"/>
              <a:sym typeface="Old Standard TT"/>
            </a:endParaRPr>
          </a:p>
        </p:txBody>
      </p:sp>
      <p:sp>
        <p:nvSpPr>
          <p:cNvPr id="168" name="Google Shape;168;p26"/>
          <p:cNvSpPr txBox="1"/>
          <p:nvPr>
            <p:ph idx="1" type="body"/>
          </p:nvPr>
        </p:nvSpPr>
        <p:spPr>
          <a:xfrm>
            <a:off x="168825" y="1017800"/>
            <a:ext cx="8663400" cy="35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a:p>
            <a:pPr indent="0" lvl="0" marL="0" rtl="0" algn="l">
              <a:spcBef>
                <a:spcPts val="1600"/>
              </a:spcBef>
              <a:spcAft>
                <a:spcPts val="0"/>
              </a:spcAft>
              <a:buNone/>
            </a:pPr>
            <a:r>
              <a:rPr lang="en">
                <a:latin typeface="Old Standard TT"/>
                <a:ea typeface="Old Standard TT"/>
                <a:cs typeface="Old Standard TT"/>
                <a:sym typeface="Old Standard TT"/>
              </a:rPr>
              <a:t>User Manual: </a:t>
            </a:r>
            <a:r>
              <a:rPr lang="en" sz="1200" u="sng">
                <a:solidFill>
                  <a:srgbClr val="FFFFFF"/>
                </a:solidFill>
                <a:highlight>
                  <a:srgbClr val="000000"/>
                </a:highlight>
                <a:latin typeface="Old Standard TT"/>
                <a:ea typeface="Old Standard TT"/>
                <a:cs typeface="Old Standard TT"/>
                <a:sym typeface="Old Standard TT"/>
                <a:hlinkClick r:id="rId3"/>
              </a:rPr>
              <a:t>https://docs.google.com/document/d/1YuH6wAZUz9LCDTSSH4rEb5ACWUW1nJ57snYjFEbc-Ys/edit</a:t>
            </a:r>
            <a:endParaRPr sz="1900">
              <a:solidFill>
                <a:srgbClr val="FFFFFF"/>
              </a:solidFill>
              <a:highlight>
                <a:srgbClr val="000000"/>
              </a:highlight>
              <a:latin typeface="Old Standard TT"/>
              <a:ea typeface="Old Standard TT"/>
              <a:cs typeface="Old Standard TT"/>
              <a:sym typeface="Old Standard TT"/>
            </a:endParaRPr>
          </a:p>
          <a:p>
            <a:pPr indent="0" lvl="0" marL="0" rtl="0" algn="l">
              <a:spcBef>
                <a:spcPts val="1600"/>
              </a:spcBef>
              <a:spcAft>
                <a:spcPts val="0"/>
              </a:spcAft>
              <a:buNone/>
            </a:pPr>
            <a:r>
              <a:rPr lang="en">
                <a:latin typeface="Old Standard TT"/>
                <a:ea typeface="Old Standard TT"/>
                <a:cs typeface="Old Standard TT"/>
                <a:sym typeface="Old Standard TT"/>
              </a:rPr>
              <a:t>Report: </a:t>
            </a:r>
            <a:r>
              <a:rPr lang="en" sz="1200" u="sng">
                <a:solidFill>
                  <a:srgbClr val="FFFFFF"/>
                </a:solidFill>
                <a:highlight>
                  <a:srgbClr val="000000"/>
                </a:highlight>
                <a:latin typeface="Old Standard TT"/>
                <a:ea typeface="Old Standard TT"/>
                <a:cs typeface="Old Standard TT"/>
                <a:sym typeface="Old Standard TT"/>
                <a:hlinkClick r:id="rId4"/>
              </a:rPr>
              <a:t>https://docs.google.com/document/d/1rJwQQ20RP4rTfgFe7ROUSiTshqYoLB3w2f50hnnY1XQ/edit#</a:t>
            </a:r>
            <a:endParaRPr sz="1900">
              <a:solidFill>
                <a:srgbClr val="FFFFFF"/>
              </a:solidFill>
              <a:highlight>
                <a:srgbClr val="000000"/>
              </a:highlight>
              <a:latin typeface="Old Standard TT"/>
              <a:ea typeface="Old Standard TT"/>
              <a:cs typeface="Old Standard TT"/>
              <a:sym typeface="Old Standard TT"/>
            </a:endParaRPr>
          </a:p>
          <a:p>
            <a:pPr indent="0" lvl="0" marL="0" rtl="0" algn="l">
              <a:spcBef>
                <a:spcPts val="1600"/>
              </a:spcBef>
              <a:spcAft>
                <a:spcPts val="0"/>
              </a:spcAft>
              <a:buNone/>
            </a:pPr>
            <a:r>
              <a:rPr lang="en">
                <a:latin typeface="Old Standard TT"/>
                <a:ea typeface="Old Standard TT"/>
                <a:cs typeface="Old Standard TT"/>
                <a:sym typeface="Old Standard TT"/>
              </a:rPr>
              <a:t>Github: </a:t>
            </a:r>
            <a:r>
              <a:rPr lang="en" sz="1100" u="sng">
                <a:solidFill>
                  <a:srgbClr val="FFFFFF"/>
                </a:solidFill>
                <a:highlight>
                  <a:srgbClr val="000000"/>
                </a:highlight>
                <a:latin typeface="Arial"/>
                <a:ea typeface="Arial"/>
                <a:cs typeface="Arial"/>
                <a:sym typeface="Arial"/>
                <a:hlinkClick r:id="rId5"/>
              </a:rPr>
              <a:t>https://github.com/nidhiinair/FlashCard_PythonMiniProject</a:t>
            </a:r>
            <a:endParaRPr/>
          </a:p>
          <a:p>
            <a:pPr indent="0" lvl="0" marL="0" rtl="0" algn="l">
              <a:spcBef>
                <a:spcPts val="1600"/>
              </a:spcBef>
              <a:spcAft>
                <a:spcPts val="1600"/>
              </a:spcAft>
              <a:buNone/>
            </a:pPr>
            <a:r>
              <a:rPr lang="en" sz="1100" u="sng">
                <a:solidFill>
                  <a:schemeClr val="hlink"/>
                </a:solidFill>
                <a:latin typeface="Arial"/>
                <a:ea typeface="Arial"/>
                <a:cs typeface="Arial"/>
                <a:sym typeface="Arial"/>
                <a:hlinkClick r:id="rId6"/>
              </a:rPr>
              <a:t>https://github.com/yashmehta648/Python_FlashCard_App</a:t>
            </a:r>
            <a:endParaRPr>
              <a:solidFill>
                <a:srgbClr val="000000"/>
              </a:solidFill>
              <a:highlight>
                <a:srgbClr val="000000"/>
              </a:highlight>
              <a:latin typeface="Old Standard TT"/>
              <a:ea typeface="Old Standard TT"/>
              <a:cs typeface="Old Standard TT"/>
              <a:sym typeface="Old Standard T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7"/>
          <p:cNvSpPr txBox="1"/>
          <p:nvPr>
            <p:ph type="ctrTitle"/>
          </p:nvPr>
        </p:nvSpPr>
        <p:spPr>
          <a:xfrm>
            <a:off x="565700" y="2504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Conclusion</a:t>
            </a:r>
            <a:endParaRPr>
              <a:latin typeface="Old Standard TT"/>
              <a:ea typeface="Old Standard TT"/>
              <a:cs typeface="Old Standard TT"/>
              <a:sym typeface="Old Standard T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8"/>
          <p:cNvSpPr txBox="1"/>
          <p:nvPr/>
        </p:nvSpPr>
        <p:spPr>
          <a:xfrm>
            <a:off x="866950" y="697300"/>
            <a:ext cx="7371000" cy="377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latin typeface="Old Standard TT"/>
              <a:ea typeface="Old Standard TT"/>
              <a:cs typeface="Old Standard TT"/>
              <a:sym typeface="Old Standard TT"/>
            </a:endParaRPr>
          </a:p>
          <a:p>
            <a:pPr indent="0" lvl="0" marL="0" rtl="0" algn="l">
              <a:spcBef>
                <a:spcPts val="0"/>
              </a:spcBef>
              <a:spcAft>
                <a:spcPts val="0"/>
              </a:spcAft>
              <a:buNone/>
            </a:pPr>
            <a:r>
              <a:t/>
            </a:r>
            <a:endParaRPr sz="2100">
              <a:latin typeface="Old Standard TT"/>
              <a:ea typeface="Old Standard TT"/>
              <a:cs typeface="Old Standard TT"/>
              <a:sym typeface="Old Standard TT"/>
            </a:endParaRPr>
          </a:p>
          <a:p>
            <a:pPr indent="0" lvl="0" marL="0" rtl="0" algn="l">
              <a:spcBef>
                <a:spcPts val="0"/>
              </a:spcBef>
              <a:spcAft>
                <a:spcPts val="0"/>
              </a:spcAft>
              <a:buNone/>
            </a:pPr>
            <a:r>
              <a:t/>
            </a:r>
            <a:endParaRPr sz="2100">
              <a:latin typeface="Old Standard TT"/>
              <a:ea typeface="Old Standard TT"/>
              <a:cs typeface="Old Standard TT"/>
              <a:sym typeface="Old Standard TT"/>
            </a:endParaRPr>
          </a:p>
          <a:p>
            <a:pPr indent="0" lvl="0" marL="0" rtl="0" algn="l">
              <a:spcBef>
                <a:spcPts val="0"/>
              </a:spcBef>
              <a:spcAft>
                <a:spcPts val="0"/>
              </a:spcAft>
              <a:buNone/>
            </a:pPr>
            <a:r>
              <a:rPr lang="en" sz="2100">
                <a:latin typeface="Old Standard TT"/>
                <a:ea typeface="Old Standard TT"/>
                <a:cs typeface="Old Standard TT"/>
                <a:sym typeface="Old Standard TT"/>
              </a:rPr>
              <a:t>Using Python Tkinter we learned to design a basic desktop app for the children to help them solve easy addition and subtraction on numerals ranging from 1-10 and identify states and capital cities of India.This will help the children built a strong foundation for mathematics as well geography.</a:t>
            </a:r>
            <a:endParaRPr sz="2100">
              <a:latin typeface="Old Standard TT"/>
              <a:ea typeface="Old Standard TT"/>
              <a:cs typeface="Old Standard TT"/>
              <a:sym typeface="Old Standard T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Old Standard TT"/>
                <a:ea typeface="Old Standard TT"/>
                <a:cs typeface="Old Standard TT"/>
                <a:sym typeface="Old Standard TT"/>
              </a:rPr>
              <a:t>References</a:t>
            </a:r>
            <a:endParaRPr>
              <a:latin typeface="Old Standard TT"/>
              <a:ea typeface="Old Standard TT"/>
              <a:cs typeface="Old Standard TT"/>
              <a:sym typeface="Old Standard TT"/>
            </a:endParaRPr>
          </a:p>
        </p:txBody>
      </p:sp>
      <p:sp>
        <p:nvSpPr>
          <p:cNvPr id="184" name="Google Shape;184;p2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Font typeface="Old Standard TT"/>
              <a:buChar char="●"/>
            </a:pPr>
            <a:r>
              <a:rPr lang="en">
                <a:latin typeface="Old Standard TT"/>
                <a:ea typeface="Old Standard TT"/>
                <a:cs typeface="Old Standard TT"/>
                <a:sym typeface="Old Standard TT"/>
              </a:rPr>
              <a:t>Geeks for Geeks</a:t>
            </a:r>
            <a:endParaRPr>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en">
                <a:latin typeface="Old Standard TT"/>
                <a:ea typeface="Old Standard TT"/>
                <a:cs typeface="Old Standard TT"/>
                <a:sym typeface="Old Standard TT"/>
              </a:rPr>
              <a:t>Photoshop</a:t>
            </a:r>
            <a:endParaRPr>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en">
                <a:latin typeface="Old Standard TT"/>
                <a:ea typeface="Old Standard TT"/>
                <a:cs typeface="Old Standard TT"/>
                <a:sym typeface="Old Standard TT"/>
              </a:rPr>
              <a:t>Python.org</a:t>
            </a:r>
            <a:endParaRPr>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en">
                <a:latin typeface="Old Standard TT"/>
                <a:ea typeface="Old Standard TT"/>
                <a:cs typeface="Old Standard TT"/>
                <a:sym typeface="Old Standard TT"/>
              </a:rPr>
              <a:t>Wikipedia</a:t>
            </a:r>
            <a:endParaRPr>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en">
                <a:latin typeface="Old Standard TT"/>
                <a:ea typeface="Old Standard TT"/>
                <a:cs typeface="Old Standard TT"/>
                <a:sym typeface="Old Standard TT"/>
              </a:rPr>
              <a:t>GitHub</a:t>
            </a:r>
            <a:endParaRPr>
              <a:latin typeface="Old Standard TT"/>
              <a:ea typeface="Old Standard TT"/>
              <a:cs typeface="Old Standard TT"/>
              <a:sym typeface="Old Standard T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Cntext</a:t>
            </a:r>
            <a:endParaRPr>
              <a:solidFill>
                <a:schemeClr val="lt1"/>
              </a:solidFill>
            </a:endParaRPr>
          </a:p>
        </p:txBody>
      </p:sp>
      <p:grpSp>
        <p:nvGrpSpPr>
          <p:cNvPr id="93" name="Google Shape;93;p14"/>
          <p:cNvGrpSpPr/>
          <p:nvPr/>
        </p:nvGrpSpPr>
        <p:grpSpPr>
          <a:xfrm>
            <a:off x="6212550" y="1304875"/>
            <a:ext cx="2632500" cy="3416400"/>
            <a:chOff x="6212550" y="1304875"/>
            <a:chExt cx="2632500" cy="3416400"/>
          </a:xfrm>
        </p:grpSpPr>
        <p:sp>
          <p:nvSpPr>
            <p:cNvPr id="94" name="Google Shape;94;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4"/>
          <p:cNvSpPr txBox="1"/>
          <p:nvPr/>
        </p:nvSpPr>
        <p:spPr>
          <a:xfrm>
            <a:off x="745200" y="1903650"/>
            <a:ext cx="2997300" cy="247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200">
                <a:solidFill>
                  <a:schemeClr val="dk1"/>
                </a:solidFill>
                <a:latin typeface="Old Standard TT"/>
                <a:ea typeface="Old Standard TT"/>
                <a:cs typeface="Old Standard TT"/>
                <a:sym typeface="Old Standard TT"/>
              </a:rPr>
              <a:t>Overview</a:t>
            </a:r>
            <a:endParaRPr sz="4200">
              <a:solidFill>
                <a:schemeClr val="dk1"/>
              </a:solidFill>
              <a:latin typeface="Old Standard TT"/>
              <a:ea typeface="Old Standard TT"/>
              <a:cs typeface="Old Standard TT"/>
              <a:sym typeface="Old Standard TT"/>
            </a:endParaRPr>
          </a:p>
        </p:txBody>
      </p:sp>
      <p:sp>
        <p:nvSpPr>
          <p:cNvPr id="97" name="Google Shape;97;p14"/>
          <p:cNvSpPr txBox="1"/>
          <p:nvPr/>
        </p:nvSpPr>
        <p:spPr>
          <a:xfrm>
            <a:off x="4860250" y="203200"/>
            <a:ext cx="3916200" cy="4216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sz="2000">
              <a:solidFill>
                <a:srgbClr val="FFFFFF"/>
              </a:solidFill>
              <a:latin typeface="Roboto"/>
              <a:ea typeface="Roboto"/>
              <a:cs typeface="Roboto"/>
              <a:sym typeface="Roboto"/>
            </a:endParaRPr>
          </a:p>
          <a:p>
            <a:pPr indent="-336550" lvl="0" marL="457200" rtl="0" algn="l">
              <a:lnSpc>
                <a:spcPct val="115000"/>
              </a:lnSpc>
              <a:spcBef>
                <a:spcPts val="0"/>
              </a:spcBef>
              <a:spcAft>
                <a:spcPts val="0"/>
              </a:spcAft>
              <a:buClr>
                <a:srgbClr val="FFFFFF"/>
              </a:buClr>
              <a:buSzPts val="1700"/>
              <a:buFont typeface="Roboto"/>
              <a:buChar char="●"/>
            </a:pPr>
            <a:r>
              <a:t/>
            </a:r>
            <a:endParaRPr sz="1700">
              <a:solidFill>
                <a:srgbClr val="FFFFFF"/>
              </a:solidFill>
              <a:latin typeface="Roboto"/>
              <a:ea typeface="Roboto"/>
              <a:cs typeface="Roboto"/>
              <a:sym typeface="Roboto"/>
            </a:endParaRPr>
          </a:p>
          <a:p>
            <a:pPr indent="-336550" lvl="0" marL="457200" rtl="0" algn="l">
              <a:lnSpc>
                <a:spcPct val="115000"/>
              </a:lnSpc>
              <a:spcBef>
                <a:spcPts val="0"/>
              </a:spcBef>
              <a:spcAft>
                <a:spcPts val="0"/>
              </a:spcAft>
              <a:buClr>
                <a:srgbClr val="FFFFFF"/>
              </a:buClr>
              <a:buSzPts val="1700"/>
              <a:buFont typeface="Roboto"/>
              <a:buChar char="●"/>
            </a:pPr>
            <a:r>
              <a:t/>
            </a:r>
            <a:endParaRPr sz="1700">
              <a:solidFill>
                <a:srgbClr val="FFFFFF"/>
              </a:solidFill>
              <a:latin typeface="Roboto"/>
              <a:ea typeface="Roboto"/>
              <a:cs typeface="Roboto"/>
              <a:sym typeface="Roboto"/>
            </a:endParaRPr>
          </a:p>
          <a:p>
            <a:pPr indent="0" lvl="0" marL="0" rtl="0" algn="l">
              <a:lnSpc>
                <a:spcPct val="115000"/>
              </a:lnSpc>
              <a:spcBef>
                <a:spcPts val="1600"/>
              </a:spcBef>
              <a:spcAft>
                <a:spcPts val="0"/>
              </a:spcAft>
              <a:buNone/>
            </a:pPr>
            <a:r>
              <a:t/>
            </a:r>
            <a:endParaRPr sz="1700">
              <a:solidFill>
                <a:srgbClr val="FFFFFF"/>
              </a:solidFill>
              <a:latin typeface="Roboto"/>
              <a:ea typeface="Roboto"/>
              <a:cs typeface="Roboto"/>
              <a:sym typeface="Roboto"/>
            </a:endParaRPr>
          </a:p>
          <a:p>
            <a:pPr indent="0" lvl="0" marL="0" rtl="0" algn="l">
              <a:lnSpc>
                <a:spcPct val="115000"/>
              </a:lnSpc>
              <a:spcBef>
                <a:spcPts val="1600"/>
              </a:spcBef>
              <a:spcAft>
                <a:spcPts val="0"/>
              </a:spcAft>
              <a:buNone/>
            </a:pPr>
            <a:r>
              <a:t/>
            </a:r>
            <a:endParaRPr sz="1700">
              <a:solidFill>
                <a:srgbClr val="FFFFFF"/>
              </a:solidFill>
              <a:latin typeface="Roboto"/>
              <a:ea typeface="Roboto"/>
              <a:cs typeface="Roboto"/>
              <a:sym typeface="Roboto"/>
            </a:endParaRPr>
          </a:p>
          <a:p>
            <a:pPr indent="0" lvl="0" marL="0" rtl="0" algn="l">
              <a:lnSpc>
                <a:spcPct val="115000"/>
              </a:lnSpc>
              <a:spcBef>
                <a:spcPts val="1600"/>
              </a:spcBef>
              <a:spcAft>
                <a:spcPts val="0"/>
              </a:spcAft>
              <a:buNone/>
            </a:pPr>
            <a:r>
              <a:t/>
            </a:r>
            <a:endParaRPr sz="1700">
              <a:solidFill>
                <a:srgbClr val="FFFFFF"/>
              </a:solidFill>
              <a:latin typeface="Roboto"/>
              <a:ea typeface="Roboto"/>
              <a:cs typeface="Roboto"/>
              <a:sym typeface="Roboto"/>
            </a:endParaRPr>
          </a:p>
          <a:p>
            <a:pPr indent="-336550" lvl="0" marL="457200" rtl="0" algn="l">
              <a:lnSpc>
                <a:spcPct val="115000"/>
              </a:lnSpc>
              <a:spcBef>
                <a:spcPts val="1600"/>
              </a:spcBef>
              <a:spcAft>
                <a:spcPts val="0"/>
              </a:spcAft>
              <a:buClr>
                <a:srgbClr val="FFFFFF"/>
              </a:buClr>
              <a:buSzPts val="1700"/>
              <a:buFont typeface="Old Standard TT"/>
              <a:buChar char="●"/>
            </a:pPr>
            <a:r>
              <a:rPr lang="en" sz="1700">
                <a:solidFill>
                  <a:srgbClr val="FFFFFF"/>
                </a:solidFill>
                <a:latin typeface="Old Standard TT"/>
                <a:ea typeface="Old Standard TT"/>
                <a:cs typeface="Old Standard TT"/>
                <a:sym typeface="Old Standard TT"/>
              </a:rPr>
              <a:t>Problem Definition</a:t>
            </a:r>
            <a:endParaRPr sz="1700">
              <a:solidFill>
                <a:srgbClr val="FFFFFF"/>
              </a:solidFill>
              <a:latin typeface="Old Standard TT"/>
              <a:ea typeface="Old Standard TT"/>
              <a:cs typeface="Old Standard TT"/>
              <a:sym typeface="Old Standard TT"/>
            </a:endParaRPr>
          </a:p>
          <a:p>
            <a:pPr indent="-336550" lvl="0" marL="457200" rtl="0" algn="l">
              <a:lnSpc>
                <a:spcPct val="115000"/>
              </a:lnSpc>
              <a:spcBef>
                <a:spcPts val="0"/>
              </a:spcBef>
              <a:spcAft>
                <a:spcPts val="0"/>
              </a:spcAft>
              <a:buClr>
                <a:srgbClr val="FFFFFF"/>
              </a:buClr>
              <a:buSzPts val="1700"/>
              <a:buFont typeface="Old Standard TT"/>
              <a:buChar char="●"/>
            </a:pPr>
            <a:r>
              <a:rPr lang="en" sz="1700">
                <a:solidFill>
                  <a:srgbClr val="FFFFFF"/>
                </a:solidFill>
                <a:latin typeface="Old Standard TT"/>
                <a:ea typeface="Old Standard TT"/>
                <a:cs typeface="Old Standard TT"/>
                <a:sym typeface="Old Standard TT"/>
              </a:rPr>
              <a:t>General Block Diagram and its functionalities.</a:t>
            </a:r>
            <a:endParaRPr sz="1700">
              <a:solidFill>
                <a:srgbClr val="FFFFFF"/>
              </a:solidFill>
              <a:latin typeface="Old Standard TT"/>
              <a:ea typeface="Old Standard TT"/>
              <a:cs typeface="Old Standard TT"/>
              <a:sym typeface="Old Standard TT"/>
            </a:endParaRPr>
          </a:p>
          <a:p>
            <a:pPr indent="-336550" lvl="0" marL="457200" rtl="0" algn="l">
              <a:lnSpc>
                <a:spcPct val="115000"/>
              </a:lnSpc>
              <a:spcBef>
                <a:spcPts val="0"/>
              </a:spcBef>
              <a:spcAft>
                <a:spcPts val="0"/>
              </a:spcAft>
              <a:buClr>
                <a:srgbClr val="FFFFFF"/>
              </a:buClr>
              <a:buSzPts val="1700"/>
              <a:buFont typeface="Old Standard TT"/>
              <a:buChar char="●"/>
            </a:pPr>
            <a:r>
              <a:rPr lang="en" sz="1700">
                <a:solidFill>
                  <a:srgbClr val="FFFFFF"/>
                </a:solidFill>
                <a:latin typeface="Old Standard TT"/>
                <a:ea typeface="Old Standard TT"/>
                <a:cs typeface="Old Standard TT"/>
                <a:sym typeface="Old Standard TT"/>
              </a:rPr>
              <a:t>Responsibility Matrix</a:t>
            </a:r>
            <a:endParaRPr sz="1700">
              <a:solidFill>
                <a:srgbClr val="FFFFFF"/>
              </a:solidFill>
              <a:latin typeface="Old Standard TT"/>
              <a:ea typeface="Old Standard TT"/>
              <a:cs typeface="Old Standard TT"/>
              <a:sym typeface="Old Standard TT"/>
            </a:endParaRPr>
          </a:p>
          <a:p>
            <a:pPr indent="-336550" lvl="0" marL="457200" rtl="0" algn="l">
              <a:lnSpc>
                <a:spcPct val="115000"/>
              </a:lnSpc>
              <a:spcBef>
                <a:spcPts val="0"/>
              </a:spcBef>
              <a:spcAft>
                <a:spcPts val="0"/>
              </a:spcAft>
              <a:buClr>
                <a:srgbClr val="FFFFFF"/>
              </a:buClr>
              <a:buSzPts val="1700"/>
              <a:buFont typeface="Old Standard TT"/>
              <a:buChar char="●"/>
            </a:pPr>
            <a:r>
              <a:rPr lang="en" sz="1700">
                <a:solidFill>
                  <a:srgbClr val="FFFFFF"/>
                </a:solidFill>
                <a:latin typeface="Old Standard TT"/>
                <a:ea typeface="Old Standard TT"/>
                <a:cs typeface="Old Standard TT"/>
                <a:sym typeface="Old Standard TT"/>
              </a:rPr>
              <a:t>Software Requirements</a:t>
            </a:r>
            <a:endParaRPr sz="1700">
              <a:solidFill>
                <a:srgbClr val="FFFFFF"/>
              </a:solidFill>
              <a:latin typeface="Old Standard TT"/>
              <a:ea typeface="Old Standard TT"/>
              <a:cs typeface="Old Standard TT"/>
              <a:sym typeface="Old Standard TT"/>
            </a:endParaRPr>
          </a:p>
          <a:p>
            <a:pPr indent="-336550" lvl="0" marL="457200" rtl="0" algn="l">
              <a:lnSpc>
                <a:spcPct val="115000"/>
              </a:lnSpc>
              <a:spcBef>
                <a:spcPts val="0"/>
              </a:spcBef>
              <a:spcAft>
                <a:spcPts val="0"/>
              </a:spcAft>
              <a:buClr>
                <a:srgbClr val="FFFFFF"/>
              </a:buClr>
              <a:buSzPts val="1700"/>
              <a:buFont typeface="Old Standard TT"/>
              <a:buChar char="●"/>
            </a:pPr>
            <a:r>
              <a:rPr lang="en" sz="1700">
                <a:solidFill>
                  <a:srgbClr val="FFFFFF"/>
                </a:solidFill>
                <a:latin typeface="Old Standard TT"/>
                <a:ea typeface="Old Standard TT"/>
                <a:cs typeface="Old Standard TT"/>
                <a:sym typeface="Old Standard TT"/>
              </a:rPr>
              <a:t>Links</a:t>
            </a:r>
            <a:endParaRPr sz="1700">
              <a:solidFill>
                <a:srgbClr val="FFFFFF"/>
              </a:solidFill>
              <a:latin typeface="Old Standard TT"/>
              <a:ea typeface="Old Standard TT"/>
              <a:cs typeface="Old Standard TT"/>
              <a:sym typeface="Old Standard TT"/>
            </a:endParaRPr>
          </a:p>
          <a:p>
            <a:pPr indent="-336550" lvl="0" marL="457200" rtl="0" algn="l">
              <a:lnSpc>
                <a:spcPct val="115000"/>
              </a:lnSpc>
              <a:spcBef>
                <a:spcPts val="0"/>
              </a:spcBef>
              <a:spcAft>
                <a:spcPts val="0"/>
              </a:spcAft>
              <a:buClr>
                <a:srgbClr val="FFFFFF"/>
              </a:buClr>
              <a:buSzPts val="1700"/>
              <a:buFont typeface="Old Standard TT"/>
              <a:buChar char="●"/>
            </a:pPr>
            <a:r>
              <a:rPr lang="en" sz="1700">
                <a:solidFill>
                  <a:srgbClr val="FFFFFF"/>
                </a:solidFill>
                <a:latin typeface="Old Standard TT"/>
                <a:ea typeface="Old Standard TT"/>
                <a:cs typeface="Old Standard TT"/>
                <a:sym typeface="Old Standard TT"/>
              </a:rPr>
              <a:t>Conclusion</a:t>
            </a:r>
            <a:endParaRPr sz="1700">
              <a:solidFill>
                <a:srgbClr val="FFFFFF"/>
              </a:solidFill>
              <a:latin typeface="Old Standard TT"/>
              <a:ea typeface="Old Standard TT"/>
              <a:cs typeface="Old Standard TT"/>
              <a:sym typeface="Old Standard TT"/>
            </a:endParaRPr>
          </a:p>
          <a:p>
            <a:pPr indent="-336550" lvl="0" marL="457200" rtl="0" algn="l">
              <a:lnSpc>
                <a:spcPct val="115000"/>
              </a:lnSpc>
              <a:spcBef>
                <a:spcPts val="0"/>
              </a:spcBef>
              <a:spcAft>
                <a:spcPts val="0"/>
              </a:spcAft>
              <a:buClr>
                <a:srgbClr val="FFFFFF"/>
              </a:buClr>
              <a:buSzPts val="1700"/>
              <a:buFont typeface="Old Standard TT"/>
              <a:buChar char="●"/>
            </a:pPr>
            <a:r>
              <a:rPr lang="en" sz="1700">
                <a:solidFill>
                  <a:srgbClr val="FFFFFF"/>
                </a:solidFill>
                <a:latin typeface="Old Standard TT"/>
                <a:ea typeface="Old Standard TT"/>
                <a:cs typeface="Old Standard TT"/>
                <a:sym typeface="Old Standard TT"/>
              </a:rPr>
              <a:t>References</a:t>
            </a:r>
            <a:endParaRPr sz="1700">
              <a:solidFill>
                <a:srgbClr val="FFFFFF"/>
              </a:solidFill>
              <a:latin typeface="Old Standard TT"/>
              <a:ea typeface="Old Standard TT"/>
              <a:cs typeface="Old Standard TT"/>
              <a:sym typeface="Old Standard TT"/>
            </a:endParaRPr>
          </a:p>
          <a:p>
            <a:pPr indent="0" lvl="0" marL="914400" rtl="0" algn="l">
              <a:lnSpc>
                <a:spcPct val="115000"/>
              </a:lnSpc>
              <a:spcBef>
                <a:spcPts val="1600"/>
              </a:spcBef>
              <a:spcAft>
                <a:spcPts val="0"/>
              </a:spcAft>
              <a:buNone/>
            </a:pPr>
            <a:r>
              <a:t/>
            </a:r>
            <a:endParaRPr sz="1700">
              <a:solidFill>
                <a:srgbClr val="FFFFFF"/>
              </a:solidFill>
              <a:latin typeface="Roboto"/>
              <a:ea typeface="Roboto"/>
              <a:cs typeface="Roboto"/>
              <a:sym typeface="Roboto"/>
            </a:endParaRPr>
          </a:p>
          <a:p>
            <a:pPr indent="0" lvl="0" marL="457200" rtl="0" algn="l">
              <a:lnSpc>
                <a:spcPct val="115000"/>
              </a:lnSpc>
              <a:spcBef>
                <a:spcPts val="1600"/>
              </a:spcBef>
              <a:spcAft>
                <a:spcPts val="0"/>
              </a:spcAft>
              <a:buNone/>
            </a:pPr>
            <a:r>
              <a:t/>
            </a:r>
            <a:endParaRPr sz="1700">
              <a:solidFill>
                <a:srgbClr val="FFFFFF"/>
              </a:solidFill>
              <a:latin typeface="Roboto"/>
              <a:ea typeface="Roboto"/>
              <a:cs typeface="Roboto"/>
              <a:sym typeface="Roboto"/>
            </a:endParaRPr>
          </a:p>
          <a:p>
            <a:pPr indent="0" lvl="0" marL="457200" rtl="0" algn="l">
              <a:lnSpc>
                <a:spcPct val="115000"/>
              </a:lnSpc>
              <a:spcBef>
                <a:spcPts val="1600"/>
              </a:spcBef>
              <a:spcAft>
                <a:spcPts val="0"/>
              </a:spcAft>
              <a:buNone/>
            </a:pPr>
            <a:r>
              <a:t/>
            </a:r>
            <a:endParaRPr sz="1700">
              <a:solidFill>
                <a:srgbClr val="FFFFFF"/>
              </a:solidFill>
              <a:latin typeface="Roboto"/>
              <a:ea typeface="Roboto"/>
              <a:cs typeface="Roboto"/>
              <a:sym typeface="Roboto"/>
            </a:endParaRPr>
          </a:p>
          <a:p>
            <a:pPr indent="0" lvl="0" marL="0" rtl="0" algn="l">
              <a:lnSpc>
                <a:spcPct val="115000"/>
              </a:lnSpc>
              <a:spcBef>
                <a:spcPts val="1600"/>
              </a:spcBef>
              <a:spcAft>
                <a:spcPts val="1600"/>
              </a:spcAft>
              <a:buNone/>
            </a:pPr>
            <a:r>
              <a:t/>
            </a:r>
            <a:endParaRPr sz="1700">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Problem Definition</a:t>
            </a:r>
            <a:endParaRPr>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6"/>
          <p:cNvSpPr txBox="1"/>
          <p:nvPr>
            <p:ph idx="1" type="body"/>
          </p:nvPr>
        </p:nvSpPr>
        <p:spPr>
          <a:xfrm>
            <a:off x="271200" y="82125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Old Standard TT"/>
                <a:ea typeface="Old Standard TT"/>
                <a:cs typeface="Old Standard TT"/>
                <a:sym typeface="Old Standard TT"/>
              </a:rPr>
              <a:t>Design a Desktop Application using </a:t>
            </a:r>
            <a:r>
              <a:rPr lang="en" sz="2100">
                <a:latin typeface="Old Standard TT"/>
                <a:ea typeface="Old Standard TT"/>
                <a:cs typeface="Old Standard TT"/>
                <a:sym typeface="Old Standard TT"/>
              </a:rPr>
              <a:t>Python </a:t>
            </a:r>
            <a:r>
              <a:rPr lang="en" sz="2100">
                <a:latin typeface="Old Standard TT"/>
                <a:ea typeface="Old Standard TT"/>
                <a:cs typeface="Old Standard TT"/>
                <a:sym typeface="Old Standard TT"/>
              </a:rPr>
              <a:t>Tkinter to help children understand the basic Geography of our country India, and also perform basic Mathematics.</a:t>
            </a:r>
            <a:endParaRPr sz="2100">
              <a:latin typeface="Old Standard TT"/>
              <a:ea typeface="Old Standard TT"/>
              <a:cs typeface="Old Standard TT"/>
              <a:sym typeface="Old Standard TT"/>
            </a:endParaRPr>
          </a:p>
          <a:p>
            <a:pPr indent="0" lvl="0" marL="0" rtl="0" algn="l">
              <a:spcBef>
                <a:spcPts val="1600"/>
              </a:spcBef>
              <a:spcAft>
                <a:spcPts val="1600"/>
              </a:spcAft>
              <a:buNone/>
            </a:pPr>
            <a:r>
              <a:rPr lang="en" sz="2100">
                <a:latin typeface="Old Standard TT"/>
                <a:ea typeface="Old Standard TT"/>
                <a:cs typeface="Old Standard TT"/>
                <a:sym typeface="Old Standard TT"/>
              </a:rPr>
              <a:t>The main purpose is that the children can identify and name all the states of India as well as the capital cities of the respective states. It is then followed by a small quiz for better understanding and learning.The app includes basic addition and subtraction of numerics for the children to learn Mathematics.</a:t>
            </a:r>
            <a:endParaRPr sz="2100">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General Block Diagram</a:t>
            </a:r>
            <a:endParaRPr>
              <a:latin typeface="Old Standard TT"/>
              <a:ea typeface="Old Standard TT"/>
              <a:cs typeface="Old Standard TT"/>
              <a:sym typeface="Old Standard TT"/>
            </a:endParaRPr>
          </a:p>
          <a:p>
            <a:pPr indent="0" lvl="0" marL="0" rtl="0" algn="l">
              <a:spcBef>
                <a:spcPts val="0"/>
              </a:spcBef>
              <a:spcAft>
                <a:spcPts val="0"/>
              </a:spcAft>
              <a:buNone/>
            </a:pPr>
            <a:r>
              <a:rPr lang="en" sz="2300">
                <a:latin typeface="Old Standard TT"/>
                <a:ea typeface="Old Standard TT"/>
                <a:cs typeface="Old Standard TT"/>
                <a:sym typeface="Old Standard TT"/>
              </a:rPr>
              <a:t>And its functionalities.</a:t>
            </a:r>
            <a:endParaRPr sz="2300">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8" name="Google Shape;118;p18"/>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latin typeface="Old Standard TT"/>
                <a:ea typeface="Old Standard TT"/>
                <a:cs typeface="Old Standard TT"/>
                <a:sym typeface="Old Standard TT"/>
              </a:rPr>
              <a:t>States of India</a:t>
            </a:r>
            <a:endParaRPr>
              <a:solidFill>
                <a:schemeClr val="lt1"/>
              </a:solidFill>
              <a:latin typeface="Old Standard TT"/>
              <a:ea typeface="Old Standard TT"/>
              <a:cs typeface="Old Standard TT"/>
              <a:sym typeface="Old Standard TT"/>
            </a:endParaRPr>
          </a:p>
        </p:txBody>
      </p:sp>
      <p:sp>
        <p:nvSpPr>
          <p:cNvPr id="119" name="Google Shape;119;p18"/>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b="1" lang="en" sz="1600">
                <a:latin typeface="Old Standard TT"/>
                <a:ea typeface="Old Standard TT"/>
                <a:cs typeface="Old Standard TT"/>
                <a:sym typeface="Old Standard TT"/>
              </a:rPr>
              <a:t>One by one any of the states of India will be shown on the screen like a Flash card,the person has to identify the State and type his/her answer in the empty box given below</a:t>
            </a:r>
            <a:endParaRPr b="1" sz="1600">
              <a:latin typeface="Old Standard TT"/>
              <a:ea typeface="Old Standard TT"/>
              <a:cs typeface="Old Standard TT"/>
              <a:sym typeface="Old Standard TT"/>
            </a:endParaRPr>
          </a:p>
        </p:txBody>
      </p:sp>
      <p:sp>
        <p:nvSpPr>
          <p:cNvPr id="120" name="Google Shape;120;p18"/>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1" name="Google Shape;121;p18"/>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latin typeface="Old Standard TT"/>
                <a:ea typeface="Old Standard TT"/>
                <a:cs typeface="Old Standard TT"/>
                <a:sym typeface="Old Standard TT"/>
              </a:rPr>
              <a:t>Capitals of the respective States</a:t>
            </a:r>
            <a:endParaRPr>
              <a:solidFill>
                <a:schemeClr val="lt1"/>
              </a:solidFill>
              <a:latin typeface="Old Standard TT"/>
              <a:ea typeface="Old Standard TT"/>
              <a:cs typeface="Old Standard TT"/>
              <a:sym typeface="Old Standard TT"/>
            </a:endParaRPr>
          </a:p>
        </p:txBody>
      </p:sp>
      <p:sp>
        <p:nvSpPr>
          <p:cNvPr id="122" name="Google Shape;122;p18"/>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b="1" lang="en" sz="1600">
                <a:latin typeface="Old Standard TT"/>
                <a:ea typeface="Old Standard TT"/>
                <a:cs typeface="Old Standard TT"/>
                <a:sym typeface="Old Standard TT"/>
              </a:rPr>
              <a:t>To identify the capitals,  any state’s flash card will be displayed followed with multiple choice answers(various capitals). The correct answer has to be chosen by the person.</a:t>
            </a:r>
            <a:endParaRPr b="1" sz="1600">
              <a:latin typeface="Old Standard TT"/>
              <a:ea typeface="Old Standard TT"/>
              <a:cs typeface="Old Standard TT"/>
              <a:sym typeface="Old Standard TT"/>
            </a:endParaRPr>
          </a:p>
        </p:txBody>
      </p:sp>
      <p:sp>
        <p:nvSpPr>
          <p:cNvPr id="123" name="Google Shape;123;p18"/>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4" name="Google Shape;124;p18"/>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latin typeface="Old Standard TT"/>
                <a:ea typeface="Old Standard TT"/>
                <a:cs typeface="Old Standard TT"/>
                <a:sym typeface="Old Standard TT"/>
              </a:rPr>
              <a:t>Maths Module</a:t>
            </a:r>
            <a:endParaRPr>
              <a:solidFill>
                <a:schemeClr val="lt1"/>
              </a:solidFill>
              <a:latin typeface="Old Standard TT"/>
              <a:ea typeface="Old Standard TT"/>
              <a:cs typeface="Old Standard TT"/>
              <a:sym typeface="Old Standard TT"/>
            </a:endParaRPr>
          </a:p>
        </p:txBody>
      </p:sp>
      <p:sp>
        <p:nvSpPr>
          <p:cNvPr id="125" name="Google Shape;125;p18"/>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b="1" lang="en" sz="1600">
                <a:latin typeface="Old Standard TT"/>
                <a:ea typeface="Old Standard TT"/>
                <a:cs typeface="Old Standard TT"/>
                <a:sym typeface="Old Standard TT"/>
              </a:rPr>
              <a:t>Random number flash cards will be shown on the screen to perform addition and subtraction. The person has to type his answer in the empty  box given below.</a:t>
            </a:r>
            <a:endParaRPr b="1" sz="1600">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Video of working demo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pic>
        <p:nvPicPr>
          <p:cNvPr id="135" name="Google Shape;135;p20" title="Flashcard_App.mp4">
            <a:hlinkClick r:id="rId3"/>
          </p:cNvPr>
          <p:cNvPicPr preferRelativeResize="0"/>
          <p:nvPr/>
        </p:nvPicPr>
        <p:blipFill>
          <a:blip r:embed="rId4">
            <a:alphaModFix/>
          </a:blip>
          <a:stretch>
            <a:fillRect/>
          </a:stretch>
        </p:blipFill>
        <p:spPr>
          <a:xfrm>
            <a:off x="152400" y="152400"/>
            <a:ext cx="8833225" cy="48671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541400" y="23224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Responsibility Matrix</a:t>
            </a:r>
            <a:endParaRPr>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