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3258"/>
    <a:srgbClr val="0C7266"/>
    <a:srgbClr val="441F47"/>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4" autoAdjust="0"/>
    <p:restoredTop sz="94624" autoAdjust="0"/>
  </p:normalViewPr>
  <p:slideViewPr>
    <p:cSldViewPr>
      <p:cViewPr varScale="1">
        <p:scale>
          <a:sx n="69" d="100"/>
          <a:sy n="69" d="100"/>
        </p:scale>
        <p:origin x="-14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F2E513-7742-482C-BDE4-2943AE906358}" type="doc">
      <dgm:prSet loTypeId="urn:microsoft.com/office/officeart/2005/8/layout/pyramid2" loCatId="pyramid" qsTypeId="urn:microsoft.com/office/officeart/2005/8/quickstyle/simple4" qsCatId="simple" csTypeId="urn:microsoft.com/office/officeart/2005/8/colors/accent1_2" csCatId="accent1" phldr="1"/>
      <dgm:spPr/>
    </dgm:pt>
    <dgm:pt modelId="{0435947E-9D09-4FAC-B8A3-4C9A6947DB63}">
      <dgm:prSet phldrT="[Text]"/>
      <dgm:spPr/>
      <dgm:t>
        <a:bodyPr/>
        <a:lstStyle/>
        <a:p>
          <a:r>
            <a:rPr lang="en-US" dirty="0" smtClean="0">
              <a:solidFill>
                <a:srgbClr val="E23258"/>
              </a:solidFill>
              <a:latin typeface="Agency FB" pitchFamily="34" charset="0"/>
            </a:rPr>
            <a:t>What Our Website include?</a:t>
          </a:r>
          <a:endParaRPr lang="en-US" dirty="0">
            <a:solidFill>
              <a:srgbClr val="E23258"/>
            </a:solidFill>
            <a:latin typeface="Agency FB" pitchFamily="34" charset="0"/>
          </a:endParaRPr>
        </a:p>
      </dgm:t>
    </dgm:pt>
    <dgm:pt modelId="{94E2ED67-A7CB-4A5C-99D5-87BA27416FF8}" type="parTrans" cxnId="{CC5433A9-8AC9-4057-B62B-68F3C302299E}">
      <dgm:prSet/>
      <dgm:spPr/>
      <dgm:t>
        <a:bodyPr/>
        <a:lstStyle/>
        <a:p>
          <a:endParaRPr lang="en-US"/>
        </a:p>
      </dgm:t>
    </dgm:pt>
    <dgm:pt modelId="{CBCE6E61-CE37-42FE-B49A-4BC405B00B08}" type="sibTrans" cxnId="{CC5433A9-8AC9-4057-B62B-68F3C302299E}">
      <dgm:prSet/>
      <dgm:spPr/>
      <dgm:t>
        <a:bodyPr/>
        <a:lstStyle/>
        <a:p>
          <a:endParaRPr lang="en-US"/>
        </a:p>
      </dgm:t>
    </dgm:pt>
    <dgm:pt modelId="{67290CD9-B243-4CCB-B000-C817A2743249}" type="pres">
      <dgm:prSet presAssocID="{39F2E513-7742-482C-BDE4-2943AE906358}" presName="compositeShape" presStyleCnt="0">
        <dgm:presLayoutVars>
          <dgm:dir/>
          <dgm:resizeHandles/>
        </dgm:presLayoutVars>
      </dgm:prSet>
      <dgm:spPr/>
    </dgm:pt>
    <dgm:pt modelId="{D40B9905-7C51-4053-B261-4A1A10189F61}" type="pres">
      <dgm:prSet presAssocID="{39F2E513-7742-482C-BDE4-2943AE906358}" presName="pyramid" presStyleLbl="node1" presStyleIdx="0" presStyleCnt="1"/>
      <dgm:spPr/>
    </dgm:pt>
    <dgm:pt modelId="{53302028-0B82-4BB3-9AE2-5BA92539C7E3}" type="pres">
      <dgm:prSet presAssocID="{39F2E513-7742-482C-BDE4-2943AE906358}" presName="theList" presStyleCnt="0"/>
      <dgm:spPr/>
    </dgm:pt>
    <dgm:pt modelId="{FE5946F8-64C3-46F3-A606-286C3A4C1390}" type="pres">
      <dgm:prSet presAssocID="{0435947E-9D09-4FAC-B8A3-4C9A6947DB63}" presName="aNode" presStyleLbl="fgAcc1" presStyleIdx="0" presStyleCnt="1">
        <dgm:presLayoutVars>
          <dgm:bulletEnabled val="1"/>
        </dgm:presLayoutVars>
      </dgm:prSet>
      <dgm:spPr/>
      <dgm:t>
        <a:bodyPr/>
        <a:lstStyle/>
        <a:p>
          <a:endParaRPr lang="en-US"/>
        </a:p>
      </dgm:t>
    </dgm:pt>
    <dgm:pt modelId="{0041154B-5126-412B-8F9B-336354C4AB00}" type="pres">
      <dgm:prSet presAssocID="{0435947E-9D09-4FAC-B8A3-4C9A6947DB63}" presName="aSpace" presStyleCnt="0"/>
      <dgm:spPr/>
    </dgm:pt>
  </dgm:ptLst>
  <dgm:cxnLst>
    <dgm:cxn modelId="{84C82B04-BFE6-4C10-94AE-3F27F9335878}" type="presOf" srcId="{0435947E-9D09-4FAC-B8A3-4C9A6947DB63}" destId="{FE5946F8-64C3-46F3-A606-286C3A4C1390}" srcOrd="0" destOrd="0" presId="urn:microsoft.com/office/officeart/2005/8/layout/pyramid2"/>
    <dgm:cxn modelId="{CC5433A9-8AC9-4057-B62B-68F3C302299E}" srcId="{39F2E513-7742-482C-BDE4-2943AE906358}" destId="{0435947E-9D09-4FAC-B8A3-4C9A6947DB63}" srcOrd="0" destOrd="0" parTransId="{94E2ED67-A7CB-4A5C-99D5-87BA27416FF8}" sibTransId="{CBCE6E61-CE37-42FE-B49A-4BC405B00B08}"/>
    <dgm:cxn modelId="{E971F46D-11EE-43A8-A9B3-2609BB2F8C26}" type="presOf" srcId="{39F2E513-7742-482C-BDE4-2943AE906358}" destId="{67290CD9-B243-4CCB-B000-C817A2743249}" srcOrd="0" destOrd="0" presId="urn:microsoft.com/office/officeart/2005/8/layout/pyramid2"/>
    <dgm:cxn modelId="{C16CAFD5-4F16-44F6-A55A-F422627AB053}" type="presParOf" srcId="{67290CD9-B243-4CCB-B000-C817A2743249}" destId="{D40B9905-7C51-4053-B261-4A1A10189F61}" srcOrd="0" destOrd="0" presId="urn:microsoft.com/office/officeart/2005/8/layout/pyramid2"/>
    <dgm:cxn modelId="{04661C16-0B46-4DF9-AEFB-7016C9525DB0}" type="presParOf" srcId="{67290CD9-B243-4CCB-B000-C817A2743249}" destId="{53302028-0B82-4BB3-9AE2-5BA92539C7E3}" srcOrd="1" destOrd="0" presId="urn:microsoft.com/office/officeart/2005/8/layout/pyramid2"/>
    <dgm:cxn modelId="{1167573C-6A99-45E1-A11F-6991976C156D}" type="presParOf" srcId="{53302028-0B82-4BB3-9AE2-5BA92539C7E3}" destId="{FE5946F8-64C3-46F3-A606-286C3A4C1390}" srcOrd="0" destOrd="0" presId="urn:microsoft.com/office/officeart/2005/8/layout/pyramid2"/>
    <dgm:cxn modelId="{44A29354-2A82-45AE-ABAB-0BA9C7A7D237}" type="presParOf" srcId="{53302028-0B82-4BB3-9AE2-5BA92539C7E3}" destId="{0041154B-5126-412B-8F9B-336354C4AB00}" srcOrd="1" destOrd="0" presId="urn:microsoft.com/office/officeart/2005/8/layout/pyramid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222625" y="304800"/>
            <a:ext cx="11909425" cy="4724400"/>
            <a:chOff x="-2030" y="192"/>
            <a:chExt cx="7502" cy="2976"/>
          </a:xfrm>
        </p:grpSpPr>
        <p:sp>
          <p:nvSpPr>
            <p:cNvPr id="67587"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en-US"/>
            </a:p>
          </p:txBody>
        </p:sp>
        <p:sp>
          <p:nvSpPr>
            <p:cNvPr id="67588"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67589"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eaLnBrk="1" hangingPunct="1"/>
              <a:endParaRPr lang="en-US">
                <a:latin typeface="Arial" charset="0"/>
              </a:endParaRPr>
            </a:p>
          </p:txBody>
        </p:sp>
      </p:grpSp>
      <p:sp>
        <p:nvSpPr>
          <p:cNvPr id="67590" name="Rectangle 6"/>
          <p:cNvSpPr>
            <a:spLocks noGrp="1" noChangeArrowheads="1"/>
          </p:cNvSpPr>
          <p:nvPr>
            <p:ph type="ctrTitle"/>
          </p:nvPr>
        </p:nvSpPr>
        <p:spPr>
          <a:xfrm>
            <a:off x="1443038" y="985838"/>
            <a:ext cx="7239000" cy="1444625"/>
          </a:xfrm>
        </p:spPr>
        <p:txBody>
          <a:bodyPr/>
          <a:lstStyle>
            <a:lvl1pPr>
              <a:defRPr sz="4000"/>
            </a:lvl1pPr>
          </a:lstStyle>
          <a:p>
            <a:r>
              <a:rPr lang="en-US" smtClean="0"/>
              <a:t>Click to edit Master title style</a:t>
            </a:r>
            <a:endParaRPr lang="en-US"/>
          </a:p>
        </p:txBody>
      </p:sp>
      <p:sp>
        <p:nvSpPr>
          <p:cNvPr id="67591"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smtClean="0"/>
              <a:t>Click to edit Master subtitle style</a:t>
            </a:r>
            <a:endParaRPr lang="en-US"/>
          </a:p>
        </p:txBody>
      </p:sp>
      <p:sp>
        <p:nvSpPr>
          <p:cNvPr id="67592" name="Rectangle 8"/>
          <p:cNvSpPr>
            <a:spLocks noGrp="1" noChangeArrowheads="1"/>
          </p:cNvSpPr>
          <p:nvPr>
            <p:ph type="dt" sz="half" idx="2"/>
          </p:nvPr>
        </p:nvSpPr>
        <p:spPr/>
        <p:txBody>
          <a:bodyPr/>
          <a:lstStyle>
            <a:lvl1pPr>
              <a:defRPr/>
            </a:lvl1pPr>
          </a:lstStyle>
          <a:p>
            <a:fld id="{27E38CEB-98DC-4CCF-B4B1-6BB9B65C5B49}" type="datetimeFigureOut">
              <a:rPr lang="en-US" smtClean="0"/>
              <a:pPr/>
              <a:t>4/21/2021</a:t>
            </a:fld>
            <a:endParaRPr lang="en-US"/>
          </a:p>
        </p:txBody>
      </p:sp>
      <p:sp>
        <p:nvSpPr>
          <p:cNvPr id="67593" name="Rectangle 9"/>
          <p:cNvSpPr>
            <a:spLocks noGrp="1" noChangeArrowheads="1"/>
          </p:cNvSpPr>
          <p:nvPr>
            <p:ph type="ftr" sz="quarter" idx="3"/>
          </p:nvPr>
        </p:nvSpPr>
        <p:spPr/>
        <p:txBody>
          <a:bodyPr/>
          <a:lstStyle>
            <a:lvl1pPr>
              <a:defRPr/>
            </a:lvl1pPr>
          </a:lstStyle>
          <a:p>
            <a:endParaRPr lang="en-US"/>
          </a:p>
        </p:txBody>
      </p:sp>
      <p:sp>
        <p:nvSpPr>
          <p:cNvPr id="67594" name="Rectangle 10"/>
          <p:cNvSpPr>
            <a:spLocks noGrp="1" noChangeArrowheads="1"/>
          </p:cNvSpPr>
          <p:nvPr>
            <p:ph type="sldNum" sz="quarter" idx="4"/>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7E38CEB-98DC-4CCF-B4B1-6BB9B65C5B49}" type="datetimeFigureOut">
              <a:rPr lang="en-US" smtClean="0"/>
              <a:pPr/>
              <a:t>4/21/2021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53DD4E-F35A-48B2-BE9C-AE5E0352A0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238500" y="0"/>
            <a:ext cx="11925300" cy="3810000"/>
            <a:chOff x="-2040" y="0"/>
            <a:chExt cx="7512" cy="2400"/>
          </a:xfrm>
        </p:grpSpPr>
        <p:sp>
          <p:nvSpPr>
            <p:cNvPr id="66563"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66564"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eaLnBrk="1" hangingPunct="1"/>
              <a:endParaRPr lang="en-US">
                <a:latin typeface="Arial" charset="0"/>
              </a:endParaRPr>
            </a:p>
          </p:txBody>
        </p:sp>
        <p:sp>
          <p:nvSpPr>
            <p:cNvPr id="66565"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en-US"/>
            </a:p>
          </p:txBody>
        </p:sp>
      </p:grpSp>
      <p:sp>
        <p:nvSpPr>
          <p:cNvPr id="66566"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6567"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56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fld id="{27E38CEB-98DC-4CCF-B4B1-6BB9B65C5B49}" type="datetimeFigureOut">
              <a:rPr lang="en-US" smtClean="0"/>
              <a:pPr/>
              <a:t>4/21/2021</a:t>
            </a:fld>
            <a:endParaRPr lang="en-US"/>
          </a:p>
        </p:txBody>
      </p:sp>
      <p:sp>
        <p:nvSpPr>
          <p:cNvPr id="6656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6657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453DD4E-F35A-48B2-BE9C-AE5E0352A0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1" fontAlgn="base" hangingPunct="1">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nidhijaincs18.github.io/BetterYou/" TargetMode="External"/><Relationship Id="rId2" Type="http://schemas.openxmlformats.org/officeDocument/2006/relationships/hyperlink" Target="https://github.com/nidhijaincs18/BetterYou"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166" y="785794"/>
            <a:ext cx="7000924" cy="785818"/>
          </a:xfrm>
        </p:spPr>
        <p:txBody>
          <a:bodyPr/>
          <a:lstStyle/>
          <a:p>
            <a:pPr algn="ctr"/>
            <a:r>
              <a:rPr lang="en-US" b="1" dirty="0" smtClean="0"/>
              <a:t>Mini Project Presentation</a:t>
            </a:r>
            <a:endParaRPr lang="en-US" b="1" dirty="0"/>
          </a:p>
        </p:txBody>
      </p:sp>
      <p:sp>
        <p:nvSpPr>
          <p:cNvPr id="3" name="Subtitle 2"/>
          <p:cNvSpPr>
            <a:spLocks noGrp="1"/>
          </p:cNvSpPr>
          <p:nvPr>
            <p:ph type="subTitle" idx="1"/>
          </p:nvPr>
        </p:nvSpPr>
        <p:spPr>
          <a:xfrm>
            <a:off x="1643042" y="3427413"/>
            <a:ext cx="7038996" cy="1858976"/>
          </a:xfrm>
        </p:spPr>
        <p:txBody>
          <a:bodyPr/>
          <a:lstStyle/>
          <a:p>
            <a:pPr algn="r"/>
            <a:r>
              <a:rPr lang="en-US" sz="2400" dirty="0" smtClean="0">
                <a:solidFill>
                  <a:schemeClr val="accent1">
                    <a:lumMod val="50000"/>
                  </a:schemeClr>
                </a:solidFill>
                <a:latin typeface="Agency FB" pitchFamily="34" charset="0"/>
              </a:rPr>
              <a:t>Submitted To: </a:t>
            </a:r>
            <a:r>
              <a:rPr lang="en-US" sz="2400" dirty="0" err="1" smtClean="0">
                <a:solidFill>
                  <a:schemeClr val="accent1">
                    <a:lumMod val="50000"/>
                  </a:schemeClr>
                </a:solidFill>
                <a:latin typeface="Agency FB" pitchFamily="34" charset="0"/>
              </a:rPr>
              <a:t>Akash</a:t>
            </a:r>
            <a:r>
              <a:rPr lang="en-US" sz="2400" dirty="0" smtClean="0">
                <a:solidFill>
                  <a:schemeClr val="accent1">
                    <a:lumMod val="50000"/>
                  </a:schemeClr>
                </a:solidFill>
                <a:latin typeface="Agency FB" pitchFamily="34" charset="0"/>
              </a:rPr>
              <a:t> Kumar </a:t>
            </a:r>
            <a:r>
              <a:rPr lang="en-US" sz="2400" dirty="0" err="1" smtClean="0">
                <a:solidFill>
                  <a:schemeClr val="accent1">
                    <a:lumMod val="50000"/>
                  </a:schemeClr>
                </a:solidFill>
                <a:latin typeface="Agency FB" pitchFamily="34" charset="0"/>
              </a:rPr>
              <a:t>Chaudhary</a:t>
            </a:r>
            <a:endParaRPr lang="en-US" sz="2400" dirty="0" smtClean="0">
              <a:solidFill>
                <a:schemeClr val="accent1">
                  <a:lumMod val="50000"/>
                </a:schemeClr>
              </a:solidFill>
              <a:latin typeface="Agency FB" pitchFamily="34" charset="0"/>
            </a:endParaRPr>
          </a:p>
          <a:p>
            <a:pPr algn="r"/>
            <a:endParaRPr lang="en-US" sz="2400" dirty="0" smtClean="0">
              <a:solidFill>
                <a:schemeClr val="accent1">
                  <a:lumMod val="50000"/>
                </a:schemeClr>
              </a:solidFill>
              <a:latin typeface="Agency FB" pitchFamily="34" charset="0"/>
            </a:endParaRPr>
          </a:p>
          <a:p>
            <a:pPr algn="r"/>
            <a:r>
              <a:rPr lang="en-US" sz="2400" dirty="0" smtClean="0">
                <a:solidFill>
                  <a:schemeClr val="accent1">
                    <a:lumMod val="50000"/>
                  </a:schemeClr>
                </a:solidFill>
                <a:latin typeface="Agency FB" pitchFamily="34" charset="0"/>
              </a:rPr>
              <a:t>Submitted By: </a:t>
            </a:r>
            <a:r>
              <a:rPr lang="en-US" sz="2400" dirty="0" err="1" smtClean="0">
                <a:solidFill>
                  <a:schemeClr val="accent1">
                    <a:lumMod val="50000"/>
                  </a:schemeClr>
                </a:solidFill>
                <a:latin typeface="Agency FB" pitchFamily="34" charset="0"/>
              </a:rPr>
              <a:t>Nidhi</a:t>
            </a:r>
            <a:r>
              <a:rPr lang="en-US" sz="2400" dirty="0" smtClean="0">
                <a:solidFill>
                  <a:schemeClr val="accent1">
                    <a:lumMod val="50000"/>
                  </a:schemeClr>
                </a:solidFill>
                <a:latin typeface="Agency FB" pitchFamily="34" charset="0"/>
              </a:rPr>
              <a:t> Jain (181500423)</a:t>
            </a:r>
          </a:p>
          <a:p>
            <a:pPr algn="r"/>
            <a:r>
              <a:rPr lang="en-US" sz="2400" dirty="0" smtClean="0">
                <a:solidFill>
                  <a:schemeClr val="accent1">
                    <a:lumMod val="50000"/>
                  </a:schemeClr>
                </a:solidFill>
                <a:latin typeface="Agency FB" pitchFamily="34" charset="0"/>
              </a:rPr>
              <a:t>	           </a:t>
            </a:r>
            <a:r>
              <a:rPr lang="en-US" sz="2400" dirty="0" err="1" smtClean="0">
                <a:solidFill>
                  <a:schemeClr val="accent1">
                    <a:lumMod val="50000"/>
                  </a:schemeClr>
                </a:solidFill>
                <a:latin typeface="Agency FB" pitchFamily="34" charset="0"/>
              </a:rPr>
              <a:t>Radhika</a:t>
            </a:r>
            <a:r>
              <a:rPr lang="en-US" sz="2400" dirty="0" smtClean="0">
                <a:solidFill>
                  <a:schemeClr val="accent1">
                    <a:lumMod val="50000"/>
                  </a:schemeClr>
                </a:solidFill>
                <a:latin typeface="Agency FB" pitchFamily="34" charset="0"/>
              </a:rPr>
              <a:t> </a:t>
            </a:r>
            <a:r>
              <a:rPr lang="en-US" sz="2400" dirty="0" err="1" smtClean="0">
                <a:solidFill>
                  <a:schemeClr val="accent1">
                    <a:lumMod val="50000"/>
                  </a:schemeClr>
                </a:solidFill>
                <a:latin typeface="Agency FB" pitchFamily="34" charset="0"/>
              </a:rPr>
              <a:t>Bansal</a:t>
            </a:r>
            <a:r>
              <a:rPr lang="en-US" sz="2400" dirty="0" smtClean="0">
                <a:solidFill>
                  <a:schemeClr val="accent1">
                    <a:lumMod val="50000"/>
                  </a:schemeClr>
                </a:solidFill>
                <a:latin typeface="Agency FB" pitchFamily="34" charset="0"/>
              </a:rPr>
              <a:t> (181500528)</a:t>
            </a:r>
          </a:p>
        </p:txBody>
      </p:sp>
      <p:sp>
        <p:nvSpPr>
          <p:cNvPr id="4" name="TextBox 3"/>
          <p:cNvSpPr txBox="1"/>
          <p:nvPr/>
        </p:nvSpPr>
        <p:spPr>
          <a:xfrm>
            <a:off x="1428728" y="2000240"/>
            <a:ext cx="7500990" cy="584775"/>
          </a:xfrm>
          <a:prstGeom prst="rect">
            <a:avLst/>
          </a:prstGeom>
          <a:noFill/>
        </p:spPr>
        <p:txBody>
          <a:bodyPr wrap="square" rtlCol="0">
            <a:spAutoFit/>
          </a:bodyPr>
          <a:lstStyle/>
          <a:p>
            <a:pPr algn="ctr"/>
            <a:r>
              <a:rPr lang="en-US" sz="3200" b="1" dirty="0" smtClean="0">
                <a:solidFill>
                  <a:srgbClr val="0C7266"/>
                </a:solidFill>
                <a:latin typeface="Agency FB" pitchFamily="34" charset="0"/>
              </a:rPr>
              <a:t>Better You – A Medical Store Website</a:t>
            </a:r>
            <a:endParaRPr lang="en-US" sz="3200" b="1" dirty="0">
              <a:solidFill>
                <a:srgbClr val="0C7266"/>
              </a:solidFill>
              <a:latin typeface="Agency FB" pitchFamily="34" charset="0"/>
            </a:endParaRPr>
          </a:p>
        </p:txBody>
      </p:sp>
      <p:pic>
        <p:nvPicPr>
          <p:cNvPr id="6" name="Picture 5" descr="screenshot-www.freepik.com-2021.04.21-16_09_50.png"/>
          <p:cNvPicPr>
            <a:picLocks noChangeAspect="1"/>
          </p:cNvPicPr>
          <p:nvPr/>
        </p:nvPicPr>
        <p:blipFill>
          <a:blip r:embed="rId2"/>
          <a:stretch>
            <a:fillRect/>
          </a:stretch>
        </p:blipFill>
        <p:spPr>
          <a:xfrm rot="21218299">
            <a:off x="1231319" y="3092353"/>
            <a:ext cx="3119581" cy="305739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23258"/>
                </a:solidFill>
                <a:latin typeface="Bahnschrift Condensed" pitchFamily="34" charset="0"/>
              </a:rPr>
              <a:t>UI PATH</a:t>
            </a:r>
            <a:endParaRPr lang="en-US" dirty="0">
              <a:solidFill>
                <a:srgbClr val="E23258"/>
              </a:solidFill>
              <a:latin typeface="Bahnschrift Condensed" pitchFamily="34" charset="0"/>
            </a:endParaRPr>
          </a:p>
        </p:txBody>
      </p:sp>
      <p:sp>
        <p:nvSpPr>
          <p:cNvPr id="3" name="Content Placeholder 2"/>
          <p:cNvSpPr>
            <a:spLocks noGrp="1"/>
          </p:cNvSpPr>
          <p:nvPr>
            <p:ph idx="1"/>
          </p:nvPr>
        </p:nvSpPr>
        <p:spPr>
          <a:xfrm>
            <a:off x="571472" y="1643050"/>
            <a:ext cx="5357850" cy="4745059"/>
          </a:xfrm>
        </p:spPr>
        <p:txBody>
          <a:bodyPr/>
          <a:lstStyle/>
          <a:p>
            <a:pPr algn="just">
              <a:buNone/>
            </a:pPr>
            <a:r>
              <a:rPr lang="en-US" sz="1800" b="1" dirty="0" smtClean="0">
                <a:solidFill>
                  <a:schemeClr val="tx2"/>
                </a:solidFill>
              </a:rPr>
              <a:t>	</a:t>
            </a:r>
            <a:endParaRPr lang="en-US" sz="1800" dirty="0" smtClean="0">
              <a:solidFill>
                <a:schemeClr val="tx2"/>
              </a:solidFill>
            </a:endParaRPr>
          </a:p>
          <a:p>
            <a:pPr algn="just"/>
            <a:r>
              <a:rPr lang="en-US" sz="1800" dirty="0" err="1" smtClean="0">
                <a:solidFill>
                  <a:schemeClr val="tx2"/>
                </a:solidFill>
              </a:rPr>
              <a:t>UiPath</a:t>
            </a:r>
            <a:r>
              <a:rPr lang="en-US" sz="1800" dirty="0" smtClean="0">
                <a:solidFill>
                  <a:schemeClr val="tx2"/>
                </a:solidFill>
              </a:rPr>
              <a:t> is a robotic process automation platform for end-to-end high-scale automation. </a:t>
            </a:r>
            <a:r>
              <a:rPr lang="en-US" sz="1800" dirty="0" err="1" smtClean="0">
                <a:solidFill>
                  <a:schemeClr val="tx2"/>
                </a:solidFill>
              </a:rPr>
              <a:t>UiPath</a:t>
            </a:r>
            <a:r>
              <a:rPr lang="en-US" sz="1800" dirty="0" smtClean="0">
                <a:solidFill>
                  <a:schemeClr val="tx2"/>
                </a:solidFill>
              </a:rPr>
              <a:t> software offers solutions for enterprises to automate repetitive office tasks for rapid business transformation. It converts boring tasks into automation process using multiple tools.</a:t>
            </a:r>
          </a:p>
          <a:p>
            <a:pPr algn="just"/>
            <a:r>
              <a:rPr lang="en-US" sz="1800" dirty="0" smtClean="0">
                <a:solidFill>
                  <a:schemeClr val="tx2"/>
                </a:solidFill>
              </a:rPr>
              <a:t>We use </a:t>
            </a:r>
            <a:r>
              <a:rPr lang="en-US" sz="1800" dirty="0" err="1" smtClean="0">
                <a:solidFill>
                  <a:schemeClr val="tx2"/>
                </a:solidFill>
              </a:rPr>
              <a:t>UIPath</a:t>
            </a:r>
            <a:r>
              <a:rPr lang="en-US" sz="1800" dirty="0" smtClean="0">
                <a:solidFill>
                  <a:schemeClr val="tx2"/>
                </a:solidFill>
              </a:rPr>
              <a:t> for </a:t>
            </a:r>
            <a:r>
              <a:rPr lang="en-US" sz="1800" dirty="0" err="1" smtClean="0">
                <a:solidFill>
                  <a:schemeClr val="tx2"/>
                </a:solidFill>
              </a:rPr>
              <a:t>webscrapping</a:t>
            </a:r>
            <a:r>
              <a:rPr lang="en-US" sz="1800" dirty="0" smtClean="0">
                <a:solidFill>
                  <a:schemeClr val="tx2"/>
                </a:solidFill>
              </a:rPr>
              <a:t>, which is a technique of automatically logging in to a website, extracting data that spans multiple </a:t>
            </a:r>
            <a:r>
              <a:rPr lang="en-US" sz="1800" dirty="0" err="1" smtClean="0">
                <a:solidFill>
                  <a:schemeClr val="tx2"/>
                </a:solidFill>
              </a:rPr>
              <a:t>webpages</a:t>
            </a:r>
            <a:r>
              <a:rPr lang="en-US" sz="1800" dirty="0" smtClean="0">
                <a:solidFill>
                  <a:schemeClr val="tx2"/>
                </a:solidFill>
              </a:rPr>
              <a:t>, and filtering and transforming it into the format of your choice before integrating it into another application or web service.</a:t>
            </a:r>
          </a:p>
        </p:txBody>
      </p:sp>
      <p:pic>
        <p:nvPicPr>
          <p:cNvPr id="5" name="Picture 4" descr="uipath-vector-logo.png"/>
          <p:cNvPicPr>
            <a:picLocks noChangeAspect="1"/>
          </p:cNvPicPr>
          <p:nvPr/>
        </p:nvPicPr>
        <p:blipFill>
          <a:blip r:embed="rId2"/>
          <a:stretch>
            <a:fillRect/>
          </a:stretch>
        </p:blipFill>
        <p:spPr>
          <a:xfrm rot="388948">
            <a:off x="6245640" y="2639238"/>
            <a:ext cx="2571768" cy="19526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14414" y="2285992"/>
            <a:ext cx="7500990" cy="50006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5" name="Subtitle 4"/>
          <p:cNvSpPr>
            <a:spLocks noGrp="1"/>
          </p:cNvSpPr>
          <p:nvPr>
            <p:ph type="subTitle" idx="1"/>
          </p:nvPr>
        </p:nvSpPr>
        <p:spPr>
          <a:xfrm>
            <a:off x="1443038" y="571481"/>
            <a:ext cx="7239000" cy="2286016"/>
          </a:xfrm>
        </p:spPr>
        <p:txBody>
          <a:bodyPr/>
          <a:lstStyle/>
          <a:p>
            <a:pPr algn="ctr"/>
            <a:r>
              <a:rPr lang="en-US" sz="6000" dirty="0" smtClean="0">
                <a:solidFill>
                  <a:schemeClr val="tx2"/>
                </a:solidFill>
                <a:latin typeface="Algerian" pitchFamily="82" charset="0"/>
              </a:rPr>
              <a:t>User Interface Implementations</a:t>
            </a:r>
            <a:endParaRPr lang="en-US" sz="6000" dirty="0">
              <a:solidFill>
                <a:schemeClr val="tx2"/>
              </a:solidFill>
              <a:latin typeface="Algerian" pitchFamily="82" charset="0"/>
            </a:endParaRPr>
          </a:p>
        </p:txBody>
      </p:sp>
      <p:pic>
        <p:nvPicPr>
          <p:cNvPr id="6" name="Picture 5" descr="screenshot-www.freepik.com-2021.04.21-18_16_04.png"/>
          <p:cNvPicPr>
            <a:picLocks noChangeAspect="1"/>
          </p:cNvPicPr>
          <p:nvPr/>
        </p:nvPicPr>
        <p:blipFill>
          <a:blip r:embed="rId2"/>
          <a:stretch>
            <a:fillRect/>
          </a:stretch>
        </p:blipFill>
        <p:spPr>
          <a:xfrm>
            <a:off x="2214546" y="2857496"/>
            <a:ext cx="5500726" cy="3822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301625"/>
            <a:ext cx="7683525" cy="555607"/>
          </a:xfrm>
        </p:spPr>
        <p:txBody>
          <a:bodyPr/>
          <a:lstStyle/>
          <a:p>
            <a:r>
              <a:rPr lang="en-US" sz="2800" b="1" dirty="0" smtClean="0">
                <a:latin typeface="Agency FB" pitchFamily="34" charset="0"/>
              </a:rPr>
              <a:t>Landing Page</a:t>
            </a:r>
            <a:endParaRPr lang="en-US" sz="2800" b="1" dirty="0">
              <a:latin typeface="Agency FB" pitchFamily="34" charset="0"/>
            </a:endParaRPr>
          </a:p>
        </p:txBody>
      </p:sp>
      <p:pic>
        <p:nvPicPr>
          <p:cNvPr id="3" name="Picture 2" descr="ssp1.png"/>
          <p:cNvPicPr/>
          <p:nvPr/>
        </p:nvPicPr>
        <p:blipFill>
          <a:blip r:embed="rId2"/>
          <a:stretch>
            <a:fillRect/>
          </a:stretch>
        </p:blipFill>
        <p:spPr>
          <a:xfrm>
            <a:off x="1214414" y="1000108"/>
            <a:ext cx="7572428" cy="4500594"/>
          </a:xfrm>
          <a:prstGeom prst="rect">
            <a:avLst/>
          </a:prstGeom>
        </p:spPr>
      </p:pic>
      <p:sp>
        <p:nvSpPr>
          <p:cNvPr id="4" name="TextBox 3"/>
          <p:cNvSpPr txBox="1"/>
          <p:nvPr/>
        </p:nvSpPr>
        <p:spPr>
          <a:xfrm>
            <a:off x="642910" y="5715016"/>
            <a:ext cx="8001056" cy="584775"/>
          </a:xfrm>
          <a:prstGeom prst="rect">
            <a:avLst/>
          </a:prstGeom>
          <a:noFill/>
        </p:spPr>
        <p:txBody>
          <a:bodyPr wrap="square" rtlCol="0">
            <a:spAutoFit/>
          </a:bodyPr>
          <a:lstStyle/>
          <a:p>
            <a:pPr algn="just"/>
            <a:r>
              <a:rPr lang="en-US" sz="1600" dirty="0" smtClean="0">
                <a:solidFill>
                  <a:schemeClr val="tx2"/>
                </a:solidFill>
              </a:rPr>
              <a:t>This is the first view at the opening of our website showing the navigation bar with various health category options below and a banner.</a:t>
            </a:r>
            <a:endParaRPr lang="en-US" sz="1600"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698483"/>
          </a:xfrm>
        </p:spPr>
        <p:txBody>
          <a:bodyPr/>
          <a:lstStyle/>
          <a:p>
            <a:r>
              <a:rPr lang="en-US" sz="2800" b="1" dirty="0" smtClean="0">
                <a:latin typeface="Agency FB" pitchFamily="34" charset="0"/>
              </a:rPr>
              <a:t>Top Brands Section</a:t>
            </a:r>
            <a:endParaRPr lang="en-US" sz="2800" b="1" dirty="0">
              <a:latin typeface="Agency FB" pitchFamily="34" charset="0"/>
            </a:endParaRPr>
          </a:p>
        </p:txBody>
      </p:sp>
      <p:pic>
        <p:nvPicPr>
          <p:cNvPr id="3" name="Picture 2" descr="ssp2.png"/>
          <p:cNvPicPr/>
          <p:nvPr/>
        </p:nvPicPr>
        <p:blipFill>
          <a:blip r:embed="rId2"/>
          <a:stretch>
            <a:fillRect/>
          </a:stretch>
        </p:blipFill>
        <p:spPr>
          <a:xfrm>
            <a:off x="1285852" y="1184548"/>
            <a:ext cx="7415698" cy="4414852"/>
          </a:xfrm>
          <a:prstGeom prst="rect">
            <a:avLst/>
          </a:prstGeom>
        </p:spPr>
      </p:pic>
      <p:sp>
        <p:nvSpPr>
          <p:cNvPr id="4" name="TextBox 3"/>
          <p:cNvSpPr txBox="1"/>
          <p:nvPr/>
        </p:nvSpPr>
        <p:spPr>
          <a:xfrm>
            <a:off x="928662" y="5786454"/>
            <a:ext cx="7429552" cy="584775"/>
          </a:xfrm>
          <a:prstGeom prst="rect">
            <a:avLst/>
          </a:prstGeom>
          <a:noFill/>
        </p:spPr>
        <p:txBody>
          <a:bodyPr wrap="square" rtlCol="0">
            <a:spAutoFit/>
          </a:bodyPr>
          <a:lstStyle/>
          <a:p>
            <a:pPr algn="just"/>
            <a:r>
              <a:rPr lang="en-US" sz="1600" dirty="0">
                <a:solidFill>
                  <a:schemeClr val="tx2"/>
                </a:solidFill>
              </a:rPr>
              <a:t>This section shows the popular brands whose products are delivered to you. It includes all the main categorized types for health </a:t>
            </a:r>
            <a:r>
              <a:rPr lang="en-US" sz="1600" dirty="0" smtClean="0">
                <a:solidFill>
                  <a:schemeClr val="tx2"/>
                </a:solidFill>
              </a:rPr>
              <a:t>purpose.</a:t>
            </a:r>
            <a:endParaRPr lang="en-US" sz="1600"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301625"/>
            <a:ext cx="7540649" cy="627045"/>
          </a:xfrm>
        </p:spPr>
        <p:txBody>
          <a:bodyPr/>
          <a:lstStyle/>
          <a:p>
            <a:r>
              <a:rPr lang="en-US" sz="2800" b="1" dirty="0" smtClean="0">
                <a:latin typeface="Agency FB" pitchFamily="34" charset="0"/>
              </a:rPr>
              <a:t>Health Category Section</a:t>
            </a:r>
            <a:endParaRPr lang="en-US" sz="2800" b="1" dirty="0">
              <a:latin typeface="Agency FB" pitchFamily="34" charset="0"/>
            </a:endParaRPr>
          </a:p>
        </p:txBody>
      </p:sp>
      <p:pic>
        <p:nvPicPr>
          <p:cNvPr id="3" name="Picture 2" descr="ssp4.png"/>
          <p:cNvPicPr/>
          <p:nvPr/>
        </p:nvPicPr>
        <p:blipFill>
          <a:blip r:embed="rId2"/>
          <a:stretch>
            <a:fillRect/>
          </a:stretch>
        </p:blipFill>
        <p:spPr>
          <a:xfrm>
            <a:off x="1214414" y="1142984"/>
            <a:ext cx="7500990" cy="4286280"/>
          </a:xfrm>
          <a:prstGeom prst="rect">
            <a:avLst/>
          </a:prstGeom>
        </p:spPr>
      </p:pic>
      <p:sp>
        <p:nvSpPr>
          <p:cNvPr id="4" name="TextBox 3"/>
          <p:cNvSpPr txBox="1"/>
          <p:nvPr/>
        </p:nvSpPr>
        <p:spPr>
          <a:xfrm>
            <a:off x="857224" y="5500702"/>
            <a:ext cx="7715304" cy="830997"/>
          </a:xfrm>
          <a:prstGeom prst="rect">
            <a:avLst/>
          </a:prstGeom>
          <a:noFill/>
        </p:spPr>
        <p:txBody>
          <a:bodyPr wrap="square" rtlCol="0">
            <a:spAutoFit/>
          </a:bodyPr>
          <a:lstStyle/>
          <a:p>
            <a:pPr algn="just"/>
            <a:r>
              <a:rPr lang="en-US" sz="1600" dirty="0">
                <a:solidFill>
                  <a:schemeClr val="tx2"/>
                </a:solidFill>
              </a:rPr>
              <a:t>This section categorizes the products according to the health conditions of the people like diabetic care, stomach ache, liver pain, de-addiction, hair care, skin care, etc</a:t>
            </a:r>
            <a:r>
              <a:rPr lang="en-US" sz="1600" dirty="0" smtClean="0">
                <a:solidFill>
                  <a:schemeClr val="tx2"/>
                </a:solidFill>
              </a:rPr>
              <a:t>.</a:t>
            </a:r>
            <a:endParaRPr lang="en-US" sz="16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555607"/>
          </a:xfrm>
        </p:spPr>
        <p:txBody>
          <a:bodyPr/>
          <a:lstStyle/>
          <a:p>
            <a:r>
              <a:rPr lang="en-US" sz="2800" b="1" dirty="0" smtClean="0">
                <a:latin typeface="Agency FB" pitchFamily="34" charset="0"/>
              </a:rPr>
              <a:t>Brand Product Page</a:t>
            </a:r>
            <a:endParaRPr lang="en-US" sz="2800" b="1" dirty="0">
              <a:latin typeface="Agency FB" pitchFamily="34" charset="0"/>
            </a:endParaRPr>
          </a:p>
        </p:txBody>
      </p:sp>
      <p:pic>
        <p:nvPicPr>
          <p:cNvPr id="3" name="Picture 2" descr="ssp6.png"/>
          <p:cNvPicPr/>
          <p:nvPr/>
        </p:nvPicPr>
        <p:blipFill>
          <a:blip r:embed="rId2"/>
          <a:stretch>
            <a:fillRect/>
          </a:stretch>
        </p:blipFill>
        <p:spPr>
          <a:xfrm>
            <a:off x="1071538" y="1142984"/>
            <a:ext cx="7643866" cy="4286280"/>
          </a:xfrm>
          <a:prstGeom prst="rect">
            <a:avLst/>
          </a:prstGeom>
        </p:spPr>
      </p:pic>
      <p:sp>
        <p:nvSpPr>
          <p:cNvPr id="4" name="TextBox 3"/>
          <p:cNvSpPr txBox="1"/>
          <p:nvPr/>
        </p:nvSpPr>
        <p:spPr>
          <a:xfrm>
            <a:off x="857224" y="5572140"/>
            <a:ext cx="7858180" cy="1077218"/>
          </a:xfrm>
          <a:prstGeom prst="rect">
            <a:avLst/>
          </a:prstGeom>
          <a:noFill/>
        </p:spPr>
        <p:txBody>
          <a:bodyPr wrap="square" rtlCol="0">
            <a:spAutoFit/>
          </a:bodyPr>
          <a:lstStyle/>
          <a:p>
            <a:pPr algn="just"/>
            <a:r>
              <a:rPr lang="en-US" sz="1600" dirty="0">
                <a:solidFill>
                  <a:schemeClr val="tx2"/>
                </a:solidFill>
              </a:rPr>
              <a:t>This page shows the products of a single category you choose from main page with further categories like Hair Care, Body Care, </a:t>
            </a:r>
            <a:r>
              <a:rPr lang="en-US" sz="1600" dirty="0" err="1">
                <a:solidFill>
                  <a:schemeClr val="tx2"/>
                </a:solidFill>
              </a:rPr>
              <a:t>FaceWash</a:t>
            </a:r>
            <a:r>
              <a:rPr lang="en-US" sz="1600" dirty="0">
                <a:solidFill>
                  <a:schemeClr val="tx2"/>
                </a:solidFill>
              </a:rPr>
              <a:t>, Baby Care, etc i.e. a filter is given so that person can sort the products according to their </a:t>
            </a:r>
            <a:r>
              <a:rPr lang="en-US" sz="1600" dirty="0" smtClean="0">
                <a:solidFill>
                  <a:schemeClr val="tx2"/>
                </a:solidFill>
              </a:rPr>
              <a:t>needs.</a:t>
            </a:r>
            <a:endParaRPr lang="en-US" sz="16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627045"/>
          </a:xfrm>
        </p:spPr>
        <p:txBody>
          <a:bodyPr/>
          <a:lstStyle/>
          <a:p>
            <a:r>
              <a:rPr lang="en-US" sz="2800" b="1" dirty="0" smtClean="0">
                <a:latin typeface="Agency FB" pitchFamily="34" charset="0"/>
              </a:rPr>
              <a:t>Popular Categories Page</a:t>
            </a:r>
            <a:endParaRPr lang="en-US" sz="2800" b="1" dirty="0">
              <a:latin typeface="Agency FB" pitchFamily="34" charset="0"/>
            </a:endParaRPr>
          </a:p>
        </p:txBody>
      </p:sp>
      <p:pic>
        <p:nvPicPr>
          <p:cNvPr id="3" name="Picture 2" descr="ssp7.png"/>
          <p:cNvPicPr/>
          <p:nvPr/>
        </p:nvPicPr>
        <p:blipFill>
          <a:blip r:embed="rId2"/>
          <a:stretch>
            <a:fillRect/>
          </a:stretch>
        </p:blipFill>
        <p:spPr>
          <a:xfrm>
            <a:off x="1071538" y="1214422"/>
            <a:ext cx="7786742" cy="3786214"/>
          </a:xfrm>
          <a:prstGeom prst="rect">
            <a:avLst/>
          </a:prstGeom>
        </p:spPr>
      </p:pic>
      <p:sp>
        <p:nvSpPr>
          <p:cNvPr id="4" name="TextBox 3"/>
          <p:cNvSpPr txBox="1"/>
          <p:nvPr/>
        </p:nvSpPr>
        <p:spPr>
          <a:xfrm>
            <a:off x="857224" y="5286388"/>
            <a:ext cx="7643866" cy="1077218"/>
          </a:xfrm>
          <a:prstGeom prst="rect">
            <a:avLst/>
          </a:prstGeom>
          <a:noFill/>
        </p:spPr>
        <p:txBody>
          <a:bodyPr wrap="square" rtlCol="0">
            <a:spAutoFit/>
          </a:bodyPr>
          <a:lstStyle/>
          <a:p>
            <a:pPr algn="just"/>
            <a:r>
              <a:rPr lang="en-US" sz="1600" dirty="0">
                <a:solidFill>
                  <a:schemeClr val="tx2"/>
                </a:solidFill>
              </a:rPr>
              <a:t>This page reveal all the products related to the category shown in main page slider. All these products are fetched using “WEBSCRAPPING” with a tool named “</a:t>
            </a:r>
            <a:r>
              <a:rPr lang="en-US" sz="1600" dirty="0" err="1">
                <a:solidFill>
                  <a:schemeClr val="tx2"/>
                </a:solidFill>
              </a:rPr>
              <a:t>UIPath</a:t>
            </a:r>
            <a:r>
              <a:rPr lang="en-US" sz="1600" dirty="0">
                <a:solidFill>
                  <a:schemeClr val="tx2"/>
                </a:solidFill>
              </a:rPr>
              <a:t>” so that the products are added into this page dynamically after making the product description file.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555607"/>
          </a:xfrm>
        </p:spPr>
        <p:txBody>
          <a:bodyPr/>
          <a:lstStyle/>
          <a:p>
            <a:r>
              <a:rPr lang="en-US" sz="2800" b="1" dirty="0" err="1" smtClean="0">
                <a:latin typeface="Agency FB" pitchFamily="34" charset="0"/>
              </a:rPr>
              <a:t>Webscrapping</a:t>
            </a:r>
            <a:endParaRPr lang="en-US" sz="2800" b="1" dirty="0">
              <a:latin typeface="Agency FB" pitchFamily="34" charset="0"/>
            </a:endParaRPr>
          </a:p>
        </p:txBody>
      </p:sp>
      <p:pic>
        <p:nvPicPr>
          <p:cNvPr id="3" name="Picture 2" descr="WhatsApp Image 2021-04-20 at 3.32.13 PM.jpeg"/>
          <p:cNvPicPr/>
          <p:nvPr/>
        </p:nvPicPr>
        <p:blipFill>
          <a:blip r:embed="rId2"/>
          <a:stretch>
            <a:fillRect/>
          </a:stretch>
        </p:blipFill>
        <p:spPr>
          <a:xfrm>
            <a:off x="1071538" y="1071546"/>
            <a:ext cx="7715304" cy="3929089"/>
          </a:xfrm>
          <a:prstGeom prst="rect">
            <a:avLst/>
          </a:prstGeom>
        </p:spPr>
      </p:pic>
      <p:sp>
        <p:nvSpPr>
          <p:cNvPr id="4" name="TextBox 3"/>
          <p:cNvSpPr txBox="1"/>
          <p:nvPr/>
        </p:nvSpPr>
        <p:spPr>
          <a:xfrm>
            <a:off x="571472" y="5286388"/>
            <a:ext cx="8215370" cy="830997"/>
          </a:xfrm>
          <a:prstGeom prst="rect">
            <a:avLst/>
          </a:prstGeom>
          <a:noFill/>
        </p:spPr>
        <p:txBody>
          <a:bodyPr wrap="square" rtlCol="0">
            <a:spAutoFit/>
          </a:bodyPr>
          <a:lstStyle/>
          <a:p>
            <a:pPr algn="just"/>
            <a:r>
              <a:rPr lang="en-US" sz="1600" dirty="0" smtClean="0">
                <a:solidFill>
                  <a:schemeClr val="tx2"/>
                </a:solidFill>
              </a:rPr>
              <a:t>It is a process of using bots to extract content and data from a website. Unlike screen scraping, it extracts underlying HTML code and with it data is stored in a database.</a:t>
            </a:r>
            <a:endParaRPr lang="en-US" sz="16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555607"/>
          </a:xfrm>
        </p:spPr>
        <p:txBody>
          <a:bodyPr/>
          <a:lstStyle/>
          <a:p>
            <a:r>
              <a:rPr lang="en-US" sz="2800" b="1" dirty="0" smtClean="0">
                <a:latin typeface="Agency FB" pitchFamily="34" charset="0"/>
              </a:rPr>
              <a:t>Add to Cart UI</a:t>
            </a:r>
            <a:endParaRPr lang="en-US" sz="2800" b="1" dirty="0">
              <a:latin typeface="Agency FB" pitchFamily="34" charset="0"/>
            </a:endParaRPr>
          </a:p>
        </p:txBody>
      </p:sp>
      <p:pic>
        <p:nvPicPr>
          <p:cNvPr id="3" name="Picture 2" descr="ssp12.png"/>
          <p:cNvPicPr/>
          <p:nvPr/>
        </p:nvPicPr>
        <p:blipFill>
          <a:blip r:embed="rId2"/>
          <a:stretch>
            <a:fillRect/>
          </a:stretch>
        </p:blipFill>
        <p:spPr>
          <a:xfrm>
            <a:off x="1142976" y="1142984"/>
            <a:ext cx="7643866" cy="4243403"/>
          </a:xfrm>
          <a:prstGeom prst="rect">
            <a:avLst/>
          </a:prstGeom>
        </p:spPr>
      </p:pic>
      <p:sp>
        <p:nvSpPr>
          <p:cNvPr id="4" name="TextBox 3"/>
          <p:cNvSpPr txBox="1"/>
          <p:nvPr/>
        </p:nvSpPr>
        <p:spPr>
          <a:xfrm>
            <a:off x="1000100" y="5500702"/>
            <a:ext cx="7072362" cy="584775"/>
          </a:xfrm>
          <a:prstGeom prst="rect">
            <a:avLst/>
          </a:prstGeom>
          <a:noFill/>
        </p:spPr>
        <p:txBody>
          <a:bodyPr wrap="square" rtlCol="0">
            <a:spAutoFit/>
          </a:bodyPr>
          <a:lstStyle/>
          <a:p>
            <a:pPr algn="just"/>
            <a:r>
              <a:rPr lang="en-US" sz="1600" dirty="0">
                <a:solidFill>
                  <a:schemeClr val="tx2"/>
                </a:solidFill>
              </a:rPr>
              <a:t>This page has the functionality of adding the products user wants to purchase in their cart for further formalities.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627045"/>
          </a:xfrm>
        </p:spPr>
        <p:txBody>
          <a:bodyPr/>
          <a:lstStyle/>
          <a:p>
            <a:r>
              <a:rPr lang="en-US" sz="2800" b="1" dirty="0" smtClean="0">
                <a:latin typeface="Agency FB" pitchFamily="34" charset="0"/>
              </a:rPr>
              <a:t>Checkout Page</a:t>
            </a:r>
            <a:endParaRPr lang="en-US" sz="2800" b="1" dirty="0">
              <a:latin typeface="Agency FB" pitchFamily="34" charset="0"/>
            </a:endParaRPr>
          </a:p>
        </p:txBody>
      </p:sp>
      <p:pic>
        <p:nvPicPr>
          <p:cNvPr id="3" name="Picture 2" descr="ssp13.png"/>
          <p:cNvPicPr/>
          <p:nvPr/>
        </p:nvPicPr>
        <p:blipFill>
          <a:blip r:embed="rId2"/>
          <a:stretch>
            <a:fillRect/>
          </a:stretch>
        </p:blipFill>
        <p:spPr>
          <a:xfrm>
            <a:off x="1214414" y="1071546"/>
            <a:ext cx="7572428" cy="4500594"/>
          </a:xfrm>
          <a:prstGeom prst="rect">
            <a:avLst/>
          </a:prstGeom>
        </p:spPr>
      </p:pic>
      <p:sp>
        <p:nvSpPr>
          <p:cNvPr id="4" name="TextBox 3"/>
          <p:cNvSpPr txBox="1"/>
          <p:nvPr/>
        </p:nvSpPr>
        <p:spPr>
          <a:xfrm>
            <a:off x="714348" y="5715016"/>
            <a:ext cx="7715304" cy="584775"/>
          </a:xfrm>
          <a:prstGeom prst="rect">
            <a:avLst/>
          </a:prstGeom>
          <a:noFill/>
        </p:spPr>
        <p:txBody>
          <a:bodyPr wrap="square" rtlCol="0">
            <a:spAutoFit/>
          </a:bodyPr>
          <a:lstStyle/>
          <a:p>
            <a:pPr algn="just"/>
            <a:r>
              <a:rPr lang="en-US" sz="1600" dirty="0">
                <a:solidFill>
                  <a:schemeClr val="tx2"/>
                </a:solidFill>
              </a:rPr>
              <a:t>This page includes a form to get all the details of the user like their name, their shipping  address, their billing mode, their card details etc.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357166"/>
            <a:ext cx="7786742" cy="1143000"/>
          </a:xfrm>
        </p:spPr>
        <p:txBody>
          <a:bodyPr/>
          <a:lstStyle/>
          <a:p>
            <a:pPr algn="ctr"/>
            <a:r>
              <a:rPr lang="en-US" sz="4400" b="1" dirty="0" err="1" smtClean="0">
                <a:latin typeface="Agency FB" pitchFamily="34" charset="0"/>
              </a:rPr>
              <a:t>BetterYou</a:t>
            </a:r>
            <a:endParaRPr lang="en-US" sz="4400" b="1" dirty="0">
              <a:latin typeface="Agency FB" pitchFamily="34" charset="0"/>
            </a:endParaRPr>
          </a:p>
        </p:txBody>
      </p:sp>
      <p:sp>
        <p:nvSpPr>
          <p:cNvPr id="3" name="Content Placeholder 2"/>
          <p:cNvSpPr>
            <a:spLocks noGrp="1"/>
          </p:cNvSpPr>
          <p:nvPr>
            <p:ph idx="1"/>
          </p:nvPr>
        </p:nvSpPr>
        <p:spPr>
          <a:xfrm>
            <a:off x="857225" y="1785927"/>
            <a:ext cx="7358114" cy="4156086"/>
          </a:xfrm>
        </p:spPr>
        <p:txBody>
          <a:bodyPr/>
          <a:lstStyle/>
          <a:p>
            <a:pPr algn="ctr">
              <a:spcAft>
                <a:spcPts val="1200"/>
              </a:spcAft>
              <a:buNone/>
            </a:pPr>
            <a:r>
              <a:rPr lang="en-US" sz="2200" dirty="0" smtClean="0">
                <a:solidFill>
                  <a:srgbClr val="E23258"/>
                </a:solidFill>
              </a:rPr>
              <a:t>“The best and most efficient pharmacy is within your own system” </a:t>
            </a:r>
          </a:p>
          <a:p>
            <a:pPr algn="just">
              <a:spcAft>
                <a:spcPts val="600"/>
              </a:spcAft>
              <a:buNone/>
            </a:pPr>
            <a:r>
              <a:rPr lang="en-US" sz="1800" dirty="0" smtClean="0">
                <a:solidFill>
                  <a:schemeClr val="accent6">
                    <a:lumMod val="50000"/>
                  </a:schemeClr>
                </a:solidFill>
              </a:rPr>
              <a:t>	The name of this website, ‘</a:t>
            </a:r>
            <a:r>
              <a:rPr lang="en-US" sz="1800" dirty="0" err="1" smtClean="0">
                <a:solidFill>
                  <a:schemeClr val="accent6">
                    <a:lumMod val="50000"/>
                  </a:schemeClr>
                </a:solidFill>
              </a:rPr>
              <a:t>BetterYou</a:t>
            </a:r>
            <a:r>
              <a:rPr lang="en-US" sz="1800" dirty="0" smtClean="0">
                <a:solidFill>
                  <a:schemeClr val="accent6">
                    <a:lumMod val="50000"/>
                  </a:schemeClr>
                </a:solidFill>
              </a:rPr>
              <a:t>’ itself depicts its true meaning of concerning about your health in all extent which will enhance your immune system as well as your desire to look after yourself in a better way.</a:t>
            </a:r>
          </a:p>
          <a:p>
            <a:pPr algn="just">
              <a:buNone/>
            </a:pPr>
            <a:r>
              <a:rPr lang="en-US" sz="1800" dirty="0" smtClean="0">
                <a:solidFill>
                  <a:schemeClr val="accent6">
                    <a:lumMod val="50000"/>
                  </a:schemeClr>
                </a:solidFill>
              </a:rPr>
              <a:t>	We are creating “A real-time website to shop medicines online.” In this, we will provide the functionality to buy the medicines or pharmaceuticals from their home comfort efficiently.</a:t>
            </a:r>
          </a:p>
          <a:p>
            <a:pPr algn="just">
              <a:buNone/>
            </a:pPr>
            <a:endParaRPr lang="en-US" sz="1800" dirty="0" smtClean="0">
              <a:solidFill>
                <a:schemeClr val="accent6">
                  <a:lumMod val="50000"/>
                </a:schemeClr>
              </a:solidFill>
            </a:endParaRPr>
          </a:p>
          <a:p>
            <a:pPr algn="just">
              <a:buNone/>
            </a:pPr>
            <a:endParaRPr lang="en-US" sz="2200" dirty="0">
              <a:solidFill>
                <a:srgbClr val="E23258"/>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555607"/>
          </a:xfrm>
        </p:spPr>
        <p:txBody>
          <a:bodyPr/>
          <a:lstStyle/>
          <a:p>
            <a:r>
              <a:rPr lang="en-US" sz="2800" b="1" dirty="0" smtClean="0">
                <a:latin typeface="Agency FB" pitchFamily="34" charset="0"/>
              </a:rPr>
              <a:t>Order Confirmation Page</a:t>
            </a:r>
            <a:endParaRPr lang="en-US" sz="2800" b="1" dirty="0">
              <a:latin typeface="Agency FB" pitchFamily="34" charset="0"/>
            </a:endParaRPr>
          </a:p>
        </p:txBody>
      </p:sp>
      <p:pic>
        <p:nvPicPr>
          <p:cNvPr id="3" name="Picture 2" descr="ssp14.png"/>
          <p:cNvPicPr/>
          <p:nvPr/>
        </p:nvPicPr>
        <p:blipFill>
          <a:blip r:embed="rId2"/>
          <a:stretch>
            <a:fillRect/>
          </a:stretch>
        </p:blipFill>
        <p:spPr>
          <a:xfrm>
            <a:off x="1071538" y="1071547"/>
            <a:ext cx="7786742" cy="4381516"/>
          </a:xfrm>
          <a:prstGeom prst="rect">
            <a:avLst/>
          </a:prstGeom>
        </p:spPr>
      </p:pic>
      <p:sp>
        <p:nvSpPr>
          <p:cNvPr id="4" name="TextBox 3"/>
          <p:cNvSpPr txBox="1"/>
          <p:nvPr/>
        </p:nvSpPr>
        <p:spPr>
          <a:xfrm>
            <a:off x="1071538" y="5643578"/>
            <a:ext cx="7358114" cy="830997"/>
          </a:xfrm>
          <a:prstGeom prst="rect">
            <a:avLst/>
          </a:prstGeom>
          <a:noFill/>
        </p:spPr>
        <p:txBody>
          <a:bodyPr wrap="square" rtlCol="0">
            <a:spAutoFit/>
          </a:bodyPr>
          <a:lstStyle/>
          <a:p>
            <a:pPr algn="just"/>
            <a:r>
              <a:rPr lang="en-US" sz="1600" dirty="0">
                <a:solidFill>
                  <a:schemeClr val="tx2"/>
                </a:solidFill>
              </a:rPr>
              <a:t>This page shows the confirmation message to the user with its name popping on the screen and the required details of the user fetched from the checkout form.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50000"/>
              </a:lnSpc>
            </a:pPr>
            <a:r>
              <a:rPr lang="en-US" sz="2800" dirty="0" smtClean="0"/>
              <a:t>Link for the Website Code:</a:t>
            </a:r>
            <a:r>
              <a:rPr lang="en-US" sz="2400" dirty="0" smtClean="0"/>
              <a:t/>
            </a:r>
            <a:br>
              <a:rPr lang="en-US" sz="2400" dirty="0" smtClean="0"/>
            </a:br>
            <a:r>
              <a:rPr lang="en-US" sz="2400" dirty="0" smtClean="0">
                <a:hlinkClick r:id="rId2"/>
              </a:rPr>
              <a:t>https://github.com/nidhijaincs18/BetterYou</a:t>
            </a:r>
            <a:endParaRPr lang="en-US" sz="2400" dirty="0"/>
          </a:p>
        </p:txBody>
      </p:sp>
      <p:sp>
        <p:nvSpPr>
          <p:cNvPr id="5" name="Title 1"/>
          <p:cNvSpPr txBox="1">
            <a:spLocks/>
          </p:cNvSpPr>
          <p:nvPr/>
        </p:nvSpPr>
        <p:spPr bwMode="auto">
          <a:xfrm>
            <a:off x="1500166" y="3286124"/>
            <a:ext cx="7239000" cy="14446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tx2"/>
                </a:solidFill>
                <a:effectLst/>
                <a:uLnTx/>
                <a:uFillTx/>
                <a:latin typeface="+mj-lt"/>
                <a:ea typeface="+mj-ea"/>
                <a:cs typeface="+mj-cs"/>
              </a:rPr>
              <a:t>Link for the Live Website:</a:t>
            </a:r>
            <a:r>
              <a:rPr kumimoji="0" lang="en-US" sz="2400" b="0" i="0" u="none" strike="noStrike" kern="0" cap="none" spc="0" normalizeH="0" baseline="0" noProof="0" dirty="0" smtClean="0">
                <a:ln>
                  <a:noFill/>
                </a:ln>
                <a:solidFill>
                  <a:schemeClr val="tx2"/>
                </a:solidFill>
                <a:effectLst/>
                <a:uLnTx/>
                <a:uFillTx/>
                <a:latin typeface="+mj-lt"/>
                <a:ea typeface="+mj-ea"/>
                <a:cs typeface="+mj-cs"/>
              </a:rPr>
              <a:t/>
            </a:r>
            <a:br>
              <a:rPr kumimoji="0" lang="en-US" sz="2400" b="0" i="0" u="none" strike="noStrike" kern="0" cap="none" spc="0" normalizeH="0" baseline="0" noProof="0" dirty="0" smtClean="0">
                <a:ln>
                  <a:noFill/>
                </a:ln>
                <a:solidFill>
                  <a:schemeClr val="tx2"/>
                </a:solidFill>
                <a:effectLst/>
                <a:uLnTx/>
                <a:uFillTx/>
                <a:latin typeface="+mj-lt"/>
                <a:ea typeface="+mj-ea"/>
                <a:cs typeface="+mj-cs"/>
              </a:rPr>
            </a:br>
            <a:r>
              <a:rPr kumimoji="0" lang="en-US" sz="2400" b="0" i="0" u="none" strike="noStrike" kern="0" cap="none" spc="0" normalizeH="0" baseline="0" noProof="0" dirty="0" smtClean="0">
                <a:ln>
                  <a:noFill/>
                </a:ln>
                <a:solidFill>
                  <a:schemeClr val="tx2"/>
                </a:solidFill>
                <a:effectLst/>
                <a:uLnTx/>
                <a:uFillTx/>
                <a:latin typeface="+mj-lt"/>
                <a:ea typeface="+mj-ea"/>
                <a:cs typeface="+mj-cs"/>
                <a:hlinkClick r:id="rId3"/>
              </a:rPr>
              <a:t>https://nidhijaincs18.github.io/BetterYou/</a:t>
            </a:r>
            <a:endParaRPr kumimoji="0" lang="en-US" sz="2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www.freepik.com-2021.04.21-18_58_33.png"/>
          <p:cNvPicPr>
            <a:picLocks noChangeAspect="1"/>
          </p:cNvPicPr>
          <p:nvPr/>
        </p:nvPicPr>
        <p:blipFill>
          <a:blip r:embed="rId2"/>
          <a:stretch>
            <a:fillRect/>
          </a:stretch>
        </p:blipFill>
        <p:spPr>
          <a:xfrm>
            <a:off x="33" y="0"/>
            <a:ext cx="9143999"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23258"/>
                </a:solidFill>
                <a:latin typeface="Agency FB" pitchFamily="34" charset="0"/>
              </a:rPr>
              <a:t>Our Idea</a:t>
            </a:r>
            <a:endParaRPr lang="en-US" b="1" dirty="0">
              <a:solidFill>
                <a:srgbClr val="E23258"/>
              </a:solidFill>
              <a:latin typeface="Agency FB" pitchFamily="34" charset="0"/>
            </a:endParaRPr>
          </a:p>
        </p:txBody>
      </p:sp>
      <p:sp>
        <p:nvSpPr>
          <p:cNvPr id="3" name="Content Placeholder 2"/>
          <p:cNvSpPr>
            <a:spLocks noGrp="1"/>
          </p:cNvSpPr>
          <p:nvPr>
            <p:ph sz="half" idx="1"/>
          </p:nvPr>
        </p:nvSpPr>
        <p:spPr>
          <a:xfrm>
            <a:off x="1370012" y="1827212"/>
            <a:ext cx="6845326" cy="4316431"/>
          </a:xfrm>
        </p:spPr>
        <p:txBody>
          <a:bodyPr/>
          <a:lstStyle/>
          <a:p>
            <a:pPr algn="just"/>
            <a:r>
              <a:rPr lang="en-US" sz="1800" dirty="0" smtClean="0">
                <a:solidFill>
                  <a:srgbClr val="0C7266"/>
                </a:solidFill>
              </a:rPr>
              <a:t>In today’s era, we all are aware of our daily changing requirements and the need to shop as in the world of digital marketing.</a:t>
            </a:r>
          </a:p>
          <a:p>
            <a:pPr algn="just"/>
            <a:r>
              <a:rPr lang="en-US" sz="1800" dirty="0" smtClean="0">
                <a:solidFill>
                  <a:srgbClr val="0C7266"/>
                </a:solidFill>
              </a:rPr>
              <a:t>Shopping the daily needs virtually is what when individuals interact without being face-to-face but through words and texts they sent or receive data to be shared. We can share information and the need can be delivered to us.</a:t>
            </a:r>
          </a:p>
          <a:p>
            <a:pPr algn="just"/>
            <a:r>
              <a:rPr lang="en-US" sz="1800" dirty="0" smtClean="0">
                <a:solidFill>
                  <a:srgbClr val="0C7266"/>
                </a:solidFill>
              </a:rPr>
              <a:t>The “Online Medical Store” has been developed to override the prevailing problems in the practicing manual system. This software is supported to eliminate and in some cases reduce the hardships faced by this existing system.</a:t>
            </a:r>
          </a:p>
          <a:p>
            <a:pPr algn="just">
              <a:buNone/>
            </a:pPr>
            <a:endParaRPr lang="en-US" sz="1800" dirty="0">
              <a:solidFill>
                <a:srgbClr val="0C726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14282" y="2000239"/>
          <a:ext cx="3071835" cy="3000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bwMode="auto">
          <a:xfrm>
            <a:off x="1142976" y="1142984"/>
            <a:ext cx="7572428" cy="5715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8" name="Content Placeholder 2"/>
          <p:cNvSpPr>
            <a:spLocks noGrp="1"/>
          </p:cNvSpPr>
          <p:nvPr>
            <p:ph idx="1"/>
          </p:nvPr>
        </p:nvSpPr>
        <p:spPr>
          <a:xfrm>
            <a:off x="3500430" y="428604"/>
            <a:ext cx="5357850" cy="6000792"/>
          </a:xfrm>
        </p:spPr>
        <p:txBody>
          <a:bodyPr/>
          <a:lstStyle/>
          <a:p>
            <a:pPr algn="just">
              <a:spcAft>
                <a:spcPts val="600"/>
              </a:spcAft>
            </a:pPr>
            <a:r>
              <a:rPr lang="en-US" sz="1800" dirty="0" smtClean="0">
                <a:solidFill>
                  <a:schemeClr val="tx2"/>
                </a:solidFill>
              </a:rPr>
              <a:t>It is a virtual showcase for different types of medicine like health care, baby care, &amp; home need products. Main aim of this project is to develop 24/7 medical service for users through online application.</a:t>
            </a:r>
          </a:p>
          <a:p>
            <a:pPr algn="just">
              <a:spcAft>
                <a:spcPts val="600"/>
              </a:spcAft>
            </a:pPr>
            <a:r>
              <a:rPr lang="en-US" sz="1800" dirty="0" smtClean="0">
                <a:solidFill>
                  <a:schemeClr val="tx2"/>
                </a:solidFill>
              </a:rPr>
              <a:t>It provides a user-friendly interface with various categories of health products.</a:t>
            </a:r>
          </a:p>
          <a:p>
            <a:pPr algn="just"/>
            <a:r>
              <a:rPr lang="en-US" sz="1800" dirty="0" smtClean="0">
                <a:solidFill>
                  <a:schemeClr val="tx2"/>
                </a:solidFill>
              </a:rPr>
              <a:t>The website includes all the major categories of health care and personal care products.</a:t>
            </a:r>
          </a:p>
          <a:p>
            <a:pPr algn="just">
              <a:spcBef>
                <a:spcPts val="600"/>
              </a:spcBef>
            </a:pPr>
            <a:r>
              <a:rPr lang="en-US" sz="1800" dirty="0" smtClean="0">
                <a:solidFill>
                  <a:schemeClr val="tx2"/>
                </a:solidFill>
              </a:rPr>
              <a:t>It provides all the information about the medicines we have included in our website.</a:t>
            </a:r>
          </a:p>
          <a:p>
            <a:pPr algn="just">
              <a:spcBef>
                <a:spcPts val="600"/>
              </a:spcBef>
            </a:pPr>
            <a:r>
              <a:rPr lang="en-US" sz="1800" dirty="0" smtClean="0">
                <a:solidFill>
                  <a:schemeClr val="tx2"/>
                </a:solidFill>
              </a:rPr>
              <a:t>It includes the different modules to enhance the functionality.</a:t>
            </a:r>
          </a:p>
          <a:p>
            <a:pPr algn="just">
              <a:spcBef>
                <a:spcPts val="600"/>
              </a:spcBef>
            </a:pPr>
            <a:r>
              <a:rPr lang="en-US" sz="1800" dirty="0" smtClean="0">
                <a:solidFill>
                  <a:schemeClr val="tx2"/>
                </a:solidFill>
              </a:rPr>
              <a:t>The main categories are sub-categorized which results in an effective way to find the products that user need.</a:t>
            </a:r>
          </a:p>
          <a:p>
            <a:pPr algn="just">
              <a:spcBef>
                <a:spcPts val="600"/>
              </a:spcBef>
              <a:buNone/>
            </a:pPr>
            <a:endParaRPr lang="en-US" sz="1800" dirty="0" smtClean="0">
              <a:solidFill>
                <a:schemeClr val="tx2"/>
              </a:solidFill>
            </a:endParaRPr>
          </a:p>
          <a:p>
            <a:pPr algn="just"/>
            <a:endParaRPr lang="en-US" sz="18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23258"/>
                </a:solidFill>
                <a:latin typeface="Agency FB" pitchFamily="34" charset="0"/>
              </a:rPr>
              <a:t>Technologies Used</a:t>
            </a:r>
            <a:endParaRPr lang="en-US" b="1" dirty="0">
              <a:solidFill>
                <a:srgbClr val="E23258"/>
              </a:solidFill>
              <a:latin typeface="Agency FB" pitchFamily="34" charset="0"/>
            </a:endParaRPr>
          </a:p>
        </p:txBody>
      </p:sp>
      <p:sp>
        <p:nvSpPr>
          <p:cNvPr id="3" name="Content Placeholder 2"/>
          <p:cNvSpPr>
            <a:spLocks noGrp="1"/>
          </p:cNvSpPr>
          <p:nvPr>
            <p:ph idx="1"/>
          </p:nvPr>
        </p:nvSpPr>
        <p:spPr>
          <a:xfrm>
            <a:off x="1370013" y="1827212"/>
            <a:ext cx="7313612" cy="4387870"/>
          </a:xfrm>
        </p:spPr>
        <p:txBody>
          <a:bodyPr/>
          <a:lstStyle/>
          <a:p>
            <a:pPr algn="just">
              <a:spcAft>
                <a:spcPts val="1200"/>
              </a:spcAft>
            </a:pPr>
            <a:r>
              <a:rPr lang="en-US" sz="1800" dirty="0" smtClean="0">
                <a:solidFill>
                  <a:schemeClr val="tx2"/>
                </a:solidFill>
              </a:rPr>
              <a:t>Online Medical Store is a website, it uses full stack technologies. We will design the front-end i.e. user interface of the website.</a:t>
            </a:r>
          </a:p>
          <a:p>
            <a:pPr algn="just"/>
            <a:r>
              <a:rPr lang="en-US" sz="1800" dirty="0" smtClean="0">
                <a:solidFill>
                  <a:schemeClr val="tx2"/>
                </a:solidFill>
              </a:rPr>
              <a:t>The main technologies used are:</a:t>
            </a:r>
          </a:p>
          <a:p>
            <a:pPr lvl="1" algn="just"/>
            <a:r>
              <a:rPr lang="en-US" sz="1800" dirty="0" smtClean="0">
                <a:solidFill>
                  <a:schemeClr val="tx2"/>
                </a:solidFill>
              </a:rPr>
              <a:t>Visual Studio Code Editor</a:t>
            </a:r>
          </a:p>
          <a:p>
            <a:pPr lvl="1" algn="just"/>
            <a:r>
              <a:rPr lang="en-US" sz="1800" dirty="0" smtClean="0">
                <a:solidFill>
                  <a:schemeClr val="tx2"/>
                </a:solidFill>
              </a:rPr>
              <a:t>HTML </a:t>
            </a:r>
          </a:p>
          <a:p>
            <a:pPr lvl="1" algn="just"/>
            <a:r>
              <a:rPr lang="en-US" sz="1800" dirty="0" smtClean="0">
                <a:solidFill>
                  <a:schemeClr val="tx2"/>
                </a:solidFill>
              </a:rPr>
              <a:t>CSS/Bootstrap</a:t>
            </a:r>
          </a:p>
          <a:p>
            <a:pPr lvl="1" algn="just"/>
            <a:r>
              <a:rPr lang="en-US" sz="1800" dirty="0" smtClean="0">
                <a:solidFill>
                  <a:schemeClr val="tx2"/>
                </a:solidFill>
              </a:rPr>
              <a:t>JavaScript/</a:t>
            </a:r>
            <a:r>
              <a:rPr lang="en-US" sz="1800" dirty="0" err="1" smtClean="0">
                <a:solidFill>
                  <a:schemeClr val="tx2"/>
                </a:solidFill>
              </a:rPr>
              <a:t>JQuery</a:t>
            </a:r>
            <a:endParaRPr lang="en-US" sz="1800" dirty="0" smtClean="0">
              <a:solidFill>
                <a:schemeClr val="tx2"/>
              </a:solidFill>
            </a:endParaRPr>
          </a:p>
          <a:p>
            <a:pPr lvl="1" algn="just"/>
            <a:r>
              <a:rPr lang="en-US" sz="1800" dirty="0" err="1" smtClean="0">
                <a:solidFill>
                  <a:schemeClr val="tx2"/>
                </a:solidFill>
              </a:rPr>
              <a:t>UIPath</a:t>
            </a:r>
            <a:endParaRPr lang="en-US" sz="1800" dirty="0">
              <a:solidFill>
                <a:schemeClr val="tx2"/>
              </a:solidFill>
            </a:endParaRPr>
          </a:p>
        </p:txBody>
      </p:sp>
      <p:pic>
        <p:nvPicPr>
          <p:cNvPr id="4" name="Picture 3" descr="screenshot-www.freepik.com-2021.04.21-17_07_13.png"/>
          <p:cNvPicPr>
            <a:picLocks noChangeAspect="1"/>
          </p:cNvPicPr>
          <p:nvPr/>
        </p:nvPicPr>
        <p:blipFill>
          <a:blip r:embed="rId2"/>
          <a:stretch>
            <a:fillRect/>
          </a:stretch>
        </p:blipFill>
        <p:spPr>
          <a:xfrm>
            <a:off x="4857752" y="3571875"/>
            <a:ext cx="3500462" cy="271267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23258"/>
                </a:solidFill>
                <a:latin typeface="Bahnschrift Condensed" pitchFamily="34" charset="0"/>
              </a:rPr>
              <a:t>Visual Studio Code</a:t>
            </a:r>
            <a:endParaRPr lang="en-US" dirty="0">
              <a:solidFill>
                <a:srgbClr val="E23258"/>
              </a:solidFill>
              <a:latin typeface="Bahnschrift Condensed" pitchFamily="34" charset="0"/>
            </a:endParaRPr>
          </a:p>
        </p:txBody>
      </p:sp>
      <p:sp>
        <p:nvSpPr>
          <p:cNvPr id="3" name="Content Placeholder 2"/>
          <p:cNvSpPr>
            <a:spLocks noGrp="1"/>
          </p:cNvSpPr>
          <p:nvPr>
            <p:ph idx="1"/>
          </p:nvPr>
        </p:nvSpPr>
        <p:spPr>
          <a:xfrm>
            <a:off x="285721" y="1827212"/>
            <a:ext cx="5857915" cy="4816497"/>
          </a:xfrm>
        </p:spPr>
        <p:txBody>
          <a:bodyPr/>
          <a:lstStyle/>
          <a:p>
            <a:pPr algn="just"/>
            <a:r>
              <a:rPr lang="en-US" sz="1800" b="1" dirty="0" smtClean="0">
                <a:solidFill>
                  <a:schemeClr val="tx2"/>
                </a:solidFill>
              </a:rPr>
              <a:t>Visual Studio Code</a:t>
            </a:r>
            <a:r>
              <a:rPr lang="en-US" sz="1800" dirty="0" smtClean="0">
                <a:solidFill>
                  <a:schemeClr val="tx2"/>
                </a:solidFill>
              </a:rPr>
              <a:t> is a code editor redefined and optimized for building and debugging modern web and cloud applications.</a:t>
            </a:r>
          </a:p>
          <a:p>
            <a:pPr algn="just"/>
            <a:r>
              <a:rPr lang="en-US" sz="1800" dirty="0" smtClean="0">
                <a:solidFill>
                  <a:schemeClr val="tx2"/>
                </a:solidFill>
              </a:rPr>
              <a:t>Visual Studio Code is a freeware source-code editor made by Microsoft for Windows, Linux and </a:t>
            </a:r>
            <a:r>
              <a:rPr lang="en-US" sz="1800" dirty="0" err="1" smtClean="0">
                <a:solidFill>
                  <a:schemeClr val="tx2"/>
                </a:solidFill>
              </a:rPr>
              <a:t>macOS</a:t>
            </a:r>
            <a:r>
              <a:rPr lang="en-US" sz="1800" dirty="0" smtClean="0">
                <a:solidFill>
                  <a:schemeClr val="tx2"/>
                </a:solidFill>
              </a:rPr>
              <a:t>. Features include support for debugging, syntax highlighting, intelligent code completion, snippets, code refactoring, and embedded </a:t>
            </a:r>
            <a:r>
              <a:rPr lang="en-US" sz="1800" dirty="0" err="1" smtClean="0">
                <a:solidFill>
                  <a:schemeClr val="tx2"/>
                </a:solidFill>
              </a:rPr>
              <a:t>Git</a:t>
            </a:r>
            <a:r>
              <a:rPr lang="en-US" sz="1800" dirty="0" smtClean="0">
                <a:solidFill>
                  <a:schemeClr val="tx2"/>
                </a:solidFill>
              </a:rPr>
              <a:t>.</a:t>
            </a:r>
          </a:p>
          <a:p>
            <a:pPr algn="just"/>
            <a:r>
              <a:rPr lang="en-US" sz="1800" dirty="0" smtClean="0">
                <a:solidFill>
                  <a:schemeClr val="tx2"/>
                </a:solidFill>
              </a:rPr>
              <a:t>The true power of Visual Studio Code is its extensions: theme extensions add colors and icons, language extensions enable smart code completion (IntelliSense) and navigation, debugger extensions enable you to run your code and easily find bugs.</a:t>
            </a:r>
            <a:endParaRPr lang="en-US" sz="1800" dirty="0">
              <a:solidFill>
                <a:schemeClr val="tx2"/>
              </a:solidFill>
            </a:endParaRPr>
          </a:p>
        </p:txBody>
      </p:sp>
      <p:pic>
        <p:nvPicPr>
          <p:cNvPr id="4" name="Picture 3" descr="opengraph-blog.png"/>
          <p:cNvPicPr>
            <a:picLocks noChangeAspect="1"/>
          </p:cNvPicPr>
          <p:nvPr/>
        </p:nvPicPr>
        <p:blipFill>
          <a:blip r:embed="rId2"/>
          <a:stretch>
            <a:fillRect/>
          </a:stretch>
        </p:blipFill>
        <p:spPr>
          <a:xfrm rot="667608">
            <a:off x="6313712" y="2840892"/>
            <a:ext cx="2572401" cy="21016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E23258"/>
                </a:solidFill>
                <a:latin typeface="Bahnschrift Condensed" pitchFamily="34" charset="0"/>
              </a:rPr>
              <a:t>HTML</a:t>
            </a:r>
            <a:endParaRPr lang="en-US" sz="4000" dirty="0">
              <a:solidFill>
                <a:srgbClr val="E23258"/>
              </a:solidFill>
              <a:latin typeface="Bahnschrift Condensed" pitchFamily="34" charset="0"/>
            </a:endParaRPr>
          </a:p>
        </p:txBody>
      </p:sp>
      <p:sp>
        <p:nvSpPr>
          <p:cNvPr id="3" name="Content Placeholder 2"/>
          <p:cNvSpPr>
            <a:spLocks noGrp="1"/>
          </p:cNvSpPr>
          <p:nvPr>
            <p:ph idx="1"/>
          </p:nvPr>
        </p:nvSpPr>
        <p:spPr>
          <a:xfrm>
            <a:off x="2357421" y="1827212"/>
            <a:ext cx="6326203" cy="4602183"/>
          </a:xfrm>
        </p:spPr>
        <p:txBody>
          <a:bodyPr/>
          <a:lstStyle/>
          <a:p>
            <a:pPr algn="just"/>
            <a:r>
              <a:rPr lang="en-US" sz="1800" dirty="0" smtClean="0">
                <a:solidFill>
                  <a:schemeClr val="tx2"/>
                </a:solidFill>
              </a:rPr>
              <a:t>HTML stands for Hypertext Markup Language where Hypertext refers to the way in which Web pages (HTML documents) are linked together. Thus, the link available on a webpage is called Hypertext.</a:t>
            </a:r>
          </a:p>
          <a:p>
            <a:pPr algn="just"/>
            <a:r>
              <a:rPr lang="en-US" sz="1800" dirty="0" smtClean="0">
                <a:solidFill>
                  <a:schemeClr val="tx2"/>
                </a:solidFill>
              </a:rPr>
              <a:t>Page layout has been designed with HTML. It is used for making the structure to the website. </a:t>
            </a:r>
          </a:p>
          <a:p>
            <a:pPr algn="just"/>
            <a:r>
              <a:rPr lang="en-US" sz="1800" dirty="0" smtClean="0">
                <a:solidFill>
                  <a:schemeClr val="tx2"/>
                </a:solidFill>
              </a:rPr>
              <a:t>HTML was developed with the intent of defining the structure of documents like headings, paragraphs, lists, and so forth to facilitate the sharing of scientific information between researchers.</a:t>
            </a:r>
          </a:p>
          <a:p>
            <a:pPr lvl="0" algn="just"/>
            <a:r>
              <a:rPr lang="en-US" sz="1800" dirty="0" smtClean="0">
                <a:solidFill>
                  <a:schemeClr val="tx2"/>
                </a:solidFill>
              </a:rPr>
              <a:t>It is platform independent. Images, video and audio can be added to a web page.</a:t>
            </a:r>
          </a:p>
          <a:p>
            <a:pPr algn="just"/>
            <a:endParaRPr lang="en-US" sz="1800" dirty="0" smtClean="0">
              <a:solidFill>
                <a:schemeClr val="tx2"/>
              </a:solidFill>
            </a:endParaRPr>
          </a:p>
          <a:p>
            <a:endParaRPr lang="en-US" sz="1800" dirty="0">
              <a:solidFill>
                <a:schemeClr val="tx2"/>
              </a:solidFill>
            </a:endParaRPr>
          </a:p>
        </p:txBody>
      </p:sp>
      <p:pic>
        <p:nvPicPr>
          <p:cNvPr id="4" name="Picture 3" descr="html-logo.png"/>
          <p:cNvPicPr/>
          <p:nvPr/>
        </p:nvPicPr>
        <p:blipFill>
          <a:blip r:embed="rId2"/>
          <a:stretch>
            <a:fillRect/>
          </a:stretch>
        </p:blipFill>
        <p:spPr>
          <a:xfrm rot="21227891">
            <a:off x="224060" y="3043826"/>
            <a:ext cx="2253903" cy="23419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23258"/>
                </a:solidFill>
                <a:latin typeface="Bahnschrift Condensed" pitchFamily="34" charset="0"/>
              </a:rPr>
              <a:t>CSS/Bootstrap</a:t>
            </a:r>
            <a:endParaRPr lang="en-US" dirty="0">
              <a:solidFill>
                <a:srgbClr val="E23258"/>
              </a:solidFill>
              <a:latin typeface="Bahnschrift Condensed" pitchFamily="34" charset="0"/>
            </a:endParaRPr>
          </a:p>
        </p:txBody>
      </p:sp>
      <p:sp>
        <p:nvSpPr>
          <p:cNvPr id="3" name="Content Placeholder 2"/>
          <p:cNvSpPr>
            <a:spLocks noGrp="1"/>
          </p:cNvSpPr>
          <p:nvPr>
            <p:ph idx="1"/>
          </p:nvPr>
        </p:nvSpPr>
        <p:spPr>
          <a:xfrm>
            <a:off x="285720" y="1827212"/>
            <a:ext cx="6143668" cy="4887936"/>
          </a:xfrm>
        </p:spPr>
        <p:txBody>
          <a:bodyPr/>
          <a:lstStyle/>
          <a:p>
            <a:pPr algn="just"/>
            <a:r>
              <a:rPr lang="en-US" sz="1800" dirty="0" smtClean="0">
                <a:solidFill>
                  <a:schemeClr val="tx2"/>
                </a:solidFill>
              </a:rPr>
              <a:t>CSS stands for Cascading Style Sheets. It is used to design the elements or structure made with the help of HTML. </a:t>
            </a:r>
          </a:p>
          <a:p>
            <a:pPr algn="just"/>
            <a:r>
              <a:rPr lang="en-US" sz="1800" dirty="0" smtClean="0">
                <a:solidFill>
                  <a:schemeClr val="tx2"/>
                </a:solidFill>
              </a:rPr>
              <a:t>It is used to provide the better User Interface to the website and eye-catchy look. This style sheet language also allows you to add effects or animations to your website. Without CSS, your website will appear as a plain HTML page.</a:t>
            </a:r>
          </a:p>
          <a:p>
            <a:pPr algn="just"/>
            <a:r>
              <a:rPr lang="en-US" sz="1800" dirty="0" smtClean="0">
                <a:solidFill>
                  <a:schemeClr val="tx2"/>
                </a:solidFill>
              </a:rPr>
              <a:t>Bootstrap is a front-end framework for faster and easier web development. Bootstrap is a free and open-source tool collection for creating responsive websites and web applications.</a:t>
            </a:r>
          </a:p>
          <a:p>
            <a:pPr algn="just"/>
            <a:r>
              <a:rPr lang="en-US" sz="1800" dirty="0" smtClean="0">
                <a:solidFill>
                  <a:schemeClr val="tx2"/>
                </a:solidFill>
              </a:rPr>
              <a:t>Bootstrap is a CSS framework which helps in reducing the work with CSS which result in compact code and time saving.</a:t>
            </a:r>
          </a:p>
          <a:p>
            <a:pPr algn="just"/>
            <a:endParaRPr lang="en-US" sz="1800" dirty="0">
              <a:solidFill>
                <a:schemeClr val="tx2"/>
              </a:solidFill>
            </a:endParaRPr>
          </a:p>
        </p:txBody>
      </p:sp>
      <p:pic>
        <p:nvPicPr>
          <p:cNvPr id="4" name="Picture 3" descr="css-logo.jpg"/>
          <p:cNvPicPr/>
          <p:nvPr/>
        </p:nvPicPr>
        <p:blipFill>
          <a:blip r:embed="rId2" cstate="print"/>
          <a:stretch>
            <a:fillRect/>
          </a:stretch>
        </p:blipFill>
        <p:spPr>
          <a:xfrm rot="537046">
            <a:off x="6769521" y="1701549"/>
            <a:ext cx="1823294" cy="1954703"/>
          </a:xfrm>
          <a:prstGeom prst="rect">
            <a:avLst/>
          </a:prstGeom>
        </p:spPr>
      </p:pic>
      <p:pic>
        <p:nvPicPr>
          <p:cNvPr id="5" name="Picture 4" descr="bed30ddfa5d434e827c775ac9a3b0d38.jpg"/>
          <p:cNvPicPr>
            <a:picLocks noChangeAspect="1"/>
          </p:cNvPicPr>
          <p:nvPr/>
        </p:nvPicPr>
        <p:blipFill>
          <a:blip r:embed="rId3"/>
          <a:stretch>
            <a:fillRect/>
          </a:stretch>
        </p:blipFill>
        <p:spPr>
          <a:xfrm rot="20779976">
            <a:off x="6511177" y="4061584"/>
            <a:ext cx="2285992" cy="228599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27111"/>
          </a:xfrm>
        </p:spPr>
        <p:txBody>
          <a:bodyPr/>
          <a:lstStyle/>
          <a:p>
            <a:r>
              <a:rPr lang="en-US" dirty="0" smtClean="0">
                <a:solidFill>
                  <a:srgbClr val="E23258"/>
                </a:solidFill>
                <a:latin typeface="Bahnschrift Condensed" pitchFamily="34" charset="0"/>
              </a:rPr>
              <a:t>JavaScript/</a:t>
            </a:r>
            <a:r>
              <a:rPr lang="en-US" dirty="0" err="1" smtClean="0">
                <a:solidFill>
                  <a:srgbClr val="E23258"/>
                </a:solidFill>
                <a:latin typeface="Bahnschrift Condensed" pitchFamily="34" charset="0"/>
              </a:rPr>
              <a:t>JQuery</a:t>
            </a:r>
            <a:endParaRPr lang="en-US" dirty="0">
              <a:solidFill>
                <a:srgbClr val="E23258"/>
              </a:solidFill>
              <a:latin typeface="Bahnschrift Condensed" pitchFamily="34" charset="0"/>
            </a:endParaRPr>
          </a:p>
        </p:txBody>
      </p:sp>
      <p:sp>
        <p:nvSpPr>
          <p:cNvPr id="3" name="Content Placeholder 2"/>
          <p:cNvSpPr>
            <a:spLocks noGrp="1"/>
          </p:cNvSpPr>
          <p:nvPr>
            <p:ph idx="1"/>
          </p:nvPr>
        </p:nvSpPr>
        <p:spPr>
          <a:xfrm>
            <a:off x="2643174" y="1571612"/>
            <a:ext cx="6286544" cy="5286388"/>
          </a:xfrm>
        </p:spPr>
        <p:txBody>
          <a:bodyPr/>
          <a:lstStyle/>
          <a:p>
            <a:pPr algn="just"/>
            <a:r>
              <a:rPr lang="en-US" sz="1800" dirty="0" smtClean="0">
                <a:solidFill>
                  <a:schemeClr val="tx2"/>
                </a:solidFill>
              </a:rPr>
              <a:t>JavaScript is used to provide the interactivity among the different modules of the website with dynamic features. All the validations in the login or signup form are done by JS. </a:t>
            </a:r>
          </a:p>
          <a:p>
            <a:pPr algn="just"/>
            <a:r>
              <a:rPr lang="en-US" sz="1800" dirty="0" smtClean="0">
                <a:solidFill>
                  <a:schemeClr val="tx2"/>
                </a:solidFill>
              </a:rPr>
              <a:t>JavaScript is high-level, dynamic and browser interpreted programming language, supported by all modern web browsers. JavaScript is also being used widely in game development and Mobile application development.</a:t>
            </a:r>
          </a:p>
          <a:p>
            <a:pPr algn="just"/>
            <a:r>
              <a:rPr lang="en-US" sz="1800" dirty="0" err="1" smtClean="0">
                <a:solidFill>
                  <a:schemeClr val="tx2"/>
                </a:solidFill>
              </a:rPr>
              <a:t>JQuery</a:t>
            </a:r>
            <a:r>
              <a:rPr lang="en-US" sz="1800" dirty="0" smtClean="0">
                <a:solidFill>
                  <a:schemeClr val="tx2"/>
                </a:solidFill>
              </a:rPr>
              <a:t> is a fast, small, and feature-rich JavaScript library. It makes things like HTML document traversal and manipulation, event handling, animation, and Ajax much simpler with an easy-to-use API that works across a multitude of browsers.</a:t>
            </a:r>
          </a:p>
          <a:p>
            <a:pPr algn="just"/>
            <a:r>
              <a:rPr lang="en-US" sz="1800" dirty="0" smtClean="0">
                <a:solidFill>
                  <a:schemeClr val="tx2"/>
                </a:solidFill>
              </a:rPr>
              <a:t> With a combination of versatility and extensibility, </a:t>
            </a:r>
            <a:r>
              <a:rPr lang="en-US" sz="1800" dirty="0" err="1" smtClean="0">
                <a:solidFill>
                  <a:schemeClr val="tx2"/>
                </a:solidFill>
              </a:rPr>
              <a:t>JQuery</a:t>
            </a:r>
            <a:r>
              <a:rPr lang="en-US" sz="1800" dirty="0" smtClean="0">
                <a:solidFill>
                  <a:schemeClr val="tx2"/>
                </a:solidFill>
              </a:rPr>
              <a:t> has changed the way that millions of people write JavaScript.</a:t>
            </a:r>
            <a:endParaRPr lang="en-US" sz="1800" dirty="0">
              <a:solidFill>
                <a:schemeClr val="tx2"/>
              </a:solidFill>
            </a:endParaRPr>
          </a:p>
        </p:txBody>
      </p:sp>
      <p:pic>
        <p:nvPicPr>
          <p:cNvPr id="4" name="Picture 3" descr="js-logo.jpg"/>
          <p:cNvPicPr/>
          <p:nvPr/>
        </p:nvPicPr>
        <p:blipFill>
          <a:blip r:embed="rId2" cstate="print"/>
          <a:stretch>
            <a:fillRect/>
          </a:stretch>
        </p:blipFill>
        <p:spPr>
          <a:xfrm rot="20382972">
            <a:off x="640096" y="1962800"/>
            <a:ext cx="1781549" cy="1951001"/>
          </a:xfrm>
          <a:prstGeom prst="rect">
            <a:avLst/>
          </a:prstGeom>
        </p:spPr>
      </p:pic>
      <p:pic>
        <p:nvPicPr>
          <p:cNvPr id="5" name="Picture 4" descr="1_QR2SBNwG75LyY5uwqWpN3A.png"/>
          <p:cNvPicPr>
            <a:picLocks noChangeAspect="1"/>
          </p:cNvPicPr>
          <p:nvPr/>
        </p:nvPicPr>
        <p:blipFill>
          <a:blip r:embed="rId3"/>
          <a:stretch>
            <a:fillRect/>
          </a:stretch>
        </p:blipFill>
        <p:spPr>
          <a:xfrm rot="795783">
            <a:off x="544707" y="4255294"/>
            <a:ext cx="1829791" cy="1990309"/>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5">
  <a:themeElements>
    <a:clrScheme name="Office Them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Office Them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Office Them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Office Them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Office Them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Office Them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Office Them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Office Them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Office Them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Theme5</Template>
  <TotalTime>210</TotalTime>
  <Words>805</Words>
  <Application>Microsoft Office PowerPoint</Application>
  <PresentationFormat>On-screen Show (4:3)</PresentationFormat>
  <Paragraphs>73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Theme5</vt:lpstr>
      <vt:lpstr>Mini Project Presentation</vt:lpstr>
      <vt:lpstr>BetterYou</vt:lpstr>
      <vt:lpstr>Our Idea</vt:lpstr>
      <vt:lpstr>Slide 4</vt:lpstr>
      <vt:lpstr>Technologies Used</vt:lpstr>
      <vt:lpstr>Visual Studio Code</vt:lpstr>
      <vt:lpstr>HTML</vt:lpstr>
      <vt:lpstr>CSS/Bootstrap</vt:lpstr>
      <vt:lpstr>JavaScript/JQuery</vt:lpstr>
      <vt:lpstr>UI PATH</vt:lpstr>
      <vt:lpstr>Slide 11</vt:lpstr>
      <vt:lpstr>Landing Page</vt:lpstr>
      <vt:lpstr>Top Brands Section</vt:lpstr>
      <vt:lpstr>Health Category Section</vt:lpstr>
      <vt:lpstr>Brand Product Page</vt:lpstr>
      <vt:lpstr>Popular Categories Page</vt:lpstr>
      <vt:lpstr>Webscrapping</vt:lpstr>
      <vt:lpstr>Add to Cart UI</vt:lpstr>
      <vt:lpstr>Checkout Page</vt:lpstr>
      <vt:lpstr>Order Confirmation Page</vt:lpstr>
      <vt:lpstr>Link for the Website Code: https://github.com/nidhijaincs18/BetterYou</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Radhika Bansal</dc:creator>
  <cp:lastModifiedBy>Radhika Bansal</cp:lastModifiedBy>
  <cp:revision>23</cp:revision>
  <dcterms:created xsi:type="dcterms:W3CDTF">2021-04-21T10:20:14Z</dcterms:created>
  <dcterms:modified xsi:type="dcterms:W3CDTF">2021-04-21T13:52:32Z</dcterms:modified>
</cp:coreProperties>
</file>