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4508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801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78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526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2832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38450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5687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393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662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021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12/6/2020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897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12/6/2020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339033435"/>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844A79E-A1D2-45E5-ADEC-386962244868}"/>
              </a:ext>
            </a:extLst>
          </p:cNvPr>
          <p:cNvSpPr>
            <a:spLocks noGrp="1"/>
          </p:cNvSpPr>
          <p:nvPr>
            <p:ph type="ctrTitle"/>
          </p:nvPr>
        </p:nvSpPr>
        <p:spPr>
          <a:xfrm>
            <a:off x="6857999" y="753764"/>
            <a:ext cx="4572000" cy="1778422"/>
          </a:xfrm>
        </p:spPr>
        <p:txBody>
          <a:bodyPr>
            <a:normAutofit fontScale="90000"/>
          </a:bodyPr>
          <a:lstStyle/>
          <a:p>
            <a:pPr algn="l"/>
            <a:r>
              <a:rPr lang="en-US" sz="4400" dirty="0">
                <a:latin typeface="Algerian" panose="04020705040A02060702" pitchFamily="82" charset="0"/>
              </a:rPr>
              <a:t>Full Stack Project Presentation</a:t>
            </a:r>
            <a:endParaRPr lang="en-IN" sz="4400" dirty="0">
              <a:latin typeface="Algerian" panose="04020705040A02060702" pitchFamily="82" charset="0"/>
            </a:endParaRPr>
          </a:p>
        </p:txBody>
      </p:sp>
      <p:sp>
        <p:nvSpPr>
          <p:cNvPr id="3" name="Subtitle 2">
            <a:extLst>
              <a:ext uri="{FF2B5EF4-FFF2-40B4-BE49-F238E27FC236}">
                <a16:creationId xmlns:a16="http://schemas.microsoft.com/office/drawing/2014/main" id="{DEEA26BD-5EC4-4122-8866-B2F883B6DF6B}"/>
              </a:ext>
            </a:extLst>
          </p:cNvPr>
          <p:cNvSpPr>
            <a:spLocks noGrp="1"/>
          </p:cNvSpPr>
          <p:nvPr>
            <p:ph type="subTitle" idx="1"/>
          </p:nvPr>
        </p:nvSpPr>
        <p:spPr>
          <a:xfrm>
            <a:off x="6857999" y="2729132"/>
            <a:ext cx="5099539" cy="3366867"/>
          </a:xfrm>
        </p:spPr>
        <p:txBody>
          <a:bodyPr>
            <a:normAutofit/>
          </a:bodyPr>
          <a:lstStyle/>
          <a:p>
            <a:pPr algn="l">
              <a:lnSpc>
                <a:spcPct val="115000"/>
              </a:lnSpc>
            </a:pPr>
            <a:r>
              <a:rPr lang="en-US" sz="2200" dirty="0"/>
              <a:t>               </a:t>
            </a:r>
            <a:r>
              <a:rPr lang="en-US" sz="3200" dirty="0" err="1">
                <a:solidFill>
                  <a:srgbClr val="FFFFFF"/>
                </a:solidFill>
                <a:highlight>
                  <a:srgbClr val="808080"/>
                </a:highlight>
                <a:latin typeface="Cooper Black" panose="0208090404030B020404" pitchFamily="18" charset="0"/>
              </a:rPr>
              <a:t>EnVoyageant</a:t>
            </a:r>
            <a:endParaRPr lang="en-US" sz="3200" dirty="0">
              <a:solidFill>
                <a:srgbClr val="FFFFFF"/>
              </a:solidFill>
              <a:highlight>
                <a:srgbClr val="808080"/>
              </a:highlight>
              <a:latin typeface="Cooper Black" panose="0208090404030B020404" pitchFamily="18" charset="0"/>
            </a:endParaRPr>
          </a:p>
          <a:p>
            <a:pPr algn="l">
              <a:lnSpc>
                <a:spcPct val="115000"/>
              </a:lnSpc>
            </a:pPr>
            <a:r>
              <a:rPr lang="en-US" sz="2200" dirty="0">
                <a:solidFill>
                  <a:srgbClr val="FFFFFF"/>
                </a:solidFill>
                <a:latin typeface="Georgia" panose="02040502050405020303" pitchFamily="18" charset="0"/>
              </a:rPr>
              <a:t>Made By:                       Submitted To:</a:t>
            </a:r>
          </a:p>
          <a:p>
            <a:pPr algn="l">
              <a:lnSpc>
                <a:spcPct val="115000"/>
              </a:lnSpc>
            </a:pPr>
            <a:r>
              <a:rPr lang="en-US" sz="2200" dirty="0">
                <a:solidFill>
                  <a:srgbClr val="FFFFFF"/>
                </a:solidFill>
                <a:latin typeface="Georgia" panose="02040502050405020303" pitchFamily="18" charset="0"/>
              </a:rPr>
              <a:t>Nidhi Jain-A                 Pankaj Kapoor</a:t>
            </a:r>
          </a:p>
          <a:p>
            <a:pPr algn="l">
              <a:lnSpc>
                <a:spcPct val="115000"/>
              </a:lnSpc>
            </a:pPr>
            <a:r>
              <a:rPr lang="en-US" sz="2200" dirty="0">
                <a:solidFill>
                  <a:srgbClr val="FFFFFF"/>
                </a:solidFill>
                <a:latin typeface="Georgia" panose="02040502050405020303" pitchFamily="18" charset="0"/>
              </a:rPr>
              <a:t>Radhika Bansal-A</a:t>
            </a:r>
          </a:p>
          <a:p>
            <a:pPr algn="l">
              <a:lnSpc>
                <a:spcPct val="115000"/>
              </a:lnSpc>
            </a:pPr>
            <a:r>
              <a:rPr lang="en-US" sz="2200" dirty="0">
                <a:solidFill>
                  <a:srgbClr val="FFFFFF"/>
                </a:solidFill>
                <a:latin typeface="Georgia" panose="02040502050405020303" pitchFamily="18" charset="0"/>
              </a:rPr>
              <a:t>Sakshi Bhardwaj-A</a:t>
            </a:r>
          </a:p>
        </p:txBody>
      </p:sp>
      <p:pic>
        <p:nvPicPr>
          <p:cNvPr id="4" name="Picture 3">
            <a:extLst>
              <a:ext uri="{FF2B5EF4-FFF2-40B4-BE49-F238E27FC236}">
                <a16:creationId xmlns:a16="http://schemas.microsoft.com/office/drawing/2014/main" id="{FB59DC2D-CD76-4A80-9EA1-C2D2020006A7}"/>
              </a:ext>
            </a:extLst>
          </p:cNvPr>
          <p:cNvPicPr>
            <a:picLocks noChangeAspect="1"/>
          </p:cNvPicPr>
          <p:nvPr/>
        </p:nvPicPr>
        <p:blipFill rotWithShape="1">
          <a:blip r:embed="rId2"/>
          <a:srcRect l="7455" r="3" b="3"/>
          <a:stretch/>
        </p:blipFill>
        <p:spPr>
          <a:xfrm>
            <a:off x="2" y="-52999"/>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7" name="Picture 6">
            <a:extLst>
              <a:ext uri="{FF2B5EF4-FFF2-40B4-BE49-F238E27FC236}">
                <a16:creationId xmlns:a16="http://schemas.microsoft.com/office/drawing/2014/main" id="{2EDB3775-47F8-4B47-A567-8178B8B7D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36725">
            <a:off x="369292" y="1004954"/>
            <a:ext cx="5853925" cy="48056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22600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3F9F-25F6-49BE-BB8B-1EF7ABE41AE1}"/>
              </a:ext>
            </a:extLst>
          </p:cNvPr>
          <p:cNvSpPr>
            <a:spLocks noGrp="1"/>
          </p:cNvSpPr>
          <p:nvPr>
            <p:ph type="title"/>
          </p:nvPr>
        </p:nvSpPr>
        <p:spPr/>
        <p:txBody>
          <a:bodyPr/>
          <a:lstStyle/>
          <a:p>
            <a:r>
              <a:rPr lang="en-US" dirty="0">
                <a:latin typeface="Century Schoolbook" panose="02040604050505020304" pitchFamily="18" charset="0"/>
              </a:rPr>
              <a:t>View of hotel webpage</a:t>
            </a:r>
            <a:endParaRPr lang="en-IN" dirty="0">
              <a:latin typeface="Century Schoolbook" panose="02040604050505020304" pitchFamily="18" charset="0"/>
            </a:endParaRPr>
          </a:p>
        </p:txBody>
      </p:sp>
      <p:pic>
        <p:nvPicPr>
          <p:cNvPr id="4" name="Picture 3">
            <a:extLst>
              <a:ext uri="{FF2B5EF4-FFF2-40B4-BE49-F238E27FC236}">
                <a16:creationId xmlns:a16="http://schemas.microsoft.com/office/drawing/2014/main" id="{AF068506-EA23-4576-AC0E-1218BB603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961322"/>
            <a:ext cx="10369826" cy="4558748"/>
          </a:xfrm>
          <a:prstGeom prst="rect">
            <a:avLst/>
          </a:prstGeom>
        </p:spPr>
      </p:pic>
    </p:spTree>
    <p:extLst>
      <p:ext uri="{BB962C8B-B14F-4D97-AF65-F5344CB8AC3E}">
        <p14:creationId xmlns:p14="http://schemas.microsoft.com/office/powerpoint/2010/main" val="194345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3F58-842C-4804-89D7-04080BB3EDCD}"/>
              </a:ext>
            </a:extLst>
          </p:cNvPr>
          <p:cNvSpPr>
            <a:spLocks noGrp="1"/>
          </p:cNvSpPr>
          <p:nvPr>
            <p:ph type="title"/>
          </p:nvPr>
        </p:nvSpPr>
        <p:spPr>
          <a:xfrm>
            <a:off x="762000" y="762000"/>
            <a:ext cx="10668000" cy="1013791"/>
          </a:xfrm>
        </p:spPr>
        <p:txBody>
          <a:bodyPr/>
          <a:lstStyle/>
          <a:p>
            <a:r>
              <a:rPr lang="en-US" dirty="0">
                <a:latin typeface="Century Schoolbook" panose="02040604050505020304" pitchFamily="18" charset="0"/>
              </a:rPr>
              <a:t>View of contact page</a:t>
            </a:r>
            <a:endParaRPr lang="en-IN" dirty="0">
              <a:latin typeface="Century Schoolbook" panose="02040604050505020304" pitchFamily="18" charset="0"/>
            </a:endParaRPr>
          </a:p>
        </p:txBody>
      </p:sp>
      <p:pic>
        <p:nvPicPr>
          <p:cNvPr id="4" name="Picture 3">
            <a:extLst>
              <a:ext uri="{FF2B5EF4-FFF2-40B4-BE49-F238E27FC236}">
                <a16:creationId xmlns:a16="http://schemas.microsoft.com/office/drawing/2014/main" id="{4124E561-2F80-4981-904D-65905E57D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9775"/>
            <a:ext cx="10422835" cy="4696018"/>
          </a:xfrm>
          <a:prstGeom prst="rect">
            <a:avLst/>
          </a:prstGeom>
        </p:spPr>
      </p:pic>
    </p:spTree>
    <p:extLst>
      <p:ext uri="{BB962C8B-B14F-4D97-AF65-F5344CB8AC3E}">
        <p14:creationId xmlns:p14="http://schemas.microsoft.com/office/powerpoint/2010/main" val="15931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C0E3C7-235B-4D4C-BC15-C4C2835C1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226" y="569844"/>
            <a:ext cx="9289774" cy="52743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273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EA6C-4A3E-490E-B875-B5EA9AE32BF7}"/>
              </a:ext>
            </a:extLst>
          </p:cNvPr>
          <p:cNvSpPr>
            <a:spLocks noGrp="1"/>
          </p:cNvSpPr>
          <p:nvPr>
            <p:ph type="title"/>
          </p:nvPr>
        </p:nvSpPr>
        <p:spPr>
          <a:xfrm>
            <a:off x="954156" y="762000"/>
            <a:ext cx="10475843" cy="1106557"/>
          </a:xfrm>
        </p:spPr>
        <p:txBody>
          <a:bodyPr/>
          <a:lstStyle/>
          <a:p>
            <a:r>
              <a:rPr lang="en-US" dirty="0">
                <a:latin typeface="Century Schoolbook" panose="02040604050505020304" pitchFamily="18" charset="0"/>
              </a:rPr>
              <a:t>Objective</a:t>
            </a:r>
            <a:endParaRPr lang="en-IN" dirty="0">
              <a:latin typeface="Century Schoolbook" panose="02040604050505020304" pitchFamily="18" charset="0"/>
            </a:endParaRPr>
          </a:p>
        </p:txBody>
      </p:sp>
      <p:sp>
        <p:nvSpPr>
          <p:cNvPr id="3" name="Content Placeholder 2">
            <a:extLst>
              <a:ext uri="{FF2B5EF4-FFF2-40B4-BE49-F238E27FC236}">
                <a16:creationId xmlns:a16="http://schemas.microsoft.com/office/drawing/2014/main" id="{541828D7-0918-454C-9035-8ED09B0C4DDC}"/>
              </a:ext>
            </a:extLst>
          </p:cNvPr>
          <p:cNvSpPr>
            <a:spLocks noGrp="1"/>
          </p:cNvSpPr>
          <p:nvPr>
            <p:ph idx="1"/>
          </p:nvPr>
        </p:nvSpPr>
        <p:spPr>
          <a:xfrm>
            <a:off x="762000" y="1868558"/>
            <a:ext cx="10668000" cy="4235526"/>
          </a:xfrm>
        </p:spPr>
        <p:txBody>
          <a:bodyPr>
            <a:normAutofit/>
          </a:bodyPr>
          <a:lstStyle/>
          <a:p>
            <a:r>
              <a:rPr lang="en-US" dirty="0">
                <a:solidFill>
                  <a:srgbClr val="FFFFFF"/>
                </a:solidFill>
                <a:latin typeface="Gabriola" panose="04040605051002020D02" pitchFamily="82" charset="0"/>
              </a:rPr>
              <a:t>To build a travelling website which contain all the information about tourist destination and provide the client all the relevant information.</a:t>
            </a:r>
          </a:p>
          <a:p>
            <a:r>
              <a:rPr lang="en-US" dirty="0">
                <a:solidFill>
                  <a:srgbClr val="FFFFFF"/>
                </a:solidFill>
                <a:latin typeface="Gabriola" panose="04040605051002020D02" pitchFamily="82" charset="0"/>
              </a:rPr>
              <a:t>This site will provide users with the right information at the right time and with the enormous facilities.</a:t>
            </a:r>
          </a:p>
          <a:p>
            <a:r>
              <a:rPr lang="en-US" dirty="0">
                <a:solidFill>
                  <a:srgbClr val="FFFFFF"/>
                </a:solidFill>
                <a:latin typeface="Gabriola" panose="04040605051002020D02" pitchFamily="82" charset="0"/>
              </a:rPr>
              <a:t>This site will intent to connect with the audience elegantly.</a:t>
            </a:r>
          </a:p>
          <a:p>
            <a:endParaRPr lang="en-IN" dirty="0"/>
          </a:p>
        </p:txBody>
      </p:sp>
      <p:pic>
        <p:nvPicPr>
          <p:cNvPr id="5" name="Picture 4">
            <a:extLst>
              <a:ext uri="{FF2B5EF4-FFF2-40B4-BE49-F238E27FC236}">
                <a16:creationId xmlns:a16="http://schemas.microsoft.com/office/drawing/2014/main" id="{7CD4D0A3-5480-4F58-96D6-A5D714B36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82467">
            <a:off x="7557825" y="3939645"/>
            <a:ext cx="4451209" cy="2507003"/>
          </a:xfrm>
          <a:prstGeom prst="snip2DiagRect">
            <a:avLst>
              <a:gd name="adj1" fmla="val 4625"/>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709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5EC9-7671-4835-87C4-E4D758433247}"/>
              </a:ext>
            </a:extLst>
          </p:cNvPr>
          <p:cNvSpPr>
            <a:spLocks noGrp="1"/>
          </p:cNvSpPr>
          <p:nvPr>
            <p:ph type="title"/>
          </p:nvPr>
        </p:nvSpPr>
        <p:spPr/>
        <p:txBody>
          <a:bodyPr>
            <a:normAutofit/>
          </a:bodyPr>
          <a:lstStyle/>
          <a:p>
            <a:r>
              <a:rPr lang="en-US" sz="4400" dirty="0">
                <a:latin typeface="Century Schoolbook" panose="02040604050505020304" pitchFamily="18" charset="0"/>
              </a:rPr>
              <a:t>Motivation</a:t>
            </a:r>
            <a:endParaRPr lang="en-IN" sz="4400" dirty="0">
              <a:latin typeface="Century Schoolbook" panose="02040604050505020304" pitchFamily="18" charset="0"/>
            </a:endParaRPr>
          </a:p>
        </p:txBody>
      </p:sp>
      <p:pic>
        <p:nvPicPr>
          <p:cNvPr id="6" name="Content Placeholder 5">
            <a:extLst>
              <a:ext uri="{FF2B5EF4-FFF2-40B4-BE49-F238E27FC236}">
                <a16:creationId xmlns:a16="http://schemas.microsoft.com/office/drawing/2014/main" id="{6AC05536-BA82-46AB-81E6-5A9004B9E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0" y="1524000"/>
            <a:ext cx="6096000" cy="3810000"/>
          </a:xfrm>
        </p:spPr>
      </p:pic>
      <p:sp>
        <p:nvSpPr>
          <p:cNvPr id="4" name="Text Placeholder 3">
            <a:extLst>
              <a:ext uri="{FF2B5EF4-FFF2-40B4-BE49-F238E27FC236}">
                <a16:creationId xmlns:a16="http://schemas.microsoft.com/office/drawing/2014/main" id="{4A43154A-15BD-47A7-981C-0989C7E3769E}"/>
              </a:ext>
            </a:extLst>
          </p:cNvPr>
          <p:cNvSpPr>
            <a:spLocks noGrp="1"/>
          </p:cNvSpPr>
          <p:nvPr>
            <p:ph type="body" sz="half" idx="2"/>
          </p:nvPr>
        </p:nvSpPr>
        <p:spPr>
          <a:xfrm>
            <a:off x="762000" y="1524000"/>
            <a:ext cx="3810000" cy="4572001"/>
          </a:xfrm>
        </p:spPr>
        <p:txBody>
          <a:bodyPr>
            <a:normAutofit/>
          </a:bodyPr>
          <a:lstStyle/>
          <a:p>
            <a:pPr marL="285750" indent="-285750">
              <a:buFont typeface="Wingdings" panose="05000000000000000000" pitchFamily="2" charset="2"/>
              <a:buChar char="q"/>
            </a:pPr>
            <a:r>
              <a:rPr lang="en-US" sz="2000" dirty="0">
                <a:solidFill>
                  <a:srgbClr val="FFFFFF"/>
                </a:solidFill>
                <a:latin typeface="Gabriola" panose="04040605051002020D02" pitchFamily="82" charset="0"/>
              </a:rPr>
              <a:t>when people visit such places they do not have any idea of that place so anyone can mislead them and misguide them.</a:t>
            </a:r>
          </a:p>
          <a:p>
            <a:pPr marL="285750" indent="-285750">
              <a:buFont typeface="Wingdings" panose="05000000000000000000" pitchFamily="2" charset="2"/>
              <a:buChar char="q"/>
            </a:pPr>
            <a:r>
              <a:rPr lang="en-US" sz="2000" dirty="0">
                <a:solidFill>
                  <a:srgbClr val="FFFFFF"/>
                </a:solidFill>
                <a:latin typeface="Gabriola" panose="04040605051002020D02" pitchFamily="82" charset="0"/>
              </a:rPr>
              <a:t>This prove us to build this website as it will contain all the relevant information about that particular place.</a:t>
            </a:r>
          </a:p>
          <a:p>
            <a:pPr marL="285750" indent="-285750">
              <a:buFont typeface="Wingdings" panose="05000000000000000000" pitchFamily="2" charset="2"/>
              <a:buChar char="q"/>
            </a:pPr>
            <a:r>
              <a:rPr lang="en-US" sz="2000" dirty="0">
                <a:solidFill>
                  <a:srgbClr val="FFFFFF"/>
                </a:solidFill>
                <a:latin typeface="Gabriola" panose="04040605051002020D02" pitchFamily="82" charset="0"/>
              </a:rPr>
              <a:t>It will help them and also they will get interested to visit and know about such places.</a:t>
            </a:r>
            <a:endParaRPr lang="en-IN" sz="2000" dirty="0">
              <a:solidFill>
                <a:srgbClr val="FFFFFF"/>
              </a:solidFill>
              <a:latin typeface="Gabriola" panose="04040605051002020D02" pitchFamily="82" charset="0"/>
            </a:endParaRPr>
          </a:p>
        </p:txBody>
      </p:sp>
    </p:spTree>
    <p:extLst>
      <p:ext uri="{BB962C8B-B14F-4D97-AF65-F5344CB8AC3E}">
        <p14:creationId xmlns:p14="http://schemas.microsoft.com/office/powerpoint/2010/main" val="93381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2A48-0D48-4ECA-96C2-112B4CC07CE7}"/>
              </a:ext>
            </a:extLst>
          </p:cNvPr>
          <p:cNvSpPr>
            <a:spLocks noGrp="1"/>
          </p:cNvSpPr>
          <p:nvPr>
            <p:ph type="title"/>
          </p:nvPr>
        </p:nvSpPr>
        <p:spPr/>
        <p:txBody>
          <a:bodyPr>
            <a:normAutofit/>
          </a:bodyPr>
          <a:lstStyle/>
          <a:p>
            <a:r>
              <a:rPr lang="en-US" sz="3600" dirty="0">
                <a:latin typeface="Century Schoolbook" panose="02040604050505020304" pitchFamily="18" charset="0"/>
              </a:rPr>
              <a:t>Technology used</a:t>
            </a:r>
            <a:br>
              <a:rPr lang="en-US" sz="3600" dirty="0">
                <a:latin typeface="Century Schoolbook" panose="02040604050505020304" pitchFamily="18" charset="0"/>
              </a:rPr>
            </a:br>
            <a:r>
              <a:rPr lang="en-US" sz="3600" dirty="0">
                <a:latin typeface="Century Schoolbook" panose="02040604050505020304" pitchFamily="18" charset="0"/>
              </a:rPr>
              <a:t>Web Developing </a:t>
            </a:r>
            <a:endParaRPr lang="en-IN" sz="3600" dirty="0">
              <a:latin typeface="Century Schoolbook" panose="02040604050505020304" pitchFamily="18" charset="0"/>
            </a:endParaRPr>
          </a:p>
        </p:txBody>
      </p:sp>
      <p:pic>
        <p:nvPicPr>
          <p:cNvPr id="6" name="Content Placeholder 5">
            <a:extLst>
              <a:ext uri="{FF2B5EF4-FFF2-40B4-BE49-F238E27FC236}">
                <a16:creationId xmlns:a16="http://schemas.microsoft.com/office/drawing/2014/main" id="{B5696A6B-4EA9-4B6A-970E-27DC511B1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0" y="1142999"/>
            <a:ext cx="6096000" cy="44361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BAFA0CB9-0456-4812-A934-1B8CEDD379CB}"/>
              </a:ext>
            </a:extLst>
          </p:cNvPr>
          <p:cNvSpPr>
            <a:spLocks noGrp="1"/>
          </p:cNvSpPr>
          <p:nvPr>
            <p:ph type="body" sz="half" idx="2"/>
          </p:nvPr>
        </p:nvSpPr>
        <p:spPr/>
        <p:txBody>
          <a:bodyPr>
            <a:normAutofit/>
          </a:bodyPr>
          <a:lstStyle/>
          <a:p>
            <a:pPr marL="285750" indent="-285750">
              <a:buFont typeface="Wingdings" panose="05000000000000000000" pitchFamily="2" charset="2"/>
              <a:buChar char="v"/>
            </a:pPr>
            <a:r>
              <a:rPr lang="en-US" sz="2800" dirty="0">
                <a:solidFill>
                  <a:srgbClr val="FFFFFF"/>
                </a:solidFill>
                <a:latin typeface="Gabriola" panose="04040605051002020D02" pitchFamily="82" charset="0"/>
              </a:rPr>
              <a:t>Html</a:t>
            </a:r>
          </a:p>
          <a:p>
            <a:pPr marL="285750" indent="-285750">
              <a:buFont typeface="Wingdings" panose="05000000000000000000" pitchFamily="2" charset="2"/>
              <a:buChar char="v"/>
            </a:pPr>
            <a:r>
              <a:rPr lang="en-US" sz="2800" dirty="0">
                <a:solidFill>
                  <a:srgbClr val="FFFFFF"/>
                </a:solidFill>
                <a:latin typeface="Gabriola" panose="04040605051002020D02" pitchFamily="82" charset="0"/>
              </a:rPr>
              <a:t>Cascading Style sheet</a:t>
            </a:r>
          </a:p>
          <a:p>
            <a:pPr marL="285750" indent="-285750">
              <a:buFont typeface="Wingdings" panose="05000000000000000000" pitchFamily="2" charset="2"/>
              <a:buChar char="v"/>
            </a:pPr>
            <a:r>
              <a:rPr lang="en-US" sz="2800" dirty="0">
                <a:solidFill>
                  <a:srgbClr val="FFFFFF"/>
                </a:solidFill>
                <a:latin typeface="Gabriola" panose="04040605051002020D02" pitchFamily="82" charset="0"/>
              </a:rPr>
              <a:t>JavaScript</a:t>
            </a:r>
          </a:p>
          <a:p>
            <a:pPr marL="285750" indent="-285750">
              <a:buFont typeface="Wingdings" panose="05000000000000000000" pitchFamily="2" charset="2"/>
              <a:buChar char="v"/>
            </a:pPr>
            <a:r>
              <a:rPr lang="en-US" sz="2800" dirty="0" err="1">
                <a:solidFill>
                  <a:srgbClr val="FFFFFF"/>
                </a:solidFill>
                <a:latin typeface="Gabriola" panose="04040605051002020D02" pitchFamily="82" charset="0"/>
              </a:rPr>
              <a:t>JQuery</a:t>
            </a:r>
            <a:endParaRPr lang="en-IN" sz="2800" dirty="0">
              <a:solidFill>
                <a:srgbClr val="FFFFFF"/>
              </a:solidFill>
              <a:latin typeface="Gabriola" panose="04040605051002020D02" pitchFamily="82" charset="0"/>
            </a:endParaRPr>
          </a:p>
        </p:txBody>
      </p:sp>
    </p:spTree>
    <p:extLst>
      <p:ext uri="{BB962C8B-B14F-4D97-AF65-F5344CB8AC3E}">
        <p14:creationId xmlns:p14="http://schemas.microsoft.com/office/powerpoint/2010/main" val="15076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19F2-B68A-4CDF-A01B-55CBE3CD9CBC}"/>
              </a:ext>
            </a:extLst>
          </p:cNvPr>
          <p:cNvSpPr>
            <a:spLocks noGrp="1"/>
          </p:cNvSpPr>
          <p:nvPr>
            <p:ph type="title"/>
          </p:nvPr>
        </p:nvSpPr>
        <p:spPr>
          <a:xfrm>
            <a:off x="762001" y="762000"/>
            <a:ext cx="3809999" cy="470452"/>
          </a:xfrm>
        </p:spPr>
        <p:txBody>
          <a:bodyPr>
            <a:noAutofit/>
          </a:bodyPr>
          <a:lstStyle/>
          <a:p>
            <a:r>
              <a:rPr lang="en-US" sz="4400" dirty="0">
                <a:latin typeface="Century Schoolbook" panose="02040604050505020304" pitchFamily="18" charset="0"/>
              </a:rPr>
              <a:t>Html</a:t>
            </a:r>
            <a:endParaRPr lang="en-IN" sz="4400" dirty="0">
              <a:latin typeface="Century Schoolbook" panose="02040604050505020304" pitchFamily="18" charset="0"/>
            </a:endParaRPr>
          </a:p>
        </p:txBody>
      </p:sp>
      <p:sp>
        <p:nvSpPr>
          <p:cNvPr id="4" name="Text Placeholder 3">
            <a:extLst>
              <a:ext uri="{FF2B5EF4-FFF2-40B4-BE49-F238E27FC236}">
                <a16:creationId xmlns:a16="http://schemas.microsoft.com/office/drawing/2014/main" id="{61004642-D952-4AAB-BC9B-A249187306C3}"/>
              </a:ext>
            </a:extLst>
          </p:cNvPr>
          <p:cNvSpPr>
            <a:spLocks noGrp="1"/>
          </p:cNvSpPr>
          <p:nvPr>
            <p:ph type="body" sz="half" idx="2"/>
          </p:nvPr>
        </p:nvSpPr>
        <p:spPr>
          <a:xfrm>
            <a:off x="762001" y="1497495"/>
            <a:ext cx="3809999" cy="5009321"/>
          </a:xfrm>
        </p:spPr>
        <p:txBody>
          <a:bodyPr>
            <a:normAutofit/>
          </a:bodyPr>
          <a:lstStyle/>
          <a:p>
            <a:pPr marL="285750" indent="-285750">
              <a:buFont typeface="Wingdings" panose="05000000000000000000" pitchFamily="2" charset="2"/>
              <a:buChar char="q"/>
            </a:pPr>
            <a:r>
              <a:rPr lang="en-US" sz="2000" dirty="0">
                <a:solidFill>
                  <a:srgbClr val="FFFFFF"/>
                </a:solidFill>
                <a:latin typeface="Gabriola" panose="04040605051002020D02" pitchFamily="82" charset="0"/>
              </a:rPr>
              <a:t>HTML stands for Hyper Text Markup Language. Hypertext Markup Language is the standard markup language for documents designed to be displayed in a web browser. </a:t>
            </a:r>
          </a:p>
          <a:p>
            <a:pPr marL="285750" indent="-285750">
              <a:buFont typeface="Wingdings" panose="05000000000000000000" pitchFamily="2" charset="2"/>
              <a:buChar char="q"/>
            </a:pPr>
            <a:r>
              <a:rPr lang="en-US" sz="2000" dirty="0">
                <a:solidFill>
                  <a:srgbClr val="FFFFFF"/>
                </a:solidFill>
                <a:latin typeface="Gabriola" panose="04040605051002020D02" pitchFamily="82" charset="0"/>
              </a:rPr>
              <a:t>It can be assisted by technologies such as Cascading Style Sheets and scripting languages such as JavaScript.</a:t>
            </a:r>
          </a:p>
          <a:p>
            <a:pPr marL="285750" indent="-285750">
              <a:buFont typeface="Wingdings" panose="05000000000000000000" pitchFamily="2" charset="2"/>
              <a:buChar char="q"/>
            </a:pPr>
            <a:r>
              <a:rPr lang="en-US" sz="2000" dirty="0">
                <a:solidFill>
                  <a:srgbClr val="FFFFFF"/>
                </a:solidFill>
                <a:latin typeface="Gabriola" panose="04040605051002020D02" pitchFamily="82" charset="0"/>
              </a:rPr>
              <a:t>HTML describes the structure of a Web page.</a:t>
            </a:r>
          </a:p>
          <a:p>
            <a:endParaRPr lang="en-IN" dirty="0"/>
          </a:p>
        </p:txBody>
      </p:sp>
      <p:pic>
        <p:nvPicPr>
          <p:cNvPr id="18" name="Picture Placeholder 17">
            <a:extLst>
              <a:ext uri="{FF2B5EF4-FFF2-40B4-BE49-F238E27FC236}">
                <a16:creationId xmlns:a16="http://schemas.microsoft.com/office/drawing/2014/main" id="{DDCD8479-F7F7-4FAA-992F-21632F81700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708" b="5708"/>
          <a:stretch>
            <a:fillRect/>
          </a:stretch>
        </p:blipFill>
        <p:spPr>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37747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6ED4-D6D9-43AF-95FF-0B681236FAF4}"/>
              </a:ext>
            </a:extLst>
          </p:cNvPr>
          <p:cNvSpPr>
            <a:spLocks noGrp="1"/>
          </p:cNvSpPr>
          <p:nvPr>
            <p:ph type="title"/>
          </p:nvPr>
        </p:nvSpPr>
        <p:spPr/>
        <p:txBody>
          <a:bodyPr>
            <a:normAutofit/>
          </a:bodyPr>
          <a:lstStyle/>
          <a:p>
            <a:r>
              <a:rPr lang="en-US" sz="4400" dirty="0">
                <a:latin typeface="Century Schoolbook" panose="02040604050505020304" pitchFamily="18" charset="0"/>
              </a:rPr>
              <a:t>CSS</a:t>
            </a:r>
            <a:endParaRPr lang="en-IN" sz="4400" dirty="0">
              <a:latin typeface="Century Schoolbook" panose="02040604050505020304" pitchFamily="18" charset="0"/>
            </a:endParaRPr>
          </a:p>
        </p:txBody>
      </p:sp>
      <p:pic>
        <p:nvPicPr>
          <p:cNvPr id="6" name="Picture Placeholder 5">
            <a:extLst>
              <a:ext uri="{FF2B5EF4-FFF2-40B4-BE49-F238E27FC236}">
                <a16:creationId xmlns:a16="http://schemas.microsoft.com/office/drawing/2014/main" id="{C88F9E87-51E1-4BF0-A348-A6FDD995D50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663" r="17663"/>
          <a:stretch>
            <a:fillRect/>
          </a:stretch>
        </p:blipFill>
        <p:spPr>
          <a:xfrm>
            <a:off x="5334000" y="762001"/>
            <a:ext cx="6021388" cy="4962938"/>
          </a:xfrm>
          <a:prstGeom prst="rect">
            <a:avLst/>
          </a:prstGeom>
          <a:ln w="228600" cap="sq" cmpd="thickThin">
            <a:solidFill>
              <a:srgbClr val="000000"/>
            </a:solidFill>
            <a:prstDash val="solid"/>
            <a:miter lim="800000"/>
          </a:ln>
          <a:effectLst>
            <a:innerShdw blurRad="76200">
              <a:srgbClr val="000000"/>
            </a:innerShdw>
          </a:effectLst>
        </p:spPr>
      </p:pic>
      <p:sp>
        <p:nvSpPr>
          <p:cNvPr id="4" name="Text Placeholder 3">
            <a:extLst>
              <a:ext uri="{FF2B5EF4-FFF2-40B4-BE49-F238E27FC236}">
                <a16:creationId xmlns:a16="http://schemas.microsoft.com/office/drawing/2014/main" id="{B5D27664-1EA7-43C2-BB93-C6360574AF0C}"/>
              </a:ext>
            </a:extLst>
          </p:cNvPr>
          <p:cNvSpPr>
            <a:spLocks noGrp="1"/>
          </p:cNvSpPr>
          <p:nvPr>
            <p:ph type="body" sz="half" idx="2"/>
          </p:nvPr>
        </p:nvSpPr>
        <p:spPr>
          <a:xfrm>
            <a:off x="762001" y="1417983"/>
            <a:ext cx="3809999" cy="4678017"/>
          </a:xfrm>
        </p:spPr>
        <p:txBody>
          <a:bodyPr/>
          <a:lstStyle/>
          <a:p>
            <a:pPr marL="285750" indent="-285750">
              <a:buFont typeface="Wingdings" panose="05000000000000000000" pitchFamily="2" charset="2"/>
              <a:buChar char="q"/>
            </a:pPr>
            <a:r>
              <a:rPr lang="en-US" sz="2000" dirty="0">
                <a:solidFill>
                  <a:srgbClr val="FFFFFF"/>
                </a:solidFill>
                <a:latin typeface="Gabriola" panose="04040605051002020D02" pitchFamily="82" charset="0"/>
              </a:rPr>
              <a:t>Cascading Style Sheets is a style sheet language used for describing the presentation of a document written in a markup language such as HTML.</a:t>
            </a:r>
          </a:p>
          <a:p>
            <a:pPr marL="285750" indent="-285750">
              <a:buFont typeface="Wingdings" panose="05000000000000000000" pitchFamily="2" charset="2"/>
              <a:buChar char="q"/>
            </a:pPr>
            <a:r>
              <a:rPr lang="en-US" sz="2000" b="1" dirty="0">
                <a:solidFill>
                  <a:srgbClr val="FFFFFF"/>
                </a:solidFill>
                <a:latin typeface="Gabriola" panose="04040605051002020D02" pitchFamily="82" charset="0"/>
              </a:rPr>
              <a:t>CSS</a:t>
            </a:r>
            <a:r>
              <a:rPr lang="en-US" sz="2000" dirty="0">
                <a:solidFill>
                  <a:srgbClr val="FFFFFF"/>
                </a:solidFill>
                <a:latin typeface="Gabriola" panose="04040605051002020D02" pitchFamily="82" charset="0"/>
              </a:rPr>
              <a:t> is the language for describing the presentation of Web pages, including colors, layout, and fonts. </a:t>
            </a:r>
          </a:p>
          <a:p>
            <a:pPr marL="285750" indent="-285750">
              <a:buFont typeface="Wingdings" panose="05000000000000000000" pitchFamily="2" charset="2"/>
              <a:buChar char="q"/>
            </a:pPr>
            <a:r>
              <a:rPr lang="en-US" sz="2000" b="1" dirty="0">
                <a:solidFill>
                  <a:srgbClr val="FFFFFF"/>
                </a:solidFill>
                <a:latin typeface="Gabriola" panose="04040605051002020D02" pitchFamily="82" charset="0"/>
              </a:rPr>
              <a:t>CSS</a:t>
            </a:r>
            <a:r>
              <a:rPr lang="en-US" sz="2000" dirty="0">
                <a:solidFill>
                  <a:srgbClr val="FFFFFF"/>
                </a:solidFill>
                <a:latin typeface="Gabriola" panose="04040605051002020D02" pitchFamily="82" charset="0"/>
              </a:rPr>
              <a:t> is fundamental to web design. Without it, websites </a:t>
            </a:r>
            <a:r>
              <a:rPr lang="en-US" sz="2000" b="1" dirty="0">
                <a:solidFill>
                  <a:srgbClr val="FFFFFF"/>
                </a:solidFill>
                <a:latin typeface="Gabriola" panose="04040605051002020D02" pitchFamily="82" charset="0"/>
              </a:rPr>
              <a:t>would</a:t>
            </a:r>
            <a:r>
              <a:rPr lang="en-US" sz="2000" dirty="0">
                <a:solidFill>
                  <a:srgbClr val="FFFFFF"/>
                </a:solidFill>
                <a:latin typeface="Gabriola" panose="04040605051002020D02" pitchFamily="82" charset="0"/>
              </a:rPr>
              <a:t> still be plain text on white backgrounds</a:t>
            </a:r>
            <a:r>
              <a:rPr lang="en-US" dirty="0"/>
              <a:t>.</a:t>
            </a:r>
            <a:endParaRPr lang="en-IN" dirty="0"/>
          </a:p>
        </p:txBody>
      </p:sp>
    </p:spTree>
    <p:extLst>
      <p:ext uri="{BB962C8B-B14F-4D97-AF65-F5344CB8AC3E}">
        <p14:creationId xmlns:p14="http://schemas.microsoft.com/office/powerpoint/2010/main" val="398772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4ACA-6F2E-442C-8F45-1C6986178669}"/>
              </a:ext>
            </a:extLst>
          </p:cNvPr>
          <p:cNvSpPr>
            <a:spLocks noGrp="1"/>
          </p:cNvSpPr>
          <p:nvPr>
            <p:ph type="title"/>
          </p:nvPr>
        </p:nvSpPr>
        <p:spPr>
          <a:xfrm>
            <a:off x="934280" y="655983"/>
            <a:ext cx="3809999" cy="921026"/>
          </a:xfrm>
        </p:spPr>
        <p:txBody>
          <a:bodyPr>
            <a:noAutofit/>
          </a:bodyPr>
          <a:lstStyle/>
          <a:p>
            <a:r>
              <a:rPr lang="en-US" sz="3600" dirty="0">
                <a:latin typeface="Century Schoolbook" panose="02040604050505020304" pitchFamily="18" charset="0"/>
              </a:rPr>
              <a:t>JavaScript &amp; </a:t>
            </a:r>
            <a:r>
              <a:rPr lang="en-US" sz="3600" dirty="0" err="1">
                <a:latin typeface="Century Schoolbook" panose="02040604050505020304" pitchFamily="18" charset="0"/>
              </a:rPr>
              <a:t>JQuery</a:t>
            </a:r>
            <a:endParaRPr lang="en-IN" sz="3600" dirty="0">
              <a:latin typeface="Century Schoolbook" panose="02040604050505020304" pitchFamily="18" charset="0"/>
            </a:endParaRPr>
          </a:p>
        </p:txBody>
      </p:sp>
      <p:sp>
        <p:nvSpPr>
          <p:cNvPr id="4" name="Text Placeholder 3">
            <a:extLst>
              <a:ext uri="{FF2B5EF4-FFF2-40B4-BE49-F238E27FC236}">
                <a16:creationId xmlns:a16="http://schemas.microsoft.com/office/drawing/2014/main" id="{25E9C5FD-B2F4-4E0F-A0F4-0C987532F22D}"/>
              </a:ext>
            </a:extLst>
          </p:cNvPr>
          <p:cNvSpPr>
            <a:spLocks noGrp="1"/>
          </p:cNvSpPr>
          <p:nvPr>
            <p:ph type="body" sz="half" idx="2"/>
          </p:nvPr>
        </p:nvSpPr>
        <p:spPr>
          <a:xfrm>
            <a:off x="762001" y="1669774"/>
            <a:ext cx="3809999" cy="4426226"/>
          </a:xfrm>
        </p:spPr>
        <p:txBody>
          <a:bodyPr>
            <a:noAutofit/>
          </a:bodyPr>
          <a:lstStyle/>
          <a:p>
            <a:pPr marL="285750" indent="-285750">
              <a:buFont typeface="Wingdings" panose="05000000000000000000" pitchFamily="2" charset="2"/>
              <a:buChar char="q"/>
            </a:pPr>
            <a:r>
              <a:rPr lang="en-US" sz="2000" dirty="0">
                <a:solidFill>
                  <a:srgbClr val="FFFFFF"/>
                </a:solidFill>
                <a:latin typeface="Gabriola" panose="04040605051002020D02" pitchFamily="82" charset="0"/>
              </a:rPr>
              <a:t>JavaScript is a language for programming; </a:t>
            </a:r>
            <a:r>
              <a:rPr lang="en-US" sz="2000" dirty="0" err="1">
                <a:solidFill>
                  <a:srgbClr val="FFFFFF"/>
                </a:solidFill>
                <a:latin typeface="Gabriola" panose="04040605051002020D02" pitchFamily="82" charset="0"/>
              </a:rPr>
              <a:t>JQuery</a:t>
            </a:r>
            <a:r>
              <a:rPr lang="en-US" sz="2000" dirty="0">
                <a:solidFill>
                  <a:srgbClr val="FFFFFF"/>
                </a:solidFill>
                <a:latin typeface="Gabriola" panose="04040605051002020D02" pitchFamily="82" charset="0"/>
              </a:rPr>
              <a:t> is a JavaScript library, a framework that helps you use JavaScript to simplify common web tasks.</a:t>
            </a:r>
          </a:p>
          <a:p>
            <a:pPr marL="285750" indent="-285750">
              <a:buFont typeface="Wingdings" panose="05000000000000000000" pitchFamily="2" charset="2"/>
              <a:buChar char="q"/>
            </a:pPr>
            <a:r>
              <a:rPr lang="en-US" sz="2000" b="1" dirty="0">
                <a:solidFill>
                  <a:srgbClr val="FFFFFF"/>
                </a:solidFill>
                <a:latin typeface="Gabriola" panose="04040605051002020D02" pitchFamily="82" charset="0"/>
              </a:rPr>
              <a:t>jQuery</a:t>
            </a:r>
            <a:r>
              <a:rPr lang="en-US" sz="2000" dirty="0">
                <a:solidFill>
                  <a:srgbClr val="FFFFFF"/>
                </a:solidFill>
                <a:latin typeface="Gabriola" panose="04040605051002020D02" pitchFamily="82" charset="0"/>
              </a:rPr>
              <a:t> is a lightweight, "</a:t>
            </a:r>
            <a:r>
              <a:rPr lang="en-US" sz="2000" b="1" dirty="0">
                <a:solidFill>
                  <a:srgbClr val="FFFFFF"/>
                </a:solidFill>
                <a:latin typeface="Gabriola" panose="04040605051002020D02" pitchFamily="82" charset="0"/>
              </a:rPr>
              <a:t>write</a:t>
            </a:r>
            <a:r>
              <a:rPr lang="en-US" sz="2000" dirty="0">
                <a:solidFill>
                  <a:srgbClr val="FFFFFF"/>
                </a:solidFill>
                <a:latin typeface="Gabriola" panose="04040605051002020D02" pitchFamily="82" charset="0"/>
              </a:rPr>
              <a:t> less, do more", </a:t>
            </a:r>
            <a:r>
              <a:rPr lang="en-US" sz="2000" b="1" dirty="0">
                <a:solidFill>
                  <a:srgbClr val="FFFFFF"/>
                </a:solidFill>
                <a:latin typeface="Gabriola" panose="04040605051002020D02" pitchFamily="82" charset="0"/>
              </a:rPr>
              <a:t>JavaScript</a:t>
            </a:r>
            <a:r>
              <a:rPr lang="en-US" sz="2000" dirty="0">
                <a:solidFill>
                  <a:srgbClr val="FFFFFF"/>
                </a:solidFill>
                <a:latin typeface="Gabriola" panose="04040605051002020D02" pitchFamily="82" charset="0"/>
              </a:rPr>
              <a:t> library.</a:t>
            </a:r>
          </a:p>
          <a:p>
            <a:pPr marL="285750" indent="-285750">
              <a:buFont typeface="Wingdings" panose="05000000000000000000" pitchFamily="2" charset="2"/>
              <a:buChar char="q"/>
            </a:pPr>
            <a:r>
              <a:rPr lang="en-US" sz="2000" dirty="0">
                <a:solidFill>
                  <a:srgbClr val="FFFFFF"/>
                </a:solidFill>
                <a:latin typeface="Gabriola" panose="04040605051002020D02" pitchFamily="82" charset="0"/>
              </a:rPr>
              <a:t>JavaScript is a text-based programming language used both on the client-side and </a:t>
            </a:r>
            <a:r>
              <a:rPr lang="en-US" sz="2000" b="1" dirty="0">
                <a:solidFill>
                  <a:srgbClr val="FFFFFF"/>
                </a:solidFill>
                <a:latin typeface="Gabriola" panose="04040605051002020D02" pitchFamily="82" charset="0"/>
              </a:rPr>
              <a:t>server</a:t>
            </a:r>
            <a:r>
              <a:rPr lang="en-US" sz="2000" dirty="0">
                <a:solidFill>
                  <a:srgbClr val="FFFFFF"/>
                </a:solidFill>
                <a:latin typeface="Gabriola" panose="04040605051002020D02" pitchFamily="82" charset="0"/>
              </a:rPr>
              <a:t>-side that allows you to make web pages interactive.</a:t>
            </a:r>
            <a:endParaRPr lang="en-IN" sz="2000" dirty="0">
              <a:solidFill>
                <a:srgbClr val="FFFFFF"/>
              </a:solidFill>
              <a:latin typeface="Gabriola" panose="04040605051002020D02" pitchFamily="82" charset="0"/>
            </a:endParaRPr>
          </a:p>
        </p:txBody>
      </p:sp>
      <p:pic>
        <p:nvPicPr>
          <p:cNvPr id="10" name="Picture Placeholder 9">
            <a:extLst>
              <a:ext uri="{FF2B5EF4-FFF2-40B4-BE49-F238E27FC236}">
                <a16:creationId xmlns:a16="http://schemas.microsoft.com/office/drawing/2014/main" id="{12CE02C6-CAFD-4C41-87FF-A549FB64D63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114" r="11114"/>
          <a:stretch>
            <a:fillRect/>
          </a:stretch>
        </p:blipFill>
        <p:spPr>
          <a:xfrm>
            <a:off x="5334000" y="762001"/>
            <a:ext cx="6021388" cy="51352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4841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22A0-3CB9-4068-A72C-B65509129FA5}"/>
              </a:ext>
            </a:extLst>
          </p:cNvPr>
          <p:cNvSpPr>
            <a:spLocks noGrp="1"/>
          </p:cNvSpPr>
          <p:nvPr>
            <p:ph type="ctrTitle"/>
          </p:nvPr>
        </p:nvSpPr>
        <p:spPr>
          <a:xfrm>
            <a:off x="762000" y="212036"/>
            <a:ext cx="10668000" cy="848138"/>
          </a:xfrm>
        </p:spPr>
        <p:txBody>
          <a:bodyPr>
            <a:normAutofit/>
          </a:bodyPr>
          <a:lstStyle/>
          <a:p>
            <a:r>
              <a:rPr lang="en-US" sz="4400" dirty="0">
                <a:latin typeface="Century Schoolbook" panose="02040604050505020304" pitchFamily="18" charset="0"/>
              </a:rPr>
              <a:t>Overview of the website</a:t>
            </a:r>
            <a:endParaRPr lang="en-IN" sz="4400" dirty="0">
              <a:latin typeface="Century Schoolbook" panose="02040604050505020304" pitchFamily="18" charset="0"/>
            </a:endParaRPr>
          </a:p>
        </p:txBody>
      </p:sp>
      <p:sp>
        <p:nvSpPr>
          <p:cNvPr id="3" name="Subtitle 2">
            <a:extLst>
              <a:ext uri="{FF2B5EF4-FFF2-40B4-BE49-F238E27FC236}">
                <a16:creationId xmlns:a16="http://schemas.microsoft.com/office/drawing/2014/main" id="{C98E6CCB-615B-40BF-ADF3-FBC7AA572092}"/>
              </a:ext>
            </a:extLst>
          </p:cNvPr>
          <p:cNvSpPr>
            <a:spLocks noGrp="1"/>
          </p:cNvSpPr>
          <p:nvPr>
            <p:ph type="subTitle" idx="1"/>
          </p:nvPr>
        </p:nvSpPr>
        <p:spPr>
          <a:xfrm>
            <a:off x="762000" y="5300870"/>
            <a:ext cx="10668000" cy="1113181"/>
          </a:xfrm>
        </p:spPr>
        <p:txBody>
          <a:bodyPr>
            <a:noAutofit/>
          </a:bodyPr>
          <a:lstStyle/>
          <a:p>
            <a:pPr algn="l"/>
            <a:r>
              <a:rPr lang="en-US" dirty="0">
                <a:solidFill>
                  <a:srgbClr val="FFFFFF"/>
                </a:solidFill>
                <a:latin typeface="Gabriola" panose="04040605051002020D02" pitchFamily="82" charset="0"/>
              </a:rPr>
              <a:t>Our website is multi-page responsive site having five linked pages namely home, destination, hotel, gallery and contact page. It contain all the relevant information needed to the person like hotel booking, destination information and views of various person regarding destinations.</a:t>
            </a:r>
            <a:endParaRPr lang="en-IN" dirty="0">
              <a:solidFill>
                <a:srgbClr val="FFFFFF"/>
              </a:solidFill>
              <a:latin typeface="Gabriola" panose="04040605051002020D02" pitchFamily="82" charset="0"/>
            </a:endParaRPr>
          </a:p>
        </p:txBody>
      </p:sp>
      <p:pic>
        <p:nvPicPr>
          <p:cNvPr id="5" name="Picture 4">
            <a:extLst>
              <a:ext uri="{FF2B5EF4-FFF2-40B4-BE49-F238E27FC236}">
                <a16:creationId xmlns:a16="http://schemas.microsoft.com/office/drawing/2014/main" id="{08586B5F-A1C0-439B-8219-49C1AB4AA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60174"/>
            <a:ext cx="10436087" cy="4240696"/>
          </a:xfrm>
          <a:prstGeom prst="rect">
            <a:avLst/>
          </a:prstGeom>
        </p:spPr>
      </p:pic>
    </p:spTree>
    <p:extLst>
      <p:ext uri="{BB962C8B-B14F-4D97-AF65-F5344CB8AC3E}">
        <p14:creationId xmlns:p14="http://schemas.microsoft.com/office/powerpoint/2010/main" val="247635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1385-1835-416F-947A-B78F23AC1035}"/>
              </a:ext>
            </a:extLst>
          </p:cNvPr>
          <p:cNvSpPr>
            <a:spLocks noGrp="1"/>
          </p:cNvSpPr>
          <p:nvPr>
            <p:ph type="title"/>
          </p:nvPr>
        </p:nvSpPr>
        <p:spPr>
          <a:xfrm>
            <a:off x="762000" y="762000"/>
            <a:ext cx="10668000" cy="1186070"/>
          </a:xfrm>
        </p:spPr>
        <p:txBody>
          <a:bodyPr>
            <a:noAutofit/>
          </a:bodyPr>
          <a:lstStyle/>
          <a:p>
            <a:r>
              <a:rPr lang="en-US" dirty="0">
                <a:latin typeface="Century Schoolbook" panose="02040604050505020304" pitchFamily="18" charset="0"/>
              </a:rPr>
              <a:t>The various facilities provided by our  website</a:t>
            </a:r>
            <a:endParaRPr lang="en-IN" dirty="0">
              <a:latin typeface="Century Schoolbook" panose="02040604050505020304" pitchFamily="18" charset="0"/>
            </a:endParaRPr>
          </a:p>
        </p:txBody>
      </p:sp>
      <p:pic>
        <p:nvPicPr>
          <p:cNvPr id="4" name="Picture 3">
            <a:extLst>
              <a:ext uri="{FF2B5EF4-FFF2-40B4-BE49-F238E27FC236}">
                <a16:creationId xmlns:a16="http://schemas.microsoft.com/office/drawing/2014/main" id="{495AE144-DB36-4DF2-B9C6-0CFB710BD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46852"/>
            <a:ext cx="10277061" cy="4221044"/>
          </a:xfrm>
          <a:prstGeom prst="rect">
            <a:avLst/>
          </a:prstGeom>
        </p:spPr>
      </p:pic>
    </p:spTree>
    <p:extLst>
      <p:ext uri="{BB962C8B-B14F-4D97-AF65-F5344CB8AC3E}">
        <p14:creationId xmlns:p14="http://schemas.microsoft.com/office/powerpoint/2010/main" val="702896546"/>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243841"/>
      </a:dk2>
      <a:lt2>
        <a:srgbClr val="E8E4E2"/>
      </a:lt2>
      <a:accent1>
        <a:srgbClr val="33A7DD"/>
      </a:accent1>
      <a:accent2>
        <a:srgbClr val="1DB5A6"/>
      </a:accent2>
      <a:accent3>
        <a:srgbClr val="2AB76E"/>
      </a:accent3>
      <a:accent4>
        <a:srgbClr val="1EBA29"/>
      </a:accent4>
      <a:accent5>
        <a:srgbClr val="5BB62A"/>
      </a:accent5>
      <a:accent6>
        <a:srgbClr val="8BAD1C"/>
      </a:accent6>
      <a:hlink>
        <a:srgbClr val="429230"/>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Gallery</Template>
  <TotalTime>186</TotalTime>
  <Words>398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Avenir Next LT Pro</vt:lpstr>
      <vt:lpstr>Avenir Next LT Pro Light</vt:lpstr>
      <vt:lpstr>Century Schoolbook</vt:lpstr>
      <vt:lpstr>Cooper Black</vt:lpstr>
      <vt:lpstr>Gabriola</vt:lpstr>
      <vt:lpstr>Georgia</vt:lpstr>
      <vt:lpstr>Sitka Subheading</vt:lpstr>
      <vt:lpstr>Wingdings</vt:lpstr>
      <vt:lpstr>PebbleVTI</vt:lpstr>
      <vt:lpstr>Full Stack Project Presentation</vt:lpstr>
      <vt:lpstr>Objective</vt:lpstr>
      <vt:lpstr>Motivation</vt:lpstr>
      <vt:lpstr>Technology used Web Developing </vt:lpstr>
      <vt:lpstr>Html</vt:lpstr>
      <vt:lpstr>CSS</vt:lpstr>
      <vt:lpstr>JavaScript &amp; JQuery</vt:lpstr>
      <vt:lpstr>Overview of the website</vt:lpstr>
      <vt:lpstr>The various facilities provided by our  website</vt:lpstr>
      <vt:lpstr>View of hotel webpage</vt:lpstr>
      <vt:lpstr>View of contact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Project Presentation</dc:title>
  <dc:creator>DELL</dc:creator>
  <cp:lastModifiedBy>DELL</cp:lastModifiedBy>
  <cp:revision>17</cp:revision>
  <dcterms:created xsi:type="dcterms:W3CDTF">2020-12-06T06:18:05Z</dcterms:created>
  <dcterms:modified xsi:type="dcterms:W3CDTF">2020-12-06T09:24:11Z</dcterms:modified>
</cp:coreProperties>
</file>