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4" r:id="rId5"/>
    <p:sldId id="258" r:id="rId6"/>
    <p:sldId id="260"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8F36764-B610-4692-BE4B-1E4DC5F600CF}"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157793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36764-B610-4692-BE4B-1E4DC5F600CF}"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36420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36764-B610-4692-BE4B-1E4DC5F600CF}"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392768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36764-B610-4692-BE4B-1E4DC5F600CF}"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7CDC3-B50D-42C5-8F79-37384A5503F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7863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36764-B610-4692-BE4B-1E4DC5F600CF}"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320345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F36764-B610-4692-BE4B-1E4DC5F600CF}"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3103534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F36764-B610-4692-BE4B-1E4DC5F600CF}"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3299107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36764-B610-4692-BE4B-1E4DC5F600CF}"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396686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36764-B610-4692-BE4B-1E4DC5F600CF}"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209864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36764-B610-4692-BE4B-1E4DC5F600CF}"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273034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36764-B610-4692-BE4B-1E4DC5F600CF}"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1905817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36764-B610-4692-BE4B-1E4DC5F600CF}"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402171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36764-B610-4692-BE4B-1E4DC5F600CF}" type="datetimeFigureOut">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1506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36764-B610-4692-BE4B-1E4DC5F600CF}"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239893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36764-B610-4692-BE4B-1E4DC5F600CF}" type="datetimeFigureOut">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297737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36764-B610-4692-BE4B-1E4DC5F600CF}"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32134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36764-B610-4692-BE4B-1E4DC5F600CF}"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7CDC3-B50D-42C5-8F79-37384A5503F2}" type="slidenum">
              <a:rPr lang="en-US" smtClean="0"/>
              <a:t>‹#›</a:t>
            </a:fld>
            <a:endParaRPr lang="en-US"/>
          </a:p>
        </p:txBody>
      </p:sp>
    </p:spTree>
    <p:extLst>
      <p:ext uri="{BB962C8B-B14F-4D97-AF65-F5344CB8AC3E}">
        <p14:creationId xmlns:p14="http://schemas.microsoft.com/office/powerpoint/2010/main" val="259537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8F36764-B610-4692-BE4B-1E4DC5F600CF}" type="datetimeFigureOut">
              <a:rPr lang="en-US" smtClean="0"/>
              <a:t>6/3/2022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EC7CDC3-B50D-42C5-8F79-37384A5503F2}" type="slidenum">
              <a:rPr lang="en-US" smtClean="0"/>
              <a:t>‹#›</a:t>
            </a:fld>
            <a:endParaRPr lang="en-US"/>
          </a:p>
        </p:txBody>
      </p:sp>
    </p:spTree>
    <p:extLst>
      <p:ext uri="{BB962C8B-B14F-4D97-AF65-F5344CB8AC3E}">
        <p14:creationId xmlns:p14="http://schemas.microsoft.com/office/powerpoint/2010/main" val="19867949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thescipub.com/pdf/jcssp.2019.67.77.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b="1" dirty="0">
                <a:latin typeface="Times New Roman" panose="02020603050405020304" pitchFamily="18" charset="0"/>
                <a:cs typeface="Times New Roman" panose="02020603050405020304" pitchFamily="18" charset="0"/>
              </a:rPr>
              <a:t>Obesity Prediction Using Machine Learning Methods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95269" y="4851417"/>
            <a:ext cx="9001462" cy="1655762"/>
          </a:xfrm>
        </p:spPr>
        <p:txBody>
          <a:bodyPr>
            <a:normAutofit/>
          </a:bodyPr>
          <a:lstStyle/>
          <a:p>
            <a:pPr algn="l"/>
            <a:r>
              <a:rPr lang="en-US" dirty="0"/>
              <a:t>By:  Tris Marie Joe (18BCE2299)</a:t>
            </a:r>
          </a:p>
          <a:p>
            <a:pPr algn="l"/>
            <a:r>
              <a:rPr lang="en-US" dirty="0"/>
              <a:t>       </a:t>
            </a:r>
            <a:r>
              <a:rPr lang="en-US" dirty="0" err="1"/>
              <a:t>Nidhi</a:t>
            </a:r>
            <a:r>
              <a:rPr lang="en-US" dirty="0"/>
              <a:t> </a:t>
            </a:r>
            <a:r>
              <a:rPr lang="en-US" dirty="0" err="1"/>
              <a:t>Mankala</a:t>
            </a:r>
            <a:r>
              <a:rPr lang="en-US" dirty="0"/>
              <a:t> (18BCE2387)</a:t>
            </a:r>
          </a:p>
          <a:p>
            <a:pPr algn="l"/>
            <a:r>
              <a:rPr lang="en-US" dirty="0"/>
              <a:t>Guide: NAVEEN KUMAR N</a:t>
            </a:r>
          </a:p>
        </p:txBody>
      </p:sp>
    </p:spTree>
    <p:extLst>
      <p:ext uri="{BB962C8B-B14F-4D97-AF65-F5344CB8AC3E}">
        <p14:creationId xmlns:p14="http://schemas.microsoft.com/office/powerpoint/2010/main" val="56955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objective</a:t>
            </a:r>
          </a:p>
        </p:txBody>
      </p:sp>
      <p:sp>
        <p:nvSpPr>
          <p:cNvPr id="3" name="Content Placeholder 2"/>
          <p:cNvSpPr>
            <a:spLocks noGrp="1"/>
          </p:cNvSpPr>
          <p:nvPr>
            <p:ph idx="1"/>
          </p:nvPr>
        </p:nvSpPr>
        <p:spPr>
          <a:xfrm>
            <a:off x="913795" y="1770139"/>
            <a:ext cx="10910031" cy="3689101"/>
          </a:xfrm>
        </p:spPr>
        <p:txBody>
          <a:bodyPr>
            <a:normAutofit/>
          </a:bodyPr>
          <a:lstStyle/>
          <a:p>
            <a:pPr algn="just"/>
            <a:r>
              <a:rPr lang="en-US" sz="1800" dirty="0"/>
              <a:t>To determine the Machine Learning model to create a highly accurate obesity prediction model.</a:t>
            </a:r>
          </a:p>
          <a:p>
            <a:pPr algn="just"/>
            <a:r>
              <a:rPr lang="en-US" sz="1800" dirty="0"/>
              <a:t>Dataset used: Consists of 2111 instances of data with 17 properties. We used this dataset as it is a </a:t>
            </a:r>
            <a:r>
              <a:rPr lang="en-US" sz="1800" dirty="0" err="1"/>
              <a:t>dataet</a:t>
            </a:r>
            <a:r>
              <a:rPr lang="en-US" sz="1800" dirty="0"/>
              <a:t> that considers lot of varying features such as dietary habits, physical conditions and more.</a:t>
            </a:r>
          </a:p>
          <a:p>
            <a:pPr algn="just"/>
            <a:r>
              <a:rPr lang="en-US" sz="1800" dirty="0"/>
              <a:t>Machine Learning methods: We researched various types of ML methods and them implemented a total of 11 ML methods on the dataset.</a:t>
            </a:r>
          </a:p>
          <a:p>
            <a:pPr algn="just"/>
            <a:r>
              <a:rPr lang="en-US" sz="1800" dirty="0"/>
              <a:t>Performance Metrics: We used 4 different performance metrics to compare the results of the ML methods.</a:t>
            </a:r>
          </a:p>
        </p:txBody>
      </p:sp>
      <p:pic>
        <p:nvPicPr>
          <p:cNvPr id="4" name="Picture 3">
            <a:extLst>
              <a:ext uri="{FF2B5EF4-FFF2-40B4-BE49-F238E27FC236}">
                <a16:creationId xmlns:a16="http://schemas.microsoft.com/office/drawing/2014/main" id="{F9CF4BE2-A89B-3ACC-718A-BB119D5477E0}"/>
              </a:ext>
            </a:extLst>
          </p:cNvPr>
          <p:cNvPicPr>
            <a:picLocks noChangeAspect="1"/>
          </p:cNvPicPr>
          <p:nvPr/>
        </p:nvPicPr>
        <p:blipFill>
          <a:blip r:embed="rId2"/>
          <a:stretch>
            <a:fillRect/>
          </a:stretch>
        </p:blipFill>
        <p:spPr>
          <a:xfrm>
            <a:off x="2660356" y="4340957"/>
            <a:ext cx="7416908" cy="2236565"/>
          </a:xfrm>
          <a:prstGeom prst="rect">
            <a:avLst/>
          </a:prstGeom>
        </p:spPr>
      </p:pic>
    </p:spTree>
    <p:extLst>
      <p:ext uri="{BB962C8B-B14F-4D97-AF65-F5344CB8AC3E}">
        <p14:creationId xmlns:p14="http://schemas.microsoft.com/office/powerpoint/2010/main" val="76624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688" y="151892"/>
            <a:ext cx="10353761" cy="1326321"/>
          </a:xfrm>
        </p:spPr>
        <p:txBody>
          <a:bodyPr/>
          <a:lstStyle/>
          <a:p>
            <a:r>
              <a:rPr lang="en-US" dirty="0"/>
              <a:t>FLOWCHART</a:t>
            </a:r>
          </a:p>
        </p:txBody>
      </p:sp>
      <p:pic>
        <p:nvPicPr>
          <p:cNvPr id="7" name="Picture 6"/>
          <p:cNvPicPr>
            <a:picLocks noChangeAspect="1"/>
          </p:cNvPicPr>
          <p:nvPr/>
        </p:nvPicPr>
        <p:blipFill rotWithShape="1">
          <a:blip r:embed="rId2"/>
          <a:srcRect l="19440" t="3885" r="28317" b="2367"/>
          <a:stretch/>
        </p:blipFill>
        <p:spPr>
          <a:xfrm>
            <a:off x="4669281" y="1126900"/>
            <a:ext cx="2806574" cy="5494714"/>
          </a:xfrm>
          <a:prstGeom prst="rect">
            <a:avLst/>
          </a:prstGeom>
        </p:spPr>
      </p:pic>
    </p:spTree>
    <p:extLst>
      <p:ext uri="{BB962C8B-B14F-4D97-AF65-F5344CB8AC3E}">
        <p14:creationId xmlns:p14="http://schemas.microsoft.com/office/powerpoint/2010/main" val="140601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12B9F7-2EF6-EFF0-8A80-671721DA3F81}"/>
              </a:ext>
            </a:extLst>
          </p:cNvPr>
          <p:cNvPicPr>
            <a:picLocks noChangeAspect="1"/>
          </p:cNvPicPr>
          <p:nvPr/>
        </p:nvPicPr>
        <p:blipFill rotWithShape="1">
          <a:blip r:embed="rId2"/>
          <a:srcRect l="2005" t="2395" r="4126"/>
          <a:stretch/>
        </p:blipFill>
        <p:spPr>
          <a:xfrm>
            <a:off x="3234906" y="121974"/>
            <a:ext cx="5950178" cy="6614051"/>
          </a:xfrm>
          <a:prstGeom prst="rect">
            <a:avLst/>
          </a:prstGeom>
        </p:spPr>
      </p:pic>
    </p:spTree>
    <p:extLst>
      <p:ext uri="{BB962C8B-B14F-4D97-AF65-F5344CB8AC3E}">
        <p14:creationId xmlns:p14="http://schemas.microsoft.com/office/powerpoint/2010/main" val="149157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78620"/>
            <a:ext cx="10353761" cy="1326321"/>
          </a:xfrm>
        </p:spPr>
        <p:txBody>
          <a:bodyPr/>
          <a:lstStyle/>
          <a:p>
            <a:r>
              <a:rPr lang="en-US" dirty="0"/>
              <a:t>roadmap</a:t>
            </a:r>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44855" y="1340807"/>
            <a:ext cx="11897571" cy="5404025"/>
          </a:xfrm>
          <a:prstGeom prst="rect">
            <a:avLst/>
          </a:prstGeom>
        </p:spPr>
      </p:pic>
    </p:spTree>
    <p:extLst>
      <p:ext uri="{BB962C8B-B14F-4D97-AF65-F5344CB8AC3E}">
        <p14:creationId xmlns:p14="http://schemas.microsoft.com/office/powerpoint/2010/main" val="13680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09" y="211248"/>
            <a:ext cx="10353761" cy="1326321"/>
          </a:xfrm>
        </p:spPr>
        <p:txBody>
          <a:bodyPr/>
          <a:lstStyle/>
          <a:p>
            <a:r>
              <a:rPr lang="en-US" dirty="0"/>
              <a:t>Result</a:t>
            </a:r>
          </a:p>
        </p:txBody>
      </p:sp>
      <p:pic>
        <p:nvPicPr>
          <p:cNvPr id="4" name="image3.png"/>
          <p:cNvPicPr>
            <a:picLocks noGrp="1"/>
          </p:cNvPicPr>
          <p:nvPr>
            <p:ph idx="1"/>
          </p:nvPr>
        </p:nvPicPr>
        <p:blipFill>
          <a:blip r:embed="rId2"/>
          <a:srcRect/>
          <a:stretch>
            <a:fillRect/>
          </a:stretch>
        </p:blipFill>
        <p:spPr>
          <a:xfrm>
            <a:off x="589166" y="1181100"/>
            <a:ext cx="5920276" cy="3046868"/>
          </a:xfrm>
          <a:prstGeom prst="rect">
            <a:avLst/>
          </a:prstGeom>
          <a:ln/>
        </p:spPr>
      </p:pic>
      <p:pic>
        <p:nvPicPr>
          <p:cNvPr id="5" name="Picture 4"/>
          <p:cNvPicPr/>
          <p:nvPr/>
        </p:nvPicPr>
        <p:blipFill>
          <a:blip r:embed="rId3"/>
          <a:stretch>
            <a:fillRect/>
          </a:stretch>
        </p:blipFill>
        <p:spPr>
          <a:xfrm>
            <a:off x="589166" y="4354718"/>
            <a:ext cx="5920276" cy="2301588"/>
          </a:xfrm>
          <a:prstGeom prst="rect">
            <a:avLst/>
          </a:prstGeom>
        </p:spPr>
      </p:pic>
      <p:pic>
        <p:nvPicPr>
          <p:cNvPr id="6" name="Picture 5"/>
          <p:cNvPicPr/>
          <p:nvPr/>
        </p:nvPicPr>
        <p:blipFill>
          <a:blip r:embed="rId4"/>
          <a:stretch>
            <a:fillRect/>
          </a:stretch>
        </p:blipFill>
        <p:spPr>
          <a:xfrm>
            <a:off x="6672749" y="1181100"/>
            <a:ext cx="5404573" cy="5475206"/>
          </a:xfrm>
          <a:prstGeom prst="rect">
            <a:avLst/>
          </a:prstGeom>
        </p:spPr>
      </p:pic>
    </p:spTree>
    <p:extLst>
      <p:ext uri="{BB962C8B-B14F-4D97-AF65-F5344CB8AC3E}">
        <p14:creationId xmlns:p14="http://schemas.microsoft.com/office/powerpoint/2010/main" val="368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9E63-A1D0-4703-F354-6D64C6B641E5}"/>
              </a:ext>
            </a:extLst>
          </p:cNvPr>
          <p:cNvSpPr>
            <a:spLocks noGrp="1"/>
          </p:cNvSpPr>
          <p:nvPr>
            <p:ph type="title"/>
          </p:nvPr>
        </p:nvSpPr>
        <p:spPr/>
        <p:txBody>
          <a:bodyPr/>
          <a:lstStyle/>
          <a:p>
            <a:r>
              <a:rPr lang="en-US" dirty="0"/>
              <a:t>Results from base paper</a:t>
            </a:r>
          </a:p>
        </p:txBody>
      </p:sp>
      <p:pic>
        <p:nvPicPr>
          <p:cNvPr id="4" name="Content Placeholder 3">
            <a:extLst>
              <a:ext uri="{FF2B5EF4-FFF2-40B4-BE49-F238E27FC236}">
                <a16:creationId xmlns:a16="http://schemas.microsoft.com/office/drawing/2014/main" id="{05BACDB3-5559-42EA-B74A-B51DC1550AE5}"/>
              </a:ext>
            </a:extLst>
          </p:cNvPr>
          <p:cNvPicPr>
            <a:picLocks noGrp="1" noChangeAspect="1"/>
          </p:cNvPicPr>
          <p:nvPr>
            <p:ph idx="1"/>
          </p:nvPr>
        </p:nvPicPr>
        <p:blipFill>
          <a:blip r:embed="rId2"/>
          <a:stretch>
            <a:fillRect/>
          </a:stretch>
        </p:blipFill>
        <p:spPr>
          <a:xfrm>
            <a:off x="805654" y="2240280"/>
            <a:ext cx="10570042" cy="2075688"/>
          </a:xfrm>
          <a:prstGeom prst="rect">
            <a:avLst/>
          </a:prstGeom>
        </p:spPr>
      </p:pic>
      <p:sp>
        <p:nvSpPr>
          <p:cNvPr id="6" name="TextBox 5">
            <a:extLst>
              <a:ext uri="{FF2B5EF4-FFF2-40B4-BE49-F238E27FC236}">
                <a16:creationId xmlns:a16="http://schemas.microsoft.com/office/drawing/2014/main" id="{4432691E-123B-342D-56CD-6E55D3046743}"/>
              </a:ext>
            </a:extLst>
          </p:cNvPr>
          <p:cNvSpPr txBox="1"/>
          <p:nvPr/>
        </p:nvSpPr>
        <p:spPr>
          <a:xfrm>
            <a:off x="2124075" y="4785652"/>
            <a:ext cx="7943850" cy="646331"/>
          </a:xfrm>
          <a:prstGeom prst="rect">
            <a:avLst/>
          </a:prstGeom>
          <a:noFill/>
        </p:spPr>
        <p:txBody>
          <a:bodyPr wrap="square">
            <a:spAutoFit/>
          </a:bodyPr>
          <a:lstStyle/>
          <a:p>
            <a:r>
              <a:rPr lang="en-US" dirty="0"/>
              <a:t>Reference: </a:t>
            </a:r>
            <a:r>
              <a:rPr lang="en-US" dirty="0">
                <a:hlinkClick r:id="rId3"/>
              </a:rPr>
              <a:t>https://thescipub.com/pdf/jcssp.2019.67.77.pdf</a:t>
            </a:r>
            <a:r>
              <a:rPr lang="en-US" dirty="0"/>
              <a:t> </a:t>
            </a:r>
          </a:p>
          <a:p>
            <a:r>
              <a:rPr lang="en-US" dirty="0"/>
              <a:t>(Obesity Level Estimation Software based on Decision Trees )</a:t>
            </a:r>
          </a:p>
        </p:txBody>
      </p:sp>
    </p:spTree>
    <p:extLst>
      <p:ext uri="{BB962C8B-B14F-4D97-AF65-F5344CB8AC3E}">
        <p14:creationId xmlns:p14="http://schemas.microsoft.com/office/powerpoint/2010/main" val="395798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8057583" y="2096064"/>
            <a:ext cx="3865831" cy="4494858"/>
          </a:xfrm>
        </p:spPr>
        <p:txBody>
          <a:bodyPr/>
          <a:lstStyle/>
          <a:p>
            <a:pPr marL="0" indent="0" algn="just">
              <a:buNone/>
            </a:pPr>
            <a:r>
              <a:rPr lang="en-US" dirty="0">
                <a:effectLst/>
              </a:rPr>
              <a:t>From our comparative analysis we see that the Light Gradient Boosting Method which gives an accuracy of 99.09% is the best ML algorithm for this prediction based model.</a:t>
            </a:r>
          </a:p>
          <a:p>
            <a:endParaRPr lang="en-US" dirty="0"/>
          </a:p>
        </p:txBody>
      </p:sp>
      <p:pic>
        <p:nvPicPr>
          <p:cNvPr id="4" name="Content Placeholder 5"/>
          <p:cNvPicPr/>
          <p:nvPr/>
        </p:nvPicPr>
        <p:blipFill>
          <a:blip r:embed="rId2">
            <a:extLst>
              <a:ext uri="{28A0092B-C50C-407E-A947-70E740481C1C}">
                <a14:useLocalDpi xmlns:a14="http://schemas.microsoft.com/office/drawing/2010/main" val="0"/>
              </a:ext>
            </a:extLst>
          </a:blip>
          <a:stretch>
            <a:fillRect/>
          </a:stretch>
        </p:blipFill>
        <p:spPr>
          <a:xfrm>
            <a:off x="649224" y="2126261"/>
            <a:ext cx="7022591" cy="3524731"/>
          </a:xfrm>
          <a:prstGeom prst="rect">
            <a:avLst/>
          </a:prstGeom>
        </p:spPr>
      </p:pic>
    </p:spTree>
    <p:extLst>
      <p:ext uri="{BB962C8B-B14F-4D97-AF65-F5344CB8AC3E}">
        <p14:creationId xmlns:p14="http://schemas.microsoft.com/office/powerpoint/2010/main" val="27456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pPr marL="0" indent="0" algn="just">
              <a:buNone/>
            </a:pPr>
            <a:r>
              <a:rPr lang="en-US" dirty="0">
                <a:effectLst/>
              </a:rPr>
              <a:t>Obesity has now evolved into a global condition that affects people of all ages and genders all over the world. </a:t>
            </a:r>
            <a:r>
              <a:rPr lang="en-US" dirty="0"/>
              <a:t>This project can now be used a the base for an obesity prediction model which can give a highly accurate prediction to the user. The ML model can also be checked its efficiency with an even larger dataset with more attributes in the future. This model can also be implemented as a part of a symptom checker  project to give accurate predictions for this kind of health related issue which is socially beneficial to the society.</a:t>
            </a:r>
          </a:p>
        </p:txBody>
      </p:sp>
    </p:spTree>
    <p:extLst>
      <p:ext uri="{BB962C8B-B14F-4D97-AF65-F5344CB8AC3E}">
        <p14:creationId xmlns:p14="http://schemas.microsoft.com/office/powerpoint/2010/main" val="376526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tf44600913_win32</Template>
  <TotalTime>219</TotalTime>
  <Words>287</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Times New Roman</vt:lpstr>
      <vt:lpstr>Damask</vt:lpstr>
      <vt:lpstr>Obesity Prediction Using Machine Learning Methods</vt:lpstr>
      <vt:lpstr>Our objective</vt:lpstr>
      <vt:lpstr>FLOWCHART</vt:lpstr>
      <vt:lpstr>PowerPoint Presentation</vt:lpstr>
      <vt:lpstr>roadmap</vt:lpstr>
      <vt:lpstr>Result</vt:lpstr>
      <vt:lpstr>Results from base paper</vt:lpstr>
      <vt:lpstr>Result</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Prediction Using Machine Learning Methods</dc:title>
  <dc:creator>Tris Joe</dc:creator>
  <cp:lastModifiedBy>nidhi mankala</cp:lastModifiedBy>
  <cp:revision>8</cp:revision>
  <dcterms:created xsi:type="dcterms:W3CDTF">2022-06-02T10:17:14Z</dcterms:created>
  <dcterms:modified xsi:type="dcterms:W3CDTF">2022-06-03T04:56:45Z</dcterms:modified>
</cp:coreProperties>
</file>