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9144000" cy="5143500" type="screen16x9"/>
  <p:notesSz cx="6858000" cy="9144000"/>
  <p:embeddedFontLst>
    <p:embeddedFont>
      <p:font typeface="Economica" panose="020B0604020202020204" charset="0"/>
      <p:regular r:id="rId40"/>
      <p:bold r:id="rId41"/>
      <p:italic r:id="rId42"/>
      <p:boldItalic r:id="rId43"/>
    </p:embeddedFont>
    <p:embeddedFont>
      <p:font typeface="Open Sans" panose="020B0606030504020204" pitchFamily="34" charset="0"/>
      <p:regular r:id="rId44"/>
      <p:bold r:id="rId45"/>
      <p:italic r:id="rId46"/>
      <p:boldItalic r:id="rId47"/>
    </p:embeddedFont>
    <p:embeddedFont>
      <p:font typeface="Roboto" panose="02000000000000000000" pitchFamily="2"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520" y="6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2.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font" Target="fonts/font12.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1ee8263197_0_3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1ee8263197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1ee8263197_0_4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1ee8263197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1ee8263197_0_4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1ee8263197_0_4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1ee8263197_0_4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1ee8263197_0_4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1ee8263197_0_4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1ee8263197_0_4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1ee8263197_0_4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1ee8263197_0_4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1ee8263197_0_4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1ee8263197_0_4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1ee8263197_0_4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1ee8263197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1ee8263197_0_4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1ee8263197_0_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1ee8263197_0_4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1ee8263197_0_4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1ee8263197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1ee8263197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1ee8263197_0_4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1ee8263197_0_4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1ee8263197_0_4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1ee8263197_0_4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1ee8263197_0_4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1ee8263197_0_4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1ee8263197_0_5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1ee8263197_0_5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1ee8263197_0_5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1ee8263197_0_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1f4abd8e9a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1f4abd8e9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1ee8263197_0_5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1ee8263197_0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1ee8263197_0_5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1ee8263197_0_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1ee8263197_0_5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11ee8263197_0_5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1ee8263197_0_5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1ee8263197_0_5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1ee8263197_0_1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1ee8263197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11ee8263197_0_5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11ee8263197_0_5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11ee8263197_0_5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11ee8263197_0_5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1ee8263197_0_6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1ee8263197_0_6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1ee8263197_0_5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1ee8263197_0_5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1ee8263197_0_5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1ee8263197_0_5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11ee8263197_0_5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11ee8263197_0_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1ee8263197_0_5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11ee8263197_0_5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1ee8263197_0_5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1ee8263197_0_5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1ee8263197_0_2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1ee8263197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1ee8263197_0_3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1ee8263197_0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1ee8263197_0_2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1ee8263197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1ee8263197_0_3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1ee8263197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1ee8263197_0_3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1ee8263197_0_3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1ee8263197_0_3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1ee8263197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influxdata.com/blog/what-is-time-series-data-and-why-should-you-care/"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www.statisticshowto.com/trend-analysis/"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1106050" y="2090058"/>
            <a:ext cx="6738540" cy="2201018"/>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sz="2400" dirty="0">
                <a:latin typeface="Arial"/>
                <a:ea typeface="Arial"/>
                <a:cs typeface="Arial"/>
                <a:sym typeface="Arial"/>
              </a:rPr>
              <a:t>TIME SERIES ANALYSIS OF DAILY CRUDE OIL PRODUCTION -   A DATA QUALITY ASSESSMENT </a:t>
            </a:r>
            <a:br>
              <a:rPr lang="en" sz="2400" dirty="0">
                <a:latin typeface="Arial"/>
                <a:ea typeface="Arial"/>
                <a:cs typeface="Arial"/>
                <a:sym typeface="Arial"/>
              </a:rPr>
            </a:br>
            <a:br>
              <a:rPr lang="en" sz="2400" dirty="0">
                <a:latin typeface="Arial"/>
                <a:ea typeface="Arial"/>
                <a:cs typeface="Arial"/>
                <a:sym typeface="Arial"/>
              </a:rPr>
            </a:br>
            <a:r>
              <a:rPr lang="en" sz="2400" dirty="0">
                <a:latin typeface="Arial"/>
                <a:ea typeface="Arial"/>
                <a:cs typeface="Arial"/>
                <a:sym typeface="Arial"/>
              </a:rPr>
              <a:t>					</a:t>
            </a:r>
            <a:br>
              <a:rPr lang="en" sz="2400" dirty="0">
                <a:latin typeface="Arial"/>
                <a:ea typeface="Arial"/>
                <a:cs typeface="Arial"/>
                <a:sym typeface="Arial"/>
              </a:rPr>
            </a:br>
            <a:r>
              <a:rPr lang="en" sz="2400" dirty="0">
                <a:latin typeface="Arial"/>
                <a:ea typeface="Arial"/>
                <a:cs typeface="Arial"/>
                <a:sym typeface="Arial"/>
              </a:rPr>
              <a:t>Submitted by:</a:t>
            </a:r>
            <a:br>
              <a:rPr lang="en" sz="2400" dirty="0">
                <a:latin typeface="Arial"/>
                <a:ea typeface="Arial"/>
                <a:cs typeface="Arial"/>
                <a:sym typeface="Arial"/>
              </a:rPr>
            </a:br>
            <a:r>
              <a:rPr lang="en" sz="2400" dirty="0">
                <a:latin typeface="Arial"/>
                <a:ea typeface="Arial"/>
                <a:cs typeface="Arial"/>
                <a:sym typeface="Arial"/>
              </a:rPr>
              <a:t> Nidhi Mankala</a:t>
            </a:r>
            <a:endParaRPr sz="2400" dirty="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2"/>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fontScale="90000"/>
          </a:bodyPr>
          <a:lstStyle/>
          <a:p>
            <a:pPr marL="0" lvl="0" indent="0" algn="l" rtl="0">
              <a:lnSpc>
                <a:spcPct val="115000"/>
              </a:lnSpc>
              <a:spcBef>
                <a:spcPts val="0"/>
              </a:spcBef>
              <a:spcAft>
                <a:spcPts val="1200"/>
              </a:spcAft>
              <a:buClr>
                <a:schemeClr val="dk1"/>
              </a:buClr>
              <a:buSzPct val="36666"/>
              <a:buFont typeface="Arial"/>
              <a:buNone/>
            </a:pPr>
            <a:r>
              <a:rPr lang="en" sz="3000">
                <a:latin typeface="Arial"/>
                <a:ea typeface="Arial"/>
                <a:cs typeface="Arial"/>
                <a:sym typeface="Arial"/>
              </a:rPr>
              <a:t>#Test2 - Augmented Dickey Fuller Test (ADF test)</a:t>
            </a:r>
            <a:endParaRPr/>
          </a:p>
        </p:txBody>
      </p:sp>
      <p:sp>
        <p:nvSpPr>
          <p:cNvPr id="119" name="Google Shape;119;p22"/>
          <p:cNvSpPr txBox="1">
            <a:spLocks noGrp="1"/>
          </p:cNvSpPr>
          <p:nvPr>
            <p:ph type="body" idx="1"/>
          </p:nvPr>
        </p:nvSpPr>
        <p:spPr>
          <a:xfrm>
            <a:off x="389650" y="3748275"/>
            <a:ext cx="8520600" cy="1083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300">
                <a:latin typeface="Arial"/>
                <a:ea typeface="Arial"/>
                <a:cs typeface="Arial"/>
                <a:sym typeface="Arial"/>
              </a:rPr>
              <a:t>If p-value is very less than the significance level of 0.05 and  we can reject the null hypothesis and consider the series is stationary. But in our case the p-value is 0.935 &gt; 0.05 and hence we cannot reject the null hypothesis and the series is not stationary</a:t>
            </a:r>
            <a:endParaRPr sz="2000"/>
          </a:p>
        </p:txBody>
      </p:sp>
      <p:pic>
        <p:nvPicPr>
          <p:cNvPr id="120" name="Google Shape;120;p22"/>
          <p:cNvPicPr preferRelativeResize="0"/>
          <p:nvPr/>
        </p:nvPicPr>
        <p:blipFill>
          <a:blip r:embed="rId3">
            <a:alphaModFix/>
          </a:blip>
          <a:stretch>
            <a:fillRect/>
          </a:stretch>
        </p:blipFill>
        <p:spPr>
          <a:xfrm>
            <a:off x="389650" y="1478475"/>
            <a:ext cx="5514975" cy="1800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fontScale="90000"/>
          </a:bodyPr>
          <a:lstStyle/>
          <a:p>
            <a:pPr marL="0" lvl="0" indent="0" algn="l" rtl="0">
              <a:lnSpc>
                <a:spcPct val="115000"/>
              </a:lnSpc>
              <a:spcBef>
                <a:spcPts val="0"/>
              </a:spcBef>
              <a:spcAft>
                <a:spcPts val="1200"/>
              </a:spcAft>
              <a:buClr>
                <a:schemeClr val="dk1"/>
              </a:buClr>
              <a:buSzPct val="36666"/>
              <a:buFont typeface="Arial"/>
              <a:buNone/>
            </a:pPr>
            <a:r>
              <a:rPr lang="en" sz="3000">
                <a:latin typeface="Arial"/>
                <a:ea typeface="Arial"/>
                <a:cs typeface="Arial"/>
                <a:sym typeface="Arial"/>
              </a:rPr>
              <a:t>#Test3-  KPSS (Kwiatkowski-Phillips-Schmidt-Shin)</a:t>
            </a:r>
            <a:endParaRPr/>
          </a:p>
        </p:txBody>
      </p:sp>
      <p:sp>
        <p:nvSpPr>
          <p:cNvPr id="126" name="Google Shape;126;p23"/>
          <p:cNvSpPr txBox="1">
            <a:spLocks noGrp="1"/>
          </p:cNvSpPr>
          <p:nvPr>
            <p:ph type="body" idx="1"/>
          </p:nvPr>
        </p:nvSpPr>
        <p:spPr>
          <a:xfrm>
            <a:off x="311700" y="3680075"/>
            <a:ext cx="8497800" cy="791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300">
                <a:latin typeface="Arial"/>
                <a:ea typeface="Arial"/>
                <a:cs typeface="Arial"/>
                <a:sym typeface="Arial"/>
              </a:rPr>
              <a:t>In this test, if p-value is &lt; signif level (say 0.05), then the series is non-stationary. We can observe that the p-value is 0.01 &lt; 0.05 and therefore the data is not stationary</a:t>
            </a:r>
            <a:endParaRPr sz="2000"/>
          </a:p>
        </p:txBody>
      </p:sp>
      <p:pic>
        <p:nvPicPr>
          <p:cNvPr id="127" name="Google Shape;127;p23"/>
          <p:cNvPicPr preferRelativeResize="0"/>
          <p:nvPr/>
        </p:nvPicPr>
        <p:blipFill>
          <a:blip r:embed="rId3">
            <a:alphaModFix/>
          </a:blip>
          <a:stretch>
            <a:fillRect/>
          </a:stretch>
        </p:blipFill>
        <p:spPr>
          <a:xfrm>
            <a:off x="376450" y="1496300"/>
            <a:ext cx="5108000" cy="1834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4"/>
          <p:cNvSpPr txBox="1">
            <a:spLocks noGrp="1"/>
          </p:cNvSpPr>
          <p:nvPr>
            <p:ph type="title"/>
          </p:nvPr>
        </p:nvSpPr>
        <p:spPr>
          <a:xfrm>
            <a:off x="311700" y="253275"/>
            <a:ext cx="8520600" cy="6309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sz="3000">
                <a:latin typeface="Arial"/>
                <a:ea typeface="Arial"/>
                <a:cs typeface="Arial"/>
                <a:sym typeface="Arial"/>
              </a:rPr>
              <a:t>III)Converting the series into stationary series</a:t>
            </a:r>
            <a:endParaRPr sz="3000">
              <a:latin typeface="Arial"/>
              <a:ea typeface="Arial"/>
              <a:cs typeface="Arial"/>
              <a:sym typeface="Arial"/>
            </a:endParaRPr>
          </a:p>
        </p:txBody>
      </p:sp>
      <p:sp>
        <p:nvSpPr>
          <p:cNvPr id="133" name="Google Shape;133;p24"/>
          <p:cNvSpPr txBox="1">
            <a:spLocks noGrp="1"/>
          </p:cNvSpPr>
          <p:nvPr>
            <p:ph type="body" idx="1"/>
          </p:nvPr>
        </p:nvSpPr>
        <p:spPr>
          <a:xfrm>
            <a:off x="311700" y="884175"/>
            <a:ext cx="8520600" cy="1687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b="1">
                <a:solidFill>
                  <a:srgbClr val="333333"/>
                </a:solidFill>
                <a:highlight>
                  <a:srgbClr val="FFFFFF"/>
                </a:highlight>
                <a:latin typeface="Arial"/>
                <a:ea typeface="Arial"/>
                <a:cs typeface="Arial"/>
                <a:sym typeface="Arial"/>
              </a:rPr>
              <a:t>Differencing is </a:t>
            </a:r>
            <a:r>
              <a:rPr lang="en" sz="1200">
                <a:solidFill>
                  <a:srgbClr val="333333"/>
                </a:solidFill>
                <a:highlight>
                  <a:srgbClr val="FFFFFF"/>
                </a:highlight>
                <a:latin typeface="Arial"/>
                <a:ea typeface="Arial"/>
                <a:cs typeface="Arial"/>
                <a:sym typeface="Arial"/>
              </a:rPr>
              <a:t>computing the differences between consecutive observations. This is one of the methods to convert non-stationary data into stationary.</a:t>
            </a:r>
            <a:endParaRPr sz="1200">
              <a:solidFill>
                <a:srgbClr val="333333"/>
              </a:solidFill>
              <a:highlight>
                <a:srgbClr val="FFFFFF"/>
              </a:highlight>
              <a:latin typeface="Arial"/>
              <a:ea typeface="Arial"/>
              <a:cs typeface="Arial"/>
              <a:sym typeface="Arial"/>
            </a:endParaRPr>
          </a:p>
          <a:p>
            <a:pPr marL="0" lvl="0" indent="0" algn="l" rtl="0">
              <a:spcBef>
                <a:spcPts val="0"/>
              </a:spcBef>
              <a:spcAft>
                <a:spcPts val="0"/>
              </a:spcAft>
              <a:buNone/>
            </a:pPr>
            <a:endParaRPr sz="1200">
              <a:solidFill>
                <a:srgbClr val="333333"/>
              </a:solidFill>
              <a:highlight>
                <a:srgbClr val="FFFFFF"/>
              </a:highlight>
              <a:latin typeface="Arial"/>
              <a:ea typeface="Arial"/>
              <a:cs typeface="Arial"/>
              <a:sym typeface="Arial"/>
            </a:endParaRPr>
          </a:p>
          <a:p>
            <a:pPr marL="0" lvl="0" indent="0" algn="l" rtl="0">
              <a:spcBef>
                <a:spcPts val="0"/>
              </a:spcBef>
              <a:spcAft>
                <a:spcPts val="0"/>
              </a:spcAft>
              <a:buNone/>
            </a:pPr>
            <a:r>
              <a:rPr lang="en" sz="1200">
                <a:solidFill>
                  <a:srgbClr val="333333"/>
                </a:solidFill>
                <a:highlight>
                  <a:srgbClr val="FFFFFF"/>
                </a:highlight>
                <a:latin typeface="Arial"/>
                <a:ea typeface="Arial"/>
                <a:cs typeface="Arial"/>
                <a:sym typeface="Arial"/>
              </a:rPr>
              <a:t>Plotting after the differencing of the data. It can be observed that the visual representation demonstrates a stationary dataset </a:t>
            </a:r>
            <a:endParaRPr sz="1200">
              <a:solidFill>
                <a:srgbClr val="333333"/>
              </a:solidFill>
              <a:highlight>
                <a:srgbClr val="FFFFFF"/>
              </a:highlight>
              <a:latin typeface="Arial"/>
              <a:ea typeface="Arial"/>
              <a:cs typeface="Arial"/>
              <a:sym typeface="Arial"/>
            </a:endParaRPr>
          </a:p>
          <a:p>
            <a:pPr marL="0" lvl="0" indent="0" algn="l" rtl="0">
              <a:spcBef>
                <a:spcPts val="0"/>
              </a:spcBef>
              <a:spcAft>
                <a:spcPts val="0"/>
              </a:spcAft>
              <a:buNone/>
            </a:pPr>
            <a:endParaRPr sz="120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sz="1200">
                <a:solidFill>
                  <a:srgbClr val="333333"/>
                </a:solidFill>
                <a:highlight>
                  <a:srgbClr val="FFFFFF"/>
                </a:highlight>
                <a:latin typeface="Arial"/>
                <a:ea typeface="Arial"/>
                <a:cs typeface="Arial"/>
                <a:sym typeface="Arial"/>
              </a:rPr>
              <a:t>By applying the 3 test of stationarity on the modified dataset, it can be concluded that the series is now stationary</a:t>
            </a:r>
            <a:endParaRPr sz="1200">
              <a:solidFill>
                <a:srgbClr val="333333"/>
              </a:solidFill>
              <a:highlight>
                <a:srgbClr val="FFFFFF"/>
              </a:highlight>
              <a:latin typeface="Arial"/>
              <a:ea typeface="Arial"/>
              <a:cs typeface="Arial"/>
              <a:sym typeface="Arial"/>
            </a:endParaRPr>
          </a:p>
        </p:txBody>
      </p:sp>
      <p:pic>
        <p:nvPicPr>
          <p:cNvPr id="134" name="Google Shape;134;p24"/>
          <p:cNvPicPr preferRelativeResize="0"/>
          <p:nvPr/>
        </p:nvPicPr>
        <p:blipFill>
          <a:blip r:embed="rId3">
            <a:alphaModFix/>
          </a:blip>
          <a:stretch>
            <a:fillRect/>
          </a:stretch>
        </p:blipFill>
        <p:spPr>
          <a:xfrm>
            <a:off x="428875" y="2474250"/>
            <a:ext cx="3964525" cy="2502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3000">
                <a:latin typeface="Arial"/>
                <a:ea typeface="Arial"/>
                <a:cs typeface="Arial"/>
                <a:sym typeface="Arial"/>
              </a:rPr>
              <a:t>IV)</a:t>
            </a:r>
            <a:r>
              <a:rPr lang="en" sz="3000">
                <a:solidFill>
                  <a:srgbClr val="333333"/>
                </a:solidFill>
                <a:highlight>
                  <a:srgbClr val="FFFFFF"/>
                </a:highlight>
                <a:latin typeface="Arial"/>
                <a:ea typeface="Arial"/>
                <a:cs typeface="Arial"/>
                <a:sym typeface="Arial"/>
              </a:rPr>
              <a:t>Decomposition of data</a:t>
            </a:r>
            <a:endParaRPr sz="3000">
              <a:latin typeface="Arial"/>
              <a:ea typeface="Arial"/>
              <a:cs typeface="Arial"/>
              <a:sym typeface="Arial"/>
            </a:endParaRPr>
          </a:p>
        </p:txBody>
      </p:sp>
      <p:sp>
        <p:nvSpPr>
          <p:cNvPr id="140" name="Google Shape;140;p25"/>
          <p:cNvSpPr txBox="1">
            <a:spLocks noGrp="1"/>
          </p:cNvSpPr>
          <p:nvPr>
            <p:ph type="body" idx="1"/>
          </p:nvPr>
        </p:nvSpPr>
        <p:spPr>
          <a:xfrm>
            <a:off x="311700" y="1225225"/>
            <a:ext cx="8611500" cy="36651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None/>
            </a:pPr>
            <a:r>
              <a:rPr lang="en" sz="1300">
                <a:solidFill>
                  <a:srgbClr val="333333"/>
                </a:solidFill>
                <a:highlight>
                  <a:srgbClr val="FFFFFF"/>
                </a:highlight>
                <a:latin typeface="Arial"/>
                <a:ea typeface="Arial"/>
                <a:cs typeface="Arial"/>
                <a:sym typeface="Arial"/>
              </a:rPr>
              <a:t>A time series has 4 main components namely, seasonality, trend, cyclicity and residuals.</a:t>
            </a:r>
            <a:endParaRPr sz="1300">
              <a:solidFill>
                <a:srgbClr val="333333"/>
              </a:solidFill>
              <a:highlight>
                <a:srgbClr val="FFFFFF"/>
              </a:highlight>
              <a:latin typeface="Arial"/>
              <a:ea typeface="Arial"/>
              <a:cs typeface="Arial"/>
              <a:sym typeface="Arial"/>
            </a:endParaRPr>
          </a:p>
          <a:p>
            <a:pPr marL="0" lvl="0" indent="0" algn="l" rtl="0">
              <a:lnSpc>
                <a:spcPct val="95000"/>
              </a:lnSpc>
              <a:spcBef>
                <a:spcPts val="0"/>
              </a:spcBef>
              <a:spcAft>
                <a:spcPts val="0"/>
              </a:spcAft>
              <a:buClr>
                <a:schemeClr val="dk1"/>
              </a:buClr>
              <a:buSzPts val="1100"/>
              <a:buFont typeface="Arial"/>
              <a:buNone/>
            </a:pPr>
            <a:endParaRPr sz="1300">
              <a:solidFill>
                <a:srgbClr val="333333"/>
              </a:solidFill>
              <a:highlight>
                <a:srgbClr val="FFFFFF"/>
              </a:highlight>
              <a:latin typeface="Arial"/>
              <a:ea typeface="Arial"/>
              <a:cs typeface="Arial"/>
              <a:sym typeface="Arial"/>
            </a:endParaRPr>
          </a:p>
          <a:p>
            <a:pPr marL="0" lvl="0" indent="0" algn="l" rtl="0">
              <a:lnSpc>
                <a:spcPct val="95000"/>
              </a:lnSpc>
              <a:spcBef>
                <a:spcPts val="0"/>
              </a:spcBef>
              <a:spcAft>
                <a:spcPts val="0"/>
              </a:spcAft>
              <a:buClr>
                <a:schemeClr val="dk1"/>
              </a:buClr>
              <a:buSzPts val="1100"/>
              <a:buFont typeface="Arial"/>
              <a:buNone/>
            </a:pPr>
            <a:r>
              <a:rPr lang="en" sz="1300" b="1">
                <a:solidFill>
                  <a:srgbClr val="282829"/>
                </a:solidFill>
                <a:highlight>
                  <a:srgbClr val="FFFFFF"/>
                </a:highlight>
                <a:latin typeface="Arial"/>
                <a:ea typeface="Arial"/>
                <a:cs typeface="Arial"/>
                <a:sym typeface="Arial"/>
              </a:rPr>
              <a:t>Trend component: </a:t>
            </a:r>
            <a:r>
              <a:rPr lang="en" sz="1300">
                <a:solidFill>
                  <a:srgbClr val="282829"/>
                </a:solidFill>
                <a:highlight>
                  <a:srgbClr val="FFFFFF"/>
                </a:highlight>
                <a:latin typeface="Arial"/>
                <a:ea typeface="Arial"/>
                <a:cs typeface="Arial"/>
                <a:sym typeface="Arial"/>
              </a:rPr>
              <a:t>The long-term pattern shown by a time series is called as trend. A trend can be positive or negative depending on whether the time series exhibits an increasing long-term pattern or a decreasing long-term pattern. In other words, we can say a time series has upward trend if it has an overall growth and for negative trend, it shows overall negative growth. If a time series does not show an increasing or decreasing pattern then the series is stationary in the mean.</a:t>
            </a:r>
            <a:endParaRPr sz="1300">
              <a:solidFill>
                <a:srgbClr val="282829"/>
              </a:solidFill>
              <a:highlight>
                <a:srgbClr val="FFFFFF"/>
              </a:highlight>
              <a:latin typeface="Arial"/>
              <a:ea typeface="Arial"/>
              <a:cs typeface="Arial"/>
              <a:sym typeface="Arial"/>
            </a:endParaRPr>
          </a:p>
          <a:p>
            <a:pPr marL="0" lvl="0" indent="0" algn="l" rtl="0">
              <a:lnSpc>
                <a:spcPct val="95000"/>
              </a:lnSpc>
              <a:spcBef>
                <a:spcPts val="1100"/>
              </a:spcBef>
              <a:spcAft>
                <a:spcPts val="0"/>
              </a:spcAft>
              <a:buClr>
                <a:schemeClr val="dk1"/>
              </a:buClr>
              <a:buSzPts val="1100"/>
              <a:buFont typeface="Arial"/>
              <a:buNone/>
            </a:pPr>
            <a:r>
              <a:rPr lang="en" sz="1300" b="1">
                <a:solidFill>
                  <a:srgbClr val="282829"/>
                </a:solidFill>
                <a:highlight>
                  <a:srgbClr val="FFFFFF"/>
                </a:highlight>
                <a:latin typeface="Arial"/>
                <a:ea typeface="Arial"/>
                <a:cs typeface="Arial"/>
                <a:sym typeface="Arial"/>
              </a:rPr>
              <a:t>Seasonal component:</a:t>
            </a:r>
            <a:r>
              <a:rPr lang="en" sz="1300">
                <a:solidFill>
                  <a:srgbClr val="282829"/>
                </a:solidFill>
                <a:highlight>
                  <a:srgbClr val="FFFFFF"/>
                </a:highlight>
                <a:latin typeface="Arial"/>
                <a:ea typeface="Arial"/>
                <a:cs typeface="Arial"/>
                <a:sym typeface="Arial"/>
              </a:rPr>
              <a:t> Seasonality occurs when the time series exhibits regular fluctuations during the same month (or months) every year, or during the same quarter every year. For instance, in case of sales data of car companies, usually the car companies give a huge discount in the month of December, so there sales increase in the month of December. This happens every year.</a:t>
            </a:r>
            <a:endParaRPr sz="1300">
              <a:solidFill>
                <a:srgbClr val="282829"/>
              </a:solidFill>
              <a:highlight>
                <a:srgbClr val="FFFFFF"/>
              </a:highlight>
              <a:latin typeface="Arial"/>
              <a:ea typeface="Arial"/>
              <a:cs typeface="Arial"/>
              <a:sym typeface="Arial"/>
            </a:endParaRPr>
          </a:p>
          <a:p>
            <a:pPr marL="0" lvl="0" indent="0" algn="l" rtl="0">
              <a:lnSpc>
                <a:spcPct val="95000"/>
              </a:lnSpc>
              <a:spcBef>
                <a:spcPts val="1100"/>
              </a:spcBef>
              <a:spcAft>
                <a:spcPts val="0"/>
              </a:spcAft>
              <a:buClr>
                <a:schemeClr val="dk1"/>
              </a:buClr>
              <a:buSzPts val="1100"/>
              <a:buFont typeface="Arial"/>
              <a:buNone/>
            </a:pPr>
            <a:r>
              <a:rPr lang="en" sz="1300" b="1">
                <a:solidFill>
                  <a:srgbClr val="282829"/>
                </a:solidFill>
                <a:highlight>
                  <a:srgbClr val="FFFFFF"/>
                </a:highlight>
                <a:latin typeface="Arial"/>
                <a:ea typeface="Arial"/>
                <a:cs typeface="Arial"/>
                <a:sym typeface="Arial"/>
              </a:rPr>
              <a:t>Cyclical component</a:t>
            </a:r>
            <a:r>
              <a:rPr lang="en" sz="1300">
                <a:solidFill>
                  <a:srgbClr val="282829"/>
                </a:solidFill>
                <a:highlight>
                  <a:srgbClr val="FFFFFF"/>
                </a:highlight>
                <a:latin typeface="Arial"/>
                <a:ea typeface="Arial"/>
                <a:cs typeface="Arial"/>
                <a:sym typeface="Arial"/>
              </a:rPr>
              <a:t>: We say the data has a cyclic component when it exhibits rises and falls that are not of fixed period. The duration of a cycle depends on the type of business or industry being analysed.</a:t>
            </a:r>
            <a:endParaRPr sz="1300">
              <a:solidFill>
                <a:srgbClr val="282829"/>
              </a:solidFill>
              <a:highlight>
                <a:srgbClr val="FFFFFF"/>
              </a:highlight>
              <a:latin typeface="Arial"/>
              <a:ea typeface="Arial"/>
              <a:cs typeface="Arial"/>
              <a:sym typeface="Arial"/>
            </a:endParaRPr>
          </a:p>
          <a:p>
            <a:pPr marL="0" lvl="0" indent="0" algn="l" rtl="0">
              <a:lnSpc>
                <a:spcPct val="95000"/>
              </a:lnSpc>
              <a:spcBef>
                <a:spcPts val="1100"/>
              </a:spcBef>
              <a:spcAft>
                <a:spcPts val="0"/>
              </a:spcAft>
              <a:buClr>
                <a:schemeClr val="dk1"/>
              </a:buClr>
              <a:buSzPts val="1100"/>
              <a:buFont typeface="Arial"/>
              <a:buNone/>
            </a:pPr>
            <a:r>
              <a:rPr lang="en" sz="1300" b="1">
                <a:solidFill>
                  <a:srgbClr val="282829"/>
                </a:solidFill>
                <a:highlight>
                  <a:srgbClr val="FFFFFF"/>
                </a:highlight>
                <a:latin typeface="Arial"/>
                <a:ea typeface="Arial"/>
                <a:cs typeface="Arial"/>
                <a:sym typeface="Arial"/>
              </a:rPr>
              <a:t>Irregular component</a:t>
            </a:r>
            <a:r>
              <a:rPr lang="en" sz="1300">
                <a:solidFill>
                  <a:srgbClr val="282829"/>
                </a:solidFill>
                <a:highlight>
                  <a:srgbClr val="FFFFFF"/>
                </a:highlight>
                <a:latin typeface="Arial"/>
                <a:ea typeface="Arial"/>
                <a:cs typeface="Arial"/>
                <a:sym typeface="Arial"/>
              </a:rPr>
              <a:t>: This component is unpredictable. Every time series has some unpredictable component that makes it a random variable.</a:t>
            </a:r>
            <a:endParaRPr sz="1300">
              <a:solidFill>
                <a:srgbClr val="282829"/>
              </a:solidFill>
              <a:highlight>
                <a:srgbClr val="FFFFFF"/>
              </a:highlight>
              <a:latin typeface="Arial"/>
              <a:ea typeface="Arial"/>
              <a:cs typeface="Arial"/>
              <a:sym typeface="Arial"/>
            </a:endParaRPr>
          </a:p>
          <a:p>
            <a:pPr marL="0" lvl="0" indent="0" algn="l" rtl="0">
              <a:lnSpc>
                <a:spcPct val="95000"/>
              </a:lnSpc>
              <a:spcBef>
                <a:spcPts val="1100"/>
              </a:spcBef>
              <a:spcAft>
                <a:spcPts val="12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145" name="Google Shape;145;p26"/>
          <p:cNvPicPr preferRelativeResize="0"/>
          <p:nvPr/>
        </p:nvPicPr>
        <p:blipFill>
          <a:blip r:embed="rId3">
            <a:alphaModFix/>
          </a:blip>
          <a:stretch>
            <a:fillRect/>
          </a:stretch>
        </p:blipFill>
        <p:spPr>
          <a:xfrm>
            <a:off x="730600" y="107150"/>
            <a:ext cx="7716625" cy="4834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lnSpc>
                <a:spcPct val="115000"/>
              </a:lnSpc>
              <a:spcBef>
                <a:spcPts val="0"/>
              </a:spcBef>
              <a:spcAft>
                <a:spcPts val="0"/>
              </a:spcAft>
              <a:buClr>
                <a:schemeClr val="dk1"/>
              </a:buClr>
              <a:buSzPts val="1100"/>
              <a:buFont typeface="Arial"/>
              <a:buNone/>
            </a:pPr>
            <a:r>
              <a:rPr lang="en" sz="3300">
                <a:solidFill>
                  <a:srgbClr val="333333"/>
                </a:solidFill>
                <a:highlight>
                  <a:srgbClr val="FFFFFF"/>
                </a:highlight>
                <a:latin typeface="Arial"/>
                <a:ea typeface="Arial"/>
                <a:cs typeface="Arial"/>
                <a:sym typeface="Arial"/>
              </a:rPr>
              <a:t>V) Statistical Models</a:t>
            </a:r>
            <a:endParaRPr/>
          </a:p>
        </p:txBody>
      </p:sp>
      <p:sp>
        <p:nvSpPr>
          <p:cNvPr id="151" name="Google Shape;151;p27"/>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l" rtl="0">
              <a:spcBef>
                <a:spcPts val="1800"/>
              </a:spcBef>
              <a:spcAft>
                <a:spcPts val="0"/>
              </a:spcAft>
              <a:buNone/>
            </a:pPr>
            <a:r>
              <a:rPr lang="en" sz="1700" b="1">
                <a:solidFill>
                  <a:srgbClr val="333333"/>
                </a:solidFill>
                <a:highlight>
                  <a:srgbClr val="FFFFFF"/>
                </a:highlight>
                <a:latin typeface="Arial"/>
                <a:ea typeface="Arial"/>
                <a:cs typeface="Arial"/>
                <a:sym typeface="Arial"/>
              </a:rPr>
              <a:t>1)Autoregressive Integrated Moving Average (ARIMA)</a:t>
            </a:r>
            <a:endParaRPr sz="1700" b="1">
              <a:solidFill>
                <a:srgbClr val="333333"/>
              </a:solidFill>
              <a:highlight>
                <a:srgbClr val="FFFFFF"/>
              </a:highlight>
              <a:latin typeface="Arial"/>
              <a:ea typeface="Arial"/>
              <a:cs typeface="Arial"/>
              <a:sym typeface="Arial"/>
            </a:endParaRPr>
          </a:p>
          <a:p>
            <a:pPr marL="0" lvl="0" indent="0" algn="l" rtl="0">
              <a:spcBef>
                <a:spcPts val="400"/>
              </a:spcBef>
              <a:spcAft>
                <a:spcPts val="0"/>
              </a:spcAft>
              <a:buNone/>
            </a:pPr>
            <a:r>
              <a:rPr lang="en" sz="1250">
                <a:solidFill>
                  <a:srgbClr val="333333"/>
                </a:solidFill>
                <a:highlight>
                  <a:srgbClr val="FFFFFF"/>
                </a:highlight>
                <a:latin typeface="Arial"/>
                <a:ea typeface="Arial"/>
                <a:cs typeface="Arial"/>
                <a:sym typeface="Arial"/>
              </a:rPr>
              <a:t>In an ARIMA model there are 3 parameters that are used to help model the major aspects of a times series: seasonality, trend, and noise. These parameters are labeled p,d,and q.</a:t>
            </a:r>
            <a:endParaRPr sz="1250">
              <a:solidFill>
                <a:srgbClr val="333333"/>
              </a:solidFill>
              <a:highlight>
                <a:srgbClr val="FFFFFF"/>
              </a:highlight>
              <a:latin typeface="Arial"/>
              <a:ea typeface="Arial"/>
              <a:cs typeface="Arial"/>
              <a:sym typeface="Arial"/>
            </a:endParaRPr>
          </a:p>
          <a:p>
            <a:pPr marL="457200" lvl="0" indent="-307975" algn="l" rtl="0">
              <a:spcBef>
                <a:spcPts val="1100"/>
              </a:spcBef>
              <a:spcAft>
                <a:spcPts val="0"/>
              </a:spcAft>
              <a:buClr>
                <a:srgbClr val="333333"/>
              </a:buClr>
              <a:buSzPts val="1250"/>
              <a:buFont typeface="Arial"/>
              <a:buChar char="●"/>
            </a:pPr>
            <a:r>
              <a:rPr lang="en" sz="1250" b="1">
                <a:solidFill>
                  <a:srgbClr val="333333"/>
                </a:solidFill>
                <a:highlight>
                  <a:srgbClr val="FFFFFF"/>
                </a:highlight>
                <a:latin typeface="Arial"/>
                <a:ea typeface="Arial"/>
                <a:cs typeface="Arial"/>
                <a:sym typeface="Arial"/>
              </a:rPr>
              <a:t>Number of AR (Auto-Regressive) terms (p):</a:t>
            </a:r>
            <a:r>
              <a:rPr lang="en" sz="1250">
                <a:solidFill>
                  <a:srgbClr val="333333"/>
                </a:solidFill>
                <a:highlight>
                  <a:srgbClr val="FFFFFF"/>
                </a:highlight>
                <a:latin typeface="Arial"/>
                <a:ea typeface="Arial"/>
                <a:cs typeface="Arial"/>
                <a:sym typeface="Arial"/>
              </a:rPr>
              <a:t> p is the parameter associated with the auto-regressive aspect of the model, which incorporates past values i.e lags of dependent variable.</a:t>
            </a:r>
            <a:endParaRPr sz="1250">
              <a:solidFill>
                <a:srgbClr val="333333"/>
              </a:solidFill>
              <a:highlight>
                <a:srgbClr val="FFFFFF"/>
              </a:highlight>
              <a:latin typeface="Arial"/>
              <a:ea typeface="Arial"/>
              <a:cs typeface="Arial"/>
              <a:sym typeface="Arial"/>
            </a:endParaRPr>
          </a:p>
          <a:p>
            <a:pPr marL="457200" lvl="0" indent="-307975" algn="l" rtl="0">
              <a:spcBef>
                <a:spcPts val="0"/>
              </a:spcBef>
              <a:spcAft>
                <a:spcPts val="0"/>
              </a:spcAft>
              <a:buClr>
                <a:srgbClr val="333333"/>
              </a:buClr>
              <a:buSzPts val="1250"/>
              <a:buFont typeface="Arial"/>
              <a:buChar char="●"/>
            </a:pPr>
            <a:r>
              <a:rPr lang="en" sz="1250" b="1">
                <a:solidFill>
                  <a:srgbClr val="333333"/>
                </a:solidFill>
                <a:highlight>
                  <a:srgbClr val="FFFFFF"/>
                </a:highlight>
                <a:latin typeface="Arial"/>
                <a:ea typeface="Arial"/>
                <a:cs typeface="Arial"/>
                <a:sym typeface="Arial"/>
              </a:rPr>
              <a:t>Number of Differences (d):</a:t>
            </a:r>
            <a:r>
              <a:rPr lang="en" sz="1250">
                <a:solidFill>
                  <a:srgbClr val="333333"/>
                </a:solidFill>
                <a:highlight>
                  <a:srgbClr val="FFFFFF"/>
                </a:highlight>
                <a:latin typeface="Arial"/>
                <a:ea typeface="Arial"/>
                <a:cs typeface="Arial"/>
                <a:sym typeface="Arial"/>
              </a:rPr>
              <a:t> d is the parameter associated with the integrated part of the model, which effects the amount of </a:t>
            </a:r>
            <a:r>
              <a:rPr lang="en" sz="1250" b="1">
                <a:solidFill>
                  <a:srgbClr val="333333"/>
                </a:solidFill>
                <a:highlight>
                  <a:srgbClr val="FFFFFF"/>
                </a:highlight>
                <a:latin typeface="Arial"/>
                <a:ea typeface="Arial"/>
                <a:cs typeface="Arial"/>
                <a:sym typeface="Arial"/>
              </a:rPr>
              <a:t>differencing </a:t>
            </a:r>
            <a:r>
              <a:rPr lang="en" sz="1250">
                <a:solidFill>
                  <a:srgbClr val="333333"/>
                </a:solidFill>
                <a:highlight>
                  <a:srgbClr val="FFFFFF"/>
                </a:highlight>
                <a:latin typeface="Arial"/>
                <a:ea typeface="Arial"/>
                <a:cs typeface="Arial"/>
                <a:sym typeface="Arial"/>
              </a:rPr>
              <a:t>to apply to a time series.</a:t>
            </a:r>
            <a:endParaRPr sz="1250">
              <a:solidFill>
                <a:srgbClr val="333333"/>
              </a:solidFill>
              <a:highlight>
                <a:srgbClr val="FFFFFF"/>
              </a:highlight>
              <a:latin typeface="Arial"/>
              <a:ea typeface="Arial"/>
              <a:cs typeface="Arial"/>
              <a:sym typeface="Arial"/>
            </a:endParaRPr>
          </a:p>
          <a:p>
            <a:pPr marL="457200" lvl="0" indent="-307975" algn="l" rtl="0">
              <a:spcBef>
                <a:spcPts val="0"/>
              </a:spcBef>
              <a:spcAft>
                <a:spcPts val="0"/>
              </a:spcAft>
              <a:buClr>
                <a:srgbClr val="333333"/>
              </a:buClr>
              <a:buSzPts val="1250"/>
              <a:buFont typeface="Arial"/>
              <a:buChar char="●"/>
            </a:pPr>
            <a:r>
              <a:rPr lang="en" sz="1250" b="1">
                <a:solidFill>
                  <a:srgbClr val="333333"/>
                </a:solidFill>
                <a:highlight>
                  <a:srgbClr val="FFFFFF"/>
                </a:highlight>
                <a:latin typeface="Arial"/>
                <a:ea typeface="Arial"/>
                <a:cs typeface="Arial"/>
                <a:sym typeface="Arial"/>
              </a:rPr>
              <a:t>Number of MA (Moving Average) terms (q):</a:t>
            </a:r>
            <a:r>
              <a:rPr lang="en" sz="1250">
                <a:solidFill>
                  <a:srgbClr val="333333"/>
                </a:solidFill>
                <a:highlight>
                  <a:srgbClr val="FFFFFF"/>
                </a:highlight>
                <a:latin typeface="Arial"/>
                <a:ea typeface="Arial"/>
                <a:cs typeface="Arial"/>
                <a:sym typeface="Arial"/>
              </a:rPr>
              <a:t> q is size of the moving average part window of the model i.e. lagged forecast errors in prediction equation.</a:t>
            </a:r>
            <a:endParaRPr sz="1900" b="1">
              <a:solidFill>
                <a:srgbClr val="333333"/>
              </a:solidFill>
              <a:highlight>
                <a:srgbClr val="FFFFFF"/>
              </a:highlight>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Google Shape;156;p28"/>
          <p:cNvPicPr preferRelativeResize="0"/>
          <p:nvPr/>
        </p:nvPicPr>
        <p:blipFill rotWithShape="1">
          <a:blip r:embed="rId3">
            <a:alphaModFix/>
          </a:blip>
          <a:srcRect t="4306"/>
          <a:stretch/>
        </p:blipFill>
        <p:spPr>
          <a:xfrm>
            <a:off x="2099875" y="673326"/>
            <a:ext cx="4629525" cy="4134999"/>
          </a:xfrm>
          <a:prstGeom prst="rect">
            <a:avLst/>
          </a:prstGeom>
          <a:noFill/>
          <a:ln>
            <a:noFill/>
          </a:ln>
        </p:spPr>
      </p:pic>
      <p:sp>
        <p:nvSpPr>
          <p:cNvPr id="157" name="Google Shape;157;p28"/>
          <p:cNvSpPr txBox="1"/>
          <p:nvPr/>
        </p:nvSpPr>
        <p:spPr>
          <a:xfrm>
            <a:off x="167875" y="142700"/>
            <a:ext cx="46296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t>Observations from ARIMA model (6,1,3)</a:t>
            </a:r>
            <a:endParaRPr sz="15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162" name="Google Shape;162;p29"/>
          <p:cNvPicPr preferRelativeResize="0"/>
          <p:nvPr/>
        </p:nvPicPr>
        <p:blipFill>
          <a:blip r:embed="rId3">
            <a:alphaModFix/>
          </a:blip>
          <a:stretch>
            <a:fillRect/>
          </a:stretch>
        </p:blipFill>
        <p:spPr>
          <a:xfrm>
            <a:off x="956175" y="0"/>
            <a:ext cx="6564225" cy="4263700"/>
          </a:xfrm>
          <a:prstGeom prst="rect">
            <a:avLst/>
          </a:prstGeom>
          <a:noFill/>
          <a:ln>
            <a:noFill/>
          </a:ln>
        </p:spPr>
      </p:pic>
      <p:sp>
        <p:nvSpPr>
          <p:cNvPr id="163" name="Google Shape;163;p29"/>
          <p:cNvSpPr txBox="1"/>
          <p:nvPr/>
        </p:nvSpPr>
        <p:spPr>
          <a:xfrm>
            <a:off x="495300" y="4323900"/>
            <a:ext cx="8153400" cy="819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100"/>
              </a:spcBef>
              <a:spcAft>
                <a:spcPts val="1100"/>
              </a:spcAft>
              <a:buClr>
                <a:schemeClr val="dk1"/>
              </a:buClr>
              <a:buSzPts val="1100"/>
              <a:buFont typeface="Arial"/>
              <a:buNone/>
            </a:pPr>
            <a:r>
              <a:rPr lang="en" sz="1250">
                <a:solidFill>
                  <a:srgbClr val="4D5156"/>
                </a:solidFill>
                <a:highlight>
                  <a:srgbClr val="FFFFFF"/>
                </a:highlight>
              </a:rPr>
              <a:t>Inference: It can be observed that the predictions and the actual values are not in alignment due to the convergence of the time series to the mean. Therefore this model does not give a very accurate predictions of the DCP value</a:t>
            </a:r>
            <a:endParaRPr sz="1600">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0"/>
          <p:cNvSpPr txBox="1">
            <a:spLocks noGrp="1"/>
          </p:cNvSpPr>
          <p:nvPr>
            <p:ph type="title"/>
          </p:nvPr>
        </p:nvSpPr>
        <p:spPr>
          <a:xfrm>
            <a:off x="136350" y="-258825"/>
            <a:ext cx="8520600" cy="831300"/>
          </a:xfrm>
          <a:prstGeom prst="rect">
            <a:avLst/>
          </a:prstGeom>
        </p:spPr>
        <p:txBody>
          <a:bodyPr spcFirstLastPara="1" wrap="square" lIns="91425" tIns="91425" rIns="91425" bIns="91425" anchor="b" anchorCtr="0">
            <a:normAutofit/>
          </a:bodyPr>
          <a:lstStyle/>
          <a:p>
            <a:pPr marL="0" lvl="0" indent="0" algn="l" rtl="0">
              <a:lnSpc>
                <a:spcPct val="115000"/>
              </a:lnSpc>
              <a:spcBef>
                <a:spcPts val="1800"/>
              </a:spcBef>
              <a:spcAft>
                <a:spcPts val="400"/>
              </a:spcAft>
              <a:buClr>
                <a:schemeClr val="dk1"/>
              </a:buClr>
              <a:buSzPts val="1100"/>
              <a:buFont typeface="Arial"/>
              <a:buNone/>
            </a:pPr>
            <a:r>
              <a:rPr lang="en" sz="1700" b="1">
                <a:solidFill>
                  <a:srgbClr val="333333"/>
                </a:solidFill>
                <a:highlight>
                  <a:srgbClr val="FFFFFF"/>
                </a:highlight>
                <a:latin typeface="Arial"/>
                <a:ea typeface="Arial"/>
                <a:cs typeface="Arial"/>
                <a:sym typeface="Arial"/>
              </a:rPr>
              <a:t>2)Seasonal Autoregressive Integrated Moving-Average (SARIMA)</a:t>
            </a:r>
            <a:endParaRPr/>
          </a:p>
        </p:txBody>
      </p:sp>
      <p:sp>
        <p:nvSpPr>
          <p:cNvPr id="169" name="Google Shape;169;p30"/>
          <p:cNvSpPr txBox="1">
            <a:spLocks noGrp="1"/>
          </p:cNvSpPr>
          <p:nvPr>
            <p:ph type="body" idx="1"/>
          </p:nvPr>
        </p:nvSpPr>
        <p:spPr>
          <a:xfrm>
            <a:off x="311700" y="508025"/>
            <a:ext cx="85206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300">
                <a:solidFill>
                  <a:srgbClr val="333333"/>
                </a:solidFill>
                <a:highlight>
                  <a:srgbClr val="FFFFFF"/>
                </a:highlight>
                <a:latin typeface="Arial"/>
                <a:ea typeface="Arial"/>
                <a:cs typeface="Arial"/>
                <a:sym typeface="Arial"/>
              </a:rPr>
              <a:t>It is an extension of ARIMA that explicitly supports univariate time series data with a seasonal component.This model finds the optimal value for p,q,d for all different combinations and calculates the Akaike's Information Criterion (AIC). The combination with the lowest AIC is chosen as the optimal value. In the above figure, the lowest AIC= 42531 is for the model with values (3,1,1)</a:t>
            </a:r>
            <a:endParaRPr sz="1300">
              <a:solidFill>
                <a:srgbClr val="333333"/>
              </a:solidFill>
              <a:highlight>
                <a:srgbClr val="FFFFFF"/>
              </a:highlight>
              <a:latin typeface="Arial"/>
              <a:ea typeface="Arial"/>
              <a:cs typeface="Arial"/>
              <a:sym typeface="Arial"/>
            </a:endParaRPr>
          </a:p>
          <a:p>
            <a:pPr marL="0" lvl="0" indent="0" algn="l" rtl="0">
              <a:spcBef>
                <a:spcPts val="1100"/>
              </a:spcBef>
              <a:spcAft>
                <a:spcPts val="1200"/>
              </a:spcAft>
              <a:buNone/>
            </a:pPr>
            <a:endParaRPr/>
          </a:p>
        </p:txBody>
      </p:sp>
      <p:pic>
        <p:nvPicPr>
          <p:cNvPr id="170" name="Google Shape;170;p30"/>
          <p:cNvPicPr preferRelativeResize="0"/>
          <p:nvPr/>
        </p:nvPicPr>
        <p:blipFill>
          <a:blip r:embed="rId3">
            <a:alphaModFix/>
          </a:blip>
          <a:stretch>
            <a:fillRect/>
          </a:stretch>
        </p:blipFill>
        <p:spPr>
          <a:xfrm>
            <a:off x="2868150" y="1565750"/>
            <a:ext cx="3922449" cy="3354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1"/>
          <p:cNvSpPr txBox="1">
            <a:spLocks noGrp="1"/>
          </p:cNvSpPr>
          <p:nvPr>
            <p:ph type="title"/>
          </p:nvPr>
        </p:nvSpPr>
        <p:spPr>
          <a:xfrm>
            <a:off x="194800" y="-73750"/>
            <a:ext cx="8520600" cy="831300"/>
          </a:xfrm>
          <a:prstGeom prst="rect">
            <a:avLst/>
          </a:prstGeom>
        </p:spPr>
        <p:txBody>
          <a:bodyPr spcFirstLastPara="1" wrap="square" lIns="91425" tIns="91425" rIns="91425" bIns="91425" anchor="b" anchorCtr="0">
            <a:normAutofit/>
          </a:bodyPr>
          <a:lstStyle/>
          <a:p>
            <a:pPr marL="0" lvl="0" indent="0" algn="l" rtl="0">
              <a:lnSpc>
                <a:spcPct val="115000"/>
              </a:lnSpc>
              <a:spcBef>
                <a:spcPts val="0"/>
              </a:spcBef>
              <a:spcAft>
                <a:spcPts val="0"/>
              </a:spcAft>
              <a:buClr>
                <a:schemeClr val="dk1"/>
              </a:buClr>
              <a:buSzPts val="1100"/>
              <a:buFont typeface="Arial"/>
              <a:buNone/>
            </a:pPr>
            <a:r>
              <a:rPr lang="en" sz="1700" b="1">
                <a:solidFill>
                  <a:srgbClr val="202124"/>
                </a:solidFill>
                <a:highlight>
                  <a:srgbClr val="FFFFFF"/>
                </a:highlight>
                <a:latin typeface="Arial"/>
                <a:ea typeface="Arial"/>
                <a:cs typeface="Arial"/>
                <a:sym typeface="Arial"/>
              </a:rPr>
              <a:t>Predictions of the SARIMA model</a:t>
            </a:r>
            <a:endParaRPr sz="4700" b="1"/>
          </a:p>
        </p:txBody>
      </p:sp>
      <p:pic>
        <p:nvPicPr>
          <p:cNvPr id="176" name="Google Shape;176;p31"/>
          <p:cNvPicPr preferRelativeResize="0"/>
          <p:nvPr/>
        </p:nvPicPr>
        <p:blipFill>
          <a:blip r:embed="rId3">
            <a:alphaModFix/>
          </a:blip>
          <a:stretch>
            <a:fillRect/>
          </a:stretch>
        </p:blipFill>
        <p:spPr>
          <a:xfrm>
            <a:off x="1808450" y="861100"/>
            <a:ext cx="4474800" cy="3977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3000" b="0">
                <a:solidFill>
                  <a:srgbClr val="000000"/>
                </a:solidFill>
                <a:latin typeface="Arial"/>
                <a:ea typeface="Arial"/>
                <a:cs typeface="Arial"/>
                <a:sym typeface="Arial"/>
              </a:rPr>
              <a:t>Open source softwares used:</a:t>
            </a:r>
            <a:endParaRPr sz="3000"/>
          </a:p>
        </p:txBody>
      </p:sp>
      <p:sp>
        <p:nvSpPr>
          <p:cNvPr id="68" name="Google Shape;68;p1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Python 3.9</a:t>
            </a:r>
            <a:endParaRPr sz="1800">
              <a:solidFill>
                <a:srgbClr val="000000"/>
              </a:solidFill>
              <a:latin typeface="Arial"/>
              <a:ea typeface="Arial"/>
              <a:cs typeface="Arial"/>
              <a:sym typeface="Arial"/>
            </a:endParaRPr>
          </a:p>
          <a:p>
            <a:pPr marL="457200" lvl="0" indent="-342900" algn="l" rtl="0">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Jupyter notebook</a:t>
            </a:r>
            <a:endParaRPr sz="1800">
              <a:solidFill>
                <a:srgbClr val="000000"/>
              </a:solidFill>
              <a:latin typeface="Arial"/>
              <a:ea typeface="Arial"/>
              <a:cs typeface="Arial"/>
              <a:sym typeface="Arial"/>
            </a:endParaRPr>
          </a:p>
          <a:p>
            <a:pPr marL="457200" lvl="0" indent="-342900" algn="l" rtl="0">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Microsoft SQL Server Management Studio 17</a:t>
            </a:r>
            <a:endParaRPr sz="1800">
              <a:solidFill>
                <a:srgbClr val="000000"/>
              </a:solidFill>
              <a:latin typeface="Arial"/>
              <a:ea typeface="Arial"/>
              <a:cs typeface="Arial"/>
              <a:sym typeface="Arial"/>
            </a:endParaRPr>
          </a:p>
          <a:p>
            <a:pPr marL="457200" lvl="0" indent="-342900" algn="l" rtl="0">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Spotfire 11.5.0</a:t>
            </a:r>
            <a:endParaRPr sz="1800">
              <a:solidFill>
                <a:srgbClr val="000000"/>
              </a:solidFill>
              <a:latin typeface="Arial"/>
              <a:ea typeface="Arial"/>
              <a:cs typeface="Arial"/>
              <a:sym typeface="Arial"/>
            </a:endParaRPr>
          </a:p>
          <a:p>
            <a:pPr marL="457200" lvl="0" indent="-342900" algn="l" rtl="0">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R studio</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2"/>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1600" b="1">
                <a:solidFill>
                  <a:srgbClr val="202124"/>
                </a:solidFill>
                <a:highlight>
                  <a:srgbClr val="FFFFFF"/>
                </a:highlight>
                <a:latin typeface="Arial"/>
                <a:ea typeface="Arial"/>
                <a:cs typeface="Arial"/>
                <a:sym typeface="Arial"/>
              </a:rPr>
              <a:t>AutoCorrelation Function (ACF) Plot and partial autocorrelation function (PACF)</a:t>
            </a:r>
            <a:endParaRPr sz="4600" b="1"/>
          </a:p>
        </p:txBody>
      </p:sp>
      <p:pic>
        <p:nvPicPr>
          <p:cNvPr id="182" name="Google Shape;182;p32"/>
          <p:cNvPicPr preferRelativeResize="0"/>
          <p:nvPr/>
        </p:nvPicPr>
        <p:blipFill>
          <a:blip r:embed="rId3">
            <a:alphaModFix/>
          </a:blip>
          <a:stretch>
            <a:fillRect/>
          </a:stretch>
        </p:blipFill>
        <p:spPr>
          <a:xfrm>
            <a:off x="152400" y="1299625"/>
            <a:ext cx="4419600" cy="2297898"/>
          </a:xfrm>
          <a:prstGeom prst="rect">
            <a:avLst/>
          </a:prstGeom>
          <a:noFill/>
          <a:ln>
            <a:noFill/>
          </a:ln>
        </p:spPr>
      </p:pic>
      <p:pic>
        <p:nvPicPr>
          <p:cNvPr id="183" name="Google Shape;183;p32"/>
          <p:cNvPicPr preferRelativeResize="0"/>
          <p:nvPr/>
        </p:nvPicPr>
        <p:blipFill>
          <a:blip r:embed="rId4">
            <a:alphaModFix/>
          </a:blip>
          <a:stretch>
            <a:fillRect/>
          </a:stretch>
        </p:blipFill>
        <p:spPr>
          <a:xfrm>
            <a:off x="4724400" y="1299625"/>
            <a:ext cx="4267200" cy="22399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3"/>
          <p:cNvSpPr txBox="1">
            <a:spLocks noGrp="1"/>
          </p:cNvSpPr>
          <p:nvPr>
            <p:ph type="title"/>
          </p:nvPr>
        </p:nvSpPr>
        <p:spPr>
          <a:xfrm>
            <a:off x="56850" y="0"/>
            <a:ext cx="8442600" cy="531600"/>
          </a:xfrm>
          <a:prstGeom prst="rect">
            <a:avLst/>
          </a:prstGeom>
        </p:spPr>
        <p:txBody>
          <a:bodyPr spcFirstLastPara="1" wrap="square" lIns="91425" tIns="91425" rIns="91425" bIns="91425" anchor="b" anchorCtr="0">
            <a:normAutofit/>
          </a:bodyPr>
          <a:lstStyle/>
          <a:p>
            <a:pPr marL="0" lvl="0" indent="0" algn="l" rtl="0">
              <a:lnSpc>
                <a:spcPct val="115000"/>
              </a:lnSpc>
              <a:spcBef>
                <a:spcPts val="0"/>
              </a:spcBef>
              <a:spcAft>
                <a:spcPts val="0"/>
              </a:spcAft>
              <a:buClr>
                <a:schemeClr val="dk1"/>
              </a:buClr>
              <a:buSzPts val="1100"/>
              <a:buFont typeface="Arial"/>
              <a:buNone/>
            </a:pPr>
            <a:r>
              <a:rPr lang="en" sz="1700" b="1">
                <a:solidFill>
                  <a:srgbClr val="333333"/>
                </a:solidFill>
                <a:highlight>
                  <a:srgbClr val="FFFFFF"/>
                </a:highlight>
                <a:latin typeface="Arial"/>
                <a:ea typeface="Arial"/>
                <a:cs typeface="Arial"/>
                <a:sym typeface="Arial"/>
              </a:rPr>
              <a:t>3)Naive bayes method</a:t>
            </a:r>
            <a:endParaRPr sz="4700" b="1">
              <a:latin typeface="Arial"/>
              <a:ea typeface="Arial"/>
              <a:cs typeface="Arial"/>
              <a:sym typeface="Arial"/>
            </a:endParaRPr>
          </a:p>
        </p:txBody>
      </p:sp>
      <p:sp>
        <p:nvSpPr>
          <p:cNvPr id="189" name="Google Shape;189;p33"/>
          <p:cNvSpPr txBox="1">
            <a:spLocks noGrp="1"/>
          </p:cNvSpPr>
          <p:nvPr>
            <p:ph type="body" idx="1"/>
          </p:nvPr>
        </p:nvSpPr>
        <p:spPr>
          <a:xfrm>
            <a:off x="56850" y="467600"/>
            <a:ext cx="9030300" cy="3906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300">
                <a:solidFill>
                  <a:srgbClr val="333333"/>
                </a:solidFill>
                <a:highlight>
                  <a:srgbClr val="FFFFFF"/>
                </a:highlight>
                <a:latin typeface="Roboto"/>
                <a:ea typeface="Roboto"/>
                <a:cs typeface="Roboto"/>
                <a:sym typeface="Roboto"/>
              </a:rPr>
              <a:t>Naïve Bayes algorithm is a supervised learning algorithm, which is based on Bayes theorem and used for solving classification problems.It is a probabilistic classifier, which means it predicts on the basis of the probability of an object.Bayes' theorem is also known as Bayes' Rule or Bayes' law, which is used to determine the probability of a hypothesis with prior knowledge. It depends on the conditional probability.</a:t>
            </a:r>
            <a:endParaRPr sz="1900"/>
          </a:p>
        </p:txBody>
      </p:sp>
      <p:pic>
        <p:nvPicPr>
          <p:cNvPr id="190" name="Google Shape;190;p33"/>
          <p:cNvPicPr preferRelativeResize="0"/>
          <p:nvPr/>
        </p:nvPicPr>
        <p:blipFill>
          <a:blip r:embed="rId3">
            <a:alphaModFix/>
          </a:blip>
          <a:stretch>
            <a:fillRect/>
          </a:stretch>
        </p:blipFill>
        <p:spPr>
          <a:xfrm>
            <a:off x="2338150" y="1594075"/>
            <a:ext cx="4792624" cy="347107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195" name="Google Shape;195;p34"/>
          <p:cNvPicPr preferRelativeResize="0"/>
          <p:nvPr/>
        </p:nvPicPr>
        <p:blipFill>
          <a:blip r:embed="rId3">
            <a:alphaModFix/>
          </a:blip>
          <a:stretch>
            <a:fillRect/>
          </a:stretch>
        </p:blipFill>
        <p:spPr>
          <a:xfrm>
            <a:off x="152400" y="152400"/>
            <a:ext cx="8613776" cy="44070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5"/>
          <p:cNvSpPr txBox="1">
            <a:spLocks noGrp="1"/>
          </p:cNvSpPr>
          <p:nvPr>
            <p:ph type="title"/>
          </p:nvPr>
        </p:nvSpPr>
        <p:spPr>
          <a:xfrm>
            <a:off x="253200" y="370175"/>
            <a:ext cx="8579100" cy="789000"/>
          </a:xfrm>
          <a:prstGeom prst="rect">
            <a:avLst/>
          </a:prstGeom>
        </p:spPr>
        <p:txBody>
          <a:bodyPr spcFirstLastPara="1" wrap="square" lIns="91425" tIns="91425" rIns="91425" bIns="91425" anchor="b" anchorCtr="0">
            <a:normAutofit/>
          </a:bodyPr>
          <a:lstStyle/>
          <a:p>
            <a:pPr marL="0" lvl="0" indent="0" algn="l" rtl="0">
              <a:lnSpc>
                <a:spcPct val="115000"/>
              </a:lnSpc>
              <a:spcBef>
                <a:spcPts val="0"/>
              </a:spcBef>
              <a:spcAft>
                <a:spcPts val="0"/>
              </a:spcAft>
              <a:buClr>
                <a:schemeClr val="dk1"/>
              </a:buClr>
              <a:buSzPts val="1100"/>
              <a:buFont typeface="Arial"/>
              <a:buNone/>
            </a:pPr>
            <a:r>
              <a:rPr lang="en" sz="1700" b="1">
                <a:solidFill>
                  <a:srgbClr val="333333"/>
                </a:solidFill>
                <a:highlight>
                  <a:srgbClr val="FFFFFF"/>
                </a:highlight>
                <a:latin typeface="Arial"/>
                <a:ea typeface="Arial"/>
                <a:cs typeface="Arial"/>
                <a:sym typeface="Arial"/>
              </a:rPr>
              <a:t>4)Holts- winter model</a:t>
            </a:r>
            <a:endParaRPr sz="4700" b="1">
              <a:latin typeface="Arial"/>
              <a:ea typeface="Arial"/>
              <a:cs typeface="Arial"/>
              <a:sym typeface="Arial"/>
            </a:endParaRPr>
          </a:p>
        </p:txBody>
      </p:sp>
      <p:sp>
        <p:nvSpPr>
          <p:cNvPr id="201" name="Google Shape;201;p35"/>
          <p:cNvSpPr txBox="1">
            <a:spLocks noGrp="1"/>
          </p:cNvSpPr>
          <p:nvPr>
            <p:ph type="body" idx="1"/>
          </p:nvPr>
        </p:nvSpPr>
        <p:spPr>
          <a:xfrm>
            <a:off x="311700" y="1556450"/>
            <a:ext cx="85206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500">
                <a:solidFill>
                  <a:srgbClr val="292929"/>
                </a:solidFill>
                <a:highlight>
                  <a:srgbClr val="FFFFFF"/>
                </a:highlight>
                <a:latin typeface="Arial"/>
                <a:ea typeface="Arial"/>
                <a:cs typeface="Arial"/>
                <a:sym typeface="Arial"/>
              </a:rPr>
              <a:t>Holt-Winters is a model of time series behavior. Holt-Winters is a way to model three aspects of the time series: a typical value (average), a slope (trend) over time, and a cyclical repeating pattern (seasonality).The Holt-Winters method uses exponential smoothing to encode lots of values from the past and use them to predict “typical” values for the present and future. </a:t>
            </a:r>
            <a:endParaRPr>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206" name="Google Shape;206;p36"/>
          <p:cNvPicPr preferRelativeResize="0"/>
          <p:nvPr/>
        </p:nvPicPr>
        <p:blipFill>
          <a:blip r:embed="rId3">
            <a:alphaModFix/>
          </a:blip>
          <a:stretch>
            <a:fillRect/>
          </a:stretch>
        </p:blipFill>
        <p:spPr>
          <a:xfrm>
            <a:off x="2290750" y="887175"/>
            <a:ext cx="4562475" cy="4067175"/>
          </a:xfrm>
          <a:prstGeom prst="rect">
            <a:avLst/>
          </a:prstGeom>
          <a:noFill/>
          <a:ln>
            <a:noFill/>
          </a:ln>
        </p:spPr>
      </p:pic>
      <p:sp>
        <p:nvSpPr>
          <p:cNvPr id="207" name="Google Shape;207;p36"/>
          <p:cNvSpPr txBox="1"/>
          <p:nvPr/>
        </p:nvSpPr>
        <p:spPr>
          <a:xfrm>
            <a:off x="155000" y="78250"/>
            <a:ext cx="85467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a:t>Observations from holt’s method</a:t>
            </a:r>
            <a:endParaRPr sz="1500" b="1"/>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pic>
        <p:nvPicPr>
          <p:cNvPr id="212" name="Google Shape;212;p37"/>
          <p:cNvPicPr preferRelativeResize="0"/>
          <p:nvPr/>
        </p:nvPicPr>
        <p:blipFill>
          <a:blip r:embed="rId3">
            <a:alphaModFix/>
          </a:blip>
          <a:stretch>
            <a:fillRect/>
          </a:stretch>
        </p:blipFill>
        <p:spPr>
          <a:xfrm>
            <a:off x="1388650" y="834750"/>
            <a:ext cx="5882150" cy="3918175"/>
          </a:xfrm>
          <a:prstGeom prst="rect">
            <a:avLst/>
          </a:prstGeom>
          <a:noFill/>
          <a:ln>
            <a:noFill/>
          </a:ln>
        </p:spPr>
      </p:pic>
      <p:sp>
        <p:nvSpPr>
          <p:cNvPr id="213" name="Google Shape;213;p37"/>
          <p:cNvSpPr txBox="1"/>
          <p:nvPr/>
        </p:nvSpPr>
        <p:spPr>
          <a:xfrm>
            <a:off x="116325" y="39575"/>
            <a:ext cx="62907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a:latin typeface="Open Sans"/>
                <a:ea typeface="Open Sans"/>
                <a:cs typeface="Open Sans"/>
                <a:sym typeface="Open Sans"/>
              </a:rPr>
              <a:t>Error measures and forecast of holt’s method</a:t>
            </a:r>
            <a:endParaRPr sz="1500" b="1">
              <a:latin typeface="Open Sans"/>
              <a:ea typeface="Open Sans"/>
              <a:cs typeface="Open Sans"/>
              <a:sym typeface="Ope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pic>
        <p:nvPicPr>
          <p:cNvPr id="218" name="Google Shape;218;p38"/>
          <p:cNvPicPr preferRelativeResize="0"/>
          <p:nvPr/>
        </p:nvPicPr>
        <p:blipFill>
          <a:blip r:embed="rId3">
            <a:alphaModFix/>
          </a:blip>
          <a:stretch>
            <a:fillRect/>
          </a:stretch>
        </p:blipFill>
        <p:spPr>
          <a:xfrm>
            <a:off x="152400" y="152400"/>
            <a:ext cx="8832475" cy="44455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9"/>
          <p:cNvSpPr txBox="1">
            <a:spLocks noGrp="1"/>
          </p:cNvSpPr>
          <p:nvPr>
            <p:ph type="title"/>
          </p:nvPr>
        </p:nvSpPr>
        <p:spPr>
          <a:xfrm>
            <a:off x="730575" y="452300"/>
            <a:ext cx="8520600" cy="831300"/>
          </a:xfrm>
          <a:prstGeom prst="rect">
            <a:avLst/>
          </a:prstGeom>
        </p:spPr>
        <p:txBody>
          <a:bodyPr spcFirstLastPara="1" wrap="square" lIns="91425" tIns="91425" rIns="91425" bIns="91425" anchor="b" anchorCtr="0">
            <a:normAutofit fontScale="90000"/>
          </a:bodyPr>
          <a:lstStyle/>
          <a:p>
            <a:pPr marL="0" lvl="0" indent="0" algn="l" rtl="0">
              <a:lnSpc>
                <a:spcPct val="115000"/>
              </a:lnSpc>
              <a:spcBef>
                <a:spcPts val="0"/>
              </a:spcBef>
              <a:spcAft>
                <a:spcPts val="0"/>
              </a:spcAft>
              <a:buClr>
                <a:schemeClr val="dk1"/>
              </a:buClr>
              <a:buSzPct val="56571"/>
              <a:buFont typeface="Arial"/>
              <a:buNone/>
            </a:pPr>
            <a:r>
              <a:rPr lang="en" sz="1944" b="1">
                <a:solidFill>
                  <a:srgbClr val="292929"/>
                </a:solidFill>
                <a:highlight>
                  <a:srgbClr val="FFFFFF"/>
                </a:highlight>
                <a:latin typeface="Arial"/>
                <a:ea typeface="Arial"/>
                <a:cs typeface="Arial"/>
                <a:sym typeface="Arial"/>
              </a:rPr>
              <a:t>5)ARIMA  (1,1,3)</a:t>
            </a:r>
            <a:endParaRPr sz="1944" b="1">
              <a:solidFill>
                <a:srgbClr val="292929"/>
              </a:solidFill>
              <a:highlight>
                <a:srgbClr val="FFFFFF"/>
              </a:highlight>
              <a:latin typeface="Arial"/>
              <a:ea typeface="Arial"/>
              <a:cs typeface="Arial"/>
              <a:sym typeface="Arial"/>
            </a:endParaRPr>
          </a:p>
          <a:p>
            <a:pPr marL="0" lvl="0" indent="0" algn="l" rtl="0">
              <a:spcBef>
                <a:spcPts val="0"/>
              </a:spcBef>
              <a:spcAft>
                <a:spcPts val="0"/>
              </a:spcAft>
              <a:buNone/>
            </a:pPr>
            <a:endParaRPr/>
          </a:p>
        </p:txBody>
      </p:sp>
      <p:pic>
        <p:nvPicPr>
          <p:cNvPr id="224" name="Google Shape;224;p39"/>
          <p:cNvPicPr preferRelativeResize="0"/>
          <p:nvPr/>
        </p:nvPicPr>
        <p:blipFill>
          <a:blip r:embed="rId3">
            <a:alphaModFix/>
          </a:blip>
          <a:stretch>
            <a:fillRect/>
          </a:stretch>
        </p:blipFill>
        <p:spPr>
          <a:xfrm>
            <a:off x="931725" y="1147225"/>
            <a:ext cx="6091874" cy="33495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pic>
        <p:nvPicPr>
          <p:cNvPr id="229" name="Google Shape;229;p40"/>
          <p:cNvPicPr preferRelativeResize="0"/>
          <p:nvPr/>
        </p:nvPicPr>
        <p:blipFill>
          <a:blip r:embed="rId3">
            <a:alphaModFix/>
          </a:blip>
          <a:stretch>
            <a:fillRect/>
          </a:stretch>
        </p:blipFill>
        <p:spPr>
          <a:xfrm>
            <a:off x="469100" y="279025"/>
            <a:ext cx="8205800" cy="43210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41"/>
          <p:cNvSpPr txBox="1">
            <a:spLocks noGrp="1"/>
          </p:cNvSpPr>
          <p:nvPr>
            <p:ph type="title"/>
          </p:nvPr>
        </p:nvSpPr>
        <p:spPr>
          <a:xfrm>
            <a:off x="311700" y="711125"/>
            <a:ext cx="8562900" cy="1022700"/>
          </a:xfrm>
          <a:prstGeom prst="rect">
            <a:avLst/>
          </a:prstGeom>
          <a:solidFill>
            <a:schemeClr val="lt1"/>
          </a:solidFill>
        </p:spPr>
        <p:txBody>
          <a:bodyPr spcFirstLastPara="1" wrap="square" lIns="91425" tIns="91425" rIns="91425" bIns="91425" anchor="b" anchorCtr="0">
            <a:normAutofit fontScale="90000"/>
          </a:bodyPr>
          <a:lstStyle/>
          <a:p>
            <a:pPr marL="0" lvl="0" indent="0" algn="l" rtl="0">
              <a:lnSpc>
                <a:spcPct val="111111"/>
              </a:lnSpc>
              <a:spcBef>
                <a:spcPts val="0"/>
              </a:spcBef>
              <a:spcAft>
                <a:spcPts val="0"/>
              </a:spcAft>
              <a:buClr>
                <a:schemeClr val="dk1"/>
              </a:buClr>
              <a:buSzPct val="58235"/>
              <a:buFont typeface="Arial"/>
              <a:buNone/>
            </a:pPr>
            <a:r>
              <a:rPr lang="en" sz="1888" b="1">
                <a:solidFill>
                  <a:srgbClr val="111827"/>
                </a:solidFill>
                <a:highlight>
                  <a:srgbClr val="FFFBF3"/>
                </a:highlight>
                <a:latin typeface="Arial"/>
                <a:ea typeface="Arial"/>
                <a:cs typeface="Arial"/>
                <a:sym typeface="Arial"/>
              </a:rPr>
              <a:t>6) Double-Seasonal Holt-Winters Forecasting</a:t>
            </a:r>
            <a:endParaRPr sz="1888" b="1">
              <a:solidFill>
                <a:srgbClr val="111827"/>
              </a:solidFill>
              <a:highlight>
                <a:srgbClr val="FFFBF3"/>
              </a:highlight>
              <a:latin typeface="Arial"/>
              <a:ea typeface="Arial"/>
              <a:cs typeface="Arial"/>
              <a:sym typeface="Arial"/>
            </a:endParaRPr>
          </a:p>
          <a:p>
            <a:pPr marL="0" lvl="0" indent="0" algn="l" rtl="0">
              <a:spcBef>
                <a:spcPts val="2000"/>
              </a:spcBef>
              <a:spcAft>
                <a:spcPts val="0"/>
              </a:spcAft>
              <a:buNone/>
            </a:pPr>
            <a:endParaRPr/>
          </a:p>
        </p:txBody>
      </p:sp>
      <p:sp>
        <p:nvSpPr>
          <p:cNvPr id="235" name="Google Shape;235;p41"/>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a:highlight>
                  <a:srgbClr val="FFFFFF"/>
                </a:highlight>
                <a:latin typeface="Arial"/>
                <a:ea typeface="Arial"/>
                <a:cs typeface="Arial"/>
                <a:sym typeface="Arial"/>
              </a:rPr>
              <a:t>This method uses additive trend and multiplicative seasonality, where there are two seasonal components which are multiplied together.</a:t>
            </a:r>
            <a:endParaRPr sz="1500">
              <a:highlight>
                <a:srgbClr val="FFFFFF"/>
              </a:highlight>
              <a:latin typeface="Arial"/>
              <a:ea typeface="Arial"/>
              <a:cs typeface="Arial"/>
              <a:sym typeface="Arial"/>
            </a:endParaRPr>
          </a:p>
          <a:p>
            <a:pPr marL="0" lvl="0" indent="0" algn="l" rtl="0">
              <a:spcBef>
                <a:spcPts val="1200"/>
              </a:spcBef>
              <a:spcAft>
                <a:spcPts val="0"/>
              </a:spcAft>
              <a:buNone/>
            </a:pPr>
            <a:r>
              <a:rPr lang="en" sz="1500">
                <a:highlight>
                  <a:srgbClr val="FFFFFF"/>
                </a:highlight>
                <a:latin typeface="Arial"/>
                <a:ea typeface="Arial"/>
                <a:cs typeface="Arial"/>
                <a:sym typeface="Arial"/>
              </a:rPr>
              <a:t>Seasonal component 1 - period1=12</a:t>
            </a:r>
            <a:endParaRPr sz="1500">
              <a:highlight>
                <a:srgbClr val="FFFFFF"/>
              </a:highlight>
              <a:latin typeface="Arial"/>
              <a:ea typeface="Arial"/>
              <a:cs typeface="Arial"/>
              <a:sym typeface="Arial"/>
            </a:endParaRPr>
          </a:p>
          <a:p>
            <a:pPr marL="0" lvl="0" indent="0" algn="l" rtl="0">
              <a:spcBef>
                <a:spcPts val="1200"/>
              </a:spcBef>
              <a:spcAft>
                <a:spcPts val="0"/>
              </a:spcAft>
              <a:buNone/>
            </a:pPr>
            <a:r>
              <a:rPr lang="en" sz="1500">
                <a:highlight>
                  <a:srgbClr val="FFFFFF"/>
                </a:highlight>
                <a:latin typeface="Arial"/>
                <a:ea typeface="Arial"/>
                <a:cs typeface="Arial"/>
                <a:sym typeface="Arial"/>
              </a:rPr>
              <a:t>Seasonal component 2 - period2=360</a:t>
            </a:r>
            <a:endParaRPr sz="1500">
              <a:highlight>
                <a:srgbClr val="FFFFFF"/>
              </a:highlight>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500">
                <a:highlight>
                  <a:srgbClr val="FFFFFF"/>
                </a:highlight>
                <a:latin typeface="Arial"/>
                <a:ea typeface="Arial"/>
                <a:cs typeface="Arial"/>
                <a:sym typeface="Arial"/>
              </a:rPr>
              <a:t>The model essentially enables it to capture two seasonal cycles of the data.a smaller one repeated often and a bigger one repeated less often. For the method to work however, the seasonalities need to be nested, meaning one must be an integer multiple of the other. </a:t>
            </a:r>
            <a:endParaRPr sz="1500">
              <a:highlight>
                <a:srgbClr val="FFFFFF"/>
              </a:highlight>
              <a:latin typeface="Arial"/>
              <a:ea typeface="Arial"/>
              <a:cs typeface="Arial"/>
              <a:sym typeface="Arial"/>
            </a:endParaRPr>
          </a:p>
          <a:p>
            <a:pPr marL="0" lvl="0" indent="0" algn="l" rtl="0">
              <a:spcBef>
                <a:spcPts val="1200"/>
              </a:spcBef>
              <a:spcAft>
                <a:spcPts val="1200"/>
              </a:spcAft>
              <a:buNone/>
            </a:pPr>
            <a:endParaRPr sz="1300">
              <a:highlight>
                <a:srgbClr val="FFFFFF"/>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3000" b="0">
                <a:solidFill>
                  <a:srgbClr val="000000"/>
                </a:solidFill>
                <a:latin typeface="Arial"/>
                <a:ea typeface="Arial"/>
                <a:cs typeface="Arial"/>
                <a:sym typeface="Arial"/>
              </a:rPr>
              <a:t>Dataset</a:t>
            </a:r>
            <a:endParaRPr sz="3000"/>
          </a:p>
        </p:txBody>
      </p:sp>
      <p:sp>
        <p:nvSpPr>
          <p:cNvPr id="74" name="Google Shape;74;p15"/>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700">
                <a:solidFill>
                  <a:srgbClr val="000000"/>
                </a:solidFill>
                <a:latin typeface="Arial"/>
                <a:ea typeface="Arial"/>
                <a:cs typeface="Arial"/>
                <a:sym typeface="Arial"/>
              </a:rPr>
              <a:t>The dataset contains DCP values for everyday from 1/1/2016 to 16/10/2021</a:t>
            </a:r>
            <a:endParaRPr sz="1700">
              <a:solidFill>
                <a:srgbClr val="000000"/>
              </a:solidFill>
              <a:latin typeface="Arial"/>
              <a:ea typeface="Arial"/>
              <a:cs typeface="Arial"/>
              <a:sym typeface="Arial"/>
            </a:endParaRPr>
          </a:p>
          <a:p>
            <a:pPr marL="0" lvl="0" indent="0" algn="l" rtl="0">
              <a:spcBef>
                <a:spcPts val="0"/>
              </a:spcBef>
              <a:spcAft>
                <a:spcPts val="0"/>
              </a:spcAft>
              <a:buNone/>
            </a:pPr>
            <a:r>
              <a:rPr lang="en" sz="1700">
                <a:solidFill>
                  <a:srgbClr val="000000"/>
                </a:solidFill>
                <a:latin typeface="Arial"/>
                <a:ea typeface="Arial"/>
                <a:cs typeface="Arial"/>
                <a:sym typeface="Arial"/>
              </a:rPr>
              <a:t>It contains 4 columns</a:t>
            </a:r>
            <a:endParaRPr sz="1700">
              <a:solidFill>
                <a:srgbClr val="000000"/>
              </a:solidFill>
              <a:latin typeface="Arial"/>
              <a:ea typeface="Arial"/>
              <a:cs typeface="Arial"/>
              <a:sym typeface="Arial"/>
            </a:endParaRPr>
          </a:p>
          <a:p>
            <a:pPr marL="457200" lvl="0" indent="-336550" algn="l" rtl="0">
              <a:spcBef>
                <a:spcPts val="0"/>
              </a:spcBef>
              <a:spcAft>
                <a:spcPts val="0"/>
              </a:spcAft>
              <a:buClr>
                <a:srgbClr val="000000"/>
              </a:buClr>
              <a:buSzPts val="1700"/>
              <a:buFont typeface="Arial"/>
              <a:buAutoNum type="arabicParenR"/>
            </a:pPr>
            <a:r>
              <a:rPr lang="en" sz="1700">
                <a:solidFill>
                  <a:srgbClr val="000000"/>
                </a:solidFill>
                <a:latin typeface="Arial"/>
                <a:ea typeface="Arial"/>
                <a:cs typeface="Arial"/>
                <a:sym typeface="Arial"/>
              </a:rPr>
              <a:t>LevelType: Field or GC</a:t>
            </a:r>
            <a:endParaRPr sz="1700">
              <a:solidFill>
                <a:srgbClr val="000000"/>
              </a:solidFill>
              <a:latin typeface="Arial"/>
              <a:ea typeface="Arial"/>
              <a:cs typeface="Arial"/>
              <a:sym typeface="Arial"/>
            </a:endParaRPr>
          </a:p>
          <a:p>
            <a:pPr marL="457200" lvl="0" indent="-336550" algn="l" rtl="0">
              <a:spcBef>
                <a:spcPts val="0"/>
              </a:spcBef>
              <a:spcAft>
                <a:spcPts val="0"/>
              </a:spcAft>
              <a:buClr>
                <a:srgbClr val="000000"/>
              </a:buClr>
              <a:buSzPts val="1700"/>
              <a:buFont typeface="Arial"/>
              <a:buAutoNum type="arabicParenR"/>
            </a:pPr>
            <a:r>
              <a:rPr lang="en" sz="1700">
                <a:solidFill>
                  <a:srgbClr val="000000"/>
                </a:solidFill>
                <a:latin typeface="Arial"/>
                <a:ea typeface="Arial"/>
                <a:cs typeface="Arial"/>
                <a:sym typeface="Arial"/>
              </a:rPr>
              <a:t>LevelName: RA,SA,AD,RQ, undefined </a:t>
            </a:r>
            <a:endParaRPr sz="1700">
              <a:solidFill>
                <a:srgbClr val="000000"/>
              </a:solidFill>
              <a:latin typeface="Arial"/>
              <a:ea typeface="Arial"/>
              <a:cs typeface="Arial"/>
              <a:sym typeface="Arial"/>
            </a:endParaRPr>
          </a:p>
          <a:p>
            <a:pPr marL="457200" lvl="0" indent="-336550" algn="l" rtl="0">
              <a:spcBef>
                <a:spcPts val="0"/>
              </a:spcBef>
              <a:spcAft>
                <a:spcPts val="0"/>
              </a:spcAft>
              <a:buClr>
                <a:srgbClr val="000000"/>
              </a:buClr>
              <a:buSzPts val="1700"/>
              <a:buFont typeface="Arial"/>
              <a:buAutoNum type="arabicParenR"/>
            </a:pPr>
            <a:r>
              <a:rPr lang="en" sz="1700">
                <a:solidFill>
                  <a:srgbClr val="000000"/>
                </a:solidFill>
                <a:latin typeface="Arial"/>
                <a:ea typeface="Arial"/>
                <a:cs typeface="Arial"/>
                <a:sym typeface="Arial"/>
              </a:rPr>
              <a:t>Date</a:t>
            </a:r>
            <a:endParaRPr sz="1700">
              <a:solidFill>
                <a:srgbClr val="000000"/>
              </a:solidFill>
              <a:latin typeface="Arial"/>
              <a:ea typeface="Arial"/>
              <a:cs typeface="Arial"/>
              <a:sym typeface="Arial"/>
            </a:endParaRPr>
          </a:p>
          <a:p>
            <a:pPr marL="457200" lvl="0" indent="-336550" algn="l" rtl="0">
              <a:spcBef>
                <a:spcPts val="0"/>
              </a:spcBef>
              <a:spcAft>
                <a:spcPts val="0"/>
              </a:spcAft>
              <a:buClr>
                <a:srgbClr val="000000"/>
              </a:buClr>
              <a:buSzPts val="1700"/>
              <a:buFont typeface="Arial"/>
              <a:buAutoNum type="arabicParenR"/>
            </a:pPr>
            <a:r>
              <a:rPr lang="en" sz="1700">
                <a:solidFill>
                  <a:srgbClr val="000000"/>
                </a:solidFill>
                <a:latin typeface="Arial"/>
                <a:ea typeface="Arial"/>
                <a:cs typeface="Arial"/>
                <a:sym typeface="Arial"/>
              </a:rPr>
              <a:t>DCP Integer</a:t>
            </a:r>
            <a:endParaRPr sz="19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pic>
        <p:nvPicPr>
          <p:cNvPr id="240" name="Google Shape;240;p42"/>
          <p:cNvPicPr preferRelativeResize="0"/>
          <p:nvPr/>
        </p:nvPicPr>
        <p:blipFill>
          <a:blip r:embed="rId3">
            <a:alphaModFix/>
          </a:blip>
          <a:stretch>
            <a:fillRect/>
          </a:stretch>
        </p:blipFill>
        <p:spPr>
          <a:xfrm>
            <a:off x="1818175" y="532325"/>
            <a:ext cx="5734050" cy="36576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pic>
        <p:nvPicPr>
          <p:cNvPr id="245" name="Google Shape;245;p43"/>
          <p:cNvPicPr preferRelativeResize="0"/>
          <p:nvPr/>
        </p:nvPicPr>
        <p:blipFill>
          <a:blip r:embed="rId3">
            <a:alphaModFix/>
          </a:blip>
          <a:stretch>
            <a:fillRect/>
          </a:stretch>
        </p:blipFill>
        <p:spPr>
          <a:xfrm>
            <a:off x="152400" y="152400"/>
            <a:ext cx="8721400" cy="44066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RESULTS</a:t>
            </a:r>
            <a:endParaRPr/>
          </a:p>
        </p:txBody>
      </p:sp>
      <p:sp>
        <p:nvSpPr>
          <p:cNvPr id="251" name="Google Shape;251;p44"/>
          <p:cNvSpPr txBox="1">
            <a:spLocks noGrp="1"/>
          </p:cNvSpPr>
          <p:nvPr>
            <p:ph type="body" idx="1"/>
          </p:nvPr>
        </p:nvSpPr>
        <p:spPr>
          <a:xfrm>
            <a:off x="258125" y="1147225"/>
            <a:ext cx="8574300" cy="3432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latin typeface="Arial"/>
                <a:ea typeface="Arial"/>
                <a:cs typeface="Arial"/>
                <a:sym typeface="Arial"/>
              </a:rPr>
              <a:t>Statistical/ machine learning models used:</a:t>
            </a:r>
            <a:endParaRPr sz="1600">
              <a:latin typeface="Arial"/>
              <a:ea typeface="Arial"/>
              <a:cs typeface="Arial"/>
              <a:sym typeface="Arial"/>
            </a:endParaRPr>
          </a:p>
          <a:p>
            <a:pPr marL="457200" lvl="0" indent="-330200" algn="l" rtl="0">
              <a:spcBef>
                <a:spcPts val="1200"/>
              </a:spcBef>
              <a:spcAft>
                <a:spcPts val="0"/>
              </a:spcAft>
              <a:buSzPts val="1600"/>
              <a:buFont typeface="Arial"/>
              <a:buAutoNum type="arabicParenR"/>
            </a:pPr>
            <a:r>
              <a:rPr lang="en" sz="1600">
                <a:latin typeface="Arial"/>
                <a:ea typeface="Arial"/>
                <a:cs typeface="Arial"/>
                <a:sym typeface="Arial"/>
              </a:rPr>
              <a:t>ARIMA (6,1,3)</a:t>
            </a:r>
            <a:endParaRPr sz="1600">
              <a:latin typeface="Arial"/>
              <a:ea typeface="Arial"/>
              <a:cs typeface="Arial"/>
              <a:sym typeface="Arial"/>
            </a:endParaRPr>
          </a:p>
          <a:p>
            <a:pPr marL="457200" lvl="0" indent="-330200" algn="l" rtl="0">
              <a:spcBef>
                <a:spcPts val="0"/>
              </a:spcBef>
              <a:spcAft>
                <a:spcPts val="0"/>
              </a:spcAft>
              <a:buSzPts val="1600"/>
              <a:buFont typeface="Arial"/>
              <a:buAutoNum type="arabicParenR"/>
            </a:pPr>
            <a:r>
              <a:rPr lang="en" sz="1600">
                <a:latin typeface="Arial"/>
                <a:ea typeface="Arial"/>
                <a:cs typeface="Arial"/>
                <a:sym typeface="Arial"/>
              </a:rPr>
              <a:t>SARIMA</a:t>
            </a:r>
            <a:endParaRPr sz="1600">
              <a:latin typeface="Arial"/>
              <a:ea typeface="Arial"/>
              <a:cs typeface="Arial"/>
              <a:sym typeface="Arial"/>
            </a:endParaRPr>
          </a:p>
          <a:p>
            <a:pPr marL="457200" lvl="0" indent="-330200" algn="l" rtl="0">
              <a:spcBef>
                <a:spcPts val="0"/>
              </a:spcBef>
              <a:spcAft>
                <a:spcPts val="0"/>
              </a:spcAft>
              <a:buSzPts val="1600"/>
              <a:buFont typeface="Arial"/>
              <a:buAutoNum type="arabicParenR"/>
            </a:pPr>
            <a:r>
              <a:rPr lang="en" sz="1600">
                <a:latin typeface="Arial"/>
                <a:ea typeface="Arial"/>
                <a:cs typeface="Arial"/>
                <a:sym typeface="Arial"/>
              </a:rPr>
              <a:t>Naive bayes</a:t>
            </a:r>
            <a:endParaRPr sz="1600">
              <a:latin typeface="Arial"/>
              <a:ea typeface="Arial"/>
              <a:cs typeface="Arial"/>
              <a:sym typeface="Arial"/>
            </a:endParaRPr>
          </a:p>
          <a:p>
            <a:pPr marL="457200" lvl="0" indent="-330200" algn="l" rtl="0">
              <a:spcBef>
                <a:spcPts val="0"/>
              </a:spcBef>
              <a:spcAft>
                <a:spcPts val="0"/>
              </a:spcAft>
              <a:buSzPts val="1600"/>
              <a:buFont typeface="Arial"/>
              <a:buAutoNum type="arabicParenR"/>
            </a:pPr>
            <a:r>
              <a:rPr lang="en" sz="1600">
                <a:latin typeface="Arial"/>
                <a:ea typeface="Arial"/>
                <a:cs typeface="Arial"/>
                <a:sym typeface="Arial"/>
              </a:rPr>
              <a:t>Holts-winter</a:t>
            </a:r>
            <a:endParaRPr sz="1600">
              <a:latin typeface="Arial"/>
              <a:ea typeface="Arial"/>
              <a:cs typeface="Arial"/>
              <a:sym typeface="Arial"/>
            </a:endParaRPr>
          </a:p>
          <a:p>
            <a:pPr marL="457200" lvl="0" indent="-330200" algn="l" rtl="0">
              <a:spcBef>
                <a:spcPts val="0"/>
              </a:spcBef>
              <a:spcAft>
                <a:spcPts val="0"/>
              </a:spcAft>
              <a:buSzPts val="1600"/>
              <a:buFont typeface="Arial"/>
              <a:buAutoNum type="arabicParenR"/>
            </a:pPr>
            <a:r>
              <a:rPr lang="en" sz="1600">
                <a:latin typeface="Arial"/>
                <a:ea typeface="Arial"/>
                <a:cs typeface="Arial"/>
                <a:sym typeface="Arial"/>
              </a:rPr>
              <a:t>ARIMA (1,1,3)</a:t>
            </a:r>
            <a:endParaRPr sz="1600">
              <a:latin typeface="Arial"/>
              <a:ea typeface="Arial"/>
              <a:cs typeface="Arial"/>
              <a:sym typeface="Arial"/>
            </a:endParaRPr>
          </a:p>
          <a:p>
            <a:pPr marL="457200" lvl="0" indent="-330200" algn="l" rtl="0">
              <a:spcBef>
                <a:spcPts val="0"/>
              </a:spcBef>
              <a:spcAft>
                <a:spcPts val="0"/>
              </a:spcAft>
              <a:buSzPts val="1600"/>
              <a:buFont typeface="Arial"/>
              <a:buAutoNum type="arabicParenR"/>
            </a:pPr>
            <a:r>
              <a:rPr lang="en" sz="1600">
                <a:latin typeface="Arial"/>
                <a:ea typeface="Arial"/>
                <a:cs typeface="Arial"/>
                <a:sym typeface="Arial"/>
              </a:rPr>
              <a:t>Double seasonal holts winter (DSHW)</a:t>
            </a:r>
            <a:endParaRPr sz="1600">
              <a:latin typeface="Arial"/>
              <a:ea typeface="Arial"/>
              <a:cs typeface="Arial"/>
              <a:sym typeface="Arial"/>
            </a:endParaRPr>
          </a:p>
          <a:p>
            <a:pPr marL="0" lvl="0" indent="0" algn="l" rtl="0">
              <a:spcBef>
                <a:spcPts val="1200"/>
              </a:spcBef>
              <a:spcAft>
                <a:spcPts val="1200"/>
              </a:spcAft>
              <a:buNone/>
            </a:pPr>
            <a:r>
              <a:rPr lang="en" sz="1600">
                <a:latin typeface="Arial"/>
                <a:ea typeface="Arial"/>
                <a:cs typeface="Arial"/>
                <a:sym typeface="Arial"/>
              </a:rPr>
              <a:t>On comparing the results of different models, it can be inferred that the double seasonal holts winter model gave the best predictions of the DCP values. </a:t>
            </a:r>
            <a:endParaRPr sz="1600">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5"/>
          <p:cNvSpPr txBox="1">
            <a:spLocks noGrp="1"/>
          </p:cNvSpPr>
          <p:nvPr>
            <p:ph type="title"/>
          </p:nvPr>
        </p:nvSpPr>
        <p:spPr>
          <a:xfrm>
            <a:off x="145975" y="91875"/>
            <a:ext cx="8520600" cy="831300"/>
          </a:xfrm>
          <a:prstGeom prst="rect">
            <a:avLst/>
          </a:prstGeom>
        </p:spPr>
        <p:txBody>
          <a:bodyPr spcFirstLastPara="1" wrap="square" lIns="91425" tIns="91425" rIns="91425" bIns="91425" anchor="b" anchorCtr="0">
            <a:normAutofit/>
          </a:bodyPr>
          <a:lstStyle/>
          <a:p>
            <a:pPr marL="0" lvl="0" indent="0" algn="l" rtl="0">
              <a:lnSpc>
                <a:spcPct val="111111"/>
              </a:lnSpc>
              <a:spcBef>
                <a:spcPts val="0"/>
              </a:spcBef>
              <a:spcAft>
                <a:spcPts val="2000"/>
              </a:spcAft>
              <a:buClr>
                <a:schemeClr val="dk1"/>
              </a:buClr>
              <a:buSzPts val="1100"/>
              <a:buFont typeface="Arial"/>
              <a:buNone/>
            </a:pPr>
            <a:r>
              <a:rPr lang="en" sz="1788" b="1">
                <a:solidFill>
                  <a:srgbClr val="111827"/>
                </a:solidFill>
                <a:highlight>
                  <a:srgbClr val="FFFBF3"/>
                </a:highlight>
                <a:latin typeface="Arial"/>
                <a:ea typeface="Arial"/>
                <a:cs typeface="Arial"/>
                <a:sym typeface="Arial"/>
              </a:rPr>
              <a:t>Data Visualization using spotfire</a:t>
            </a:r>
            <a:endParaRPr sz="4100"/>
          </a:p>
        </p:txBody>
      </p:sp>
      <p:pic>
        <p:nvPicPr>
          <p:cNvPr id="257" name="Google Shape;257;p45"/>
          <p:cNvPicPr preferRelativeResize="0"/>
          <p:nvPr/>
        </p:nvPicPr>
        <p:blipFill>
          <a:blip r:embed="rId3">
            <a:alphaModFix/>
          </a:blip>
          <a:stretch>
            <a:fillRect/>
          </a:stretch>
        </p:blipFill>
        <p:spPr>
          <a:xfrm>
            <a:off x="620100" y="998425"/>
            <a:ext cx="8088775" cy="38831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pic>
        <p:nvPicPr>
          <p:cNvPr id="262" name="Google Shape;262;p46"/>
          <p:cNvPicPr preferRelativeResize="0"/>
          <p:nvPr/>
        </p:nvPicPr>
        <p:blipFill>
          <a:blip r:embed="rId3">
            <a:alphaModFix/>
          </a:blip>
          <a:stretch>
            <a:fillRect/>
          </a:stretch>
        </p:blipFill>
        <p:spPr>
          <a:xfrm>
            <a:off x="488588" y="298525"/>
            <a:ext cx="8166825" cy="38934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pic>
        <p:nvPicPr>
          <p:cNvPr id="267" name="Google Shape;267;p47"/>
          <p:cNvPicPr preferRelativeResize="0"/>
          <p:nvPr/>
        </p:nvPicPr>
        <p:blipFill>
          <a:blip r:embed="rId3">
            <a:alphaModFix/>
          </a:blip>
          <a:stretch>
            <a:fillRect/>
          </a:stretch>
        </p:blipFill>
        <p:spPr>
          <a:xfrm>
            <a:off x="191350" y="610250"/>
            <a:ext cx="8643250" cy="33740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pic>
        <p:nvPicPr>
          <p:cNvPr id="272" name="Google Shape;272;p48"/>
          <p:cNvPicPr preferRelativeResize="0"/>
          <p:nvPr/>
        </p:nvPicPr>
        <p:blipFill>
          <a:blip r:embed="rId3">
            <a:alphaModFix/>
          </a:blip>
          <a:stretch>
            <a:fillRect/>
          </a:stretch>
        </p:blipFill>
        <p:spPr>
          <a:xfrm>
            <a:off x="207600" y="483600"/>
            <a:ext cx="8936400" cy="39634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pic>
        <p:nvPicPr>
          <p:cNvPr id="277" name="Google Shape;277;p49"/>
          <p:cNvPicPr preferRelativeResize="0"/>
          <p:nvPr/>
        </p:nvPicPr>
        <p:blipFill>
          <a:blip r:embed="rId3">
            <a:alphaModFix/>
          </a:blip>
          <a:stretch>
            <a:fillRect/>
          </a:stretch>
        </p:blipFill>
        <p:spPr>
          <a:xfrm>
            <a:off x="347225" y="748375"/>
            <a:ext cx="8545550" cy="3364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454900" y="461400"/>
            <a:ext cx="7357800" cy="43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b="0">
                <a:latin typeface="Arial"/>
                <a:ea typeface="Arial"/>
                <a:cs typeface="Arial"/>
                <a:sym typeface="Arial"/>
              </a:rPr>
              <a:t>Dataset captured from </a:t>
            </a:r>
            <a:r>
              <a:rPr lang="en" sz="2200" b="0">
                <a:solidFill>
                  <a:srgbClr val="000000"/>
                </a:solidFill>
                <a:latin typeface="Arial"/>
                <a:ea typeface="Arial"/>
                <a:cs typeface="Arial"/>
                <a:sym typeface="Arial"/>
              </a:rPr>
              <a:t>Microsoft SQL Server </a:t>
            </a:r>
            <a:endParaRPr sz="2200" b="0">
              <a:latin typeface="Arial"/>
              <a:ea typeface="Arial"/>
              <a:cs typeface="Arial"/>
              <a:sym typeface="Arial"/>
            </a:endParaRPr>
          </a:p>
        </p:txBody>
      </p:sp>
      <p:pic>
        <p:nvPicPr>
          <p:cNvPr id="80" name="Google Shape;80;p16"/>
          <p:cNvPicPr preferRelativeResize="0"/>
          <p:nvPr/>
        </p:nvPicPr>
        <p:blipFill>
          <a:blip r:embed="rId3">
            <a:alphaModFix/>
          </a:blip>
          <a:stretch>
            <a:fillRect/>
          </a:stretch>
        </p:blipFill>
        <p:spPr>
          <a:xfrm>
            <a:off x="1019375" y="1373800"/>
            <a:ext cx="4133850" cy="3198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3000">
                <a:latin typeface="Arial"/>
                <a:ea typeface="Arial"/>
                <a:cs typeface="Arial"/>
                <a:sym typeface="Arial"/>
              </a:rPr>
              <a:t>What is time series analysis</a:t>
            </a:r>
            <a:endParaRPr sz="3000">
              <a:latin typeface="Arial"/>
              <a:ea typeface="Arial"/>
              <a:cs typeface="Arial"/>
              <a:sym typeface="Arial"/>
            </a:endParaRPr>
          </a:p>
        </p:txBody>
      </p:sp>
      <p:sp>
        <p:nvSpPr>
          <p:cNvPr id="86" name="Google Shape;86;p17"/>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sz="1500">
                <a:highlight>
                  <a:srgbClr val="FFFFFF"/>
                </a:highlight>
                <a:latin typeface="Arial"/>
                <a:ea typeface="Arial"/>
                <a:cs typeface="Arial"/>
                <a:sym typeface="Arial"/>
              </a:rPr>
              <a:t>Time series data is a collection of observations obtained through </a:t>
            </a:r>
            <a:r>
              <a:rPr lang="en" sz="1500">
                <a:highlight>
                  <a:srgbClr val="FFFFFF"/>
                </a:highlight>
                <a:uFill>
                  <a:noFill/>
                </a:uFill>
                <a:latin typeface="Arial"/>
                <a:ea typeface="Arial"/>
                <a:cs typeface="Arial"/>
                <a:sym typeface="Arial"/>
                <a:hlinkClick r:id="rId3"/>
              </a:rPr>
              <a:t>repeated measurements over time</a:t>
            </a:r>
            <a:r>
              <a:rPr lang="en" sz="1500">
                <a:highlight>
                  <a:srgbClr val="FFFFFF"/>
                </a:highlight>
                <a:latin typeface="Arial"/>
                <a:ea typeface="Arial"/>
                <a:cs typeface="Arial"/>
                <a:sym typeface="Arial"/>
              </a:rPr>
              <a:t>. Plot the points on a graph, and one of your axes would always be time.An observed time series can be decomposed into three components: the trend (long term direction), the seasonal (systematic, calendar related movements) and the irregular (unsystematic, short term fluctuations).</a:t>
            </a:r>
            <a:endParaRPr sz="1500">
              <a:highlight>
                <a:srgbClr val="FFFFFF"/>
              </a:highlight>
              <a:latin typeface="Arial"/>
              <a:ea typeface="Arial"/>
              <a:cs typeface="Arial"/>
              <a:sym typeface="Arial"/>
            </a:endParaRPr>
          </a:p>
          <a:p>
            <a:pPr marL="0" lvl="0" indent="0" algn="l" rtl="0">
              <a:spcBef>
                <a:spcPts val="1200"/>
              </a:spcBef>
              <a:spcAft>
                <a:spcPts val="0"/>
              </a:spcAft>
              <a:buNone/>
            </a:pPr>
            <a:r>
              <a:rPr lang="en" sz="1500">
                <a:highlight>
                  <a:srgbClr val="FFFFFF"/>
                </a:highlight>
                <a:latin typeface="Arial"/>
                <a:ea typeface="Arial"/>
                <a:cs typeface="Arial"/>
                <a:sym typeface="Arial"/>
              </a:rPr>
              <a:t>A seasonal effect is a systematic and calendar related effect. Some examples include the sharp escalation in most Retail series which occurs around December in response to the Christmas period, or an increase in water consumption in summer due to warmer weather. </a:t>
            </a:r>
            <a:endParaRPr sz="1500">
              <a:highlight>
                <a:srgbClr val="FFFFFF"/>
              </a:highlight>
              <a:latin typeface="Arial"/>
              <a:ea typeface="Arial"/>
              <a:cs typeface="Arial"/>
              <a:sym typeface="Arial"/>
            </a:endParaRPr>
          </a:p>
          <a:p>
            <a:pPr marL="0" lvl="0" indent="0" algn="l" rtl="0">
              <a:spcBef>
                <a:spcPts val="1200"/>
              </a:spcBef>
              <a:spcAft>
                <a:spcPts val="0"/>
              </a:spcAft>
              <a:buNone/>
            </a:pPr>
            <a:r>
              <a:rPr lang="en" sz="1500">
                <a:latin typeface="Arial"/>
                <a:ea typeface="Arial"/>
                <a:cs typeface="Arial"/>
                <a:sym typeface="Arial"/>
              </a:rPr>
              <a:t>Time series analysis typically requires a large number of data points to ensure consistency and reliability. An extensive data set ensures you have a representative sample size and that analysis can cut through noisy data. It also ensures that any trends or patterns discovered are not outliers and can account for seasonal variance.</a:t>
            </a:r>
            <a:endParaRPr sz="1500">
              <a:highlight>
                <a:srgbClr val="FFFFFF"/>
              </a:highlight>
              <a:latin typeface="Arial"/>
              <a:ea typeface="Arial"/>
              <a:cs typeface="Arial"/>
              <a:sym typeface="Arial"/>
            </a:endParaRPr>
          </a:p>
          <a:p>
            <a:pPr marL="0" lvl="0" indent="0" algn="l" rtl="0">
              <a:spcBef>
                <a:spcPts val="1200"/>
              </a:spcBef>
              <a:spcAft>
                <a:spcPts val="1200"/>
              </a:spcAft>
              <a:buNone/>
            </a:pPr>
            <a:endParaRPr sz="1200">
              <a:solidFill>
                <a:srgbClr val="171717"/>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311700" y="25747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3000">
                <a:latin typeface="Arial"/>
                <a:ea typeface="Arial"/>
                <a:cs typeface="Arial"/>
                <a:sym typeface="Arial"/>
              </a:rPr>
              <a:t>I)Data preprocessing and cleaning</a:t>
            </a:r>
            <a:endParaRPr sz="3000">
              <a:latin typeface="Arial"/>
              <a:ea typeface="Arial"/>
              <a:cs typeface="Arial"/>
              <a:sym typeface="Arial"/>
            </a:endParaRPr>
          </a:p>
        </p:txBody>
      </p:sp>
      <p:sp>
        <p:nvSpPr>
          <p:cNvPr id="92" name="Google Shape;92;p18"/>
          <p:cNvSpPr txBox="1">
            <a:spLocks noGrp="1"/>
          </p:cNvSpPr>
          <p:nvPr>
            <p:ph type="body" idx="1"/>
          </p:nvPr>
        </p:nvSpPr>
        <p:spPr>
          <a:xfrm>
            <a:off x="632025" y="124012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000000"/>
                </a:solidFill>
                <a:latin typeface="Arial"/>
                <a:ea typeface="Arial"/>
                <a:cs typeface="Arial"/>
                <a:sym typeface="Arial"/>
              </a:rPr>
              <a:t>Plotting the graph before processing the data</a:t>
            </a:r>
            <a:endParaRPr>
              <a:solidFill>
                <a:srgbClr val="000000"/>
              </a:solidFill>
              <a:latin typeface="Arial"/>
              <a:ea typeface="Arial"/>
              <a:cs typeface="Arial"/>
              <a:sym typeface="Arial"/>
            </a:endParaRPr>
          </a:p>
          <a:p>
            <a:pPr marL="0" lvl="0" indent="0" algn="l" rtl="0">
              <a:spcBef>
                <a:spcPts val="0"/>
              </a:spcBef>
              <a:spcAft>
                <a:spcPts val="0"/>
              </a:spcAft>
              <a:buNone/>
            </a:pPr>
            <a:endParaRPr sz="1100">
              <a:solidFill>
                <a:srgbClr val="000000"/>
              </a:solidFill>
              <a:latin typeface="Arial"/>
              <a:ea typeface="Arial"/>
              <a:cs typeface="Arial"/>
              <a:sym typeface="Arial"/>
            </a:endParaRPr>
          </a:p>
        </p:txBody>
      </p:sp>
      <p:pic>
        <p:nvPicPr>
          <p:cNvPr id="93" name="Google Shape;93;p18"/>
          <p:cNvPicPr preferRelativeResize="0"/>
          <p:nvPr/>
        </p:nvPicPr>
        <p:blipFill>
          <a:blip r:embed="rId3">
            <a:alphaModFix/>
          </a:blip>
          <a:stretch>
            <a:fillRect/>
          </a:stretch>
        </p:blipFill>
        <p:spPr>
          <a:xfrm>
            <a:off x="588750" y="1772925"/>
            <a:ext cx="6139000" cy="3049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body" idx="1"/>
          </p:nvPr>
        </p:nvSpPr>
        <p:spPr>
          <a:xfrm>
            <a:off x="272725" y="582300"/>
            <a:ext cx="85206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a:latin typeface="Arial"/>
                <a:ea typeface="Arial"/>
                <a:cs typeface="Arial"/>
                <a:sym typeface="Arial"/>
              </a:rPr>
              <a:t>Aggregating the data according to individual GC and dropping the null values</a:t>
            </a:r>
            <a:endParaRPr sz="15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100">
              <a:latin typeface="Arial"/>
              <a:ea typeface="Arial"/>
              <a:cs typeface="Arial"/>
              <a:sym typeface="Arial"/>
            </a:endParaRPr>
          </a:p>
        </p:txBody>
      </p:sp>
      <p:pic>
        <p:nvPicPr>
          <p:cNvPr id="99" name="Google Shape;99;p19"/>
          <p:cNvPicPr preferRelativeResize="0"/>
          <p:nvPr/>
        </p:nvPicPr>
        <p:blipFill>
          <a:blip r:embed="rId3">
            <a:alphaModFix/>
          </a:blip>
          <a:stretch>
            <a:fillRect/>
          </a:stretch>
        </p:blipFill>
        <p:spPr>
          <a:xfrm>
            <a:off x="590750" y="1257300"/>
            <a:ext cx="7695400" cy="3165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243525" y="111375"/>
            <a:ext cx="8520600" cy="831300"/>
          </a:xfrm>
          <a:prstGeom prst="rect">
            <a:avLst/>
          </a:prstGeom>
        </p:spPr>
        <p:txBody>
          <a:bodyPr spcFirstLastPara="1" wrap="square" lIns="91425" tIns="91425" rIns="91425" bIns="91425" anchor="b" anchorCtr="0">
            <a:normAutofit/>
          </a:bodyPr>
          <a:lstStyle/>
          <a:p>
            <a:pPr marL="0" lvl="0" indent="0" algn="l" rtl="0">
              <a:lnSpc>
                <a:spcPct val="115000"/>
              </a:lnSpc>
              <a:spcBef>
                <a:spcPts val="0"/>
              </a:spcBef>
              <a:spcAft>
                <a:spcPts val="0"/>
              </a:spcAft>
              <a:buClr>
                <a:schemeClr val="dk1"/>
              </a:buClr>
              <a:buSzPts val="1100"/>
              <a:buFont typeface="Arial"/>
              <a:buNone/>
            </a:pPr>
            <a:r>
              <a:rPr lang="en" sz="3000">
                <a:latin typeface="Arial"/>
                <a:ea typeface="Arial"/>
                <a:cs typeface="Arial"/>
                <a:sym typeface="Arial"/>
              </a:rPr>
              <a:t>II)Test of Stationarity</a:t>
            </a:r>
            <a:endParaRPr sz="3000"/>
          </a:p>
        </p:txBody>
      </p:sp>
      <p:sp>
        <p:nvSpPr>
          <p:cNvPr id="105" name="Google Shape;105;p20"/>
          <p:cNvSpPr txBox="1">
            <a:spLocks noGrp="1"/>
          </p:cNvSpPr>
          <p:nvPr>
            <p:ph type="body" idx="1"/>
          </p:nvPr>
        </p:nvSpPr>
        <p:spPr>
          <a:xfrm>
            <a:off x="311700" y="894750"/>
            <a:ext cx="85206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a:latin typeface="Arial"/>
                <a:ea typeface="Arial"/>
                <a:cs typeface="Arial"/>
                <a:sym typeface="Arial"/>
              </a:rPr>
              <a:t>After preprocessing the data, we need to check the stationarity of the data. A dataset is said to be stationary if the mean, variance and autocorrelation remain constant. To check the stationarity, there are a few tests to apply.</a:t>
            </a:r>
            <a:endParaRPr sz="1500">
              <a:latin typeface="Arial"/>
              <a:ea typeface="Arial"/>
              <a:cs typeface="Arial"/>
              <a:sym typeface="Arial"/>
            </a:endParaRPr>
          </a:p>
          <a:p>
            <a:pPr marL="0" lvl="0" indent="0" algn="l" rtl="0">
              <a:spcBef>
                <a:spcPts val="0"/>
              </a:spcBef>
              <a:spcAft>
                <a:spcPts val="0"/>
              </a:spcAft>
              <a:buNone/>
            </a:pPr>
            <a:endParaRPr sz="1500">
              <a:latin typeface="Arial"/>
              <a:ea typeface="Arial"/>
              <a:cs typeface="Arial"/>
              <a:sym typeface="Arial"/>
            </a:endParaRPr>
          </a:p>
          <a:p>
            <a:pPr marL="0" lvl="0" indent="0" algn="l" rtl="0">
              <a:spcBef>
                <a:spcPts val="0"/>
              </a:spcBef>
              <a:spcAft>
                <a:spcPts val="0"/>
              </a:spcAft>
              <a:buNone/>
            </a:pPr>
            <a:r>
              <a:rPr lang="en" sz="1500" b="1">
                <a:latin typeface="Arial"/>
                <a:ea typeface="Arial"/>
                <a:cs typeface="Arial"/>
                <a:sym typeface="Arial"/>
              </a:rPr>
              <a:t>Rolling mean/ moving average</a:t>
            </a:r>
            <a:r>
              <a:rPr lang="en" sz="1500">
                <a:latin typeface="Arial"/>
                <a:ea typeface="Arial"/>
                <a:cs typeface="Arial"/>
                <a:sym typeface="Arial"/>
              </a:rPr>
              <a:t> : A moving average is a technique to get an overall idea of the </a:t>
            </a:r>
            <a:r>
              <a:rPr lang="en" sz="1500">
                <a:uFill>
                  <a:noFill/>
                </a:uFill>
                <a:latin typeface="Arial"/>
                <a:ea typeface="Arial"/>
                <a:cs typeface="Arial"/>
                <a:sym typeface="Arial"/>
                <a:hlinkClick r:id="rId3"/>
              </a:rPr>
              <a:t>trends </a:t>
            </a:r>
            <a:r>
              <a:rPr lang="en" sz="1500">
                <a:latin typeface="Arial"/>
                <a:ea typeface="Arial"/>
                <a:cs typeface="Arial"/>
                <a:sym typeface="Arial"/>
              </a:rPr>
              <a:t>in a data set; it is a calculation to analyze data points by creating a series of averages of different subsets of the full data set.</a:t>
            </a:r>
            <a:endParaRPr sz="1500">
              <a:latin typeface="Arial"/>
              <a:ea typeface="Arial"/>
              <a:cs typeface="Arial"/>
              <a:sym typeface="Arial"/>
            </a:endParaRPr>
          </a:p>
          <a:p>
            <a:pPr marL="0" lvl="0" indent="0" algn="l" rtl="0">
              <a:spcBef>
                <a:spcPts val="0"/>
              </a:spcBef>
              <a:spcAft>
                <a:spcPts val="0"/>
              </a:spcAft>
              <a:buNone/>
            </a:pPr>
            <a:endParaRPr sz="1500">
              <a:latin typeface="Arial"/>
              <a:ea typeface="Arial"/>
              <a:cs typeface="Arial"/>
              <a:sym typeface="Arial"/>
            </a:endParaRPr>
          </a:p>
          <a:p>
            <a:pPr marL="0" lvl="0" indent="0" algn="l" rtl="0">
              <a:spcBef>
                <a:spcPts val="0"/>
              </a:spcBef>
              <a:spcAft>
                <a:spcPts val="0"/>
              </a:spcAft>
              <a:buNone/>
            </a:pPr>
            <a:endParaRPr sz="1500">
              <a:latin typeface="Arial"/>
              <a:ea typeface="Arial"/>
              <a:cs typeface="Arial"/>
              <a:sym typeface="Arial"/>
            </a:endParaRPr>
          </a:p>
          <a:p>
            <a:pPr marL="0" lvl="0" indent="0" algn="l" rtl="0">
              <a:spcBef>
                <a:spcPts val="0"/>
              </a:spcBef>
              <a:spcAft>
                <a:spcPts val="0"/>
              </a:spcAft>
              <a:buNone/>
            </a:pPr>
            <a:endParaRPr sz="1500">
              <a:latin typeface="Arial"/>
              <a:ea typeface="Arial"/>
              <a:cs typeface="Arial"/>
              <a:sym typeface="Arial"/>
            </a:endParaRPr>
          </a:p>
          <a:p>
            <a:pPr marL="0" lvl="0" indent="0" algn="l" rtl="0">
              <a:spcBef>
                <a:spcPts val="0"/>
              </a:spcBef>
              <a:spcAft>
                <a:spcPts val="0"/>
              </a:spcAft>
              <a:buNone/>
            </a:pPr>
            <a:endParaRPr sz="11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1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body" idx="1"/>
          </p:nvPr>
        </p:nvSpPr>
        <p:spPr>
          <a:xfrm>
            <a:off x="185100" y="233800"/>
            <a:ext cx="8647200" cy="4345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00">
                <a:latin typeface="Arial"/>
                <a:ea typeface="Arial"/>
                <a:cs typeface="Arial"/>
                <a:sym typeface="Arial"/>
              </a:rPr>
              <a:t>#Test1 - Rolling statistics</a:t>
            </a:r>
            <a:endParaRPr sz="3000">
              <a:latin typeface="Arial"/>
              <a:ea typeface="Arial"/>
              <a:cs typeface="Arial"/>
              <a:sym typeface="Arial"/>
            </a:endParaRPr>
          </a:p>
          <a:p>
            <a:pPr marL="0" lvl="0" indent="0" algn="l" rtl="0">
              <a:spcBef>
                <a:spcPts val="1200"/>
              </a:spcBef>
              <a:spcAft>
                <a:spcPts val="0"/>
              </a:spcAft>
              <a:buNone/>
            </a:pPr>
            <a:r>
              <a:rPr lang="en" sz="1300">
                <a:latin typeface="Arial"/>
                <a:ea typeface="Arial"/>
                <a:cs typeface="Arial"/>
                <a:sym typeface="Arial"/>
              </a:rPr>
              <a:t>For this test, we plot the rolling mean and rolling variance of the data and observe whether the visualisation is constant in its mean and variance. Both variance and mean have to be constant for this test to pass.</a:t>
            </a:r>
            <a:endParaRPr sz="13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100">
              <a:latin typeface="Arial"/>
              <a:ea typeface="Arial"/>
              <a:cs typeface="Arial"/>
              <a:sym typeface="Arial"/>
            </a:endParaRPr>
          </a:p>
        </p:txBody>
      </p:sp>
      <p:pic>
        <p:nvPicPr>
          <p:cNvPr id="111" name="Google Shape;111;p21"/>
          <p:cNvPicPr preferRelativeResize="0"/>
          <p:nvPr/>
        </p:nvPicPr>
        <p:blipFill>
          <a:blip r:embed="rId3">
            <a:alphaModFix/>
          </a:blip>
          <a:stretch>
            <a:fillRect/>
          </a:stretch>
        </p:blipFill>
        <p:spPr>
          <a:xfrm>
            <a:off x="0" y="1850020"/>
            <a:ext cx="4572000" cy="2240430"/>
          </a:xfrm>
          <a:prstGeom prst="rect">
            <a:avLst/>
          </a:prstGeom>
          <a:noFill/>
          <a:ln>
            <a:noFill/>
          </a:ln>
        </p:spPr>
      </p:pic>
      <p:pic>
        <p:nvPicPr>
          <p:cNvPr id="112" name="Google Shape;112;p21"/>
          <p:cNvPicPr preferRelativeResize="0"/>
          <p:nvPr/>
        </p:nvPicPr>
        <p:blipFill>
          <a:blip r:embed="rId4">
            <a:alphaModFix/>
          </a:blip>
          <a:stretch>
            <a:fillRect/>
          </a:stretch>
        </p:blipFill>
        <p:spPr>
          <a:xfrm>
            <a:off x="4572000" y="1850020"/>
            <a:ext cx="4572000" cy="2316380"/>
          </a:xfrm>
          <a:prstGeom prst="rect">
            <a:avLst/>
          </a:prstGeom>
          <a:noFill/>
          <a:ln>
            <a:noFill/>
          </a:ln>
        </p:spPr>
      </p:pic>
      <p:sp>
        <p:nvSpPr>
          <p:cNvPr id="113" name="Google Shape;113;p21"/>
          <p:cNvSpPr txBox="1"/>
          <p:nvPr/>
        </p:nvSpPr>
        <p:spPr>
          <a:xfrm>
            <a:off x="185100" y="4286250"/>
            <a:ext cx="8825700" cy="615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 sz="1300">
                <a:solidFill>
                  <a:schemeClr val="dk1"/>
                </a:solidFill>
              </a:rPr>
              <a:t>As observed above, the rolling mean is not constant as it is following the downward trend. The rolling variance is a relatively constant plot. Therefore, the data does not pass the first stationarity test.</a:t>
            </a:r>
            <a:endParaRPr sz="1600">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1524</Words>
  <Application>Microsoft Office PowerPoint</Application>
  <PresentationFormat>On-screen Show (16:9)</PresentationFormat>
  <Paragraphs>83</Paragraphs>
  <Slides>37</Slides>
  <Notes>37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Open Sans</vt:lpstr>
      <vt:lpstr>Roboto</vt:lpstr>
      <vt:lpstr>Economica</vt:lpstr>
      <vt:lpstr>Luxe</vt:lpstr>
      <vt:lpstr>TIME SERIES ANALYSIS OF DAILY CRUDE OIL PRODUCTION -   A DATA QUALITY ASSESSMENT         Submitted by:  Nidhi Mankala</vt:lpstr>
      <vt:lpstr>Open source softwares used:</vt:lpstr>
      <vt:lpstr>Dataset</vt:lpstr>
      <vt:lpstr>Dataset captured from Microsoft SQL Server </vt:lpstr>
      <vt:lpstr>What is time series analysis</vt:lpstr>
      <vt:lpstr>I)Data preprocessing and cleaning</vt:lpstr>
      <vt:lpstr>PowerPoint Presentation</vt:lpstr>
      <vt:lpstr>II)Test of Stationarity</vt:lpstr>
      <vt:lpstr>PowerPoint Presentation</vt:lpstr>
      <vt:lpstr>#Test2 - Augmented Dickey Fuller Test (ADF test)</vt:lpstr>
      <vt:lpstr>#Test3-  KPSS (Kwiatkowski-Phillips-Schmidt-Shin)</vt:lpstr>
      <vt:lpstr>III)Converting the series into stationary series</vt:lpstr>
      <vt:lpstr>IV)Decomposition of data</vt:lpstr>
      <vt:lpstr>PowerPoint Presentation</vt:lpstr>
      <vt:lpstr>V) Statistical Models</vt:lpstr>
      <vt:lpstr>PowerPoint Presentation</vt:lpstr>
      <vt:lpstr>PowerPoint Presentation</vt:lpstr>
      <vt:lpstr>2)Seasonal Autoregressive Integrated Moving-Average (SARIMA)</vt:lpstr>
      <vt:lpstr>Predictions of the SARIMA model</vt:lpstr>
      <vt:lpstr>AutoCorrelation Function (ACF) Plot and partial autocorrelation function (PACF)</vt:lpstr>
      <vt:lpstr>3)Naive bayes method</vt:lpstr>
      <vt:lpstr>PowerPoint Presentation</vt:lpstr>
      <vt:lpstr>4)Holts- winter model</vt:lpstr>
      <vt:lpstr>PowerPoint Presentation</vt:lpstr>
      <vt:lpstr>PowerPoint Presentation</vt:lpstr>
      <vt:lpstr>PowerPoint Presentation</vt:lpstr>
      <vt:lpstr>5)ARIMA  (1,1,3) </vt:lpstr>
      <vt:lpstr>PowerPoint Presentation</vt:lpstr>
      <vt:lpstr>6) Double-Seasonal Holt-Winters Forecasting </vt:lpstr>
      <vt:lpstr>PowerPoint Presentation</vt:lpstr>
      <vt:lpstr>PowerPoint Presentation</vt:lpstr>
      <vt:lpstr>RESULTS</vt:lpstr>
      <vt:lpstr>Data Visualization using spotfire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SERIES ANALYSIS OF DAILY CRUDE OIL PRODUCTION -   A DATA QUALITY ASSESSMENT         Submitted by:  Nidhi Mankala</dc:title>
  <cp:lastModifiedBy>nidhi mankala</cp:lastModifiedBy>
  <cp:revision>1</cp:revision>
  <dcterms:modified xsi:type="dcterms:W3CDTF">2022-03-28T11:57:05Z</dcterms:modified>
</cp:coreProperties>
</file>