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79" r:id="rId6"/>
    <p:sldId id="258" r:id="rId7"/>
    <p:sldId id="283" r:id="rId8"/>
    <p:sldId id="259" r:id="rId9"/>
    <p:sldId id="260" r:id="rId10"/>
    <p:sldId id="261" r:id="rId11"/>
    <p:sldId id="262" r:id="rId12"/>
    <p:sldId id="263" r:id="rId13"/>
    <p:sldId id="264" r:id="rId14"/>
    <p:sldId id="265" r:id="rId15"/>
    <p:sldId id="266" r:id="rId16"/>
    <p:sldId id="267" r:id="rId17"/>
    <p:sldId id="281" r:id="rId18"/>
    <p:sldId id="268" r:id="rId19"/>
    <p:sldId id="269" r:id="rId20"/>
    <p:sldId id="270" r:id="rId21"/>
    <p:sldId id="271" r:id="rId22"/>
    <p:sldId id="272" r:id="rId23"/>
    <p:sldId id="273" r:id="rId24"/>
    <p:sldId id="274" r:id="rId25"/>
    <p:sldId id="275" r:id="rId26"/>
    <p:sldId id="276" r:id="rId27"/>
    <p:sldId id="277" r:id="rId28"/>
    <p:sldId id="282" r:id="rId29"/>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DB05"/>
    <a:srgbClr val="F577E2"/>
    <a:srgbClr val="FF8810"/>
    <a:srgbClr val="657C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67" d="100"/>
          <a:sy n="67" d="100"/>
        </p:scale>
        <p:origin x="102" y="192"/>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endParaRPr lang="en-US" altLang="zh-CN" noProof="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endParaRPr lang="en-US" altLang="zh-CN" noProof="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FDE934FF-F4E1-47C5-9CA5-30A81DDE2BE4}" type="datetimeFigureOut">
              <a:rPr lang="en-US" smtClean="0"/>
            </a:fld>
            <a:endParaRPr lang="en-US"/>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8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07733"/>
            <a:ext cx="9144000" cy="2387600"/>
          </a:xfrm>
        </p:spPr>
        <p:txBody>
          <a:bodyPr/>
          <a:lstStyle/>
          <a:p>
            <a:r>
              <a:rPr lang="en-US" altLang="en-US" sz="8000" b="1" i="1">
                <a:solidFill>
                  <a:srgbClr val="FF0000"/>
                </a:solidFill>
                <a:uFillTx/>
                <a:latin typeface="Purisa" panose="02000603000000000000" charset="0"/>
                <a:cs typeface="Purisa" panose="02000603000000000000" charset="0"/>
              </a:rPr>
              <a:t>FoodYum</a:t>
            </a:r>
            <a:endParaRPr lang="en-US" altLang="en-US" sz="8000" b="1" i="1">
              <a:solidFill>
                <a:srgbClr val="FF0000"/>
              </a:solidFill>
              <a:uFillTx/>
              <a:latin typeface="Purisa" panose="02000603000000000000" charset="0"/>
              <a:cs typeface="Purisa" panose="02000603000000000000" charset="0"/>
            </a:endParaRPr>
          </a:p>
        </p:txBody>
      </p:sp>
      <p:sp>
        <p:nvSpPr>
          <p:cNvPr id="3" name="Subtitle 2"/>
          <p:cNvSpPr>
            <a:spLocks noGrp="1"/>
          </p:cNvSpPr>
          <p:nvPr>
            <p:ph type="subTitle" idx="1"/>
          </p:nvPr>
        </p:nvSpPr>
        <p:spPr>
          <a:xfrm>
            <a:off x="1524000" y="3295333"/>
            <a:ext cx="9144000" cy="1655762"/>
          </a:xfrm>
        </p:spPr>
        <p:txBody>
          <a:bodyPr/>
          <a:lstStyle/>
          <a:p>
            <a:r>
              <a:rPr lang="en-US" altLang="en-US" sz="3200" i="1">
                <a:solidFill>
                  <a:srgbClr val="FF0000"/>
                </a:solidFill>
                <a:latin typeface="Purisa" panose="02000603000000000000" charset="0"/>
                <a:cs typeface="Purisa" panose="02000603000000000000" charset="0"/>
              </a:rPr>
              <a:t>Wait less..Eat More!</a:t>
            </a:r>
            <a:endParaRPr lang="en-US" altLang="en-US" sz="3200" i="1">
              <a:solidFill>
                <a:srgbClr val="FF0000"/>
              </a:solidFill>
              <a:latin typeface="Purisa" panose="02000603000000000000" charset="0"/>
              <a:cs typeface="Purisa" panose="02000603000000000000" charset="0"/>
            </a:endParaRPr>
          </a:p>
        </p:txBody>
      </p:sp>
    </p:spTree>
  </p:cSld>
  <p:clrMapOvr>
    <a:masterClrMapping/>
  </p:clrMapOvr>
  <mc:AlternateContent xmlns:mc="http://schemas.openxmlformats.org/markup-compatibility/2006">
    <mc:Choice xmlns:p14="http://schemas.microsoft.com/office/powerpoint/2010/main" Requires="p14">
      <p:transition spd="slow" p14:dur="225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00000">
              <a:srgbClr val="7CDB05"/>
            </a:gs>
            <a:gs pos="100000">
              <a:srgbClr val="52762D"/>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latin typeface="Symbola" panose="02020503060805020204" charset="0"/>
                <a:ea typeface="Symbola" panose="02020503060805020204" charset="0"/>
              </a:rPr>
              <a:t>“Idea” into “</a:t>
            </a:r>
            <a:r>
              <a:rPr lang="en-US" altLang="en-US" b="1">
                <a:solidFill>
                  <a:schemeClr val="bg1"/>
                </a:solidFill>
                <a:latin typeface="Symbola" panose="02020503060805020204" charset="0"/>
                <a:ea typeface="Symbola" panose="02020503060805020204" charset="0"/>
              </a:rPr>
              <a:t>Project </a:t>
            </a:r>
            <a:r>
              <a:rPr lang="en-US" b="1">
                <a:solidFill>
                  <a:schemeClr val="bg1"/>
                </a:solidFill>
                <a:latin typeface="Symbola" panose="02020503060805020204" charset="0"/>
                <a:ea typeface="Symbola" panose="02020503060805020204" charset="0"/>
              </a:rPr>
              <a:t>Design”</a:t>
            </a:r>
            <a:endParaRPr lang="en-US" b="1">
              <a:solidFill>
                <a:schemeClr val="bg1"/>
              </a:solidFill>
              <a:latin typeface="Symbola" panose="02020503060805020204" charset="0"/>
              <a:ea typeface="Symbola" panose="02020503060805020204" charset="0"/>
            </a:endParaRPr>
          </a:p>
        </p:txBody>
      </p:sp>
      <p:sp>
        <p:nvSpPr>
          <p:cNvPr id="3" name="Content Placeholder 2"/>
          <p:cNvSpPr>
            <a:spLocks noGrp="1"/>
          </p:cNvSpPr>
          <p:nvPr>
            <p:ph idx="1"/>
          </p:nvPr>
        </p:nvSpPr>
        <p:spPr/>
        <p:txBody>
          <a:bodyPr/>
          <a:lstStyle/>
          <a:p>
            <a:r>
              <a:rPr lang="en-US">
                <a:solidFill>
                  <a:schemeClr val="bg1"/>
                </a:solidFill>
                <a:latin typeface="Sawasdee" panose="02000503000000000000" charset="0"/>
                <a:cs typeface="Sawasdee" panose="02000503000000000000" charset="0"/>
              </a:rPr>
              <a:t>Finally, a “Class Diagram” was rendered which is  ‘ a static structure diagram that describes structure of system by showing system’s classes and operations and relationships among them’.</a:t>
            </a:r>
            <a:endParaRPr lang="en-US">
              <a:solidFill>
                <a:schemeClr val="bg1"/>
              </a:solidFill>
              <a:latin typeface="Sawasdee" panose="02000503000000000000" charset="0"/>
              <a:cs typeface="Sawasdee" panose="02000503000000000000" charset="0"/>
            </a:endParaRPr>
          </a:p>
          <a:p>
            <a:r>
              <a:rPr lang="en-US">
                <a:solidFill>
                  <a:schemeClr val="bg1"/>
                </a:solidFill>
                <a:latin typeface="Sawasdee" panose="02000503000000000000" charset="0"/>
                <a:cs typeface="Sawasdee" panose="02000503000000000000" charset="0"/>
              </a:rPr>
              <a:t>“UML” tool was introduced to make class diagrams and use cases diagrams neatly and systematically.</a:t>
            </a:r>
            <a:endParaRPr lang="en-US">
              <a:solidFill>
                <a:schemeClr val="bg1"/>
              </a:solidFill>
              <a:latin typeface="Sawasdee" panose="02000503000000000000" charset="0"/>
              <a:cs typeface="Sawasdee" panose="0200050300000000000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100000">
              <a:srgbClr val="7CDB05"/>
            </a:gs>
            <a:gs pos="100000">
              <a:srgbClr val="52762D"/>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43815"/>
            <a:ext cx="10515600" cy="1325563"/>
          </a:xfrm>
        </p:spPr>
        <p:txBody>
          <a:bodyPr/>
          <a:lstStyle/>
          <a:p>
            <a:r>
              <a:rPr lang="en-US" altLang="en-US" b="1">
                <a:solidFill>
                  <a:schemeClr val="bg1"/>
                </a:solidFill>
                <a:latin typeface="Symbola" panose="02020503060805020204" charset="0"/>
                <a:ea typeface="Symbola" panose="02020503060805020204" charset="0"/>
              </a:rPr>
              <a:t>YUML</a:t>
            </a:r>
            <a:endParaRPr lang="en-US" altLang="en-US" b="1">
              <a:solidFill>
                <a:schemeClr val="bg1"/>
              </a:solidFill>
              <a:latin typeface="Symbola" panose="02020503060805020204" charset="0"/>
              <a:ea typeface="Symbola" panose="02020503060805020204" charset="0"/>
            </a:endParaRPr>
          </a:p>
        </p:txBody>
      </p:sp>
      <p:sp>
        <p:nvSpPr>
          <p:cNvPr id="3" name="Content Placeholder 2"/>
          <p:cNvSpPr>
            <a:spLocks noGrp="1"/>
          </p:cNvSpPr>
          <p:nvPr>
            <p:ph idx="1"/>
          </p:nvPr>
        </p:nvSpPr>
        <p:spPr>
          <a:xfrm>
            <a:off x="2167890" y="899795"/>
            <a:ext cx="10515600" cy="4351338"/>
          </a:xfrm>
        </p:spPr>
        <p:txBody>
          <a:bodyPr/>
          <a:lstStyle/>
          <a:p>
            <a:pPr marL="0" indent="0">
              <a:buNone/>
            </a:pPr>
            <a:r>
              <a:rPr lang="en-US">
                <a:solidFill>
                  <a:schemeClr val="bg1"/>
                </a:solidFill>
                <a:latin typeface="Symbola" panose="02020503060805020204" charset="0"/>
                <a:ea typeface="Symbola" panose="02020503060805020204" charset="0"/>
              </a:rPr>
              <a:t>Draw UML diagrams programatically</a:t>
            </a:r>
            <a:endParaRPr lang="en-US">
              <a:solidFill>
                <a:schemeClr val="bg1"/>
              </a:solidFill>
              <a:latin typeface="Symbola" panose="02020503060805020204" charset="0"/>
              <a:ea typeface="Symbola" panose="02020503060805020204" charset="0"/>
            </a:endParaRPr>
          </a:p>
        </p:txBody>
      </p:sp>
      <p:pic>
        <p:nvPicPr>
          <p:cNvPr id="4" name="Picture 3" descr="yuml"/>
          <p:cNvPicPr>
            <a:picLocks noChangeAspect="1"/>
          </p:cNvPicPr>
          <p:nvPr/>
        </p:nvPicPr>
        <p:blipFill>
          <a:blip r:embed="rId1"/>
          <a:stretch>
            <a:fillRect/>
          </a:stretch>
        </p:blipFill>
        <p:spPr>
          <a:xfrm>
            <a:off x="1148080" y="1419225"/>
            <a:ext cx="9566910" cy="51549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100000">
              <a:srgbClr val="7CDB05"/>
            </a:gs>
            <a:gs pos="100000">
              <a:srgbClr val="52762D"/>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2855"/>
            <a:ext cx="10515600" cy="4351338"/>
          </a:xfrm>
        </p:spPr>
        <p:txBody>
          <a:bodyPr/>
          <a:lstStyle/>
          <a:p>
            <a:r>
              <a:rPr lang="en-US">
                <a:solidFill>
                  <a:schemeClr val="bg1"/>
                </a:solidFill>
                <a:latin typeface="Sawasdee" panose="02000503000000000000" charset="0"/>
                <a:cs typeface="Sawasdee" panose="02000503000000000000" charset="0"/>
              </a:rPr>
              <a:t>Once the Project Document was ready , the next step was to  design raw templates(html) for the various pages of the  web application.</a:t>
            </a:r>
            <a:endParaRPr lang="en-US">
              <a:solidFill>
                <a:schemeClr val="bg1"/>
              </a:solidFill>
              <a:latin typeface="Sawasdee" panose="02000503000000000000" charset="0"/>
              <a:cs typeface="Sawasdee" panose="02000503000000000000" charset="0"/>
            </a:endParaRPr>
          </a:p>
          <a:p>
            <a:r>
              <a:rPr lang="en-US">
                <a:solidFill>
                  <a:schemeClr val="bg1"/>
                </a:solidFill>
                <a:latin typeface="Sawasdee" panose="02000503000000000000" charset="0"/>
                <a:cs typeface="Sawasdee" panose="02000503000000000000" charset="0"/>
              </a:rPr>
              <a:t>Added Cascading Stylesheets to style the pages externally.</a:t>
            </a:r>
            <a:endParaRPr lang="en-US">
              <a:solidFill>
                <a:schemeClr val="bg1"/>
              </a:solidFill>
              <a:latin typeface="Sawasdee" panose="02000503000000000000" charset="0"/>
              <a:cs typeface="Sawasdee" panose="02000503000000000000" charset="0"/>
            </a:endParaRPr>
          </a:p>
          <a:p>
            <a:r>
              <a:rPr lang="en-US">
                <a:solidFill>
                  <a:schemeClr val="bg1"/>
                </a:solidFill>
                <a:latin typeface="Sawasdee" panose="02000503000000000000" charset="0"/>
                <a:cs typeface="Sawasdee" panose="02000503000000000000" charset="0"/>
              </a:rPr>
              <a:t>For backend (server side coding),ubuntu 16.04 LTS was the main O.S ,node,npm,express and mongo were installed for all around support of mean stack.</a:t>
            </a:r>
            <a:endParaRPr lang="en-US">
              <a:solidFill>
                <a:schemeClr val="bg1"/>
              </a:solidFill>
              <a:latin typeface="Sawasdee" panose="02000503000000000000" charset="0"/>
              <a:cs typeface="Sawasdee" panose="02000503000000000000" charset="0"/>
            </a:endParaRPr>
          </a:p>
          <a:p>
            <a:r>
              <a:rPr lang="en-US">
                <a:solidFill>
                  <a:schemeClr val="bg1"/>
                </a:solidFill>
                <a:latin typeface="Sawasdee" panose="02000503000000000000" charset="0"/>
                <a:cs typeface="Sawasdee" panose="02000503000000000000" charset="0"/>
              </a:rPr>
              <a:t>Url’s were linked/routed accordingly.</a:t>
            </a:r>
            <a:endParaRPr lang="en-US">
              <a:solidFill>
                <a:schemeClr val="bg1"/>
              </a:solidFill>
              <a:latin typeface="Sawasdee" panose="02000503000000000000" charset="0"/>
              <a:cs typeface="Sawasdee" panose="02000503000000000000"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100000">
              <a:srgbClr val="7CDB05"/>
            </a:gs>
            <a:gs pos="100000">
              <a:srgbClr val="52762D"/>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solidFill>
                  <a:schemeClr val="bg1"/>
                </a:solidFill>
                <a:latin typeface="Symbola" panose="02020503060805020204" charset="0"/>
                <a:ea typeface="Symbola" panose="02020503060805020204" charset="0"/>
              </a:rPr>
              <a:t>Routing of html pages</a:t>
            </a:r>
            <a:endParaRPr lang="en-US" altLang="en-US" b="1">
              <a:solidFill>
                <a:schemeClr val="bg1"/>
              </a:solidFill>
              <a:latin typeface="Symbola" panose="02020503060805020204" charset="0"/>
              <a:ea typeface="Symbola" panose="02020503060805020204" charset="0"/>
            </a:endParaRPr>
          </a:p>
        </p:txBody>
      </p:sp>
      <p:sp>
        <p:nvSpPr>
          <p:cNvPr id="3" name="Content Placeholder 2"/>
          <p:cNvSpPr>
            <a:spLocks noGrp="1"/>
          </p:cNvSpPr>
          <p:nvPr>
            <p:ph idx="1"/>
          </p:nvPr>
        </p:nvSpPr>
        <p:spPr/>
        <p:txBody>
          <a:bodyPr/>
          <a:lstStyle/>
          <a:p>
            <a:r>
              <a:rPr lang="en-US">
                <a:solidFill>
                  <a:schemeClr val="bg1"/>
                </a:solidFill>
                <a:latin typeface="Sawasdee" panose="02000503000000000000" charset="0"/>
                <a:cs typeface="Sawasdee" panose="02000503000000000000" charset="0"/>
              </a:rPr>
              <a:t>Linking was done with help of express through nodejs and assigned urls.</a:t>
            </a:r>
            <a:endParaRPr lang="en-US">
              <a:solidFill>
                <a:schemeClr val="bg1"/>
              </a:solidFill>
              <a:latin typeface="Sawasdee" panose="02000503000000000000" charset="0"/>
              <a:cs typeface="Sawasdee" panose="02000503000000000000" charset="0"/>
            </a:endParaRPr>
          </a:p>
          <a:p>
            <a:r>
              <a:rPr lang="en-US">
                <a:solidFill>
                  <a:schemeClr val="bg1"/>
                </a:solidFill>
                <a:latin typeface="Sawasdee" panose="02000503000000000000" charset="0"/>
                <a:cs typeface="Sawasdee" panose="02000503000000000000" charset="0"/>
              </a:rPr>
              <a:t>ExpressJS is a prebuilt NodeJS framework that help</a:t>
            </a:r>
            <a:r>
              <a:rPr lang="en-US" altLang="en-US">
                <a:solidFill>
                  <a:schemeClr val="bg1"/>
                </a:solidFill>
                <a:latin typeface="Sawasdee" panose="02000503000000000000" charset="0"/>
                <a:cs typeface="Sawasdee" panose="02000503000000000000" charset="0"/>
              </a:rPr>
              <a:t>s</a:t>
            </a:r>
            <a:r>
              <a:rPr lang="en-US">
                <a:solidFill>
                  <a:schemeClr val="bg1"/>
                </a:solidFill>
                <a:latin typeface="Sawasdee" panose="02000503000000000000" charset="0"/>
                <a:cs typeface="Sawasdee" panose="02000503000000000000" charset="0"/>
              </a:rPr>
              <a:t> in creating server-side web applications faster and smarter. Simplicity, minimalism, flexibility, scalability are some of its characteristics and since it is made in NodeJS itself, it inherits its performance as well.</a:t>
            </a:r>
            <a:endParaRPr lang="en-US">
              <a:solidFill>
                <a:schemeClr val="bg1"/>
              </a:solidFill>
              <a:latin typeface="Sawasdee" panose="02000503000000000000" charset="0"/>
              <a:cs typeface="Sawasdee" panose="02000503000000000000" charset="0"/>
            </a:endParaRPr>
          </a:p>
          <a:p>
            <a:r>
              <a:rPr lang="en-US">
                <a:solidFill>
                  <a:schemeClr val="bg1"/>
                </a:solidFill>
                <a:latin typeface="Sawasdee" panose="02000503000000000000" charset="0"/>
                <a:cs typeface="Sawasdee" panose="02000503000000000000" charset="0"/>
              </a:rPr>
              <a:t>Created routes,controlles,views and models of our project</a:t>
            </a:r>
            <a:r>
              <a:rPr lang="en-US" altLang="en-US">
                <a:solidFill>
                  <a:schemeClr val="bg1"/>
                </a:solidFill>
                <a:latin typeface="Sawasdee" panose="02000503000000000000" charset="0"/>
                <a:cs typeface="Sawasdee" panose="02000503000000000000" charset="0"/>
              </a:rPr>
              <a:t>.</a:t>
            </a:r>
            <a:endParaRPr lang="en-US" altLang="en-US">
              <a:solidFill>
                <a:schemeClr val="bg1"/>
              </a:solidFill>
              <a:latin typeface="Sawasdee" panose="02000503000000000000" charset="0"/>
              <a:cs typeface="Sawasdee" panose="02000503000000000000"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100000">
              <a:srgbClr val="7CDB05"/>
            </a:gs>
            <a:gs pos="100000">
              <a:srgbClr val="52762D"/>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solidFill>
                  <a:schemeClr val="bg1"/>
                </a:solidFill>
                <a:latin typeface="Symbola" panose="02020503060805020204" charset="0"/>
                <a:ea typeface="Symbola" panose="02020503060805020204" charset="0"/>
              </a:rPr>
              <a:t>Deploying app on Heroku</a:t>
            </a:r>
            <a:endParaRPr lang="en-US" altLang="en-US" b="1">
              <a:solidFill>
                <a:schemeClr val="bg1"/>
              </a:solidFill>
              <a:latin typeface="Symbola" panose="02020503060805020204" charset="0"/>
              <a:ea typeface="Symbola" panose="02020503060805020204" charset="0"/>
            </a:endParaRPr>
          </a:p>
        </p:txBody>
      </p:sp>
      <p:sp>
        <p:nvSpPr>
          <p:cNvPr id="3" name="Content Placeholder 2"/>
          <p:cNvSpPr>
            <a:spLocks noGrp="1"/>
          </p:cNvSpPr>
          <p:nvPr>
            <p:ph idx="1"/>
          </p:nvPr>
        </p:nvSpPr>
        <p:spPr/>
        <p:txBody>
          <a:bodyPr/>
          <a:lstStyle/>
          <a:p>
            <a:r>
              <a:rPr lang="en-US" altLang="en-US">
                <a:solidFill>
                  <a:schemeClr val="bg1"/>
                </a:solidFill>
                <a:latin typeface="Sawasdee" panose="02000503000000000000" charset="0"/>
                <a:cs typeface="Sawasdee" panose="02000503000000000000" charset="0"/>
              </a:rPr>
              <a:t>“Heroku” is a cloud platform that lets us build, deliver, monitor and scale apps, that is the fastest way to go from idea to URL, bypassing all those infrastructure headaches.</a:t>
            </a:r>
            <a:endParaRPr lang="en-US" altLang="en-US">
              <a:solidFill>
                <a:schemeClr val="bg1"/>
              </a:solidFill>
              <a:latin typeface="Sawasdee" panose="02000503000000000000" charset="0"/>
              <a:cs typeface="Sawasdee" panose="02000503000000000000" charset="0"/>
            </a:endParaRPr>
          </a:p>
          <a:p>
            <a:r>
              <a:rPr lang="en-US" altLang="en-US">
                <a:solidFill>
                  <a:schemeClr val="bg1"/>
                </a:solidFill>
                <a:latin typeface="Sawasdee" panose="02000503000000000000" charset="0"/>
                <a:cs typeface="Sawasdee" panose="02000503000000000000" charset="0"/>
              </a:rPr>
              <a:t>We installed GIT and Heroku CLI.. and with few commands ..we deployed our app on heroku.. Our web app is now live!</a:t>
            </a:r>
            <a:endParaRPr lang="en-US" altLang="en-US">
              <a:solidFill>
                <a:schemeClr val="bg1"/>
              </a:solidFill>
              <a:latin typeface="Sawasdee" panose="02000503000000000000" charset="0"/>
              <a:cs typeface="Sawasdee" panose="02000503000000000000"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100000">
              <a:srgbClr val="7CDB05"/>
            </a:gs>
            <a:gs pos="100000">
              <a:srgbClr val="52762D"/>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solidFill>
                  <a:schemeClr val="bg1"/>
                </a:solidFill>
                <a:latin typeface="Symbola" panose="02020503060805020204" charset="0"/>
                <a:ea typeface="Symbola" panose="02020503060805020204" charset="0"/>
              </a:rPr>
              <a:t>Creating Database</a:t>
            </a:r>
            <a:endParaRPr lang="en-US" altLang="en-US" b="1" dirty="0">
              <a:solidFill>
                <a:schemeClr val="bg1"/>
              </a:solidFill>
              <a:latin typeface="Symbola" panose="02020503060805020204" charset="0"/>
              <a:ea typeface="Symbola" panose="02020503060805020204" charset="0"/>
            </a:endParaRPr>
          </a:p>
        </p:txBody>
      </p:sp>
      <p:sp>
        <p:nvSpPr>
          <p:cNvPr id="3" name="Content Placeholder 2"/>
          <p:cNvSpPr>
            <a:spLocks noGrp="1"/>
          </p:cNvSpPr>
          <p:nvPr>
            <p:ph idx="1"/>
          </p:nvPr>
        </p:nvSpPr>
        <p:spPr/>
        <p:txBody>
          <a:bodyPr/>
          <a:lstStyle/>
          <a:p>
            <a:pPr marL="0" indent="0">
              <a:buNone/>
            </a:pPr>
            <a:r>
              <a:rPr lang="en-IN" altLang="en-US" dirty="0" err="1">
                <a:solidFill>
                  <a:schemeClr val="bg1"/>
                </a:solidFill>
                <a:latin typeface="Sawasdee" panose="02000503000000000000" charset="0"/>
                <a:cs typeface="Sawasdee" panose="02000503000000000000" charset="0"/>
              </a:rPr>
              <a:t>Mlab</a:t>
            </a:r>
            <a:endParaRPr lang="en-IN" altLang="en-US" dirty="0">
              <a:solidFill>
                <a:schemeClr val="bg1"/>
              </a:solidFill>
              <a:latin typeface="Sawasdee" panose="02000503000000000000" charset="0"/>
              <a:cs typeface="Sawasdee" panose="02000503000000000000" charset="0"/>
            </a:endParaRPr>
          </a:p>
          <a:p>
            <a:pPr marL="0" indent="0">
              <a:buNone/>
            </a:pPr>
            <a:endParaRPr lang="en-IN" altLang="en-US" dirty="0">
              <a:solidFill>
                <a:schemeClr val="bg1"/>
              </a:solidFill>
              <a:latin typeface="Sawasdee" panose="02000503000000000000" charset="0"/>
              <a:cs typeface="Sawasdee" panose="02000503000000000000" charset="0"/>
            </a:endParaRPr>
          </a:p>
          <a:p>
            <a:pPr marL="0" indent="0">
              <a:buNone/>
            </a:pPr>
            <a:r>
              <a:rPr lang="en-IN" altLang="en-US" sz="3600" dirty="0">
                <a:solidFill>
                  <a:schemeClr val="bg1"/>
                </a:solidFill>
                <a:latin typeface="Sawasdee" panose="02000503000000000000" charset="0"/>
                <a:cs typeface="Sawasdee" panose="02000503000000000000" charset="0"/>
              </a:rPr>
              <a:t>What is </a:t>
            </a:r>
            <a:r>
              <a:rPr lang="en-IN" altLang="en-US" sz="3600" dirty="0" err="1">
                <a:solidFill>
                  <a:schemeClr val="bg1"/>
                </a:solidFill>
                <a:latin typeface="Sawasdee" panose="02000503000000000000" charset="0"/>
                <a:cs typeface="Sawasdee" panose="02000503000000000000" charset="0"/>
              </a:rPr>
              <a:t>mlab</a:t>
            </a:r>
            <a:r>
              <a:rPr lang="en-IN" altLang="en-US" sz="3600" dirty="0">
                <a:solidFill>
                  <a:schemeClr val="bg1"/>
                </a:solidFill>
                <a:latin typeface="Sawasdee" panose="02000503000000000000" charset="0"/>
                <a:cs typeface="Sawasdee" panose="02000503000000000000" charset="0"/>
              </a:rPr>
              <a:t>?</a:t>
            </a:r>
            <a:endParaRPr lang="en-US" altLang="en-US" sz="3600" dirty="0">
              <a:solidFill>
                <a:schemeClr val="bg1"/>
              </a:solidFill>
              <a:latin typeface="Sawasdee" panose="02000503000000000000" charset="0"/>
              <a:cs typeface="Sawasdee" panose="02000503000000000000" charset="0"/>
            </a:endParaRPr>
          </a:p>
          <a:p>
            <a:pPr marL="0" indent="0">
              <a:buNone/>
            </a:pPr>
            <a:r>
              <a:rPr lang="en-US" altLang="en-US" dirty="0">
                <a:solidFill>
                  <a:schemeClr val="bg1"/>
                </a:solidFill>
                <a:latin typeface="Sawasdee" panose="02000503000000000000" charset="0"/>
                <a:cs typeface="Sawasdee" panose="02000503000000000000" charset="0"/>
              </a:rPr>
              <a:t>It</a:t>
            </a:r>
            <a:r>
              <a:rPr lang="en-US" dirty="0">
                <a:solidFill>
                  <a:schemeClr val="bg1"/>
                </a:solidFill>
                <a:latin typeface="Sawasdee" panose="02000503000000000000" charset="0"/>
                <a:cs typeface="Sawasdee" panose="02000503000000000000" charset="0"/>
              </a:rPr>
              <a:t> is a fully managed cloud database service that hosts MongoDB databases. </a:t>
            </a:r>
            <a:r>
              <a:rPr lang="en-US" dirty="0" err="1">
                <a:solidFill>
                  <a:schemeClr val="bg1"/>
                </a:solidFill>
                <a:latin typeface="Sawasdee" panose="02000503000000000000" charset="0"/>
                <a:cs typeface="Sawasdee" panose="02000503000000000000" charset="0"/>
              </a:rPr>
              <a:t>mLab</a:t>
            </a:r>
            <a:r>
              <a:rPr lang="en-US" dirty="0">
                <a:solidFill>
                  <a:schemeClr val="bg1"/>
                </a:solidFill>
                <a:latin typeface="Sawasdee" panose="02000503000000000000" charset="0"/>
                <a:cs typeface="Sawasdee" panose="02000503000000000000" charset="0"/>
              </a:rPr>
              <a:t> runs on cloud providers Amazon, Google, and Microsoft Azure, and has partnered with platform-as-a-service providers.</a:t>
            </a:r>
            <a:endParaRPr lang="en-US" dirty="0">
              <a:solidFill>
                <a:schemeClr val="bg1"/>
              </a:solidFill>
              <a:latin typeface="Sawasdee" panose="02000503000000000000" charset="0"/>
              <a:cs typeface="Sawasdee" panose="02000503000000000000"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100000">
              <a:srgbClr val="00B0F0"/>
            </a:gs>
            <a:gs pos="100000">
              <a:srgbClr val="52762D"/>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709613"/>
            <a:ext cx="10972800" cy="1143000"/>
          </a:xfrm>
        </p:spPr>
        <p:txBody>
          <a:bodyPr>
            <a:normAutofit fontScale="90000"/>
          </a:bodyPr>
          <a:lstStyle/>
          <a:p>
            <a:r>
              <a:rPr lang="en-US" altLang="en-US"/>
              <a:t>    </a:t>
            </a:r>
            <a:r>
              <a:rPr lang="en-US">
                <a:solidFill>
                  <a:schemeClr val="bg1"/>
                </a:solidFill>
                <a:latin typeface="Symbola" panose="02020503060805020204" charset="0"/>
                <a:ea typeface="Symbola" panose="02020503060805020204" charset="0"/>
              </a:rPr>
              <a:t>OUR PROJECT</a:t>
            </a:r>
            <a:br>
              <a:rPr lang="en-US">
                <a:solidFill>
                  <a:schemeClr val="bg1"/>
                </a:solidFill>
                <a:latin typeface="Symbola" panose="02020503060805020204" charset="0"/>
                <a:ea typeface="Symbola" panose="02020503060805020204" charset="0"/>
              </a:rPr>
            </a:br>
            <a:br>
              <a:rPr lang="en-US">
                <a:solidFill>
                  <a:schemeClr val="bg1"/>
                </a:solidFill>
                <a:latin typeface="Symbola" panose="02020503060805020204" charset="0"/>
                <a:ea typeface="Symbola" panose="02020503060805020204" charset="0"/>
              </a:rPr>
            </a:br>
            <a:r>
              <a:rPr lang="en-US" b="1">
                <a:solidFill>
                  <a:schemeClr val="bg1"/>
                </a:solidFill>
                <a:latin typeface="Symbola" panose="02020503060805020204" charset="0"/>
                <a:ea typeface="Symbola" panose="02020503060805020204" charset="0"/>
              </a:rPr>
              <a:t>    </a:t>
            </a:r>
            <a:r>
              <a:rPr lang="en-US" altLang="en-US" b="1">
                <a:solidFill>
                  <a:schemeClr val="bg1"/>
                </a:solidFill>
                <a:latin typeface="Symbola" panose="02020503060805020204" charset="0"/>
                <a:ea typeface="Symbola" panose="02020503060805020204" charset="0"/>
              </a:rPr>
              <a:t>Introduction</a:t>
            </a:r>
            <a:endParaRPr lang="en-US" altLang="en-US" b="1">
              <a:solidFill>
                <a:schemeClr val="bg1"/>
              </a:solidFill>
              <a:latin typeface="Symbola" panose="02020503060805020204" charset="0"/>
              <a:ea typeface="Symbola" panose="02020503060805020204" charset="0"/>
            </a:endParaRPr>
          </a:p>
        </p:txBody>
      </p:sp>
      <p:sp>
        <p:nvSpPr>
          <p:cNvPr id="3" name="Content Placeholder 2"/>
          <p:cNvSpPr>
            <a:spLocks noGrp="1"/>
          </p:cNvSpPr>
          <p:nvPr>
            <p:ph idx="1"/>
          </p:nvPr>
        </p:nvSpPr>
        <p:spPr>
          <a:xfrm>
            <a:off x="609600" y="1602105"/>
            <a:ext cx="10972800" cy="4525963"/>
          </a:xfrm>
        </p:spPr>
        <p:txBody>
          <a:bodyPr/>
          <a:lstStyle/>
          <a:p>
            <a:endParaRPr lang="en-US" dirty="0">
              <a:solidFill>
                <a:schemeClr val="bg1"/>
              </a:solidFill>
              <a:latin typeface="Sawasdee" panose="02000503000000000000" charset="0"/>
              <a:cs typeface="Sawasdee" panose="02000503000000000000" charset="0"/>
            </a:endParaRPr>
          </a:p>
          <a:p>
            <a:r>
              <a:rPr lang="en-US" dirty="0" err="1">
                <a:solidFill>
                  <a:schemeClr val="bg1"/>
                </a:solidFill>
                <a:latin typeface="Sawasdee" panose="02000503000000000000" charset="0"/>
                <a:cs typeface="Sawasdee" panose="02000503000000000000" charset="0"/>
              </a:rPr>
              <a:t>Foodyum</a:t>
            </a:r>
            <a:r>
              <a:rPr lang="en-US" dirty="0">
                <a:solidFill>
                  <a:schemeClr val="bg1"/>
                </a:solidFill>
                <a:latin typeface="Sawasdee" panose="02000503000000000000" charset="0"/>
                <a:cs typeface="Sawasdee" panose="02000503000000000000" charset="0"/>
              </a:rPr>
              <a:t> will enable the students to get their order placed easily with this system</a:t>
            </a:r>
            <a:endParaRPr lang="en-US" dirty="0">
              <a:solidFill>
                <a:schemeClr val="bg1"/>
              </a:solidFill>
              <a:latin typeface="Sawasdee" panose="02000503000000000000" charset="0"/>
              <a:cs typeface="Sawasdee" panose="02000503000000000000" charset="0"/>
            </a:endParaRPr>
          </a:p>
          <a:p>
            <a:r>
              <a:rPr lang="en-US" dirty="0">
                <a:solidFill>
                  <a:schemeClr val="bg1"/>
                </a:solidFill>
                <a:latin typeface="Sawasdee" panose="02000503000000000000" charset="0"/>
                <a:cs typeface="Sawasdee" panose="02000503000000000000" charset="0"/>
              </a:rPr>
              <a:t>and they just have to collect the order thereby by showing their online order receipt.</a:t>
            </a:r>
            <a:endParaRPr lang="en-US" dirty="0">
              <a:solidFill>
                <a:schemeClr val="bg1"/>
              </a:solidFill>
              <a:latin typeface="Sawasdee" panose="02000503000000000000" charset="0"/>
              <a:cs typeface="Sawasdee" panose="02000503000000000000" charset="0"/>
            </a:endParaRPr>
          </a:p>
          <a:p>
            <a:r>
              <a:rPr lang="en-US" dirty="0">
                <a:solidFill>
                  <a:schemeClr val="bg1"/>
                </a:solidFill>
                <a:latin typeface="Sawasdee" panose="02000503000000000000" charset="0"/>
                <a:cs typeface="Sawasdee" panose="02000503000000000000" charset="0"/>
              </a:rPr>
              <a:t>In this way, we can avoid longer, in fact never ending queues for order and recharge</a:t>
            </a:r>
            <a:endParaRPr lang="en-US" dirty="0">
              <a:solidFill>
                <a:schemeClr val="bg1"/>
              </a:solidFill>
              <a:latin typeface="Sawasdee" panose="02000503000000000000" charset="0"/>
              <a:cs typeface="Sawasdee" panose="02000503000000000000" charset="0"/>
            </a:endParaRPr>
          </a:p>
          <a:p>
            <a:r>
              <a:rPr lang="en-US" dirty="0">
                <a:solidFill>
                  <a:schemeClr val="bg1"/>
                </a:solidFill>
                <a:latin typeface="Sawasdee" panose="02000503000000000000" charset="0"/>
                <a:cs typeface="Sawasdee" panose="02000503000000000000" charset="0"/>
              </a:rPr>
              <a:t>and hence can save ample time as food is fuel to the body.</a:t>
            </a:r>
            <a:endParaRPr lang="en-US" dirty="0">
              <a:solidFill>
                <a:schemeClr val="bg1"/>
              </a:solidFill>
              <a:latin typeface="Sawasdee" panose="02000503000000000000" charset="0"/>
              <a:cs typeface="Sawasdee" panose="02000503000000000000"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100000">
              <a:srgbClr val="00B0F0"/>
            </a:gs>
            <a:gs pos="100000">
              <a:srgbClr val="52762D"/>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solidFill>
                  <a:schemeClr val="bg1"/>
                </a:solidFill>
                <a:latin typeface="Symbola" panose="02020503060805020204" charset="0"/>
                <a:ea typeface="Symbola" panose="02020503060805020204" charset="0"/>
              </a:rPr>
              <a:t>Need</a:t>
            </a:r>
            <a:endParaRPr lang="en-US" altLang="en-US" b="1">
              <a:solidFill>
                <a:schemeClr val="bg1"/>
              </a:solidFill>
              <a:latin typeface="Symbola" panose="02020503060805020204" charset="0"/>
              <a:ea typeface="Symbola" panose="02020503060805020204" charset="0"/>
            </a:endParaRPr>
          </a:p>
        </p:txBody>
      </p:sp>
      <p:sp>
        <p:nvSpPr>
          <p:cNvPr id="3" name="Content Placeholder 2"/>
          <p:cNvSpPr>
            <a:spLocks noGrp="1"/>
          </p:cNvSpPr>
          <p:nvPr>
            <p:ph idx="1"/>
          </p:nvPr>
        </p:nvSpPr>
        <p:spPr/>
        <p:txBody>
          <a:bodyPr/>
          <a:lstStyle/>
          <a:p>
            <a:r>
              <a:rPr lang="en-US">
                <a:solidFill>
                  <a:schemeClr val="bg1"/>
                </a:solidFill>
                <a:latin typeface="Sawasdee" panose="02000503000000000000" charset="0"/>
                <a:cs typeface="Sawasdee" panose="02000503000000000000" charset="0"/>
              </a:rPr>
              <a:t>In the universities, FoodCourt is the main eating hub. Students just rush to the zone to have a byte and cool down their appetite. But they have to go through a long process and wait in a queue to ease their hunger pangs. During peak hours,the student crowd is so huge that it becomes very difficult to get an order placed and have that food in the limited break time.</a:t>
            </a:r>
            <a:endParaRPr lang="en-US">
              <a:solidFill>
                <a:schemeClr val="bg1"/>
              </a:solidFill>
              <a:latin typeface="Sawasdee" panose="02000503000000000000" charset="0"/>
              <a:cs typeface="Sawasdee" panose="02000503000000000000"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100000">
              <a:srgbClr val="00B0F0"/>
            </a:gs>
            <a:gs pos="100000">
              <a:srgbClr val="52762D"/>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latin typeface="Symbola" panose="02020503060805020204" charset="0"/>
                <a:ea typeface="Symbola" panose="02020503060805020204" charset="0"/>
              </a:rPr>
              <a:t>Heavy rush in front of FoodCourt</a:t>
            </a:r>
            <a:endParaRPr lang="en-US" b="1">
              <a:solidFill>
                <a:schemeClr val="bg1"/>
              </a:solidFill>
              <a:latin typeface="Symbola" panose="02020503060805020204" charset="0"/>
              <a:ea typeface="Symbola" panose="02020503060805020204" charset="0"/>
            </a:endParaRPr>
          </a:p>
        </p:txBody>
      </p:sp>
      <p:pic>
        <p:nvPicPr>
          <p:cNvPr id="4" name="Content Placeholder 3" descr="WhatsApp Image 2018-10-14 at 11.01.06"/>
          <p:cNvPicPr>
            <a:picLocks noGrp="1" noChangeAspect="1"/>
          </p:cNvPicPr>
          <p:nvPr>
            <p:ph idx="1"/>
          </p:nvPr>
        </p:nvPicPr>
        <p:blipFill>
          <a:blip r:embed="rId1"/>
          <a:stretch>
            <a:fillRect/>
          </a:stretch>
        </p:blipFill>
        <p:spPr>
          <a:xfrm>
            <a:off x="749300" y="1825625"/>
            <a:ext cx="11006455" cy="43516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100000">
              <a:srgbClr val="00B0F0"/>
            </a:gs>
            <a:gs pos="100000">
              <a:srgbClr val="52762D"/>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solidFill>
                  <a:schemeClr val="bg1"/>
                </a:solidFill>
                <a:latin typeface="Symbola" panose="02020503060805020204" charset="0"/>
                <a:ea typeface="Symbola" panose="02020503060805020204" charset="0"/>
              </a:rPr>
              <a:t>Why FoodYum?</a:t>
            </a:r>
            <a:endParaRPr lang="en-US" altLang="en-US" b="1">
              <a:solidFill>
                <a:schemeClr val="bg1"/>
              </a:solidFill>
              <a:latin typeface="Symbola" panose="02020503060805020204" charset="0"/>
              <a:ea typeface="Symbola" panose="02020503060805020204" charset="0"/>
            </a:endParaRPr>
          </a:p>
        </p:txBody>
      </p:sp>
      <p:sp>
        <p:nvSpPr>
          <p:cNvPr id="3" name="Content Placeholder 2"/>
          <p:cNvSpPr>
            <a:spLocks noGrp="1"/>
          </p:cNvSpPr>
          <p:nvPr>
            <p:ph idx="1"/>
          </p:nvPr>
        </p:nvSpPr>
        <p:spPr/>
        <p:txBody>
          <a:bodyPr/>
          <a:lstStyle/>
          <a:p>
            <a:pPr marL="0" indent="0">
              <a:buNone/>
            </a:pPr>
            <a:r>
              <a:rPr lang="en-US">
                <a:solidFill>
                  <a:schemeClr val="bg1"/>
                </a:solidFill>
                <a:latin typeface="Sawasdee" panose="02000503000000000000" charset="0"/>
                <a:cs typeface="Sawasdee" panose="02000503000000000000" charset="0"/>
              </a:rPr>
              <a:t>1. It’s just one click away.</a:t>
            </a:r>
            <a:endParaRPr lang="en-US">
              <a:solidFill>
                <a:schemeClr val="bg1"/>
              </a:solidFill>
              <a:latin typeface="Sawasdee" panose="02000503000000000000" charset="0"/>
              <a:cs typeface="Sawasdee" panose="02000503000000000000" charset="0"/>
            </a:endParaRPr>
          </a:p>
          <a:p>
            <a:pPr marL="0" indent="0">
              <a:buNone/>
            </a:pPr>
            <a:r>
              <a:rPr lang="en-US">
                <a:solidFill>
                  <a:schemeClr val="bg1"/>
                </a:solidFill>
                <a:latin typeface="Sawasdee" panose="02000503000000000000" charset="0"/>
                <a:cs typeface="Sawasdee" panose="02000503000000000000" charset="0"/>
              </a:rPr>
              <a:t>2. It’s fast, easy and comfortable.</a:t>
            </a:r>
            <a:endParaRPr lang="en-US">
              <a:solidFill>
                <a:schemeClr val="bg1"/>
              </a:solidFill>
              <a:latin typeface="Sawasdee" panose="02000503000000000000" charset="0"/>
              <a:cs typeface="Sawasdee" panose="02000503000000000000" charset="0"/>
            </a:endParaRPr>
          </a:p>
          <a:p>
            <a:pPr marL="0" indent="0">
              <a:buNone/>
            </a:pPr>
            <a:r>
              <a:rPr lang="en-US">
                <a:solidFill>
                  <a:schemeClr val="bg1"/>
                </a:solidFill>
                <a:latin typeface="Sawasdee" panose="02000503000000000000" charset="0"/>
                <a:cs typeface="Sawasdee" panose="02000503000000000000" charset="0"/>
              </a:rPr>
              <a:t>3. Give your VALUABLE FEEDBACK to help improving both food and system.</a:t>
            </a:r>
            <a:endParaRPr lang="en-US">
              <a:solidFill>
                <a:schemeClr val="bg1"/>
              </a:solidFill>
              <a:latin typeface="Sawasdee" panose="02000503000000000000" charset="0"/>
              <a:cs typeface="Sawasdee" panose="02000503000000000000" charset="0"/>
            </a:endParaRPr>
          </a:p>
          <a:p>
            <a:pPr marL="0" indent="0">
              <a:buNone/>
            </a:pPr>
            <a:r>
              <a:rPr lang="en-US">
                <a:solidFill>
                  <a:schemeClr val="bg1"/>
                </a:solidFill>
                <a:latin typeface="Sawasdee" panose="02000503000000000000" charset="0"/>
                <a:cs typeface="Sawasdee" panose="02000503000000000000" charset="0"/>
              </a:rPr>
              <a:t>4. No misunderstandings and no frustrations.</a:t>
            </a:r>
            <a:endParaRPr lang="en-US">
              <a:solidFill>
                <a:schemeClr val="bg1"/>
              </a:solidFill>
              <a:latin typeface="Sawasdee" panose="02000503000000000000" charset="0"/>
              <a:cs typeface="Sawasdee" panose="02000503000000000000" charset="0"/>
            </a:endParaRPr>
          </a:p>
          <a:p>
            <a:pPr marL="0" indent="0">
              <a:buNone/>
            </a:pPr>
            <a:r>
              <a:rPr lang="en-US">
                <a:solidFill>
                  <a:schemeClr val="bg1"/>
                </a:solidFill>
                <a:latin typeface="Sawasdee" panose="02000503000000000000" charset="0"/>
                <a:cs typeface="Sawasdee" panose="02000503000000000000" charset="0"/>
              </a:rPr>
              <a:t>5. Online food ordering is opened 24/7.</a:t>
            </a:r>
            <a:endParaRPr lang="en-US">
              <a:solidFill>
                <a:schemeClr val="bg1"/>
              </a:solidFill>
              <a:latin typeface="Sawasdee" panose="02000503000000000000" charset="0"/>
              <a:cs typeface="Sawasdee" panose="0200050300000000000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rgbClr val="FF8810"/>
            </a:gs>
            <a:gs pos="100000">
              <a:srgbClr val="52762D"/>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250" y="-4445"/>
            <a:ext cx="10515600" cy="1325563"/>
          </a:xfrm>
        </p:spPr>
        <p:txBody>
          <a:bodyPr/>
          <a:lstStyle/>
          <a:p>
            <a:r>
              <a:rPr lang="en-US" altLang="en-US" b="1">
                <a:solidFill>
                  <a:schemeClr val="bg1"/>
                </a:solidFill>
                <a:latin typeface="Symbola" panose="02020503060805020204" charset="0"/>
                <a:ea typeface="Symbola" panose="02020503060805020204" charset="0"/>
              </a:rPr>
              <a:t>   Our Mentors</a:t>
            </a:r>
            <a:endParaRPr lang="en-US" altLang="en-US" b="1">
              <a:solidFill>
                <a:schemeClr val="bg1"/>
              </a:solidFill>
              <a:latin typeface="Symbola" panose="02020503060805020204" charset="0"/>
              <a:ea typeface="Symbola" panose="02020503060805020204" charset="0"/>
            </a:endParaRPr>
          </a:p>
        </p:txBody>
      </p:sp>
      <p:sp>
        <p:nvSpPr>
          <p:cNvPr id="3" name="Content Placeholder 2"/>
          <p:cNvSpPr>
            <a:spLocks noGrp="1"/>
          </p:cNvSpPr>
          <p:nvPr>
            <p:ph idx="1"/>
          </p:nvPr>
        </p:nvSpPr>
        <p:spPr>
          <a:xfrm>
            <a:off x="3940175" y="1104900"/>
            <a:ext cx="3605530" cy="2174875"/>
          </a:xfrm>
        </p:spPr>
        <p:txBody>
          <a:bodyPr/>
          <a:lstStyle/>
          <a:p>
            <a:pPr marL="0" indent="0">
              <a:buNone/>
            </a:pPr>
            <a:r>
              <a:rPr lang="en-US" altLang="en-US">
                <a:solidFill>
                  <a:schemeClr val="bg1"/>
                </a:solidFill>
                <a:latin typeface="Sawasdee" panose="02000503000000000000" charset="0"/>
                <a:cs typeface="Sawasdee" panose="02000503000000000000" charset="0"/>
              </a:rPr>
              <a:t>Mahesha Sir</a:t>
            </a:r>
            <a:endParaRPr lang="en-US" altLang="en-US">
              <a:solidFill>
                <a:schemeClr val="bg1"/>
              </a:solidFill>
              <a:latin typeface="Sawasdee" panose="02000503000000000000" charset="0"/>
              <a:cs typeface="Sawasdee" panose="02000503000000000000" charset="0"/>
            </a:endParaRPr>
          </a:p>
          <a:p>
            <a:pPr marL="0" indent="0">
              <a:buNone/>
            </a:pPr>
            <a:r>
              <a:rPr lang="en-US" altLang="en-US">
                <a:solidFill>
                  <a:schemeClr val="bg1"/>
                </a:solidFill>
                <a:latin typeface="Sawasdee" panose="02000503000000000000" charset="0"/>
                <a:cs typeface="Sawasdee" panose="02000503000000000000" charset="0"/>
              </a:rPr>
              <a:t>Prof. Nitin</a:t>
            </a:r>
            <a:endParaRPr lang="en-US" altLang="en-US">
              <a:solidFill>
                <a:schemeClr val="bg1"/>
              </a:solidFill>
              <a:latin typeface="Sawasdee" panose="02000503000000000000" charset="0"/>
              <a:cs typeface="Sawasdee" panose="02000503000000000000" charset="0"/>
            </a:endParaRPr>
          </a:p>
          <a:p>
            <a:pPr marL="0" indent="0">
              <a:buNone/>
            </a:pPr>
            <a:r>
              <a:rPr lang="en-US" altLang="en-US">
                <a:solidFill>
                  <a:schemeClr val="bg1"/>
                </a:solidFill>
                <a:latin typeface="Sawasdee" panose="02000503000000000000" charset="0"/>
                <a:cs typeface="Sawasdee" panose="02000503000000000000" charset="0"/>
              </a:rPr>
              <a:t>Ajitha Sir</a:t>
            </a:r>
            <a:endParaRPr lang="en-US" altLang="en-US">
              <a:solidFill>
                <a:schemeClr val="bg1"/>
              </a:solidFill>
              <a:latin typeface="Sawasdee" panose="02000503000000000000" charset="0"/>
              <a:cs typeface="Sawasdee" panose="02000503000000000000" charset="0"/>
            </a:endParaRPr>
          </a:p>
        </p:txBody>
      </p:sp>
      <p:sp>
        <p:nvSpPr>
          <p:cNvPr id="4" name="Title 1"/>
          <p:cNvSpPr>
            <a:spLocks noGrp="1"/>
          </p:cNvSpPr>
          <p:nvPr/>
        </p:nvSpPr>
        <p:spPr>
          <a:xfrm>
            <a:off x="3595370" y="27660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a:solidFill>
                  <a:schemeClr val="bg1"/>
                </a:solidFill>
                <a:latin typeface="Symbola" panose="02020503060805020204" charset="0"/>
                <a:ea typeface="Symbola" panose="02020503060805020204" charset="0"/>
              </a:rPr>
              <a:t> Our Team</a:t>
            </a:r>
            <a:endParaRPr lang="en-US" altLang="en-US" b="1">
              <a:solidFill>
                <a:schemeClr val="bg1"/>
              </a:solidFill>
              <a:latin typeface="Symbola" panose="02020503060805020204" charset="0"/>
              <a:ea typeface="Symbola" panose="02020503060805020204" charset="0"/>
            </a:endParaRPr>
          </a:p>
        </p:txBody>
      </p:sp>
      <p:sp>
        <p:nvSpPr>
          <p:cNvPr id="5" name="Content Placeholder 2"/>
          <p:cNvSpPr>
            <a:spLocks noGrp="1"/>
          </p:cNvSpPr>
          <p:nvPr/>
        </p:nvSpPr>
        <p:spPr>
          <a:xfrm>
            <a:off x="2452370" y="3999230"/>
            <a:ext cx="7068820" cy="29832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0" indent="0">
              <a:buNone/>
            </a:pPr>
            <a:r>
              <a:rPr lang="en-US" altLang="en-US">
                <a:solidFill>
                  <a:schemeClr val="bg1"/>
                </a:solidFill>
                <a:latin typeface="Sawasdee" panose="02000503000000000000" charset="0"/>
                <a:cs typeface="Sawasdee" panose="02000503000000000000" charset="0"/>
              </a:rPr>
              <a:t>Kriti Garg               Sahil Khullar                </a:t>
            </a:r>
            <a:endParaRPr lang="en-US" altLang="en-US">
              <a:solidFill>
                <a:schemeClr val="bg1"/>
              </a:solidFill>
              <a:latin typeface="Sawasdee" panose="02000503000000000000" charset="0"/>
              <a:cs typeface="Sawasdee" panose="02000503000000000000" charset="0"/>
            </a:endParaRPr>
          </a:p>
          <a:p>
            <a:pPr marL="0" indent="0">
              <a:buNone/>
            </a:pPr>
            <a:r>
              <a:rPr lang="en-US" altLang="en-US">
                <a:solidFill>
                  <a:schemeClr val="bg1"/>
                </a:solidFill>
                <a:latin typeface="Sawasdee" panose="02000503000000000000" charset="0"/>
                <a:cs typeface="Sawasdee" panose="02000503000000000000" charset="0"/>
              </a:rPr>
              <a:t>Nidhi Mittal             Lokesh</a:t>
            </a:r>
            <a:endParaRPr lang="en-US" altLang="en-US">
              <a:solidFill>
                <a:schemeClr val="bg1"/>
              </a:solidFill>
              <a:latin typeface="Sawasdee" panose="02000503000000000000" charset="0"/>
              <a:cs typeface="Sawasdee" panose="02000503000000000000" charset="0"/>
            </a:endParaRPr>
          </a:p>
          <a:p>
            <a:pPr marL="0" indent="0">
              <a:buNone/>
            </a:pPr>
            <a:r>
              <a:rPr lang="en-US" altLang="en-US">
                <a:solidFill>
                  <a:schemeClr val="bg1"/>
                </a:solidFill>
                <a:latin typeface="Sawasdee" panose="02000503000000000000" charset="0"/>
                <a:cs typeface="Sawasdee" panose="02000503000000000000" charset="0"/>
              </a:rPr>
              <a:t>Kartik Attri              Sidharth</a:t>
            </a:r>
            <a:endParaRPr lang="en-US" altLang="en-US">
              <a:solidFill>
                <a:schemeClr val="bg1"/>
              </a:solidFill>
              <a:latin typeface="Sawasdee" panose="02000503000000000000" charset="0"/>
              <a:cs typeface="Sawasdee" panose="02000503000000000000" charset="0"/>
            </a:endParaRPr>
          </a:p>
          <a:p>
            <a:pPr marL="0" indent="0">
              <a:buNone/>
            </a:pPr>
            <a:r>
              <a:rPr lang="en-US" altLang="en-US">
                <a:solidFill>
                  <a:schemeClr val="bg1"/>
                </a:solidFill>
                <a:latin typeface="Sawasdee" panose="02000503000000000000" charset="0"/>
                <a:cs typeface="Sawasdee" panose="02000503000000000000" charset="0"/>
              </a:rPr>
              <a:t>Kartik Grover</a:t>
            </a:r>
            <a:endParaRPr lang="en-US" altLang="en-US">
              <a:solidFill>
                <a:schemeClr val="bg1"/>
              </a:solidFill>
              <a:latin typeface="Sawasdee" panose="02000503000000000000" charset="0"/>
              <a:cs typeface="Sawasdee" panose="02000503000000000000" charset="0"/>
            </a:endParaRPr>
          </a:p>
          <a:p>
            <a:pPr marL="0" indent="0">
              <a:buNone/>
            </a:pPr>
            <a:r>
              <a:rPr lang="en-US" altLang="en-US">
                <a:solidFill>
                  <a:schemeClr val="bg1"/>
                </a:solidFill>
              </a:rPr>
              <a:t>                     </a:t>
            </a:r>
            <a:endParaRPr lang="en-US" altLang="en-US">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100000">
              <a:srgbClr val="00B0F0"/>
            </a:gs>
            <a:gs pos="100000">
              <a:srgbClr val="52762D"/>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1">
              <a:solidFill>
                <a:schemeClr val="bg1"/>
              </a:solidFill>
              <a:latin typeface="Symbola" panose="02020503060805020204" charset="0"/>
              <a:ea typeface="Symbola" panose="02020503060805020204" charset="0"/>
            </a:endParaRPr>
          </a:p>
        </p:txBody>
      </p:sp>
      <p:sp>
        <p:nvSpPr>
          <p:cNvPr id="3" name="Content Placeholder 2"/>
          <p:cNvSpPr>
            <a:spLocks noGrp="1"/>
          </p:cNvSpPr>
          <p:nvPr>
            <p:ph idx="1"/>
          </p:nvPr>
        </p:nvSpPr>
        <p:spPr/>
        <p:txBody>
          <a:bodyPr/>
          <a:lstStyle/>
          <a:p>
            <a:r>
              <a:rPr lang="en-US">
                <a:solidFill>
                  <a:schemeClr val="bg1"/>
                </a:solidFill>
                <a:latin typeface="Sawasdee" panose="02000503000000000000" charset="0"/>
                <a:cs typeface="Sawasdee" panose="02000503000000000000" charset="0"/>
              </a:rPr>
              <a:t>FoodYum will not only benefit customers but also Square one management team.</a:t>
            </a:r>
            <a:endParaRPr lang="en-US">
              <a:solidFill>
                <a:schemeClr val="bg1"/>
              </a:solidFill>
              <a:latin typeface="Sawasdee" panose="02000503000000000000" charset="0"/>
              <a:cs typeface="Sawasdee" panose="02000503000000000000" charset="0"/>
            </a:endParaRPr>
          </a:p>
          <a:p>
            <a:r>
              <a:rPr lang="en-US">
                <a:solidFill>
                  <a:schemeClr val="bg1"/>
                </a:solidFill>
                <a:latin typeface="Sawasdee" panose="02000503000000000000" charset="0"/>
                <a:cs typeface="Sawasdee" panose="02000503000000000000" charset="0"/>
              </a:rPr>
              <a:t>As, an online menu is simpler to manage.</a:t>
            </a:r>
            <a:endParaRPr lang="en-US">
              <a:solidFill>
                <a:schemeClr val="bg1"/>
              </a:solidFill>
              <a:latin typeface="Sawasdee" panose="02000503000000000000" charset="0"/>
              <a:cs typeface="Sawasdee" panose="02000503000000000000" charset="0"/>
            </a:endParaRPr>
          </a:p>
          <a:p>
            <a:r>
              <a:rPr lang="en-US">
                <a:solidFill>
                  <a:schemeClr val="bg1"/>
                </a:solidFill>
                <a:latin typeface="Sawasdee" panose="02000503000000000000" charset="0"/>
                <a:cs typeface="Sawasdee" panose="02000503000000000000" charset="0"/>
              </a:rPr>
              <a:t>Online systems guarantees more customers as people spend more time scrolling through menu.</a:t>
            </a:r>
            <a:endParaRPr lang="en-US">
              <a:solidFill>
                <a:schemeClr val="bg1"/>
              </a:solidFill>
              <a:latin typeface="Sawasdee" panose="02000503000000000000" charset="0"/>
              <a:cs typeface="Sawasdee" panose="02000503000000000000" charset="0"/>
            </a:endParaRPr>
          </a:p>
          <a:p>
            <a:r>
              <a:rPr lang="en-US">
                <a:solidFill>
                  <a:schemeClr val="bg1"/>
                </a:solidFill>
                <a:latin typeface="Sawasdee" panose="02000503000000000000" charset="0"/>
                <a:cs typeface="Sawasdee" panose="02000503000000000000" charset="0"/>
              </a:rPr>
              <a:t>There will be no mistakes in orders as whole system is automated.</a:t>
            </a:r>
            <a:endParaRPr lang="en-US">
              <a:solidFill>
                <a:schemeClr val="bg1"/>
              </a:solidFill>
              <a:latin typeface="Sawasdee" panose="02000503000000000000" charset="0"/>
              <a:cs typeface="Sawasdee" panose="02000503000000000000"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100000">
              <a:srgbClr val="00B0F0"/>
            </a:gs>
            <a:gs pos="100000">
              <a:srgbClr val="52762D"/>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solidFill>
                  <a:schemeClr val="bg1"/>
                </a:solidFill>
                <a:latin typeface="Symbola" panose="02020503060805020204" charset="0"/>
                <a:ea typeface="Symbola" panose="02020503060805020204" charset="0"/>
              </a:rPr>
              <a:t>Features</a:t>
            </a:r>
            <a:endParaRPr lang="en-US" altLang="en-US" b="1">
              <a:solidFill>
                <a:schemeClr val="bg1"/>
              </a:solidFill>
              <a:latin typeface="Symbola" panose="02020503060805020204" charset="0"/>
              <a:ea typeface="Symbola" panose="02020503060805020204" charset="0"/>
            </a:endParaRPr>
          </a:p>
        </p:txBody>
      </p:sp>
      <p:sp>
        <p:nvSpPr>
          <p:cNvPr id="3" name="Content Placeholder 2"/>
          <p:cNvSpPr>
            <a:spLocks noGrp="1"/>
          </p:cNvSpPr>
          <p:nvPr>
            <p:ph idx="1"/>
          </p:nvPr>
        </p:nvSpPr>
        <p:spPr/>
        <p:txBody>
          <a:bodyPr/>
          <a:lstStyle/>
          <a:p>
            <a:r>
              <a:rPr lang="" altLang="en-US">
                <a:solidFill>
                  <a:schemeClr val="bg1"/>
                </a:solidFill>
                <a:latin typeface="Sawasdee" panose="02000503000000000000" charset="0"/>
                <a:cs typeface="Sawasdee" panose="02000503000000000000" charset="0"/>
              </a:rPr>
              <a:t>14 urls and 14 ejs templates.</a:t>
            </a:r>
            <a:endParaRPr lang="en-US">
              <a:solidFill>
                <a:schemeClr val="bg1"/>
              </a:solidFill>
              <a:latin typeface="Sawasdee" panose="02000503000000000000" charset="0"/>
              <a:cs typeface="Sawasdee" panose="02000503000000000000" charset="0"/>
            </a:endParaRPr>
          </a:p>
          <a:p>
            <a:r>
              <a:rPr lang="en-US">
                <a:solidFill>
                  <a:schemeClr val="bg1"/>
                </a:solidFill>
                <a:latin typeface="Sawasdee" panose="02000503000000000000" charset="0"/>
                <a:cs typeface="Sawasdee" panose="02000503000000000000" charset="0"/>
              </a:rPr>
              <a:t>Each franchise’s menu listed on different page.</a:t>
            </a:r>
            <a:endParaRPr lang="en-US">
              <a:solidFill>
                <a:schemeClr val="bg1"/>
              </a:solidFill>
              <a:latin typeface="Sawasdee" panose="02000503000000000000" charset="0"/>
              <a:cs typeface="Sawasdee" panose="02000503000000000000" charset="0"/>
            </a:endParaRPr>
          </a:p>
          <a:p>
            <a:r>
              <a:rPr lang="en-US">
                <a:solidFill>
                  <a:schemeClr val="bg1"/>
                </a:solidFill>
                <a:latin typeface="Sawasdee" panose="02000503000000000000" charset="0"/>
                <a:cs typeface="Sawasdee" panose="02000503000000000000" charset="0"/>
              </a:rPr>
              <a:t>Have food without cash in hand.</a:t>
            </a:r>
            <a:endParaRPr lang="en-US">
              <a:solidFill>
                <a:schemeClr val="bg1"/>
              </a:solidFill>
              <a:latin typeface="Sawasdee" panose="02000503000000000000" charset="0"/>
              <a:cs typeface="Sawasdee" panose="02000503000000000000" charset="0"/>
            </a:endParaRPr>
          </a:p>
          <a:p>
            <a:r>
              <a:rPr lang="en-US">
                <a:solidFill>
                  <a:schemeClr val="bg1"/>
                </a:solidFill>
                <a:latin typeface="Sawasdee" panose="02000503000000000000" charset="0"/>
                <a:cs typeface="Sawasdee" panose="02000503000000000000" charset="0"/>
              </a:rPr>
              <a:t>Easy payment through PAYTM.</a:t>
            </a:r>
            <a:endParaRPr lang="en-US">
              <a:solidFill>
                <a:schemeClr val="bg1"/>
              </a:solidFill>
              <a:latin typeface="Sawasdee" panose="02000503000000000000" charset="0"/>
              <a:cs typeface="Sawasdee" panose="02000503000000000000" charset="0"/>
            </a:endParaRPr>
          </a:p>
          <a:p>
            <a:r>
              <a:rPr lang="en-US">
                <a:solidFill>
                  <a:schemeClr val="bg1"/>
                </a:solidFill>
                <a:latin typeface="Sawasdee" panose="02000503000000000000" charset="0"/>
                <a:cs typeface="Sawasdee" panose="02000503000000000000" charset="0"/>
              </a:rPr>
              <a:t>Allows you to give feedback about food and system.</a:t>
            </a:r>
            <a:endParaRPr lang="en-US">
              <a:solidFill>
                <a:schemeClr val="bg1"/>
              </a:solidFill>
              <a:latin typeface="Sawasdee" panose="02000503000000000000" charset="0"/>
              <a:cs typeface="Sawasdee" panose="02000503000000000000" charset="0"/>
            </a:endParaRPr>
          </a:p>
          <a:p>
            <a:r>
              <a:rPr lang="en-US">
                <a:solidFill>
                  <a:schemeClr val="bg1"/>
                </a:solidFill>
                <a:latin typeface="Sawasdee" panose="02000503000000000000" charset="0"/>
                <a:cs typeface="Sawasdee" panose="02000503000000000000" charset="0"/>
              </a:rPr>
              <a:t>No need of cards. Thus, Eco-friendly.</a:t>
            </a:r>
            <a:endParaRPr lang="en-US">
              <a:solidFill>
                <a:schemeClr val="bg1"/>
              </a:solidFill>
              <a:latin typeface="Sawasdee" panose="02000503000000000000" charset="0"/>
              <a:cs typeface="Sawasdee" panose="02000503000000000000"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100000">
              <a:srgbClr val="7030A0"/>
            </a:gs>
            <a:gs pos="100000">
              <a:srgbClr val="52762D"/>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solidFill>
                  <a:schemeClr val="bg1"/>
                </a:solidFill>
                <a:latin typeface="Symbola" panose="02020503060805020204" charset="0"/>
                <a:ea typeface="Symbola" panose="02020503060805020204" charset="0"/>
              </a:rPr>
              <a:t>What is ready?</a:t>
            </a:r>
            <a:endParaRPr lang="en-US" altLang="en-US" b="1">
              <a:solidFill>
                <a:schemeClr val="bg1"/>
              </a:solidFill>
              <a:latin typeface="Symbola" panose="02020503060805020204" charset="0"/>
              <a:ea typeface="Symbola" panose="02020503060805020204" charset="0"/>
            </a:endParaRPr>
          </a:p>
        </p:txBody>
      </p:sp>
      <p:sp>
        <p:nvSpPr>
          <p:cNvPr id="3" name="Content Placeholder 2"/>
          <p:cNvSpPr>
            <a:spLocks noGrp="1"/>
          </p:cNvSpPr>
          <p:nvPr>
            <p:ph idx="1"/>
          </p:nvPr>
        </p:nvSpPr>
        <p:spPr/>
        <p:txBody>
          <a:bodyPr/>
          <a:lstStyle/>
          <a:p>
            <a:r>
              <a:rPr lang="en-US" altLang="en-US">
                <a:solidFill>
                  <a:schemeClr val="bg1"/>
                </a:solidFill>
                <a:latin typeface="Sawasdee" panose="02000503000000000000" charset="0"/>
                <a:cs typeface="Sawasdee" panose="02000503000000000000" charset="0"/>
              </a:rPr>
              <a:t>Frontend </a:t>
            </a:r>
            <a:r>
              <a:rPr lang="en-US" b="1">
                <a:solidFill>
                  <a:schemeClr val="bg1"/>
                </a:solidFill>
                <a:latin typeface="东文宋体" charset="0"/>
                <a:cs typeface="东文宋体" charset="0"/>
                <a:sym typeface="+mn-ea"/>
              </a:rPr>
              <a:t>√</a:t>
            </a:r>
            <a:endParaRPr lang="en-US" altLang="en-US">
              <a:solidFill>
                <a:schemeClr val="bg1"/>
              </a:solidFill>
              <a:latin typeface="Sawasdee" panose="02000503000000000000" charset="0"/>
              <a:cs typeface="Sawasdee" panose="02000503000000000000" charset="0"/>
            </a:endParaRPr>
          </a:p>
          <a:p>
            <a:r>
              <a:rPr lang="en-US" altLang="en-US">
                <a:solidFill>
                  <a:schemeClr val="bg1"/>
                </a:solidFill>
                <a:latin typeface="Sawasdee" panose="02000503000000000000" charset="0"/>
                <a:cs typeface="Sawasdee" panose="02000503000000000000" charset="0"/>
              </a:rPr>
              <a:t>Login/Signup </a:t>
            </a:r>
            <a:r>
              <a:rPr lang="en-US" b="1">
                <a:solidFill>
                  <a:schemeClr val="bg1"/>
                </a:solidFill>
                <a:latin typeface="东文宋体" charset="0"/>
                <a:cs typeface="东文宋体" charset="0"/>
                <a:sym typeface="+mn-ea"/>
              </a:rPr>
              <a:t>√</a:t>
            </a:r>
            <a:endParaRPr lang="en-US" b="1">
              <a:solidFill>
                <a:schemeClr val="bg1"/>
              </a:solidFill>
              <a:latin typeface="东文宋体" charset="0"/>
              <a:cs typeface="东文宋体" charset="0"/>
              <a:sym typeface="+mn-ea"/>
            </a:endParaRPr>
          </a:p>
          <a:p>
            <a:r>
              <a:rPr lang="" altLang="en-US">
                <a:solidFill>
                  <a:schemeClr val="bg1"/>
                </a:solidFill>
                <a:latin typeface="Sawasdee" panose="02000503000000000000" charset="0"/>
                <a:cs typeface="Sawasdee" panose="02000503000000000000" charset="0"/>
              </a:rPr>
              <a:t>Menu database </a:t>
            </a:r>
            <a:r>
              <a:rPr lang="en-US" b="1">
                <a:solidFill>
                  <a:schemeClr val="bg1"/>
                </a:solidFill>
                <a:latin typeface="东文宋体" charset="0"/>
                <a:cs typeface="东文宋体" charset="0"/>
                <a:sym typeface="+mn-ea"/>
              </a:rPr>
              <a:t>√</a:t>
            </a:r>
            <a:endParaRPr lang="en-US" altLang="en-US">
              <a:solidFill>
                <a:schemeClr val="bg1"/>
              </a:solidFill>
              <a:latin typeface="Sawasdee" panose="02000503000000000000" charset="0"/>
              <a:cs typeface="Sawasdee" panose="02000503000000000000" charset="0"/>
            </a:endParaRPr>
          </a:p>
          <a:p>
            <a:r>
              <a:rPr lang="en-US" altLang="en-US">
                <a:solidFill>
                  <a:schemeClr val="bg1"/>
                </a:solidFill>
                <a:latin typeface="Sawasdee" panose="02000503000000000000" charset="0"/>
                <a:cs typeface="Sawasdee" panose="02000503000000000000" charset="0"/>
              </a:rPr>
              <a:t>Schemas </a:t>
            </a:r>
            <a:r>
              <a:rPr lang="en-US" b="1">
                <a:solidFill>
                  <a:schemeClr val="bg1"/>
                </a:solidFill>
                <a:latin typeface="东文宋体" charset="0"/>
                <a:cs typeface="东文宋体" charset="0"/>
                <a:sym typeface="+mn-ea"/>
              </a:rPr>
              <a:t>√</a:t>
            </a:r>
            <a:endParaRPr lang="en-US" b="1">
              <a:solidFill>
                <a:schemeClr val="bg1"/>
              </a:solidFill>
              <a:latin typeface="东文宋体" charset="0"/>
              <a:cs typeface="东文宋体" charset="0"/>
              <a:sym typeface="+mn-ea"/>
            </a:endParaRPr>
          </a:p>
          <a:p>
            <a:r>
              <a:rPr lang="en-US" altLang="en-US">
                <a:solidFill>
                  <a:schemeClr val="bg1"/>
                </a:solidFill>
                <a:latin typeface="Sawasdee" panose="02000503000000000000" charset="0"/>
                <a:cs typeface="Sawasdee" panose="02000503000000000000" charset="0"/>
              </a:rPr>
              <a:t>Manager backend</a:t>
            </a:r>
            <a:r>
              <a:rPr lang="en-US" altLang="en-US" b="1">
                <a:solidFill>
                  <a:schemeClr val="bg1"/>
                </a:solidFill>
                <a:latin typeface="Sawasdee" panose="02000503000000000000" charset="0"/>
                <a:cs typeface="Sawasdee" panose="02000503000000000000" charset="0"/>
              </a:rPr>
              <a:t> </a:t>
            </a:r>
            <a:r>
              <a:rPr lang="en-US" b="1">
                <a:solidFill>
                  <a:schemeClr val="bg1"/>
                </a:solidFill>
                <a:latin typeface="东文宋体" charset="0"/>
                <a:cs typeface="东文宋体" charset="0"/>
                <a:sym typeface="+mn-ea"/>
              </a:rPr>
              <a:t>√</a:t>
            </a:r>
            <a:endParaRPr lang="en-US" b="1">
              <a:solidFill>
                <a:schemeClr val="bg1"/>
              </a:solidFill>
              <a:latin typeface="东文宋体" charset="0"/>
              <a:cs typeface="东文宋体" charset="0"/>
            </a:endParaRPr>
          </a:p>
          <a:p>
            <a:endParaRPr lang="en-US" altLang="en-US">
              <a:solidFill>
                <a:schemeClr val="bg1"/>
              </a:solidFill>
              <a:latin typeface="Sawasdee" panose="02000503000000000000" charset="0"/>
              <a:cs typeface="Sawasdee" panose="02000503000000000000"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100000">
              <a:srgbClr val="7030A0"/>
            </a:gs>
            <a:gs pos="100000">
              <a:srgbClr val="52762D"/>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solidFill>
                  <a:schemeClr val="bg1"/>
                </a:solidFill>
                <a:latin typeface="Symbola" panose="02020503060805020204" charset="0"/>
                <a:ea typeface="Symbola" panose="02020503060805020204" charset="0"/>
              </a:rPr>
              <a:t>What's more needs to be done?</a:t>
            </a:r>
            <a:endParaRPr lang="en-US" altLang="en-US" b="1">
              <a:solidFill>
                <a:schemeClr val="bg1"/>
              </a:solidFill>
              <a:latin typeface="Symbola" panose="02020503060805020204" charset="0"/>
              <a:ea typeface="Symbola" panose="02020503060805020204" charset="0"/>
            </a:endParaRPr>
          </a:p>
        </p:txBody>
      </p:sp>
      <p:sp>
        <p:nvSpPr>
          <p:cNvPr id="3" name="Content Placeholder 2"/>
          <p:cNvSpPr>
            <a:spLocks noGrp="1"/>
          </p:cNvSpPr>
          <p:nvPr>
            <p:ph idx="1"/>
          </p:nvPr>
        </p:nvSpPr>
        <p:spPr/>
        <p:txBody>
          <a:bodyPr/>
          <a:lstStyle/>
          <a:p>
            <a:pPr marL="0" indent="0">
              <a:buNone/>
            </a:pPr>
            <a:r>
              <a:rPr lang="en-US" altLang="en-US" u="sng">
                <a:solidFill>
                  <a:schemeClr val="bg1"/>
                </a:solidFill>
                <a:latin typeface="Sawasdee" panose="02000503000000000000" charset="0"/>
                <a:cs typeface="Sawasdee" panose="02000503000000000000" charset="0"/>
              </a:rPr>
              <a:t>Our plan for next week</a:t>
            </a:r>
            <a:endParaRPr lang="en-US" altLang="en-US" u="sng">
              <a:solidFill>
                <a:schemeClr val="bg1"/>
              </a:solidFill>
              <a:latin typeface="Sawasdee" panose="02000503000000000000" charset="0"/>
              <a:cs typeface="Sawasdee" panose="02000503000000000000" charset="0"/>
            </a:endParaRPr>
          </a:p>
          <a:p>
            <a:r>
              <a:rPr lang="en-US" altLang="en-US">
                <a:solidFill>
                  <a:schemeClr val="bg1"/>
                </a:solidFill>
                <a:latin typeface="Sawasdee" panose="02000503000000000000" charset="0"/>
                <a:cs typeface="Sawasdee" panose="02000503000000000000" charset="0"/>
              </a:rPr>
              <a:t>Finishing Menus.</a:t>
            </a:r>
            <a:endParaRPr lang="en-US" altLang="en-US">
              <a:solidFill>
                <a:schemeClr val="bg1"/>
              </a:solidFill>
              <a:latin typeface="Sawasdee" panose="02000503000000000000" charset="0"/>
              <a:cs typeface="Sawasdee" panose="02000503000000000000" charset="0"/>
            </a:endParaRPr>
          </a:p>
          <a:p>
            <a:r>
              <a:rPr lang="en-US" altLang="en-US">
                <a:solidFill>
                  <a:schemeClr val="bg1"/>
                </a:solidFill>
                <a:latin typeface="Sawasdee" panose="02000503000000000000" charset="0"/>
                <a:cs typeface="Sawasdee" panose="02000503000000000000" charset="0"/>
              </a:rPr>
              <a:t>PayTM integration</a:t>
            </a:r>
            <a:endParaRPr lang="en-US" altLang="en-US">
              <a:solidFill>
                <a:schemeClr val="bg1"/>
              </a:solidFill>
              <a:latin typeface="Sawasdee" panose="02000503000000000000" charset="0"/>
              <a:cs typeface="Sawasdee" panose="02000503000000000000" charset="0"/>
            </a:endParaRPr>
          </a:p>
          <a:p>
            <a:r>
              <a:rPr lang="en-US" altLang="en-US">
                <a:solidFill>
                  <a:schemeClr val="bg1"/>
                </a:solidFill>
                <a:latin typeface="Sawasdee" panose="02000503000000000000" charset="0"/>
                <a:cs typeface="Sawasdee" panose="02000503000000000000" charset="0"/>
              </a:rPr>
              <a:t>Message integration</a:t>
            </a:r>
            <a:endParaRPr lang="en-US" altLang="en-US">
              <a:solidFill>
                <a:schemeClr val="bg1"/>
              </a:solidFill>
              <a:latin typeface="Sawasdee" panose="02000503000000000000" charset="0"/>
              <a:cs typeface="Sawasdee" panose="02000503000000000000" charset="0"/>
            </a:endParaRPr>
          </a:p>
          <a:p>
            <a:r>
              <a:rPr lang="en-US" altLang="en-US">
                <a:solidFill>
                  <a:schemeClr val="bg1"/>
                </a:solidFill>
                <a:latin typeface="Sawasdee" panose="02000503000000000000" charset="0"/>
                <a:cs typeface="Sawasdee" panose="02000503000000000000" charset="0"/>
              </a:rPr>
              <a:t>Debugging</a:t>
            </a:r>
            <a:endParaRPr lang="en-US" altLang="en-US">
              <a:solidFill>
                <a:schemeClr val="bg1"/>
              </a:solidFill>
              <a:latin typeface="Sawasdee" panose="02000503000000000000" charset="0"/>
              <a:cs typeface="Sawasdee" panose="02000503000000000000"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100000">
              <a:srgbClr val="7030A0"/>
            </a:gs>
            <a:gs pos="100000">
              <a:srgbClr val="52762D"/>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solidFill>
                  <a:schemeClr val="bg1"/>
                </a:solidFill>
                <a:latin typeface="Symbola" panose="02020503060805020204" charset="0"/>
                <a:ea typeface="Symbola" panose="02020503060805020204" charset="0"/>
              </a:rPr>
              <a:t>How much time?</a:t>
            </a:r>
            <a:endParaRPr lang="en-US" altLang="en-US" b="1">
              <a:solidFill>
                <a:schemeClr val="bg1"/>
              </a:solidFill>
              <a:latin typeface="Symbola" panose="02020503060805020204" charset="0"/>
              <a:ea typeface="Symbola" panose="02020503060805020204" charset="0"/>
            </a:endParaRPr>
          </a:p>
        </p:txBody>
      </p:sp>
      <p:sp>
        <p:nvSpPr>
          <p:cNvPr id="3" name="Content Placeholder 2"/>
          <p:cNvSpPr>
            <a:spLocks noGrp="1"/>
          </p:cNvSpPr>
          <p:nvPr>
            <p:ph idx="1"/>
          </p:nvPr>
        </p:nvSpPr>
        <p:spPr/>
        <p:txBody>
          <a:bodyPr/>
          <a:lstStyle/>
          <a:p>
            <a:pPr marL="0" indent="0">
              <a:buNone/>
            </a:pPr>
            <a:r>
              <a:rPr lang="" altLang="en-US" dirty="0">
                <a:solidFill>
                  <a:schemeClr val="bg1"/>
                </a:solidFill>
                <a:latin typeface="Sawasdee" panose="02000503000000000000"/>
              </a:rPr>
              <a:t>We tried to implement all the basic structure of our web app till now. </a:t>
            </a:r>
            <a:endParaRPr lang="" altLang="en-US" dirty="0">
              <a:solidFill>
                <a:schemeClr val="bg1"/>
              </a:solidFill>
              <a:latin typeface="Sawasdee" panose="02000503000000000000"/>
            </a:endParaRPr>
          </a:p>
          <a:p>
            <a:pPr marL="0" indent="0">
              <a:buNone/>
            </a:pPr>
            <a:r>
              <a:rPr lang="" altLang="en-US" dirty="0">
                <a:solidFill>
                  <a:schemeClr val="bg1"/>
                </a:solidFill>
                <a:latin typeface="Sawasdee" panose="02000503000000000000"/>
              </a:rPr>
              <a:t>The project is on the verge of completion..</a:t>
            </a:r>
            <a:endParaRPr lang="" altLang="en-US" dirty="0">
              <a:solidFill>
                <a:schemeClr val="bg1"/>
              </a:solidFill>
              <a:latin typeface="Sawasdee" panose="02000503000000000000"/>
            </a:endParaRPr>
          </a:p>
          <a:p>
            <a:pPr marL="0" indent="0">
              <a:buNone/>
            </a:pPr>
            <a:r>
              <a:rPr lang="" altLang="en-US" dirty="0">
                <a:solidFill>
                  <a:schemeClr val="bg1"/>
                </a:solidFill>
                <a:latin typeface="Sawasdee" panose="02000503000000000000"/>
              </a:rPr>
              <a:t>Due to bulkiness of the project, we still need 1-2 weeks for fully completion as we are still learning.</a:t>
            </a:r>
            <a:endParaRPr lang="" altLang="en-US" dirty="0">
              <a:solidFill>
                <a:schemeClr val="bg1"/>
              </a:solidFill>
              <a:latin typeface="Sawasdee" panose="02000503000000000000"/>
            </a:endParaRPr>
          </a:p>
          <a:p>
            <a:pPr marL="0" indent="0">
              <a:buNone/>
            </a:pPr>
            <a:endParaRPr lang="" altLang="en-US" dirty="0">
              <a:solidFill>
                <a:schemeClr val="bg1"/>
              </a:solidFill>
              <a:latin typeface="Sawasdee" panose="0200050300000000000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100000">
              <a:srgbClr val="7030A0"/>
            </a:gs>
            <a:gs pos="100000">
              <a:srgbClr val="52762D"/>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2543"/>
            <a:ext cx="10972800" cy="1143000"/>
          </a:xfrm>
        </p:spPr>
        <p:txBody>
          <a:bodyPr/>
          <a:lstStyle/>
          <a:p>
            <a:r>
              <a:rPr lang="en-US" altLang="en-US" b="1">
                <a:solidFill>
                  <a:schemeClr val="bg1"/>
                </a:solidFill>
                <a:latin typeface="Symbola" panose="02020503060805020204" charset="0"/>
                <a:ea typeface="Symbola" panose="02020503060805020204" charset="0"/>
              </a:rPr>
              <a:t>Future...Possibilities and Scope</a:t>
            </a:r>
            <a:endParaRPr lang="en-US" altLang="en-US" b="1">
              <a:solidFill>
                <a:schemeClr val="bg1"/>
              </a:solidFill>
              <a:latin typeface="Symbola" panose="02020503060805020204" charset="0"/>
              <a:ea typeface="Symbola" panose="02020503060805020204" charset="0"/>
            </a:endParaRPr>
          </a:p>
        </p:txBody>
      </p:sp>
      <p:sp>
        <p:nvSpPr>
          <p:cNvPr id="3" name="Content Placeholder 2"/>
          <p:cNvSpPr>
            <a:spLocks noGrp="1"/>
          </p:cNvSpPr>
          <p:nvPr>
            <p:ph idx="1"/>
          </p:nvPr>
        </p:nvSpPr>
        <p:spPr>
          <a:xfrm>
            <a:off x="609600" y="982345"/>
            <a:ext cx="10972800" cy="4525963"/>
          </a:xfrm>
        </p:spPr>
        <p:txBody>
          <a:bodyPr/>
          <a:lstStyle/>
          <a:p>
            <a:r>
              <a:rPr lang="en-US" dirty="0" err="1">
                <a:solidFill>
                  <a:schemeClr val="bg1"/>
                </a:solidFill>
                <a:latin typeface="Sawasdee" panose="02000503000000000000" charset="0"/>
                <a:cs typeface="Sawasdee" panose="02000503000000000000" charset="0"/>
              </a:rPr>
              <a:t>Foodyum</a:t>
            </a:r>
            <a:r>
              <a:rPr lang="en-US" dirty="0">
                <a:solidFill>
                  <a:schemeClr val="bg1"/>
                </a:solidFill>
                <a:latin typeface="Sawasdee" panose="02000503000000000000" charset="0"/>
                <a:cs typeface="Sawasdee" panose="02000503000000000000" charset="0"/>
              </a:rPr>
              <a:t> will surely reduce </a:t>
            </a:r>
            <a:r>
              <a:rPr lang="" altLang="en-US" dirty="0">
                <a:solidFill>
                  <a:schemeClr val="bg1"/>
                </a:solidFill>
                <a:latin typeface="Sawasdee" panose="02000503000000000000" charset="0"/>
                <a:cs typeface="Sawasdee" panose="02000503000000000000" charset="0"/>
              </a:rPr>
              <a:t>wastage of</a:t>
            </a:r>
            <a:r>
              <a:rPr lang="en-US" dirty="0">
                <a:solidFill>
                  <a:schemeClr val="bg1"/>
                </a:solidFill>
                <a:latin typeface="Sawasdee" panose="02000503000000000000" charset="0"/>
                <a:cs typeface="Sawasdee" panose="02000503000000000000" charset="0"/>
              </a:rPr>
              <a:t> time and the rush in front of the food court.</a:t>
            </a:r>
            <a:endParaRPr lang="en-US" dirty="0">
              <a:solidFill>
                <a:schemeClr val="bg1"/>
              </a:solidFill>
              <a:latin typeface="Sawasdee" panose="02000503000000000000" charset="0"/>
              <a:cs typeface="Sawasdee" panose="02000503000000000000" charset="0"/>
            </a:endParaRPr>
          </a:p>
          <a:p>
            <a:r>
              <a:rPr lang="" altLang="en-US" dirty="0">
                <a:solidFill>
                  <a:schemeClr val="bg1"/>
                </a:solidFill>
                <a:latin typeface="Sawasdee" panose="02000503000000000000" charset="0"/>
                <a:cs typeface="Sawasdee" panose="02000503000000000000" charset="0"/>
              </a:rPr>
              <a:t>FoodYum will also ensure great increase in customers:</a:t>
            </a:r>
            <a:endParaRPr lang="" altLang="en-US" dirty="0">
              <a:solidFill>
                <a:schemeClr val="bg1"/>
              </a:solidFill>
              <a:latin typeface="Sawasdee" panose="02000503000000000000" charset="0"/>
              <a:cs typeface="Sawasdee" panose="02000503000000000000" charset="0"/>
            </a:endParaRPr>
          </a:p>
          <a:p>
            <a:pPr marL="0" indent="0">
              <a:buNone/>
            </a:pPr>
            <a:r>
              <a:rPr lang="" altLang="en-US" dirty="0">
                <a:solidFill>
                  <a:schemeClr val="bg1"/>
                </a:solidFill>
                <a:latin typeface="Sawasdee" panose="02000503000000000000" charset="0"/>
                <a:cs typeface="Sawasdee" panose="02000503000000000000" charset="0"/>
              </a:rPr>
              <a:t>Thus, Customers will get Exciting deals!</a:t>
            </a:r>
            <a:endParaRPr lang="" altLang="en-US" dirty="0">
              <a:solidFill>
                <a:schemeClr val="bg1"/>
              </a:solidFill>
              <a:latin typeface="Sawasdee" panose="02000503000000000000" charset="0"/>
              <a:cs typeface="Sawasdee" panose="02000503000000000000" charset="0"/>
            </a:endParaRPr>
          </a:p>
          <a:p>
            <a:r>
              <a:rPr lang="" altLang="en-US" dirty="0">
                <a:solidFill>
                  <a:schemeClr val="bg1"/>
                </a:solidFill>
                <a:latin typeface="Sawasdee" panose="02000503000000000000" charset="0"/>
                <a:cs typeface="Sawasdee" panose="02000503000000000000" charset="0"/>
              </a:rPr>
              <a:t>Rewards points- Each customer can earn reward points based on the number of orders placed and thus get great deals!</a:t>
            </a:r>
            <a:endParaRPr lang="" altLang="en-US" dirty="0">
              <a:solidFill>
                <a:schemeClr val="bg1"/>
              </a:solidFill>
              <a:latin typeface="Sawasdee" panose="02000503000000000000" charset="0"/>
              <a:cs typeface="Sawasdee" panose="02000503000000000000" charset="0"/>
            </a:endParaRPr>
          </a:p>
          <a:p>
            <a:r>
              <a:rPr lang="" altLang="en-US" dirty="0">
                <a:solidFill>
                  <a:schemeClr val="bg1"/>
                </a:solidFill>
                <a:latin typeface="Sawasdee" panose="02000503000000000000" charset="0"/>
                <a:cs typeface="Sawasdee" panose="02000503000000000000" charset="0"/>
              </a:rPr>
              <a:t>Lightening Deals- Despite an accurate order taking process - an order often goes wrong, this order could be offered as a lightening deal and offered huge discounts.</a:t>
            </a:r>
            <a:endParaRPr lang="" altLang="en-US" dirty="0">
              <a:solidFill>
                <a:schemeClr val="bg1"/>
              </a:solidFill>
              <a:latin typeface="Sawasdee" panose="02000503000000000000" charset="0"/>
              <a:cs typeface="Sawasdee" panose="02000503000000000000" charset="0"/>
            </a:endParaRPr>
          </a:p>
          <a:p>
            <a:pPr marL="0" indent="0">
              <a:buNone/>
            </a:pPr>
            <a:endParaRPr lang="en-US" dirty="0">
              <a:solidFill>
                <a:schemeClr val="bg1"/>
              </a:solidFill>
              <a:latin typeface="Sawasdee" panose="02000503000000000000" charset="0"/>
              <a:cs typeface="Sawasdee" panose="02000503000000000000" charset="0"/>
            </a:endParaRPr>
          </a:p>
          <a:p>
            <a:pPr marL="0" indent="0">
              <a:buNone/>
            </a:pPr>
            <a:endParaRPr lang="en-US" dirty="0">
              <a:solidFill>
                <a:schemeClr val="bg1"/>
              </a:solidFill>
              <a:latin typeface="Sawasdee" panose="02000503000000000000" charset="0"/>
              <a:cs typeface="Sawasdee" panose="02000503000000000000"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100000">
              <a:srgbClr val="52762D"/>
            </a:gs>
          </a:gsLst>
          <a:lin ang="5400000" scaled="0"/>
        </a:gradFill>
        <a:effectLst/>
      </p:bgPr>
    </p:bg>
    <p:spTree>
      <p:nvGrpSpPr>
        <p:cNvPr id="1" name=""/>
        <p:cNvGrpSpPr/>
        <p:nvPr/>
      </p:nvGrpSpPr>
      <p:grpSpPr>
        <a:xfrm>
          <a:off x="0" y="0"/>
          <a:ext cx="0" cy="0"/>
          <a:chOff x="0" y="0"/>
          <a:chExt cx="0" cy="0"/>
        </a:xfrm>
      </p:grpSpPr>
      <p:sp>
        <p:nvSpPr>
          <p:cNvPr id="4" name="Text Box 3"/>
          <p:cNvSpPr txBox="1"/>
          <p:nvPr/>
        </p:nvSpPr>
        <p:spPr>
          <a:xfrm>
            <a:off x="2223135" y="1522095"/>
            <a:ext cx="8613140" cy="2306955"/>
          </a:xfrm>
          <a:prstGeom prst="rect">
            <a:avLst/>
          </a:prstGeom>
          <a:noFill/>
        </p:spPr>
        <p:txBody>
          <a:bodyPr wrap="square" rtlCol="0">
            <a:spAutoFit/>
            <a:scene3d>
              <a:camera prst="orthographicFront"/>
              <a:lightRig rig="threePt" dir="t"/>
            </a:scene3d>
          </a:bodyPr>
          <a:lstStyle/>
          <a:p>
            <a:r>
              <a:rPr lang="en-US" altLang="en-US" sz="7200">
                <a:ln w="9525" cmpd="sng">
                  <a:solidFill>
                    <a:schemeClr val="accent1"/>
                  </a:solidFill>
                  <a:prstDash val="solid"/>
                </a:ln>
                <a:solidFill>
                  <a:srgbClr val="70AD47">
                    <a:tint val="1000"/>
                  </a:srgbClr>
                </a:solidFill>
                <a:effectLst>
                  <a:glow rad="38100">
                    <a:schemeClr val="accent1">
                      <a:alpha val="40000"/>
                    </a:schemeClr>
                  </a:glow>
                </a:effectLst>
                <a:latin typeface="Purisa" panose="02000603000000000000" charset="0"/>
                <a:cs typeface="Purisa" panose="02000603000000000000" charset="0"/>
              </a:rPr>
              <a:t>Thankyou!</a:t>
            </a:r>
            <a:endParaRPr lang="en-US" altLang="en-US" sz="7200">
              <a:ln w="9525" cmpd="sng">
                <a:solidFill>
                  <a:schemeClr val="accent1"/>
                </a:solidFill>
                <a:prstDash val="solid"/>
              </a:ln>
              <a:solidFill>
                <a:srgbClr val="70AD47">
                  <a:tint val="1000"/>
                </a:srgbClr>
              </a:solidFill>
              <a:effectLst>
                <a:glow rad="38100">
                  <a:schemeClr val="accent1">
                    <a:alpha val="40000"/>
                  </a:schemeClr>
                </a:glow>
              </a:effectLst>
              <a:latin typeface="Purisa" panose="02000603000000000000" charset="0"/>
              <a:cs typeface="Purisa" panose="02000603000000000000" charset="0"/>
            </a:endParaRPr>
          </a:p>
          <a:p>
            <a:r>
              <a:rPr lang="en-US" altLang="en-US" sz="7200">
                <a:ln w="9525" cmpd="sng">
                  <a:solidFill>
                    <a:schemeClr val="accent1"/>
                  </a:solidFill>
                  <a:prstDash val="solid"/>
                </a:ln>
                <a:solidFill>
                  <a:srgbClr val="70AD47">
                    <a:tint val="1000"/>
                  </a:srgbClr>
                </a:solidFill>
                <a:effectLst>
                  <a:glow rad="38100">
                    <a:schemeClr val="accent1">
                      <a:alpha val="40000"/>
                    </a:schemeClr>
                  </a:glow>
                </a:effectLst>
                <a:latin typeface="Purisa" panose="02000603000000000000" charset="0"/>
                <a:cs typeface="Purisa" panose="02000603000000000000" charset="0"/>
              </a:rPr>
              <a:t>Any Questions?</a:t>
            </a:r>
            <a:endParaRPr lang="en-US" altLang="en-US" sz="7200">
              <a:ln w="9525" cmpd="sng">
                <a:solidFill>
                  <a:schemeClr val="accent1"/>
                </a:solidFill>
                <a:prstDash val="solid"/>
              </a:ln>
              <a:solidFill>
                <a:srgbClr val="70AD47">
                  <a:tint val="1000"/>
                </a:srgbClr>
              </a:solidFill>
              <a:effectLst>
                <a:glow rad="38100">
                  <a:schemeClr val="accent1">
                    <a:alpha val="40000"/>
                  </a:schemeClr>
                </a:glow>
              </a:effectLst>
              <a:latin typeface="Purisa" panose="02000603000000000000" charset="0"/>
              <a:cs typeface="Purisa" panose="0200060300000000000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rgbClr val="FF8810"/>
            </a:gs>
            <a:gs pos="100000">
              <a:srgbClr val="52762D"/>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9372"/>
            <a:ext cx="10972800" cy="1143000"/>
          </a:xfrm>
        </p:spPr>
        <p:txBody>
          <a:bodyPr/>
          <a:lstStyle/>
          <a:p>
            <a:r>
              <a:rPr lang="en-US" altLang="en-US" b="1">
                <a:solidFill>
                  <a:schemeClr val="bg1"/>
                </a:solidFill>
                <a:latin typeface="Symbola" panose="02020503060805020204" charset="0"/>
                <a:ea typeface="Symbola" panose="02020503060805020204" charset="0"/>
              </a:rPr>
              <a:t>Outline</a:t>
            </a:r>
            <a:endParaRPr lang="en-US" altLang="en-US" b="1">
              <a:solidFill>
                <a:schemeClr val="bg1"/>
              </a:solidFill>
              <a:latin typeface="Symbola" panose="02020503060805020204" charset="0"/>
              <a:ea typeface="Symbola" panose="02020503060805020204" charset="0"/>
            </a:endParaRPr>
          </a:p>
        </p:txBody>
      </p:sp>
      <p:sp>
        <p:nvSpPr>
          <p:cNvPr id="3" name="Content Placeholder 2"/>
          <p:cNvSpPr>
            <a:spLocks noGrp="1"/>
          </p:cNvSpPr>
          <p:nvPr>
            <p:ph idx="1"/>
          </p:nvPr>
        </p:nvSpPr>
        <p:spPr>
          <a:xfrm>
            <a:off x="609600" y="897890"/>
            <a:ext cx="10972800" cy="4525963"/>
          </a:xfrm>
        </p:spPr>
        <p:txBody>
          <a:bodyPr/>
          <a:lstStyle/>
          <a:p>
            <a:r>
              <a:rPr lang="en-US" altLang="en-US" b="1">
                <a:solidFill>
                  <a:schemeClr val="bg1"/>
                </a:solidFill>
                <a:latin typeface="Sawasdee" panose="02000503000000000000" charset="0"/>
                <a:cs typeface="Sawasdee" panose="02000503000000000000" charset="0"/>
              </a:rPr>
              <a:t>Topics covered                              </a:t>
            </a:r>
            <a:endParaRPr lang="en-US" altLang="en-US" b="1">
              <a:solidFill>
                <a:schemeClr val="bg1"/>
              </a:solidFill>
              <a:latin typeface="Sawasdee" panose="02000503000000000000" charset="0"/>
              <a:cs typeface="Sawasdee" panose="02000503000000000000" charset="0"/>
            </a:endParaRPr>
          </a:p>
          <a:p>
            <a:r>
              <a:rPr lang="en-US" altLang="en-US" b="1">
                <a:solidFill>
                  <a:schemeClr val="bg1"/>
                </a:solidFill>
                <a:latin typeface="Sawasdee" panose="02000503000000000000" charset="0"/>
                <a:cs typeface="Sawasdee" panose="02000503000000000000" charset="0"/>
              </a:rPr>
              <a:t>Journey So far</a:t>
            </a:r>
            <a:endParaRPr lang="en-US" altLang="en-US" b="1">
              <a:solidFill>
                <a:schemeClr val="bg1"/>
              </a:solidFill>
              <a:latin typeface="Sawasdee" panose="02000503000000000000" charset="0"/>
              <a:cs typeface="Sawasdee" panose="02000503000000000000" charset="0"/>
            </a:endParaRPr>
          </a:p>
          <a:p>
            <a:r>
              <a:rPr lang="en-US" altLang="en-US" b="1">
                <a:solidFill>
                  <a:schemeClr val="bg1"/>
                </a:solidFill>
                <a:latin typeface="Sawasdee" panose="02000503000000000000" charset="0"/>
                <a:cs typeface="Sawasdee" panose="02000503000000000000" charset="0"/>
              </a:rPr>
              <a:t>Idea into Product Design</a:t>
            </a:r>
            <a:endParaRPr lang="en-US" altLang="en-US" b="1">
              <a:solidFill>
                <a:schemeClr val="bg1"/>
              </a:solidFill>
              <a:latin typeface="Sawasdee" panose="02000503000000000000" charset="0"/>
              <a:cs typeface="Sawasdee" panose="02000503000000000000" charset="0"/>
            </a:endParaRPr>
          </a:p>
          <a:p>
            <a:r>
              <a:rPr lang="en-US" altLang="en-US" b="1">
                <a:solidFill>
                  <a:schemeClr val="bg1"/>
                </a:solidFill>
                <a:latin typeface="Sawasdee" panose="02000503000000000000" charset="0"/>
                <a:cs typeface="Sawasdee" panose="02000503000000000000" charset="0"/>
              </a:rPr>
              <a:t>Routing of pages</a:t>
            </a:r>
            <a:endParaRPr lang="en-US" altLang="en-US" b="1">
              <a:solidFill>
                <a:schemeClr val="bg1"/>
              </a:solidFill>
              <a:latin typeface="Sawasdee" panose="02000503000000000000" charset="0"/>
              <a:cs typeface="Sawasdee" panose="02000503000000000000" charset="0"/>
            </a:endParaRPr>
          </a:p>
          <a:p>
            <a:r>
              <a:rPr lang="en-US" altLang="en-US" b="1">
                <a:solidFill>
                  <a:schemeClr val="bg1"/>
                </a:solidFill>
                <a:latin typeface="Sawasdee" panose="02000503000000000000" charset="0"/>
                <a:cs typeface="Sawasdee" panose="02000503000000000000" charset="0"/>
              </a:rPr>
              <a:t>Deploying app on Heroku</a:t>
            </a:r>
            <a:endParaRPr lang="en-US" altLang="en-US" b="1">
              <a:solidFill>
                <a:schemeClr val="bg1"/>
              </a:solidFill>
              <a:latin typeface="Sawasdee" panose="02000503000000000000" charset="0"/>
              <a:cs typeface="Sawasdee" panose="02000503000000000000" charset="0"/>
            </a:endParaRPr>
          </a:p>
          <a:p>
            <a:r>
              <a:rPr lang="en-US" altLang="en-US" b="1">
                <a:solidFill>
                  <a:schemeClr val="bg1"/>
                </a:solidFill>
                <a:latin typeface="Sawasdee" panose="02000503000000000000" charset="0"/>
                <a:cs typeface="Sawasdee" panose="02000503000000000000" charset="0"/>
              </a:rPr>
              <a:t>Our Project(Introduction)</a:t>
            </a:r>
            <a:endParaRPr lang="en-US" altLang="en-US" b="1">
              <a:solidFill>
                <a:schemeClr val="bg1"/>
              </a:solidFill>
              <a:latin typeface="Sawasdee" panose="02000503000000000000" charset="0"/>
              <a:cs typeface="Sawasdee" panose="02000503000000000000" charset="0"/>
            </a:endParaRPr>
          </a:p>
          <a:p>
            <a:r>
              <a:rPr lang="en-US" altLang="en-US" b="1">
                <a:solidFill>
                  <a:schemeClr val="bg1"/>
                </a:solidFill>
                <a:latin typeface="Sawasdee" panose="02000503000000000000" charset="0"/>
                <a:cs typeface="Sawasdee" panose="02000503000000000000" charset="0"/>
              </a:rPr>
              <a:t>Need</a:t>
            </a:r>
            <a:endParaRPr lang="en-US" altLang="en-US" b="1">
              <a:solidFill>
                <a:schemeClr val="bg1"/>
              </a:solidFill>
              <a:latin typeface="Sawasdee" panose="02000503000000000000" charset="0"/>
              <a:cs typeface="Sawasdee" panose="02000503000000000000" charset="0"/>
            </a:endParaRPr>
          </a:p>
          <a:p>
            <a:r>
              <a:rPr lang="en-US" altLang="en-US" b="1">
                <a:solidFill>
                  <a:schemeClr val="bg1"/>
                </a:solidFill>
                <a:latin typeface="Sawasdee" panose="02000503000000000000" charset="0"/>
                <a:cs typeface="Sawasdee" panose="02000503000000000000" charset="0"/>
              </a:rPr>
              <a:t>Features</a:t>
            </a:r>
            <a:endParaRPr lang="en-US" altLang="en-US" b="1">
              <a:solidFill>
                <a:schemeClr val="bg1"/>
              </a:solidFill>
              <a:latin typeface="Sawasdee" panose="02000503000000000000" charset="0"/>
              <a:cs typeface="Sawasdee" panose="02000503000000000000" charset="0"/>
            </a:endParaRPr>
          </a:p>
          <a:p>
            <a:r>
              <a:rPr lang="en-US" altLang="en-US" b="1">
                <a:solidFill>
                  <a:schemeClr val="bg1"/>
                </a:solidFill>
                <a:latin typeface="Sawasdee" panose="02000503000000000000" charset="0"/>
                <a:cs typeface="Sawasdee" panose="02000503000000000000" charset="0"/>
              </a:rPr>
              <a:t>What is ready and what is not</a:t>
            </a:r>
            <a:endParaRPr lang="en-US" altLang="en-US" b="1">
              <a:solidFill>
                <a:schemeClr val="bg1"/>
              </a:solidFill>
              <a:latin typeface="Sawasdee" panose="02000503000000000000" charset="0"/>
              <a:cs typeface="Sawasdee" panose="02000503000000000000" charset="0"/>
            </a:endParaRPr>
          </a:p>
          <a:p>
            <a:r>
              <a:rPr lang="en-US" altLang="en-US" b="1">
                <a:solidFill>
                  <a:schemeClr val="bg1"/>
                </a:solidFill>
                <a:latin typeface="Sawasdee" panose="02000503000000000000" charset="0"/>
                <a:cs typeface="Sawasdee" panose="02000503000000000000" charset="0"/>
              </a:rPr>
              <a:t>Future</a:t>
            </a:r>
            <a:endParaRPr lang="en-US" altLang="en-US" b="1">
              <a:solidFill>
                <a:schemeClr val="bg1"/>
              </a:solidFill>
              <a:latin typeface="Sawasdee" panose="02000503000000000000" charset="0"/>
              <a:cs typeface="Sawasdee" panose="02000503000000000000" charset="0"/>
            </a:endParaRPr>
          </a:p>
          <a:p>
            <a:pPr marL="0" indent="0">
              <a:buNone/>
            </a:pPr>
            <a:endParaRPr lang="en-US" altLang="en-US" b="1">
              <a:solidFill>
                <a:schemeClr val="bg1"/>
              </a:solidFill>
              <a:latin typeface="Sawasdee" panose="02000503000000000000" charset="0"/>
              <a:cs typeface="Sawasdee" panose="0200050300000000000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rotWithShape="1">
          <a:gsLst>
            <a:gs pos="100000">
              <a:srgbClr val="7CDB05"/>
            </a:gs>
            <a:gs pos="100000">
              <a:srgbClr val="52762D"/>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solidFill>
                  <a:schemeClr val="bg1"/>
                </a:solidFill>
                <a:latin typeface="Symbola" panose="02020503060805020204" charset="0"/>
                <a:ea typeface="Symbola" panose="02020503060805020204" charset="0"/>
                <a:cs typeface="Century Schoolbook L" charset="0"/>
              </a:rPr>
              <a:t>Topics we learned </a:t>
            </a:r>
            <a:endParaRPr lang="en-US" altLang="en-US" b="1">
              <a:ln w="12700" cmpd="sng">
                <a:solidFill>
                  <a:schemeClr val="accent4"/>
                </a:solidFill>
                <a:prstDash val="solid"/>
              </a:ln>
              <a:solidFill>
                <a:schemeClr val="bg1"/>
              </a:solidFill>
              <a:effectLst/>
              <a:latin typeface="Symbola" panose="02020503060805020204" charset="0"/>
              <a:ea typeface="Symbola" panose="02020503060805020204" charset="0"/>
              <a:cs typeface="Century Schoolbook L" charset="0"/>
            </a:endParaRPr>
          </a:p>
        </p:txBody>
      </p:sp>
      <p:sp>
        <p:nvSpPr>
          <p:cNvPr id="3" name="Content Placeholder 2"/>
          <p:cNvSpPr>
            <a:spLocks noGrp="1"/>
          </p:cNvSpPr>
          <p:nvPr>
            <p:ph idx="1"/>
          </p:nvPr>
        </p:nvSpPr>
        <p:spPr/>
        <p:txBody>
          <a:bodyPr>
            <a:normAutofit fontScale="85000" lnSpcReduction="20000"/>
          </a:bodyPr>
          <a:lstStyle/>
          <a:p>
            <a:r>
              <a:rPr lang="en-US" dirty="0">
                <a:solidFill>
                  <a:schemeClr val="bg1"/>
                </a:solidFill>
                <a:latin typeface="Sawasdee" panose="02000503000000000000" charset="0"/>
                <a:cs typeface="Sawasdee" panose="02000503000000000000" charset="0"/>
              </a:rPr>
              <a:t>OOAD</a:t>
            </a:r>
            <a:r>
              <a:rPr lang="en-US" altLang="en-US" dirty="0">
                <a:solidFill>
                  <a:schemeClr val="bg1"/>
                </a:solidFill>
                <a:latin typeface="Sawasdee" panose="02000503000000000000" charset="0"/>
                <a:cs typeface="Sawasdee" panose="02000503000000000000" charset="0"/>
              </a:rPr>
              <a:t>(Object-Oriented Analysis and Design)</a:t>
            </a:r>
            <a:endParaRPr lang="en-US" dirty="0">
              <a:solidFill>
                <a:schemeClr val="bg1"/>
              </a:solidFill>
              <a:latin typeface="Sawasdee" panose="02000503000000000000" charset="0"/>
              <a:cs typeface="Sawasdee" panose="02000503000000000000" charset="0"/>
            </a:endParaRPr>
          </a:p>
          <a:p>
            <a:r>
              <a:rPr lang="en-US" dirty="0">
                <a:solidFill>
                  <a:schemeClr val="bg1"/>
                </a:solidFill>
                <a:latin typeface="Sawasdee" panose="02000503000000000000" charset="0"/>
                <a:cs typeface="Sawasdee" panose="02000503000000000000" charset="0"/>
              </a:rPr>
              <a:t>Html</a:t>
            </a:r>
            <a:r>
              <a:rPr lang="en-US" altLang="en-US" dirty="0">
                <a:solidFill>
                  <a:schemeClr val="bg1"/>
                </a:solidFill>
                <a:latin typeface="Sawasdee" panose="02000503000000000000" charset="0"/>
                <a:cs typeface="Sawasdee" panose="02000503000000000000" charset="0"/>
              </a:rPr>
              <a:t>(Hypertext Markup Language)</a:t>
            </a:r>
            <a:endParaRPr lang="en-US" dirty="0">
              <a:solidFill>
                <a:schemeClr val="bg1"/>
              </a:solidFill>
              <a:latin typeface="Sawasdee" panose="02000503000000000000" charset="0"/>
              <a:cs typeface="Sawasdee" panose="02000503000000000000" charset="0"/>
            </a:endParaRPr>
          </a:p>
          <a:p>
            <a:r>
              <a:rPr lang="en-US" dirty="0">
                <a:solidFill>
                  <a:schemeClr val="bg1"/>
                </a:solidFill>
                <a:latin typeface="Sawasdee" panose="02000503000000000000" charset="0"/>
                <a:cs typeface="Sawasdee" panose="02000503000000000000" charset="0"/>
              </a:rPr>
              <a:t>CSS</a:t>
            </a:r>
            <a:r>
              <a:rPr lang="en-US" altLang="en-US" dirty="0">
                <a:solidFill>
                  <a:schemeClr val="bg1"/>
                </a:solidFill>
                <a:latin typeface="Sawasdee" panose="02000503000000000000" charset="0"/>
                <a:cs typeface="Sawasdee" panose="02000503000000000000" charset="0"/>
              </a:rPr>
              <a:t>(Cascading Stylesheets)</a:t>
            </a:r>
            <a:endParaRPr lang="en-US" altLang="en-US" dirty="0">
              <a:solidFill>
                <a:schemeClr val="bg1"/>
              </a:solidFill>
              <a:latin typeface="Sawasdee" panose="02000503000000000000" charset="0"/>
              <a:cs typeface="Sawasdee" panose="02000503000000000000" charset="0"/>
            </a:endParaRPr>
          </a:p>
          <a:p>
            <a:r>
              <a:rPr lang="en-US" dirty="0">
                <a:solidFill>
                  <a:schemeClr val="bg1"/>
                </a:solidFill>
                <a:latin typeface="Sawasdee" panose="02000503000000000000" charset="0"/>
                <a:cs typeface="Sawasdee" panose="02000503000000000000" charset="0"/>
              </a:rPr>
              <a:t>Project Ideation</a:t>
            </a:r>
            <a:endParaRPr lang="en-US" dirty="0">
              <a:solidFill>
                <a:schemeClr val="bg1"/>
              </a:solidFill>
              <a:latin typeface="Sawasdee" panose="02000503000000000000" charset="0"/>
              <a:cs typeface="Sawasdee" panose="02000503000000000000" charset="0"/>
            </a:endParaRPr>
          </a:p>
          <a:p>
            <a:r>
              <a:rPr lang="en-US" dirty="0">
                <a:solidFill>
                  <a:schemeClr val="bg1"/>
                </a:solidFill>
                <a:latin typeface="Sawasdee" panose="02000503000000000000" charset="0"/>
                <a:cs typeface="Sawasdee" panose="02000503000000000000" charset="0"/>
              </a:rPr>
              <a:t>JavaScript</a:t>
            </a:r>
            <a:endParaRPr lang="en-US" dirty="0">
              <a:solidFill>
                <a:schemeClr val="bg1"/>
              </a:solidFill>
              <a:latin typeface="Sawasdee" panose="02000503000000000000" charset="0"/>
              <a:cs typeface="Sawasdee" panose="02000503000000000000" charset="0"/>
            </a:endParaRPr>
          </a:p>
          <a:p>
            <a:r>
              <a:rPr lang="en-US" dirty="0" err="1">
                <a:solidFill>
                  <a:schemeClr val="bg1"/>
                </a:solidFill>
                <a:latin typeface="Sawasdee" panose="02000503000000000000" charset="0"/>
                <a:cs typeface="Sawasdee" panose="02000503000000000000" charset="0"/>
              </a:rPr>
              <a:t>Jquery</a:t>
            </a:r>
            <a:endParaRPr lang="en-US" dirty="0">
              <a:solidFill>
                <a:schemeClr val="bg1"/>
              </a:solidFill>
              <a:latin typeface="Sawasdee" panose="02000503000000000000" charset="0"/>
              <a:cs typeface="Sawasdee" panose="02000503000000000000" charset="0"/>
            </a:endParaRPr>
          </a:p>
          <a:p>
            <a:r>
              <a:rPr lang="en-US" dirty="0">
                <a:solidFill>
                  <a:schemeClr val="bg1"/>
                </a:solidFill>
                <a:latin typeface="Sawasdee" panose="02000503000000000000" charset="0"/>
                <a:cs typeface="Sawasdee" panose="02000503000000000000" charset="0"/>
              </a:rPr>
              <a:t>NodeJS</a:t>
            </a:r>
            <a:endParaRPr lang="en-US" dirty="0">
              <a:solidFill>
                <a:schemeClr val="bg1"/>
              </a:solidFill>
              <a:latin typeface="Sawasdee" panose="02000503000000000000" charset="0"/>
              <a:cs typeface="Sawasdee" panose="02000503000000000000" charset="0"/>
            </a:endParaRPr>
          </a:p>
          <a:p>
            <a:r>
              <a:rPr lang="en-US" dirty="0">
                <a:solidFill>
                  <a:schemeClr val="bg1"/>
                </a:solidFill>
                <a:latin typeface="Sawasdee" panose="02000503000000000000" charset="0"/>
                <a:cs typeface="Sawasdee" panose="02000503000000000000" charset="0"/>
              </a:rPr>
              <a:t>MongoDB</a:t>
            </a:r>
            <a:endParaRPr lang="en-US" dirty="0">
              <a:solidFill>
                <a:schemeClr val="bg1"/>
              </a:solidFill>
              <a:latin typeface="Sawasdee" panose="02000503000000000000" charset="0"/>
              <a:cs typeface="Sawasdee" panose="02000503000000000000" charset="0"/>
            </a:endParaRPr>
          </a:p>
          <a:p>
            <a:r>
              <a:rPr lang="en-US" dirty="0" err="1">
                <a:solidFill>
                  <a:schemeClr val="bg1"/>
                </a:solidFill>
                <a:latin typeface="Sawasdee" panose="02000503000000000000" charset="0"/>
                <a:cs typeface="Sawasdee" panose="02000503000000000000" charset="0"/>
              </a:rPr>
              <a:t>ExpressJS</a:t>
            </a:r>
            <a:endParaRPr lang="en-US" dirty="0">
              <a:solidFill>
                <a:schemeClr val="bg1"/>
              </a:solidFill>
              <a:latin typeface="Sawasdee" panose="02000503000000000000" charset="0"/>
              <a:cs typeface="Sawasdee" panose="02000503000000000000" charset="0"/>
            </a:endParaRPr>
          </a:p>
          <a:p>
            <a:r>
              <a:rPr lang="en-US" dirty="0">
                <a:solidFill>
                  <a:schemeClr val="bg1"/>
                </a:solidFill>
                <a:latin typeface="Sawasdee" panose="02000503000000000000" charset="0"/>
                <a:cs typeface="Sawasdee" panose="02000503000000000000" charset="0"/>
              </a:rPr>
              <a:t>Angular (Yet to be covered)</a:t>
            </a:r>
            <a:endParaRPr lang="en-US" dirty="0">
              <a:solidFill>
                <a:schemeClr val="bg1"/>
              </a:solidFill>
              <a:latin typeface="Sawasdee" panose="02000503000000000000" charset="0"/>
              <a:cs typeface="Sawasdee" panose="0200050300000000000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rgbClr val="7CDB05"/>
            </a:gs>
            <a:gs pos="100000">
              <a:srgbClr val="52762D"/>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bg1"/>
                </a:solidFill>
                <a:latin typeface="Symbola" panose="02020503060805020204"/>
              </a:rPr>
              <a:t>Project </a:t>
            </a:r>
            <a:r>
              <a:rPr lang="en-IN" b="1" dirty="0">
                <a:solidFill>
                  <a:schemeClr val="bg1"/>
                </a:solidFill>
                <a:latin typeface="Sawasdee" panose="02000503000000000000"/>
              </a:rPr>
              <a:t>Ideation</a:t>
            </a:r>
            <a:endParaRPr lang="en-IN" b="1" dirty="0">
              <a:solidFill>
                <a:schemeClr val="bg1"/>
              </a:solidFill>
              <a:latin typeface="Sawasdee" panose="02000503000000000000"/>
            </a:endParaRPr>
          </a:p>
        </p:txBody>
      </p:sp>
      <p:sp>
        <p:nvSpPr>
          <p:cNvPr id="3" name="Content Placeholder 2"/>
          <p:cNvSpPr>
            <a:spLocks noGrp="1"/>
          </p:cNvSpPr>
          <p:nvPr>
            <p:ph idx="1"/>
          </p:nvPr>
        </p:nvSpPr>
        <p:spPr/>
        <p:txBody>
          <a:bodyPr/>
          <a:lstStyle/>
          <a:p>
            <a:r>
              <a:rPr lang="en-IN" dirty="0">
                <a:solidFill>
                  <a:schemeClr val="bg1"/>
                </a:solidFill>
                <a:latin typeface="Sawasdee" panose="02000503000000000000" charset="0"/>
                <a:cs typeface="Sawasdee" panose="02000503000000000000" charset="0"/>
              </a:rPr>
              <a:t>Projects decided by dot voting system.</a:t>
            </a:r>
            <a:endParaRPr lang="en-IN" dirty="0">
              <a:solidFill>
                <a:schemeClr val="bg1"/>
              </a:solidFill>
              <a:latin typeface="Sawasdee" panose="02000503000000000000" charset="0"/>
              <a:cs typeface="Sawasdee" panose="02000503000000000000" charset="0"/>
            </a:endParaRPr>
          </a:p>
          <a:p>
            <a:r>
              <a:rPr lang="en-IN" dirty="0">
                <a:solidFill>
                  <a:schemeClr val="bg1"/>
                </a:solidFill>
                <a:latin typeface="Sawasdee" panose="02000503000000000000" charset="0"/>
                <a:cs typeface="Sawasdee" panose="02000503000000000000" charset="0"/>
              </a:rPr>
              <a:t>1</a:t>
            </a:r>
            <a:r>
              <a:rPr lang="en-IN" baseline="30000" dirty="0">
                <a:solidFill>
                  <a:schemeClr val="bg1"/>
                </a:solidFill>
                <a:latin typeface="Sawasdee" panose="02000503000000000000" charset="0"/>
                <a:cs typeface="Sawasdee" panose="02000503000000000000" charset="0"/>
              </a:rPr>
              <a:t>st</a:t>
            </a:r>
            <a:r>
              <a:rPr lang="en-IN" dirty="0">
                <a:solidFill>
                  <a:schemeClr val="bg1"/>
                </a:solidFill>
                <a:latin typeface="Sawasdee" panose="02000503000000000000" charset="0"/>
                <a:cs typeface="Sawasdee" panose="02000503000000000000" charset="0"/>
              </a:rPr>
              <a:t> screening with 20 projects</a:t>
            </a:r>
            <a:endParaRPr lang="en-IN" dirty="0">
              <a:solidFill>
                <a:schemeClr val="bg1"/>
              </a:solidFill>
              <a:latin typeface="Sawasdee" panose="02000503000000000000" charset="0"/>
              <a:cs typeface="Sawasdee" panose="02000503000000000000" charset="0"/>
            </a:endParaRPr>
          </a:p>
          <a:p>
            <a:r>
              <a:rPr lang="en-IN" dirty="0">
                <a:solidFill>
                  <a:schemeClr val="bg1"/>
                </a:solidFill>
                <a:latin typeface="Sawasdee" panose="02000503000000000000" charset="0"/>
                <a:cs typeface="Sawasdee" panose="02000503000000000000" charset="0"/>
              </a:rPr>
              <a:t>2</a:t>
            </a:r>
            <a:r>
              <a:rPr lang="en-IN" baseline="30000" dirty="0">
                <a:solidFill>
                  <a:schemeClr val="bg1"/>
                </a:solidFill>
                <a:latin typeface="Sawasdee" panose="02000503000000000000" charset="0"/>
                <a:cs typeface="Sawasdee" panose="02000503000000000000" charset="0"/>
              </a:rPr>
              <a:t>nd</a:t>
            </a:r>
            <a:r>
              <a:rPr lang="en-IN" dirty="0">
                <a:solidFill>
                  <a:schemeClr val="bg1"/>
                </a:solidFill>
                <a:latin typeface="Sawasdee" panose="02000503000000000000" charset="0"/>
                <a:cs typeface="Sawasdee" panose="02000503000000000000" charset="0"/>
              </a:rPr>
              <a:t> screening with 10 projects</a:t>
            </a:r>
            <a:endParaRPr lang="en-IN" dirty="0">
              <a:solidFill>
                <a:schemeClr val="bg1"/>
              </a:solidFill>
              <a:latin typeface="Sawasdee" panose="02000503000000000000" charset="0"/>
              <a:cs typeface="Sawasdee" panose="02000503000000000000" charset="0"/>
            </a:endParaRPr>
          </a:p>
          <a:p>
            <a:r>
              <a:rPr lang="en-IN" dirty="0">
                <a:solidFill>
                  <a:schemeClr val="bg1"/>
                </a:solidFill>
                <a:latin typeface="Sawasdee" panose="02000503000000000000" charset="0"/>
                <a:cs typeface="Sawasdee" panose="02000503000000000000" charset="0"/>
              </a:rPr>
              <a:t>Finalised  projects</a:t>
            </a:r>
            <a:endParaRPr lang="en-IN" dirty="0">
              <a:solidFill>
                <a:schemeClr val="bg1"/>
              </a:solidFill>
              <a:latin typeface="Sawasdee" panose="02000503000000000000" charset="0"/>
              <a:cs typeface="Sawasdee" panose="0200050300000000000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rgbClr val="7CDB05"/>
            </a:gs>
            <a:gs pos="100000">
              <a:srgbClr val="52762D"/>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solidFill>
                  <a:schemeClr val="bg1"/>
                </a:solidFill>
                <a:latin typeface="Symbola" panose="02020503060805020204" charset="0"/>
                <a:ea typeface="Symbola" panose="02020503060805020204" charset="0"/>
              </a:rPr>
              <a:t>Journey So far..</a:t>
            </a:r>
            <a:endParaRPr lang="en-US" altLang="en-US" b="1">
              <a:solidFill>
                <a:schemeClr val="bg1"/>
              </a:solidFill>
              <a:latin typeface="Symbola" panose="02020503060805020204" charset="0"/>
              <a:ea typeface="Symbola" panose="02020503060805020204" charset="0"/>
            </a:endParaRPr>
          </a:p>
        </p:txBody>
      </p:sp>
      <p:sp>
        <p:nvSpPr>
          <p:cNvPr id="3" name="Content Placeholder 2"/>
          <p:cNvSpPr>
            <a:spLocks noGrp="1"/>
          </p:cNvSpPr>
          <p:nvPr>
            <p:ph idx="1"/>
          </p:nvPr>
        </p:nvSpPr>
        <p:spPr/>
        <p:txBody>
          <a:bodyPr>
            <a:normAutofit fontScale="90000" lnSpcReduction="10000"/>
          </a:bodyPr>
          <a:lstStyle/>
          <a:p>
            <a:r>
              <a:rPr lang="en-US">
                <a:solidFill>
                  <a:schemeClr val="bg1"/>
                </a:solidFill>
                <a:latin typeface="Sawasdee" panose="02000503000000000000" charset="0"/>
                <a:cs typeface="Sawasdee" panose="02000503000000000000" charset="0"/>
              </a:rPr>
              <a:t>Started on 13th July</a:t>
            </a:r>
            <a:endParaRPr lang="en-US">
              <a:solidFill>
                <a:schemeClr val="bg1"/>
              </a:solidFill>
              <a:latin typeface="Sawasdee" panose="02000503000000000000" charset="0"/>
              <a:cs typeface="Sawasdee" panose="02000503000000000000" charset="0"/>
            </a:endParaRPr>
          </a:p>
          <a:p>
            <a:r>
              <a:rPr lang="en-US">
                <a:solidFill>
                  <a:schemeClr val="bg1"/>
                </a:solidFill>
                <a:latin typeface="Sawasdee" panose="02000503000000000000" charset="0"/>
                <a:cs typeface="Sawasdee" panose="02000503000000000000" charset="0"/>
              </a:rPr>
              <a:t>Introdutions on Web app, Data Structures and databases and MEAN Stack(Mongo,Express Angular, Node) .</a:t>
            </a:r>
            <a:endParaRPr lang="en-US">
              <a:solidFill>
                <a:schemeClr val="bg1"/>
              </a:solidFill>
              <a:latin typeface="Sawasdee" panose="02000503000000000000" charset="0"/>
              <a:cs typeface="Sawasdee" panose="02000503000000000000" charset="0"/>
            </a:endParaRPr>
          </a:p>
          <a:p>
            <a:r>
              <a:rPr lang="en-US">
                <a:solidFill>
                  <a:schemeClr val="bg1"/>
                </a:solidFill>
                <a:latin typeface="Sawasdee" panose="02000503000000000000" charset="0"/>
                <a:cs typeface="Sawasdee" panose="02000503000000000000" charset="0"/>
              </a:rPr>
              <a:t>Worked on “Pharmaceutical case study” for hands on exercise.</a:t>
            </a:r>
            <a:endParaRPr lang="en-US">
              <a:solidFill>
                <a:schemeClr val="bg1"/>
              </a:solidFill>
              <a:latin typeface="Sawasdee" panose="02000503000000000000" charset="0"/>
              <a:cs typeface="Sawasdee" panose="02000503000000000000" charset="0"/>
            </a:endParaRPr>
          </a:p>
          <a:p>
            <a:r>
              <a:rPr lang="en-US">
                <a:solidFill>
                  <a:schemeClr val="bg1"/>
                </a:solidFill>
                <a:latin typeface="Sawasdee" panose="02000503000000000000" charset="0"/>
                <a:cs typeface="Sawasdee" panose="02000503000000000000" charset="0"/>
              </a:rPr>
              <a:t>OOAD- Object Oriented Analytical Design helps us  convert idea into product design.</a:t>
            </a:r>
            <a:endParaRPr lang="en-US">
              <a:solidFill>
                <a:schemeClr val="bg1"/>
              </a:solidFill>
              <a:latin typeface="Sawasdee" panose="02000503000000000000" charset="0"/>
              <a:cs typeface="Sawasdee" panose="02000503000000000000" charset="0"/>
            </a:endParaRPr>
          </a:p>
          <a:p>
            <a:r>
              <a:rPr lang="en-US">
                <a:solidFill>
                  <a:schemeClr val="bg1"/>
                </a:solidFill>
                <a:latin typeface="Sawasdee" panose="02000503000000000000" charset="0"/>
                <a:cs typeface="Sawasdee" panose="02000503000000000000" charset="0"/>
              </a:rPr>
              <a:t>Divided into different teams for each task to teach the importance of working in teams.</a:t>
            </a:r>
            <a:endParaRPr lang="en-US">
              <a:solidFill>
                <a:schemeClr val="bg1"/>
              </a:solidFill>
              <a:latin typeface="Sawasdee" panose="02000503000000000000" charset="0"/>
              <a:cs typeface="Sawasdee" panose="02000503000000000000" charset="0"/>
            </a:endParaRPr>
          </a:p>
          <a:p>
            <a:r>
              <a:rPr lang="en-US">
                <a:solidFill>
                  <a:schemeClr val="bg1"/>
                </a:solidFill>
                <a:latin typeface="Sawasdee" panose="02000503000000000000" charset="0"/>
                <a:cs typeface="Sawasdee" panose="02000503000000000000" charset="0"/>
              </a:rPr>
              <a:t>Number of TOOLS were introduced which were new and exciting to use! like asana,yuml,mlab etc.</a:t>
            </a:r>
            <a:endParaRPr lang="en-US">
              <a:solidFill>
                <a:schemeClr val="bg1"/>
              </a:solidFill>
              <a:latin typeface="Sawasdee" panose="02000503000000000000" charset="0"/>
              <a:cs typeface="Sawasdee" panose="0200050300000000000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rgbClr val="7CDB05"/>
            </a:gs>
            <a:gs pos="100000">
              <a:srgbClr val="52762D"/>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solidFill>
                  <a:schemeClr val="bg1"/>
                </a:solidFill>
                <a:latin typeface="Symbola" panose="02020503060805020204" charset="0"/>
                <a:ea typeface="Symbola" panose="02020503060805020204" charset="0"/>
              </a:rPr>
              <a:t>Journey So far..</a:t>
            </a:r>
            <a:endParaRPr lang="en-US" altLang="en-US" b="1">
              <a:solidFill>
                <a:schemeClr val="bg1"/>
              </a:solidFill>
              <a:latin typeface="Symbola" panose="02020503060805020204" charset="0"/>
              <a:ea typeface="Symbola" panose="02020503060805020204" charset="0"/>
            </a:endParaRPr>
          </a:p>
        </p:txBody>
      </p:sp>
      <p:sp>
        <p:nvSpPr>
          <p:cNvPr id="3" name="Content Placeholder 2"/>
          <p:cNvSpPr>
            <a:spLocks noGrp="1"/>
          </p:cNvSpPr>
          <p:nvPr>
            <p:ph idx="1"/>
          </p:nvPr>
        </p:nvSpPr>
        <p:spPr/>
        <p:txBody>
          <a:bodyPr/>
          <a:lstStyle/>
          <a:p>
            <a:r>
              <a:rPr lang="en-US">
                <a:solidFill>
                  <a:schemeClr val="bg1"/>
                </a:solidFill>
                <a:latin typeface="Sawasdee" panose="02000503000000000000" charset="0"/>
                <a:cs typeface="Sawasdee" panose="02000503000000000000" charset="0"/>
              </a:rPr>
              <a:t>Five projects ideas were finalized and each team was given each idea.</a:t>
            </a:r>
            <a:endParaRPr lang="en-US">
              <a:solidFill>
                <a:schemeClr val="bg1"/>
              </a:solidFill>
              <a:latin typeface="Sawasdee" panose="02000503000000000000" charset="0"/>
              <a:cs typeface="Sawasdee" panose="02000503000000000000" charset="0"/>
            </a:endParaRPr>
          </a:p>
          <a:p>
            <a:r>
              <a:rPr lang="en-US">
                <a:solidFill>
                  <a:schemeClr val="bg1"/>
                </a:solidFill>
                <a:latin typeface="Sawasdee" panose="02000503000000000000" charset="0"/>
                <a:cs typeface="Sawasdee" panose="02000503000000000000" charset="0"/>
              </a:rPr>
              <a:t>“Asana” was introduced.</a:t>
            </a:r>
            <a:endParaRPr lang="en-US">
              <a:solidFill>
                <a:schemeClr val="bg1"/>
              </a:solidFill>
              <a:latin typeface="Sawasdee" panose="02000503000000000000" charset="0"/>
              <a:cs typeface="Sawasdee" panose="02000503000000000000" charset="0"/>
            </a:endParaRPr>
          </a:p>
          <a:p>
            <a:r>
              <a:rPr lang="en-US">
                <a:solidFill>
                  <a:schemeClr val="bg1"/>
                </a:solidFill>
                <a:latin typeface="Sawasdee" panose="02000503000000000000" charset="0"/>
                <a:cs typeface="Sawasdee" panose="02000503000000000000" charset="0"/>
              </a:rPr>
              <a:t>‘Asana’ helps all of the members to coordinate all the work a team does together. So everyone knows what needs to be get done, who’s responsible for doing it, and when it’s due.</a:t>
            </a:r>
            <a:endParaRPr lang="en-US">
              <a:solidFill>
                <a:schemeClr val="bg1"/>
              </a:solidFill>
              <a:latin typeface="Sawasdee" panose="02000503000000000000" charset="0"/>
              <a:cs typeface="Sawasdee" panose="0200050300000000000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rgbClr val="7CDB05"/>
            </a:gs>
            <a:gs pos="100000">
              <a:srgbClr val="52762D"/>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1325563"/>
          </a:xfrm>
        </p:spPr>
        <p:txBody>
          <a:bodyPr/>
          <a:lstStyle/>
          <a:p>
            <a:r>
              <a:rPr lang="en-US" b="1">
                <a:solidFill>
                  <a:schemeClr val="bg1"/>
                </a:solidFill>
                <a:latin typeface="Symbola" panose="02020503060805020204" charset="0"/>
                <a:ea typeface="Symbola" panose="02020503060805020204" charset="0"/>
              </a:rPr>
              <a:t>“Asana”: What it looks like</a:t>
            </a:r>
            <a:r>
              <a:rPr lang="en-US" altLang="en-US" b="1">
                <a:solidFill>
                  <a:schemeClr val="bg1"/>
                </a:solidFill>
                <a:latin typeface="Symbola" panose="02020503060805020204" charset="0"/>
                <a:ea typeface="Symbola" panose="02020503060805020204" charset="0"/>
              </a:rPr>
              <a:t>?</a:t>
            </a:r>
            <a:endParaRPr lang="en-US" altLang="en-US" b="1">
              <a:solidFill>
                <a:schemeClr val="bg1"/>
              </a:solidFill>
              <a:latin typeface="Symbola" panose="02020503060805020204" charset="0"/>
              <a:ea typeface="Symbola" panose="02020503060805020204" charset="0"/>
            </a:endParaRPr>
          </a:p>
        </p:txBody>
      </p:sp>
      <p:pic>
        <p:nvPicPr>
          <p:cNvPr id="4" name="Content Placeholder 3" descr="asana"/>
          <p:cNvPicPr>
            <a:picLocks noGrp="1" noChangeAspect="1"/>
          </p:cNvPicPr>
          <p:nvPr>
            <p:ph idx="1"/>
          </p:nvPr>
        </p:nvPicPr>
        <p:blipFill>
          <a:blip r:embed="rId1"/>
          <a:stretch>
            <a:fillRect/>
          </a:stretch>
        </p:blipFill>
        <p:spPr>
          <a:xfrm>
            <a:off x="838200" y="1339850"/>
            <a:ext cx="10769600" cy="5263515"/>
          </a:xfrm>
          <a:prstGeom prst="rect">
            <a:avLst/>
          </a:prstGeom>
        </p:spPr>
      </p:pic>
      <p:cxnSp>
        <p:nvCxnSpPr>
          <p:cNvPr id="6" name="Straight Arrow Connector 5"/>
          <p:cNvCxnSpPr/>
          <p:nvPr/>
        </p:nvCxnSpPr>
        <p:spPr>
          <a:xfrm>
            <a:off x="7059930" y="3246120"/>
            <a:ext cx="0" cy="33242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7" name="Text Box 6"/>
          <p:cNvSpPr txBox="1"/>
          <p:nvPr/>
        </p:nvSpPr>
        <p:spPr>
          <a:xfrm>
            <a:off x="7177405" y="4614545"/>
            <a:ext cx="1134110" cy="645160"/>
          </a:xfrm>
          <a:prstGeom prst="rect">
            <a:avLst/>
          </a:prstGeom>
          <a:noFill/>
        </p:spPr>
        <p:txBody>
          <a:bodyPr wrap="square" rtlCol="0">
            <a:spAutoFit/>
          </a:bodyPr>
          <a:lstStyle/>
          <a:p>
            <a:r>
              <a:rPr lang="en-US" altLang="en-US"/>
              <a:t>List of tasks</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00000">
              <a:srgbClr val="7CDB05"/>
            </a:gs>
            <a:gs pos="100000">
              <a:srgbClr val="52762D"/>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Symbola" panose="02020503060805020204" charset="0"/>
                <a:ea typeface="Symbola" panose="02020503060805020204" charset="0"/>
              </a:rPr>
              <a:t>“Idea” into “Project Design”</a:t>
            </a:r>
            <a:endParaRPr lang="en-US" b="1" dirty="0">
              <a:solidFill>
                <a:schemeClr val="bg1"/>
              </a:solidFill>
              <a:latin typeface="Symbola" panose="02020503060805020204" charset="0"/>
              <a:ea typeface="Symbola" panose="02020503060805020204" charset="0"/>
            </a:endParaRPr>
          </a:p>
        </p:txBody>
      </p:sp>
      <p:sp>
        <p:nvSpPr>
          <p:cNvPr id="3" name="Content Placeholder 2"/>
          <p:cNvSpPr>
            <a:spLocks noGrp="1"/>
          </p:cNvSpPr>
          <p:nvPr>
            <p:ph idx="1"/>
          </p:nvPr>
        </p:nvSpPr>
        <p:spPr/>
        <p:txBody>
          <a:bodyPr>
            <a:normAutofit fontScale="97500"/>
          </a:bodyPr>
          <a:lstStyle/>
          <a:p>
            <a:r>
              <a:rPr lang="en-US" dirty="0">
                <a:solidFill>
                  <a:schemeClr val="bg1"/>
                </a:solidFill>
                <a:latin typeface="Sawasdee" panose="02000503000000000000" charset="0"/>
                <a:cs typeface="Sawasdee" panose="02000503000000000000" charset="0"/>
              </a:rPr>
              <a:t>Firstly, project description was jotted down, which identified the idea, goals, background, approach, outcomes and other data in a correct and comprehensive manner.</a:t>
            </a:r>
            <a:endParaRPr lang="en-US" dirty="0">
              <a:solidFill>
                <a:schemeClr val="bg1"/>
              </a:solidFill>
              <a:latin typeface="Sawasdee" panose="02000503000000000000" charset="0"/>
              <a:cs typeface="Sawasdee" panose="02000503000000000000" charset="0"/>
            </a:endParaRPr>
          </a:p>
          <a:p>
            <a:r>
              <a:rPr lang="en-US" dirty="0">
                <a:solidFill>
                  <a:schemeClr val="bg1"/>
                </a:solidFill>
                <a:latin typeface="Sawasdee" panose="02000503000000000000" charset="0"/>
                <a:cs typeface="Sawasdee" panose="02000503000000000000" charset="0"/>
              </a:rPr>
              <a:t>As part of OOAD, we identified following from our project description:</a:t>
            </a:r>
            <a:endParaRPr lang="en-US" dirty="0">
              <a:solidFill>
                <a:schemeClr val="bg1"/>
              </a:solidFill>
              <a:latin typeface="Sawasdee" panose="02000503000000000000" charset="0"/>
              <a:cs typeface="Sawasdee" panose="02000503000000000000" charset="0"/>
            </a:endParaRPr>
          </a:p>
          <a:p>
            <a:r>
              <a:rPr lang="en-US" dirty="0">
                <a:solidFill>
                  <a:schemeClr val="bg1"/>
                </a:solidFill>
                <a:latin typeface="Sawasdee" panose="02000503000000000000" charset="0"/>
                <a:cs typeface="Sawasdee" panose="02000503000000000000" charset="0"/>
              </a:rPr>
              <a:t>Noun, Noun Phrases , Actors, Use Cases, Classes, Attributes</a:t>
            </a:r>
            <a:endParaRPr lang="en-US" dirty="0">
              <a:solidFill>
                <a:schemeClr val="bg1"/>
              </a:solidFill>
              <a:latin typeface="Sawasdee" panose="02000503000000000000" charset="0"/>
              <a:cs typeface="Sawasdee" panose="02000503000000000000" charset="0"/>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5965</Words>
  <Application>WPS Presentation</Application>
  <PresentationFormat>Widescreen</PresentationFormat>
  <Paragraphs>181</Paragraphs>
  <Slides>26</Slides>
  <Notes>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26</vt:i4>
      </vt:variant>
    </vt:vector>
  </HeadingPairs>
  <TitlesOfParts>
    <vt:vector size="45" baseType="lpstr">
      <vt:lpstr>Arial</vt:lpstr>
      <vt:lpstr>SimSun</vt:lpstr>
      <vt:lpstr>Wingdings</vt:lpstr>
      <vt:lpstr>Purisa</vt:lpstr>
      <vt:lpstr>Symbola</vt:lpstr>
      <vt:lpstr>Sawasdee</vt:lpstr>
      <vt:lpstr>Century Schoolbook L</vt:lpstr>
      <vt:lpstr>Symbola</vt:lpstr>
      <vt:lpstr>Sawasdee</vt:lpstr>
      <vt:lpstr>东文宋体</vt:lpstr>
      <vt:lpstr>微软雅黑</vt:lpstr>
      <vt:lpstr>Monospace</vt:lpstr>
      <vt:lpstr>DejaVu Sans</vt:lpstr>
      <vt:lpstr>Arial Unicode MS</vt:lpstr>
      <vt:lpstr>Calibri</vt:lpstr>
      <vt:lpstr>Abyssinica SIL</vt:lpstr>
      <vt:lpstr>OpenSymbol</vt:lpstr>
      <vt:lpstr>Default Design</vt:lpstr>
      <vt:lpstr>Orange Waves</vt:lpstr>
      <vt:lpstr>FoodYum</vt:lpstr>
      <vt:lpstr>   Our Mentors</vt:lpstr>
      <vt:lpstr>Outline</vt:lpstr>
      <vt:lpstr>Topics we learned </vt:lpstr>
      <vt:lpstr>Project Ideation</vt:lpstr>
      <vt:lpstr>Journey So far..</vt:lpstr>
      <vt:lpstr>Journey So far..</vt:lpstr>
      <vt:lpstr>“Asana”: What it looks like?</vt:lpstr>
      <vt:lpstr>“Idea” into “Project Design”</vt:lpstr>
      <vt:lpstr>“Idea” into “Project Design”</vt:lpstr>
      <vt:lpstr>YUML</vt:lpstr>
      <vt:lpstr>PowerPoint 演示文稿</vt:lpstr>
      <vt:lpstr>Routing of html pages</vt:lpstr>
      <vt:lpstr>Deploying app on Heroku</vt:lpstr>
      <vt:lpstr>Creating Database</vt:lpstr>
      <vt:lpstr>    OUR PROJECT      Introduction</vt:lpstr>
      <vt:lpstr>Need</vt:lpstr>
      <vt:lpstr>Heavy rush in front of FoodCourt</vt:lpstr>
      <vt:lpstr>Why FoodYum?</vt:lpstr>
      <vt:lpstr>PowerPoint 演示文稿</vt:lpstr>
      <vt:lpstr>Features</vt:lpstr>
      <vt:lpstr>What is ready?</vt:lpstr>
      <vt:lpstr>What's more needs to be done?</vt:lpstr>
      <vt:lpstr>How much time?</vt:lpstr>
      <vt:lpstr>Future...Possibilities and Scope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FoodYum</dc:title>
  <dc:creator>nidhi</dc:creator>
  <cp:lastModifiedBy>nidhi</cp:lastModifiedBy>
  <cp:revision>18</cp:revision>
  <dcterms:created xsi:type="dcterms:W3CDTF">2018-10-15T16:20:11Z</dcterms:created>
  <dcterms:modified xsi:type="dcterms:W3CDTF">2018-10-15T16:20:11Z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