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9" r:id="rId3"/>
    <p:sldId id="260" r:id="rId4"/>
    <p:sldId id="257" r:id="rId5"/>
    <p:sldId id="258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1" autoAdjust="0"/>
  </p:normalViewPr>
  <p:slideViewPr>
    <p:cSldViewPr snapToGrid="0">
      <p:cViewPr varScale="1">
        <p:scale>
          <a:sx n="75" d="100"/>
          <a:sy n="75" d="100"/>
        </p:scale>
        <p:origin x="4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9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861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59071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345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78881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460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3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0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1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5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6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6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0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0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2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2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3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0F5C81-97A7-2940-8A6A-50EC7FB86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0290" y="1181369"/>
            <a:ext cx="10572000" cy="2971051"/>
          </a:xfrm>
        </p:spPr>
        <p:txBody>
          <a:bodyPr/>
          <a:lstStyle/>
          <a:p>
            <a:r>
              <a:rPr lang="en-US" sz="6000" b="0" dirty="0" smtClean="0">
                <a:solidFill>
                  <a:srgbClr val="FF0000"/>
                </a:solidFill>
                <a:latin typeface="Orator Std" panose="020D0509020203030204" pitchFamily="49" charset="0"/>
              </a:rPr>
              <a:t>RSA</a:t>
            </a:r>
            <a:r>
              <a:rPr lang="en-US" sz="6000" b="0" dirty="0" smtClean="0">
                <a:latin typeface="Orator Std" panose="020D0509020203030204" pitchFamily="49" charset="0"/>
              </a:rPr>
              <a:t> </a:t>
            </a:r>
            <a:r>
              <a:rPr lang="en-US" sz="6000" b="0" dirty="0" smtClean="0">
                <a:solidFill>
                  <a:schemeClr val="tx1"/>
                </a:solidFill>
                <a:latin typeface="Orator Std" panose="020D0509020203030204" pitchFamily="49" charset="0"/>
              </a:rPr>
              <a:t>Algorithm</a:t>
            </a:r>
            <a:endParaRPr lang="en-US" sz="6000" b="0" dirty="0">
              <a:solidFill>
                <a:schemeClr val="tx1"/>
              </a:solidFill>
              <a:latin typeface="Orator Std" panose="020D0509020203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5490641-F68F-6949-888B-5A6368463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8101" y="5280847"/>
            <a:ext cx="10572000" cy="434974"/>
          </a:xfrm>
        </p:spPr>
        <p:txBody>
          <a:bodyPr/>
          <a:lstStyle/>
          <a:p>
            <a:pPr algn="ctr"/>
            <a:r>
              <a:rPr lang="en-IN" dirty="0" err="1" smtClean="0">
                <a:solidFill>
                  <a:schemeClr val="accent3">
                    <a:lumMod val="50000"/>
                  </a:schemeClr>
                </a:solidFill>
                <a:latin typeface="OCR A Extended" panose="02010509020102010303" pitchFamily="50" charset="0"/>
              </a:rPr>
              <a:t>Rivest</a:t>
            </a:r>
            <a:r>
              <a:rPr lang="en-IN" dirty="0" smtClean="0">
                <a:solidFill>
                  <a:schemeClr val="accent3">
                    <a:lumMod val="50000"/>
                  </a:schemeClr>
                </a:solidFill>
                <a:latin typeface="OCR A Extended" panose="02010509020102010303" pitchFamily="50" charset="0"/>
              </a:rPr>
              <a:t> – Shamir – </a:t>
            </a:r>
            <a:r>
              <a:rPr lang="en-IN" dirty="0" err="1" smtClean="0">
                <a:solidFill>
                  <a:schemeClr val="accent3">
                    <a:lumMod val="50000"/>
                  </a:schemeClr>
                </a:solidFill>
                <a:latin typeface="OCR A Extended" panose="02010509020102010303" pitchFamily="50" charset="0"/>
              </a:rPr>
              <a:t>Adleman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OCR A Extended" panose="02010509020102010303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85" y="833741"/>
            <a:ext cx="234354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575" y="1264555"/>
            <a:ext cx="5505450" cy="5048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</a:t>
            </a:r>
            <a:r>
              <a:rPr lang="en-IN" dirty="0" smtClean="0">
                <a:solidFill>
                  <a:schemeClr val="tx1"/>
                </a:solidFill>
              </a:rPr>
              <a:t>Generation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Calculate Euler </a:t>
            </a:r>
            <a:r>
              <a:rPr lang="en-IN" dirty="0" err="1" smtClean="0"/>
              <a:t>totient</a:t>
            </a:r>
            <a:endParaRPr lang="en-IN" dirty="0" smtClean="0"/>
          </a:p>
          <a:p>
            <a:r>
              <a:rPr lang="en-IN" dirty="0" smtClean="0"/>
              <a:t>(n)=(p-1)(q-1)</a:t>
            </a:r>
            <a:endParaRPr lang="en-IN" dirty="0"/>
          </a:p>
          <a:p>
            <a:endParaRPr lang="en-I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79400" y="774700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Step 3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67169" y="3243949"/>
            <a:ext cx="35718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(n)=(p-1)(q-1)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0900" y="3644900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Example</a:t>
            </a:r>
            <a:r>
              <a:rPr lang="en-IN" dirty="0" smtClean="0">
                <a:solidFill>
                  <a:srgbClr val="FF0000"/>
                </a:solidFill>
              </a:rPr>
              <a:t> :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P = 3    q = 5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N  =     3 x 5 = 15</a:t>
            </a:r>
          </a:p>
          <a:p>
            <a:r>
              <a:rPr lang="en-IN" dirty="0">
                <a:solidFill>
                  <a:srgbClr val="FF0000"/>
                </a:solidFill>
              </a:rPr>
              <a:t>(</a:t>
            </a:r>
            <a:r>
              <a:rPr lang="en-IN" dirty="0" smtClean="0">
                <a:solidFill>
                  <a:srgbClr val="FF0000"/>
                </a:solidFill>
              </a:rPr>
              <a:t>n) = 2 x 4 = 8         </a:t>
            </a:r>
            <a:r>
              <a:rPr lang="en-IN" dirty="0">
                <a:solidFill>
                  <a:srgbClr val="FF0000"/>
                </a:solidFill>
              </a:rPr>
              <a:t>(n) </a:t>
            </a:r>
            <a:r>
              <a:rPr lang="en-IN" dirty="0" smtClean="0">
                <a:solidFill>
                  <a:srgbClr val="FF0000"/>
                </a:solidFill>
              </a:rPr>
              <a:t>&lt;n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The numbers are relatively prime to n</a:t>
            </a:r>
          </a:p>
          <a:p>
            <a:r>
              <a:rPr lang="en-IN" dirty="0" smtClean="0"/>
              <a:t>2,4,6,7,8,11,13,14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4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575" y="1264555"/>
            <a:ext cx="5505450" cy="5048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</a:t>
            </a:r>
            <a:r>
              <a:rPr lang="en-IN" dirty="0" smtClean="0">
                <a:solidFill>
                  <a:schemeClr val="tx1"/>
                </a:solidFill>
              </a:rPr>
              <a:t>Generation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Select integer e</a:t>
            </a:r>
          </a:p>
          <a:p>
            <a:r>
              <a:rPr lang="en-IN" dirty="0" err="1"/>
              <a:t>g</a:t>
            </a:r>
            <a:r>
              <a:rPr lang="en-IN" dirty="0" err="1" smtClean="0"/>
              <a:t>cd</a:t>
            </a:r>
            <a:r>
              <a:rPr lang="en-IN" dirty="0" smtClean="0"/>
              <a:t> ( (n) , e ) = 1</a:t>
            </a:r>
          </a:p>
          <a:p>
            <a:r>
              <a:rPr lang="en-IN" dirty="0" smtClean="0"/>
              <a:t>1 &lt; e &lt; </a:t>
            </a:r>
            <a:r>
              <a:rPr lang="el-GR" dirty="0" smtClean="0"/>
              <a:t>Φ</a:t>
            </a:r>
            <a:r>
              <a:rPr lang="en-IN" dirty="0" smtClean="0"/>
              <a:t>(n)</a:t>
            </a:r>
          </a:p>
          <a:p>
            <a:endParaRPr lang="en-I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79400" y="774700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Step 4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86327" y="3285811"/>
            <a:ext cx="484067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36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gcd</a:t>
            </a:r>
            <a:r>
              <a:rPr lang="en-IN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( (n) , e )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0900" y="3644900"/>
            <a:ext cx="342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Example</a:t>
            </a:r>
            <a:r>
              <a:rPr lang="en-IN" dirty="0" smtClean="0">
                <a:solidFill>
                  <a:srgbClr val="FF0000"/>
                </a:solidFill>
              </a:rPr>
              <a:t> :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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smtClean="0">
                <a:solidFill>
                  <a:srgbClr val="FF0000"/>
                </a:solidFill>
              </a:rPr>
              <a:t>n) = 2 x 4 = 8         </a:t>
            </a:r>
            <a:r>
              <a:rPr lang="en-IN" dirty="0">
                <a:solidFill>
                  <a:srgbClr val="FF0000"/>
                </a:solidFill>
              </a:rPr>
              <a:t>(n) </a:t>
            </a:r>
            <a:r>
              <a:rPr lang="en-IN" dirty="0" smtClean="0">
                <a:solidFill>
                  <a:srgbClr val="FF0000"/>
                </a:solidFill>
              </a:rPr>
              <a:t>&lt;n</a:t>
            </a:r>
          </a:p>
          <a:p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e </a:t>
            </a:r>
            <a:r>
              <a:rPr lang="en-IN" dirty="0" smtClean="0">
                <a:solidFill>
                  <a:srgbClr val="FF0000"/>
                </a:solidFill>
              </a:rPr>
              <a:t>= 3 , 5 , 7</a:t>
            </a:r>
          </a:p>
          <a:p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err="1" smtClean="0"/>
              <a:t>g</a:t>
            </a:r>
            <a:r>
              <a:rPr lang="en-IN" dirty="0" err="1" smtClean="0"/>
              <a:t>cd</a:t>
            </a:r>
            <a:r>
              <a:rPr lang="en-IN" dirty="0" smtClean="0"/>
              <a:t>(8,3) = 1</a:t>
            </a:r>
          </a:p>
          <a:p>
            <a:r>
              <a:rPr lang="en-IN" dirty="0" smtClean="0"/>
              <a:t>1&lt;3&lt;8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22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575" y="1264555"/>
            <a:ext cx="5505450" cy="5048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</a:t>
            </a:r>
            <a:r>
              <a:rPr lang="en-IN" dirty="0" smtClean="0">
                <a:solidFill>
                  <a:schemeClr val="tx1"/>
                </a:solidFill>
              </a:rPr>
              <a:t>Generation</a:t>
            </a:r>
            <a:r>
              <a:rPr lang="en-IN" dirty="0" smtClean="0"/>
              <a:t>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Calculate d</a:t>
                </a:r>
              </a:p>
              <a:p>
                <a:r>
                  <a:rPr lang="en-IN" dirty="0" smtClean="0"/>
                  <a:t>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dirty="0" smtClean="0"/>
                  <a:t> mod (n)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79400" y="774700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Step 5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986327" y="3285811"/>
                <a:ext cx="4840673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IN" sz="3600" dirty="0">
                    <a:ln w="0"/>
                    <a:gradFill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50000">
                          <a:schemeClr val="accent5"/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5400000"/>
                    </a:gradFill>
                    <a:effectLst>
                      <a:reflection blurRad="6350" stA="53000" endA="300" endPos="35500" dir="5400000" sy="-90000" algn="bl" rotWithShape="0"/>
                    </a:effectLst>
                  </a:rPr>
                  <a:t>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600" i="1">
                            <a:ln w="0"/>
                            <a:gradFill>
                              <a:gsLst>
                                <a:gs pos="0">
                                  <a:schemeClr val="accent5">
                                    <a:lumMod val="50000"/>
                                  </a:schemeClr>
                                </a:gs>
                                <a:gs pos="50000">
                                  <a:schemeClr val="accent5"/>
                                </a:gs>
                                <a:gs pos="100000">
                                  <a:schemeClr val="accent5">
                                    <a:lumMod val="60000"/>
                                    <a:lumOff val="40000"/>
                                  </a:schemeClr>
                                </a:gs>
                              </a:gsLst>
                              <a:lin ang="5400000"/>
                            </a:gradFill>
                            <a:effectLst>
                              <a:reflection blurRad="6350" stA="53000" endA="300" endPos="35500" dir="5400000" sy="-90000" algn="bl" rotWithShape="0"/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i="1">
                            <a:ln w="0"/>
                            <a:gradFill>
                              <a:gsLst>
                                <a:gs pos="0">
                                  <a:schemeClr val="accent5">
                                    <a:lumMod val="50000"/>
                                  </a:schemeClr>
                                </a:gs>
                                <a:gs pos="50000">
                                  <a:schemeClr val="accent5"/>
                                </a:gs>
                                <a:gs pos="100000">
                                  <a:schemeClr val="accent5">
                                    <a:lumMod val="60000"/>
                                    <a:lumOff val="40000"/>
                                  </a:schemeClr>
                                </a:gs>
                              </a:gsLst>
                              <a:lin ang="5400000"/>
                            </a:gradFill>
                            <a:effectLst>
                              <a:reflection blurRad="6350" stA="53000" endA="300" endPos="35500" dir="5400000" sy="-90000" algn="bl" rotWithShape="0"/>
                            </a:effectLst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3600" i="1">
                            <a:ln w="0"/>
                            <a:gradFill>
                              <a:gsLst>
                                <a:gs pos="0">
                                  <a:schemeClr val="accent5">
                                    <a:lumMod val="50000"/>
                                  </a:schemeClr>
                                </a:gs>
                                <a:gs pos="50000">
                                  <a:schemeClr val="accent5"/>
                                </a:gs>
                                <a:gs pos="100000">
                                  <a:schemeClr val="accent5">
                                    <a:lumMod val="60000"/>
                                    <a:lumOff val="40000"/>
                                  </a:schemeClr>
                                </a:gs>
                              </a:gsLst>
                              <a:lin ang="5400000"/>
                            </a:gradFill>
                            <a:effectLst>
                              <a:reflection blurRad="6350" stA="53000" endA="300" endPos="35500" dir="5400000" sy="-90000" algn="bl" rotWithShape="0"/>
                            </a:effectLst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3600" dirty="0">
                    <a:ln w="0"/>
                    <a:gradFill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50000">
                          <a:schemeClr val="accent5"/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5400000"/>
                    </a:gradFill>
                    <a:effectLst>
                      <a:reflection blurRad="6350" stA="53000" endA="300" endPos="35500" dir="5400000" sy="-90000" algn="bl" rotWithShape="0"/>
                    </a:effectLst>
                  </a:rPr>
                  <a:t> mod (n)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327" y="3285811"/>
                <a:ext cx="4840673" cy="646331"/>
              </a:xfrm>
              <a:prstGeom prst="rect">
                <a:avLst/>
              </a:prstGeom>
              <a:blipFill rotWithShape="0">
                <a:blip r:embed="rId4"/>
                <a:stretch>
                  <a:fillRect b="-292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45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575" y="1264555"/>
            <a:ext cx="5505450" cy="5048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</a:t>
            </a:r>
            <a:r>
              <a:rPr lang="en-IN" dirty="0" smtClean="0">
                <a:solidFill>
                  <a:schemeClr val="tx1"/>
                </a:solidFill>
              </a:rPr>
              <a:t>Generation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Pubic key {</a:t>
            </a:r>
            <a:r>
              <a:rPr lang="en-IN" dirty="0" err="1" smtClean="0"/>
              <a:t>e,n</a:t>
            </a:r>
            <a:r>
              <a:rPr lang="en-IN" dirty="0" smtClean="0"/>
              <a:t>}</a:t>
            </a:r>
          </a:p>
          <a:p>
            <a:r>
              <a:rPr lang="en-IN" dirty="0" smtClean="0"/>
              <a:t>Private key {</a:t>
            </a:r>
            <a:r>
              <a:rPr lang="en-IN" dirty="0" err="1" smtClean="0"/>
              <a:t>d,n</a:t>
            </a:r>
            <a:r>
              <a:rPr lang="en-IN" dirty="0" smtClean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9400" y="774700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Step 6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81627" y="3188515"/>
            <a:ext cx="484067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KU = {</a:t>
            </a:r>
            <a:r>
              <a:rPr lang="en-IN" sz="36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e,n</a:t>
            </a:r>
            <a:r>
              <a:rPr lang="en-IN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}</a:t>
            </a:r>
          </a:p>
          <a:p>
            <a:r>
              <a:rPr lang="en-IN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KR = {</a:t>
            </a:r>
            <a:r>
              <a:rPr lang="en-IN" sz="36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d,n</a:t>
            </a:r>
            <a:r>
              <a:rPr lang="en-IN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}</a:t>
            </a:r>
            <a:endParaRPr lang="en-IN" sz="3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855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 err="1" smtClean="0"/>
              <a:t>Encr</a:t>
            </a:r>
            <a:r>
              <a:rPr lang="en-IN" dirty="0" err="1" smtClean="0">
                <a:solidFill>
                  <a:schemeClr val="tx1"/>
                </a:solidFill>
              </a:rPr>
              <a:t>ypton</a:t>
            </a:r>
            <a:r>
              <a:rPr lang="en-IN" dirty="0" smtClean="0"/>
              <a:t> &amp; Decr</a:t>
            </a:r>
            <a:r>
              <a:rPr lang="en-IN" dirty="0" smtClean="0">
                <a:solidFill>
                  <a:schemeClr val="tx1"/>
                </a:solidFill>
              </a:rPr>
              <a:t>yption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75" y="1752599"/>
            <a:ext cx="4403725" cy="4522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471" y="1905000"/>
            <a:ext cx="4403725" cy="4369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63038" y="2704857"/>
                <a:ext cx="340438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Plaintext  M &lt; n</a:t>
                </a:r>
              </a:p>
              <a:p>
                <a:endParaRPr lang="en-IN" dirty="0"/>
              </a:p>
              <a:p>
                <a:r>
                  <a:rPr lang="en-IN" dirty="0" err="1" smtClean="0"/>
                  <a:t>Ciphertext</a:t>
                </a:r>
                <a:r>
                  <a:rPr lang="en-IN" dirty="0" smtClean="0"/>
                  <a:t>  C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038" y="2704857"/>
                <a:ext cx="3404383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1434" t="-3974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842985" y="2704857"/>
                <a:ext cx="3404383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Ciphertext C</a:t>
                </a:r>
              </a:p>
              <a:p>
                <a:endParaRPr lang="en-IN" dirty="0"/>
              </a:p>
              <a:p>
                <a:r>
                  <a:rPr lang="en-IN" dirty="0" smtClean="0"/>
                  <a:t>Plaintext M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(mod n)</a:t>
                </a:r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985" y="2704857"/>
                <a:ext cx="3404383" cy="946991"/>
              </a:xfrm>
              <a:prstGeom prst="rect">
                <a:avLst/>
              </a:prstGeom>
              <a:blipFill rotWithShape="0">
                <a:blip r:embed="rId5"/>
                <a:stretch>
                  <a:fillRect l="-1613" t="-3871" b="-70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09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</a:t>
            </a:r>
            <a:r>
              <a:rPr lang="en-IN" dirty="0" smtClean="0">
                <a:solidFill>
                  <a:schemeClr val="tx2"/>
                </a:solidFill>
              </a:rPr>
              <a:t>mple</a:t>
            </a:r>
            <a:endParaRPr lang="en-IN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Select two prime numbers P=7 q=17</a:t>
                </a:r>
              </a:p>
              <a:p>
                <a:r>
                  <a:rPr lang="en-IN" dirty="0" smtClean="0"/>
                  <a:t>Calculate n = p × q   =7 </a:t>
                </a:r>
                <a:r>
                  <a:rPr lang="en-IN" dirty="0"/>
                  <a:t>×</a:t>
                </a:r>
                <a:r>
                  <a:rPr lang="en-IN" dirty="0" smtClean="0"/>
                  <a:t> 17  =119</a:t>
                </a:r>
              </a:p>
              <a:p>
                <a:r>
                  <a:rPr lang="en-IN" dirty="0" smtClean="0"/>
                  <a:t>Calculate (n)=(p-1)(q-1)  =6 × 16   =96</a:t>
                </a:r>
              </a:p>
              <a:p>
                <a:r>
                  <a:rPr lang="en-IN" dirty="0" smtClean="0"/>
                  <a:t>Select e  ( </a:t>
                </a:r>
                <a:r>
                  <a:rPr lang="en-IN" dirty="0" err="1" smtClean="0"/>
                  <a:t>gcd</a:t>
                </a:r>
                <a:r>
                  <a:rPr lang="en-IN" dirty="0" smtClean="0"/>
                  <a:t> </a:t>
                </a:r>
                <a:r>
                  <a:rPr lang="en-IN" dirty="0"/>
                  <a:t>( (n) , e ) = </a:t>
                </a:r>
                <a:r>
                  <a:rPr lang="en-IN" dirty="0" smtClean="0"/>
                  <a:t>1   </a:t>
                </a:r>
                <a:r>
                  <a:rPr lang="en-IN" dirty="0"/>
                  <a:t>1 &lt; e &lt; </a:t>
                </a:r>
                <a:r>
                  <a:rPr lang="el-GR" dirty="0"/>
                  <a:t>Φ</a:t>
                </a:r>
                <a:r>
                  <a:rPr lang="en-IN" dirty="0"/>
                  <a:t>(n</a:t>
                </a:r>
                <a:r>
                  <a:rPr lang="en-IN" dirty="0" smtClean="0"/>
                  <a:t>))      ,  we take e=5</a:t>
                </a:r>
              </a:p>
              <a:p>
                <a:r>
                  <a:rPr lang="en-IN" dirty="0" smtClean="0"/>
                  <a:t>Determine d   (d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dirty="0"/>
                  <a:t> mod (n</a:t>
                </a:r>
                <a:r>
                  <a:rPr lang="en-IN" dirty="0" smtClean="0"/>
                  <a:t>))                         , d=77</a:t>
                </a:r>
              </a:p>
              <a:p>
                <a:endParaRPr lang="en-IN" dirty="0"/>
              </a:p>
              <a:p>
                <a:r>
                  <a:rPr lang="en-IN" dirty="0" smtClean="0"/>
                  <a:t>Public key  {5  , 119}</a:t>
                </a:r>
              </a:p>
              <a:p>
                <a:r>
                  <a:rPr lang="en-IN" dirty="0" smtClean="0"/>
                  <a:t>Private key {77 , 119}</a:t>
                </a:r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89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Encry</a:t>
            </a:r>
            <a:r>
              <a:rPr lang="en-IN" dirty="0" smtClean="0">
                <a:solidFill>
                  <a:schemeClr val="tx1"/>
                </a:solidFill>
              </a:rPr>
              <a:t>ption</a:t>
            </a:r>
            <a:r>
              <a:rPr lang="en-IN" dirty="0" smtClean="0"/>
              <a:t> &amp; </a:t>
            </a:r>
            <a:r>
              <a:rPr lang="en-IN" dirty="0"/>
              <a:t>D</a:t>
            </a:r>
            <a:r>
              <a:rPr lang="en-IN" dirty="0" smtClean="0"/>
              <a:t>ecry</a:t>
            </a:r>
            <a:r>
              <a:rPr lang="en-IN" dirty="0" smtClean="0">
                <a:solidFill>
                  <a:schemeClr val="tx1"/>
                </a:solidFill>
              </a:rPr>
              <a:t>ption</a:t>
            </a:r>
            <a:r>
              <a:rPr lang="en-IN" dirty="0" smtClean="0"/>
              <a:t> pro</a:t>
            </a:r>
            <a:r>
              <a:rPr lang="en-IN" dirty="0" smtClean="0">
                <a:solidFill>
                  <a:schemeClr val="tx1"/>
                </a:solidFill>
              </a:rPr>
              <a:t>cess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286" y="1902557"/>
            <a:ext cx="2585914" cy="2585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686" y="1905000"/>
            <a:ext cx="2585914" cy="25859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686" y="4478847"/>
            <a:ext cx="2585914" cy="2585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286" y="4488471"/>
            <a:ext cx="2585914" cy="258591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318000" y="3060700"/>
            <a:ext cx="4394200" cy="3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318000" y="5653597"/>
            <a:ext cx="4394200" cy="3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91100" y="2692400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Encryption 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991100" y="5092700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Decryption 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81600" y="3429000"/>
                <a:ext cx="3175000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IN" dirty="0" smtClean="0"/>
                  <a:t>(mod 119)</a:t>
                </a:r>
                <a:endParaRPr lang="en-IN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429000"/>
                <a:ext cx="3175000" cy="372410"/>
              </a:xfrm>
              <a:prstGeom prst="rect">
                <a:avLst/>
              </a:prstGeom>
              <a:blipFill rotWithShape="0">
                <a:blip r:embed="rId4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81600" y="6005819"/>
                <a:ext cx="317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66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77</m:t>
                        </m:r>
                      </m:sup>
                    </m:sSup>
                  </m:oMath>
                </a14:m>
                <a:r>
                  <a:rPr lang="en-IN" dirty="0" smtClean="0"/>
                  <a:t>(mod 119)</a:t>
                </a:r>
                <a:endParaRPr lang="en-I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6005819"/>
                <a:ext cx="3175000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45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smtClean="0">
                <a:solidFill>
                  <a:schemeClr val="tx1"/>
                </a:solidFill>
              </a:rPr>
              <a:t>security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RSA is secure since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We use large number of bits e and 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The problem of factoring n into two prime factors is computationally very difficult.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Knowing p and q will allow us to know     </a:t>
            </a:r>
            <a:r>
              <a:rPr lang="en-IN" dirty="0"/>
              <a:t>Euler </a:t>
            </a:r>
            <a:r>
              <a:rPr lang="en-IN" dirty="0" err="1"/>
              <a:t>totient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 This will help an intruder to know the values of e and 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Key size in the range 0f 1024 and 2048 bits </a:t>
            </a:r>
            <a:r>
              <a:rPr lang="en-IN" smtClean="0"/>
              <a:t>seems safe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9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</a:t>
            </a:r>
            <a:r>
              <a:rPr lang="en-IN" dirty="0" smtClean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RSA algorithm in </a:t>
            </a:r>
            <a:r>
              <a:rPr lang="en-IN" dirty="0" err="1" smtClean="0"/>
              <a:t>conjuction</a:t>
            </a:r>
            <a:r>
              <a:rPr lang="en-IN" dirty="0" smtClean="0"/>
              <a:t> with some private key algorithm (like AES ) can be used for secure data transfer over insecure channel</a:t>
            </a:r>
          </a:p>
          <a:p>
            <a:r>
              <a:rPr lang="en-IN" dirty="0" smtClean="0"/>
              <a:t>The private key encrypted use  RSA</a:t>
            </a:r>
          </a:p>
          <a:p>
            <a:r>
              <a:rPr lang="en-IN" dirty="0" smtClean="0"/>
              <a:t>K is used for private key encryption</a:t>
            </a:r>
          </a:p>
        </p:txBody>
      </p:sp>
    </p:spTree>
    <p:extLst>
      <p:ext uri="{BB962C8B-B14F-4D97-AF65-F5344CB8AC3E}">
        <p14:creationId xmlns:p14="http://schemas.microsoft.com/office/powerpoint/2010/main" val="112724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225" y="2846610"/>
            <a:ext cx="8911687" cy="128089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Thank you …</a:t>
            </a:r>
            <a:endParaRPr lang="en-IN" dirty="0">
              <a:solidFill>
                <a:schemeClr val="tx1"/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9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1698172"/>
            <a:ext cx="10554574" cy="3677301"/>
          </a:xfrm>
        </p:spPr>
        <p:txBody>
          <a:bodyPr/>
          <a:lstStyle/>
          <a:p>
            <a:r>
              <a:rPr lang="en-IN" dirty="0"/>
              <a:t>It was invented by </a:t>
            </a:r>
            <a:r>
              <a:rPr lang="en-IN" dirty="0" err="1"/>
              <a:t>Rivest</a:t>
            </a:r>
            <a:r>
              <a:rPr lang="en-IN" dirty="0"/>
              <a:t>, Shamir and </a:t>
            </a:r>
            <a:r>
              <a:rPr lang="en-IN" dirty="0" err="1"/>
              <a:t>Adleman</a:t>
            </a:r>
            <a:r>
              <a:rPr lang="en-IN" dirty="0"/>
              <a:t> in 1978 </a:t>
            </a:r>
            <a:r>
              <a:rPr lang="en-IN" dirty="0" smtClean="0"/>
              <a:t>.</a:t>
            </a:r>
          </a:p>
          <a:p>
            <a:r>
              <a:rPr lang="en-IN" dirty="0"/>
              <a:t>RSA (</a:t>
            </a:r>
            <a:r>
              <a:rPr lang="en-IN" dirty="0" err="1"/>
              <a:t>Rivest</a:t>
            </a:r>
            <a:r>
              <a:rPr lang="en-IN" dirty="0"/>
              <a:t>–Shamir–</a:t>
            </a:r>
            <a:r>
              <a:rPr lang="en-IN" dirty="0" err="1"/>
              <a:t>Adleman</a:t>
            </a:r>
            <a:r>
              <a:rPr lang="en-IN" dirty="0"/>
              <a:t>) is an algorithm used by modern computers to encrypt and decrypt messages. 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755" y="3281362"/>
            <a:ext cx="51339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403" y="1561329"/>
            <a:ext cx="10554574" cy="3636511"/>
          </a:xfrm>
        </p:spPr>
        <p:txBody>
          <a:bodyPr/>
          <a:lstStyle/>
          <a:p>
            <a:r>
              <a:rPr lang="en-IN" dirty="0"/>
              <a:t>The most secure way of encryption.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136" y="2388088"/>
            <a:ext cx="2921862" cy="3669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857" y="1940378"/>
            <a:ext cx="50673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6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1417638"/>
            <a:ext cx="10554574" cy="3636511"/>
          </a:xfrm>
        </p:spPr>
        <p:txBody>
          <a:bodyPr/>
          <a:lstStyle/>
          <a:p>
            <a:r>
              <a:rPr lang="en-IN" dirty="0"/>
              <a:t>RSA algorithm is a public (</a:t>
            </a:r>
            <a:r>
              <a:rPr lang="en-IN" dirty="0" smtClean="0"/>
              <a:t>asymmetric) key </a:t>
            </a:r>
            <a:r>
              <a:rPr lang="en-IN" dirty="0"/>
              <a:t>encryption </a:t>
            </a:r>
            <a:r>
              <a:rPr lang="en-IN" dirty="0" smtClean="0"/>
              <a:t>technique. </a:t>
            </a:r>
          </a:p>
          <a:p>
            <a:r>
              <a:rPr lang="en-IN" dirty="0"/>
              <a:t>Asymmetric actually means that it works on two different </a:t>
            </a:r>
            <a:r>
              <a:rPr lang="en-IN" dirty="0" smtClean="0"/>
              <a:t>keys                                       (</a:t>
            </a:r>
            <a:r>
              <a:rPr lang="en-IN" dirty="0"/>
              <a:t>Public Key and </a:t>
            </a:r>
            <a:r>
              <a:rPr lang="en-IN" dirty="0" err="1" smtClean="0"/>
              <a:t>PrivateKey</a:t>
            </a:r>
            <a:r>
              <a:rPr lang="en-IN" dirty="0" smtClean="0"/>
              <a:t>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429" y="3726768"/>
            <a:ext cx="1119324" cy="1425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140" y="3726768"/>
            <a:ext cx="1119324" cy="14252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9914" y="5363942"/>
            <a:ext cx="152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Public key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044408" y="5363942"/>
            <a:ext cx="141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Private key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4229100" y="4445000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Encrypt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0045700" y="4260334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Decrypt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72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781" y="1417638"/>
            <a:ext cx="10554574" cy="3636511"/>
          </a:xfrm>
        </p:spPr>
        <p:txBody>
          <a:bodyPr/>
          <a:lstStyle/>
          <a:p>
            <a:r>
              <a:rPr lang="en-IN" dirty="0"/>
              <a:t>The Public Key is given to everyone and Private key is kept private.</a:t>
            </a:r>
          </a:p>
          <a:p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91" y="3297466"/>
            <a:ext cx="1885134" cy="1756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689" y="3297466"/>
            <a:ext cx="1885134" cy="17566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1692" y="5531616"/>
            <a:ext cx="160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 have public key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085909" y="5531616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 have private key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48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Encryption </a:t>
            </a:r>
            <a:r>
              <a:rPr lang="en-IN" dirty="0" smtClean="0">
                <a:solidFill>
                  <a:schemeClr val="tx1"/>
                </a:solidFill>
              </a:rPr>
              <a:t>process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32" y="2090058"/>
            <a:ext cx="2423976" cy="2622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94" y="2063932"/>
            <a:ext cx="3172097" cy="3004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556" y="2063932"/>
            <a:ext cx="3448594" cy="30044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532" y="4598126"/>
            <a:ext cx="1865812" cy="194636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583680" y="3401105"/>
            <a:ext cx="15936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V="1">
            <a:off x="7244438" y="3566160"/>
            <a:ext cx="0" cy="1031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914709" y="3401105"/>
            <a:ext cx="15899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71768" y="4682455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Plain text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8448659" y="4682455"/>
            <a:ext cx="15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Cipher text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6578234" y="6265408"/>
            <a:ext cx="133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Public key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0554789" y="3031773"/>
            <a:ext cx="105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32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56" y="1493928"/>
            <a:ext cx="3172097" cy="3004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93" y="1493928"/>
            <a:ext cx="3448594" cy="300445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107577" y="2852465"/>
            <a:ext cx="15936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502" y="4303036"/>
            <a:ext cx="1865812" cy="194636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5885408" y="3271070"/>
            <a:ext cx="0" cy="1031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19204" y="5970318"/>
            <a:ext cx="148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Private key</a:t>
            </a:r>
            <a:endParaRPr lang="en-IN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IN" dirty="0" smtClean="0"/>
              <a:t>Decryption </a:t>
            </a:r>
            <a:r>
              <a:rPr lang="en-IN" dirty="0" smtClean="0">
                <a:solidFill>
                  <a:schemeClr val="tx1"/>
                </a:solidFill>
              </a:rPr>
              <a:t>process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67544" y="2852465"/>
            <a:ext cx="15899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02674" y="2481943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receive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290430" y="4090491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Plain text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430351" y="4094626"/>
            <a:ext cx="15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Cipher text</a:t>
            </a:r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576" y="1606166"/>
            <a:ext cx="2340424" cy="262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3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575" y="1264555"/>
            <a:ext cx="5505450" cy="5048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</a:t>
            </a:r>
            <a:r>
              <a:rPr lang="en-IN" dirty="0" smtClean="0">
                <a:solidFill>
                  <a:schemeClr val="tx1"/>
                </a:solidFill>
              </a:rPr>
              <a:t>Generation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Select p and q</a:t>
            </a:r>
          </a:p>
          <a:p>
            <a:r>
              <a:rPr lang="en-IN" dirty="0" smtClean="0"/>
              <a:t>P and q both prime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157" y="1530600"/>
            <a:ext cx="1737880" cy="2029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26" y="2009664"/>
            <a:ext cx="1443473" cy="1071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157" y="4378575"/>
            <a:ext cx="1592407" cy="2200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258" y="4765203"/>
            <a:ext cx="1248641" cy="14270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9400" y="774700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Step 1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08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575" y="1264555"/>
            <a:ext cx="5505450" cy="5048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</a:t>
            </a:r>
            <a:r>
              <a:rPr lang="en-IN" dirty="0" smtClean="0">
                <a:solidFill>
                  <a:schemeClr val="tx1"/>
                </a:solidFill>
              </a:rPr>
              <a:t>Generation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Calculate n= p × q</a:t>
            </a:r>
          </a:p>
          <a:p>
            <a:endParaRPr lang="en-I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79400" y="774700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Step 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98582" y="3271750"/>
            <a:ext cx="21691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= p × q</a:t>
            </a:r>
            <a:endParaRPr lang="en-US" sz="3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259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Wisp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402</TotalTime>
  <Words>506</Words>
  <Application>Microsoft Office PowerPoint</Application>
  <PresentationFormat>Widescreen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Blackadder ITC</vt:lpstr>
      <vt:lpstr>Cambria Math</vt:lpstr>
      <vt:lpstr>Century Gothic</vt:lpstr>
      <vt:lpstr>OCR A Extended</vt:lpstr>
      <vt:lpstr>Orator Std</vt:lpstr>
      <vt:lpstr>Wingdings</vt:lpstr>
      <vt:lpstr>Wingdings 3</vt:lpstr>
      <vt:lpstr>Wisp</vt:lpstr>
      <vt:lpstr>RSA Algorithm</vt:lpstr>
      <vt:lpstr>PowerPoint Presentation</vt:lpstr>
      <vt:lpstr>PowerPoint Presentation</vt:lpstr>
      <vt:lpstr>PowerPoint Presentation</vt:lpstr>
      <vt:lpstr>PowerPoint Presentation</vt:lpstr>
      <vt:lpstr>Encryption process</vt:lpstr>
      <vt:lpstr>Decryption process</vt:lpstr>
      <vt:lpstr>Key Generation…</vt:lpstr>
      <vt:lpstr>Key Generation…</vt:lpstr>
      <vt:lpstr>Key Generation…</vt:lpstr>
      <vt:lpstr>Key Generation…</vt:lpstr>
      <vt:lpstr>Key Generation…</vt:lpstr>
      <vt:lpstr>Key Generation…</vt:lpstr>
      <vt:lpstr> Encrypton &amp; Decryption</vt:lpstr>
      <vt:lpstr>Example</vt:lpstr>
      <vt:lpstr>Encryption &amp; Decryption process</vt:lpstr>
      <vt:lpstr>The security</vt:lpstr>
      <vt:lpstr>use</vt:lpstr>
      <vt:lpstr>Thank you 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JOBIN.J JOBIN.J</dc:creator>
  <cp:lastModifiedBy>Jobin</cp:lastModifiedBy>
  <cp:revision>54</cp:revision>
  <dcterms:created xsi:type="dcterms:W3CDTF">2020-03-27T14:26:23Z</dcterms:created>
  <dcterms:modified xsi:type="dcterms:W3CDTF">2020-03-28T11:37:17Z</dcterms:modified>
</cp:coreProperties>
</file>