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9" r:id="rId3"/>
    <p:sldId id="293" r:id="rId4"/>
    <p:sldId id="294" r:id="rId5"/>
    <p:sldId id="295" r:id="rId6"/>
    <p:sldId id="296" r:id="rId7"/>
    <p:sldId id="297" r:id="rId8"/>
    <p:sldId id="298" r:id="rId9"/>
    <p:sldId id="299" r:id="rId10"/>
    <p:sldId id="300" r:id="rId11"/>
    <p:sldId id="301" r:id="rId12"/>
    <p:sldId id="302" r:id="rId13"/>
    <p:sldId id="303" r:id="rId14"/>
    <p:sldId id="304" r:id="rId15"/>
    <p:sldId id="281" r:id="rId16"/>
    <p:sldId id="282" r:id="rId17"/>
    <p:sldId id="257" r:id="rId18"/>
    <p:sldId id="283" r:id="rId19"/>
    <p:sldId id="284" r:id="rId20"/>
    <p:sldId id="285" r:id="rId21"/>
    <p:sldId id="286" r:id="rId22"/>
    <p:sldId id="287" r:id="rId23"/>
    <p:sldId id="288" r:id="rId24"/>
    <p:sldId id="289" r:id="rId25"/>
    <p:sldId id="290" r:id="rId26"/>
    <p:sldId id="262" r:id="rId27"/>
    <p:sldId id="263" r:id="rId28"/>
    <p:sldId id="265" r:id="rId29"/>
    <p:sldId id="266" r:id="rId30"/>
    <p:sldId id="258" r:id="rId31"/>
    <p:sldId id="259" r:id="rId32"/>
    <p:sldId id="267" r:id="rId33"/>
    <p:sldId id="268" r:id="rId34"/>
    <p:sldId id="269" r:id="rId35"/>
    <p:sldId id="270" r:id="rId36"/>
    <p:sldId id="272" r:id="rId37"/>
    <p:sldId id="274" r:id="rId38"/>
    <p:sldId id="271" r:id="rId39"/>
    <p:sldId id="275" r:id="rId40"/>
    <p:sldId id="276" r:id="rId41"/>
    <p:sldId id="277" r:id="rId42"/>
    <p:sldId id="278" r:id="rId43"/>
    <p:sldId id="291" r:id="rId44"/>
    <p:sldId id="292" r:id="rId45"/>
    <p:sldId id="305" r:id="rId46"/>
    <p:sldId id="306" r:id="rId47"/>
    <p:sldId id="307"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A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7959-A6FE-43A5-A07C-B7B0CF5FD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86A5A2-796D-4DD2-A6E7-7CB57FD30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6E57D7-188E-4300-9545-148A5B3904DD}"/>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5" name="Footer Placeholder 4">
            <a:extLst>
              <a:ext uri="{FF2B5EF4-FFF2-40B4-BE49-F238E27FC236}">
                <a16:creationId xmlns:a16="http://schemas.microsoft.com/office/drawing/2014/main" id="{C6E655A2-C828-4329-9F78-2619AD654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38708-BBA1-48A8-897A-250F9DF02779}"/>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171616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F7A5-D007-476A-8A54-1B11A202FB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8DEA2-27AD-471E-879D-CC7ED2B80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8F9FE-AA04-4D29-9E47-9C283AACB35C}"/>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5" name="Footer Placeholder 4">
            <a:extLst>
              <a:ext uri="{FF2B5EF4-FFF2-40B4-BE49-F238E27FC236}">
                <a16:creationId xmlns:a16="http://schemas.microsoft.com/office/drawing/2014/main" id="{52B62D76-F2AA-489C-85F2-9E681F96D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EA390-E822-47DE-92DC-7B6AD4A649C1}"/>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229665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A78AC-3008-40F1-97F2-D29B93A06F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6BE96B-76CA-4FE6-AD0F-0893DDB19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CA345-A137-4788-B4B2-8E32220A1EBF}"/>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5" name="Footer Placeholder 4">
            <a:extLst>
              <a:ext uri="{FF2B5EF4-FFF2-40B4-BE49-F238E27FC236}">
                <a16:creationId xmlns:a16="http://schemas.microsoft.com/office/drawing/2014/main" id="{4952B0FD-A076-45D8-BC6A-78B99C325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71516-CECF-4213-B8BD-FAFF5FCBBD54}"/>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426824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7E86-1CCE-4638-BFF4-352E6012B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4347F5-9858-4C6E-88A8-D3D38D6DB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A0462-B1E1-48C9-9D31-784EA1831BA7}"/>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5" name="Footer Placeholder 4">
            <a:extLst>
              <a:ext uri="{FF2B5EF4-FFF2-40B4-BE49-F238E27FC236}">
                <a16:creationId xmlns:a16="http://schemas.microsoft.com/office/drawing/2014/main" id="{794F09F7-B4BD-4CAC-A474-6D103D119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FD5B5-5005-462F-903F-47426E0D527E}"/>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30695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B188-CFEE-4E9D-879C-0322CAD9D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BA736A-6502-4DEC-A969-9E17A308F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C168C-679B-41D2-A854-CCB7CEE36D30}"/>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5" name="Footer Placeholder 4">
            <a:extLst>
              <a:ext uri="{FF2B5EF4-FFF2-40B4-BE49-F238E27FC236}">
                <a16:creationId xmlns:a16="http://schemas.microsoft.com/office/drawing/2014/main" id="{DAC6C542-A991-4414-BE8C-C9DA6BFB6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830E1-564F-434C-B3E0-9205B8205849}"/>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358308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E1E-AA73-4385-8F51-890083C7D1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F95DA1-2A14-4686-BD7B-78D8A13BB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00EA23-49FB-4BED-AB9D-7B12F0B5F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06F94E-2401-4C30-8A7A-208B73BF8A33}"/>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6" name="Footer Placeholder 5">
            <a:extLst>
              <a:ext uri="{FF2B5EF4-FFF2-40B4-BE49-F238E27FC236}">
                <a16:creationId xmlns:a16="http://schemas.microsoft.com/office/drawing/2014/main" id="{6A6FF392-17C3-47AE-A985-D1B705AFC6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DE2369-AB6F-436C-880E-2BCF8D780C98}"/>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161451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BB23-3FCB-45EF-B18D-45DF7B9574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783E2E-E332-4728-A130-AD8888677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7AC3C-984E-4F98-AFCF-C1F5B32F6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5D8C00-645F-45AC-A4F5-9840C8F7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C1362-43CB-4548-BA6E-6C7F114981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64B40-E363-4244-8B6F-5A8587E076D3}"/>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8" name="Footer Placeholder 7">
            <a:extLst>
              <a:ext uri="{FF2B5EF4-FFF2-40B4-BE49-F238E27FC236}">
                <a16:creationId xmlns:a16="http://schemas.microsoft.com/office/drawing/2014/main" id="{964FF631-5FBE-4A0D-A390-DB47749400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84C510-9EF5-4B3D-BF4A-0A03ECFFD474}"/>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203279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B85-B705-45C7-92E6-9B70F9509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82E031-52B7-45E1-86DC-D882F213B5C0}"/>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4" name="Footer Placeholder 3">
            <a:extLst>
              <a:ext uri="{FF2B5EF4-FFF2-40B4-BE49-F238E27FC236}">
                <a16:creationId xmlns:a16="http://schemas.microsoft.com/office/drawing/2014/main" id="{282CA0D4-8C06-450E-9B4D-B86F7FF895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8811C1-061D-4B32-BAC3-EE7E9853620F}"/>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103334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B55EC-A6F7-4A76-B0CC-26A418A26AA3}"/>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3" name="Footer Placeholder 2">
            <a:extLst>
              <a:ext uri="{FF2B5EF4-FFF2-40B4-BE49-F238E27FC236}">
                <a16:creationId xmlns:a16="http://schemas.microsoft.com/office/drawing/2014/main" id="{9550C2B9-6FA8-4892-895E-6184C0A893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47FB02-23F7-4278-9246-4CABF2DC6079}"/>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60362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D006-64FB-4A2A-90EA-2E29AA150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4C6A3F-DE3E-4B59-964C-F06EF66A9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37ACC3-E470-41D8-9166-2AC906E5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44D97-E62D-4FD1-A338-22662A022D25}"/>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6" name="Footer Placeholder 5">
            <a:extLst>
              <a:ext uri="{FF2B5EF4-FFF2-40B4-BE49-F238E27FC236}">
                <a16:creationId xmlns:a16="http://schemas.microsoft.com/office/drawing/2014/main" id="{4B4EAF9B-D196-457A-B041-91AA444B8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1E48BD-827E-4824-9D89-ABFB1088C8D9}"/>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16094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A689-F69E-4D8B-B767-7437D191E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C8A9E0-B476-4EA9-B8DF-9B6D5BB0C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8B456D-0A5E-4663-B1BC-52DEB0192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4F6AA-6DAB-4E3A-B63D-2FA36F7B61E7}"/>
              </a:ext>
            </a:extLst>
          </p:cNvPr>
          <p:cNvSpPr>
            <a:spLocks noGrp="1"/>
          </p:cNvSpPr>
          <p:nvPr>
            <p:ph type="dt" sz="half" idx="10"/>
          </p:nvPr>
        </p:nvSpPr>
        <p:spPr/>
        <p:txBody>
          <a:bodyPr/>
          <a:lstStyle/>
          <a:p>
            <a:fld id="{48A9BBB8-F834-4FDE-9502-76350EE6214D}" type="datetimeFigureOut">
              <a:rPr lang="en-IN" smtClean="0"/>
              <a:t>13-02-2022</a:t>
            </a:fld>
            <a:endParaRPr lang="en-IN"/>
          </a:p>
        </p:txBody>
      </p:sp>
      <p:sp>
        <p:nvSpPr>
          <p:cNvPr id="6" name="Footer Placeholder 5">
            <a:extLst>
              <a:ext uri="{FF2B5EF4-FFF2-40B4-BE49-F238E27FC236}">
                <a16:creationId xmlns:a16="http://schemas.microsoft.com/office/drawing/2014/main" id="{AB934D57-254B-4A08-9492-C81D2B6B7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EB0E6E-2D3D-42D9-B1BF-4DDE590677AE}"/>
              </a:ext>
            </a:extLst>
          </p:cNvPr>
          <p:cNvSpPr>
            <a:spLocks noGrp="1"/>
          </p:cNvSpPr>
          <p:nvPr>
            <p:ph type="sldNum" sz="quarter" idx="12"/>
          </p:nvPr>
        </p:nvSpPr>
        <p:spPr/>
        <p:txBody>
          <a:bodyPr/>
          <a:lstStyle/>
          <a:p>
            <a:fld id="{E0AC0E52-65EE-4D03-8815-9CCBFCBAE1C4}" type="slidenum">
              <a:rPr lang="en-IN" smtClean="0"/>
              <a:t>‹#›</a:t>
            </a:fld>
            <a:endParaRPr lang="en-IN"/>
          </a:p>
        </p:txBody>
      </p:sp>
    </p:spTree>
    <p:extLst>
      <p:ext uri="{BB962C8B-B14F-4D97-AF65-F5344CB8AC3E}">
        <p14:creationId xmlns:p14="http://schemas.microsoft.com/office/powerpoint/2010/main" val="161856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367F7-19F8-4EC4-93E5-6F5B4F0DF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20345-044F-447C-A709-CC5748F36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C0A2B-4F16-4A39-B631-B24A37E43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9BBB8-F834-4FDE-9502-76350EE6214D}" type="datetimeFigureOut">
              <a:rPr lang="en-IN" smtClean="0"/>
              <a:t>13-02-2022</a:t>
            </a:fld>
            <a:endParaRPr lang="en-IN"/>
          </a:p>
        </p:txBody>
      </p:sp>
      <p:sp>
        <p:nvSpPr>
          <p:cNvPr id="5" name="Footer Placeholder 4">
            <a:extLst>
              <a:ext uri="{FF2B5EF4-FFF2-40B4-BE49-F238E27FC236}">
                <a16:creationId xmlns:a16="http://schemas.microsoft.com/office/drawing/2014/main" id="{CDE66842-0854-4CCA-897F-3FA6C2C12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7EC416-E0A2-4CAF-8D90-454B541EE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C0E52-65EE-4D03-8815-9CCBFCBAE1C4}" type="slidenum">
              <a:rPr lang="en-IN" smtClean="0"/>
              <a:t>‹#›</a:t>
            </a:fld>
            <a:endParaRPr lang="en-IN"/>
          </a:p>
        </p:txBody>
      </p:sp>
    </p:spTree>
    <p:extLst>
      <p:ext uri="{BB962C8B-B14F-4D97-AF65-F5344CB8AC3E}">
        <p14:creationId xmlns:p14="http://schemas.microsoft.com/office/powerpoint/2010/main" val="35204489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hyperlink" Target="http://www.firewall.cx/cisco-technical-knowledgebase/cisco-routers/867-cisco-router-site-to-site-ipsec-vpn.html" TargetMode="Externa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hyperlink" Target="http://www.firewall.cx/cisco-technical-knowledgebase/cisco-routers/867-cisco-router-site-to-site-ipsec-vpn.html" TargetMode="Externa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388E-7EA3-4351-A438-0AF657C4EF42}"/>
              </a:ext>
            </a:extLst>
          </p:cNvPr>
          <p:cNvSpPr>
            <a:spLocks noGrp="1"/>
          </p:cNvSpPr>
          <p:nvPr>
            <p:ph type="ctrTitle"/>
          </p:nvPr>
        </p:nvSpPr>
        <p:spPr/>
        <p:txBody>
          <a:bodyPr/>
          <a:lstStyle/>
          <a:p>
            <a:r>
              <a:rPr lang="en-IN" dirty="0">
                <a:solidFill>
                  <a:srgbClr val="0070C0"/>
                </a:solidFill>
              </a:rPr>
              <a:t>Module 4</a:t>
            </a:r>
          </a:p>
        </p:txBody>
      </p:sp>
      <p:sp>
        <p:nvSpPr>
          <p:cNvPr id="3" name="Subtitle 2">
            <a:extLst>
              <a:ext uri="{FF2B5EF4-FFF2-40B4-BE49-F238E27FC236}">
                <a16:creationId xmlns:a16="http://schemas.microsoft.com/office/drawing/2014/main" id="{21EF18C0-05EA-4A9D-81CA-14D714B5485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0994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36121-8B5D-4099-BC08-45D88069BF08}"/>
              </a:ext>
            </a:extLst>
          </p:cNvPr>
          <p:cNvSpPr>
            <a:spLocks noGrp="1"/>
          </p:cNvSpPr>
          <p:nvPr>
            <p:ph idx="1"/>
          </p:nvPr>
        </p:nvSpPr>
        <p:spPr>
          <a:xfrm>
            <a:off x="838200" y="500513"/>
            <a:ext cx="10515600" cy="5784783"/>
          </a:xfrm>
        </p:spPr>
        <p:txBody>
          <a:bodyPr>
            <a:normAutofit fontScale="40000" lnSpcReduction="20000"/>
          </a:bodyPr>
          <a:lstStyle/>
          <a:p>
            <a:pPr marL="0" indent="0">
              <a:buNone/>
            </a:pPr>
            <a:endParaRPr lang="en-IN" dirty="0"/>
          </a:p>
          <a:p>
            <a:pPr marL="0" indent="0" algn="ctr">
              <a:buNone/>
            </a:pPr>
            <a:r>
              <a:rPr lang="en-US" sz="3800" b="1" u="sng" kern="0" dirty="0">
                <a:solidFill>
                  <a:srgbClr val="002060"/>
                </a:solidFill>
                <a:effectLst/>
                <a:latin typeface="Times New Roman" panose="02020603050405020304" pitchFamily="18" charset="0"/>
                <a:ea typeface="Times New Roman" panose="02020603050405020304" pitchFamily="18" charset="0"/>
              </a:rPr>
              <a:t>Compression</a:t>
            </a:r>
          </a:p>
          <a:p>
            <a:pPr marL="348615" marR="415290" indent="-285750" algn="just">
              <a:spcBef>
                <a:spcPts val="365"/>
              </a:spcBef>
              <a:spcAft>
                <a:spcPts val="0"/>
              </a:spcAft>
              <a:buFont typeface="Wingdings" panose="05000000000000000000" pitchFamily="2" charset="2"/>
              <a:buChar char="v"/>
            </a:pPr>
            <a:r>
              <a:rPr lang="en-US" sz="4500" dirty="0">
                <a:effectLst/>
                <a:latin typeface="Times New Roman" panose="02020603050405020304" pitchFamily="18" charset="0"/>
                <a:ea typeface="Times New Roman" panose="02020603050405020304" pitchFamily="18" charset="0"/>
              </a:rPr>
              <a:t>As a default, PGP compresses the message after applying the signature but before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encryption. This has the benefit of saving space both for e-mail transmission and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for file storage. The placement of the compression algorithm, indicated by Z for</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compression and Z-1 for decompression is critical: The signature is generated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before</a:t>
            </a:r>
            <a:r>
              <a:rPr lang="en-US" sz="4500" spc="-10"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compression for</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two reasons:</a:t>
            </a:r>
            <a:endParaRPr lang="en-IN" sz="4500" dirty="0">
              <a:effectLst/>
              <a:latin typeface="Times New Roman" panose="02020603050405020304" pitchFamily="18" charset="0"/>
              <a:ea typeface="Times New Roman" panose="02020603050405020304" pitchFamily="18" charset="0"/>
            </a:endParaRPr>
          </a:p>
          <a:p>
            <a:pPr marR="415925" lvl="0" algn="just">
              <a:spcAft>
                <a:spcPts val="0"/>
              </a:spcAft>
              <a:buSzPts val="1400"/>
              <a:buFont typeface="Wingdings" panose="05000000000000000000" pitchFamily="2" charset="2"/>
              <a:buChar char="v"/>
              <a:tabLst>
                <a:tab pos="440055" algn="l"/>
              </a:tabLst>
            </a:pPr>
            <a:r>
              <a:rPr lang="en-US" sz="4500" dirty="0">
                <a:effectLst/>
                <a:latin typeface="Times New Roman" panose="02020603050405020304" pitchFamily="18" charset="0"/>
                <a:ea typeface="Times New Roman" panose="02020603050405020304" pitchFamily="18" charset="0"/>
              </a:rPr>
              <a:t>It is preferable to sign an uncompressed message so that one can store only the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uncompressed message together with the signature for future verification If one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signed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compressed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document,</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then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it</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would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be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necessary</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either</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to</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store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compressed version of the message for later verification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or to</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recompress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the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message</a:t>
            </a:r>
            <a:r>
              <a:rPr lang="en-US" sz="4500" spc="-10"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when verification is required.</a:t>
            </a:r>
          </a:p>
          <a:p>
            <a:pPr marR="415925" algn="just">
              <a:buSzPts val="1400"/>
              <a:buFont typeface="Wingdings" panose="05000000000000000000" pitchFamily="2" charset="2"/>
              <a:buChar char="v"/>
              <a:tabLst>
                <a:tab pos="440055" algn="l"/>
              </a:tabLst>
            </a:pPr>
            <a:r>
              <a:rPr lang="en-US" sz="4500" dirty="0">
                <a:effectLst/>
                <a:latin typeface="Times New Roman" panose="02020603050405020304" pitchFamily="18" charset="0"/>
                <a:ea typeface="Times New Roman" panose="02020603050405020304" pitchFamily="18" charset="0"/>
              </a:rPr>
              <a:t>Even if one were willing to generate dynamically a recompressed message for</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verification, PGP‟s compression algorithm presents a difficulty. The algorithm is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not</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deterministic;</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various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implementations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of</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the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algorithm</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achieve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different</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tradeoffs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in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running</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speed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versus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compression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ratio</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and,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as</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result,</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produce</a:t>
            </a:r>
            <a:r>
              <a:rPr lang="en-US" sz="4500" spc="-33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different compressed forms. However, these different compression algorithms are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interoperable because any version of the algorithm can correctly decompress the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output</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of</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any</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other</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version.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Applying</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the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hash</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function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and</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signature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after</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compression would constrain all PGP implementations to the same version of the</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compression</a:t>
            </a:r>
            <a:r>
              <a:rPr lang="en-US" sz="4500" spc="-5" dirty="0">
                <a:effectLst/>
                <a:latin typeface="Times New Roman" panose="02020603050405020304" pitchFamily="18" charset="0"/>
                <a:ea typeface="Times New Roman" panose="02020603050405020304" pitchFamily="18" charset="0"/>
              </a:rPr>
              <a:t> </a:t>
            </a:r>
            <a:r>
              <a:rPr lang="en-US" sz="4500" dirty="0">
                <a:effectLst/>
                <a:latin typeface="Times New Roman" panose="02020603050405020304" pitchFamily="18" charset="0"/>
                <a:ea typeface="Times New Roman" panose="02020603050405020304" pitchFamily="18" charset="0"/>
              </a:rPr>
              <a:t>algorithm</a:t>
            </a:r>
            <a:r>
              <a:rPr lang="en-US" sz="3200" dirty="0">
                <a:effectLst/>
                <a:latin typeface="Times New Roman" panose="02020603050405020304" pitchFamily="18" charset="0"/>
                <a:ea typeface="Times New Roman" panose="02020603050405020304" pitchFamily="18" charset="0"/>
              </a:rPr>
              <a:t>.</a:t>
            </a:r>
          </a:p>
          <a:p>
            <a:pPr marL="0" marR="415925" indent="0" algn="ctr">
              <a:buSzPts val="1400"/>
              <a:buNone/>
              <a:tabLst>
                <a:tab pos="440055" algn="l"/>
              </a:tabLst>
            </a:pPr>
            <a:r>
              <a:rPr lang="en-IN" sz="4400" dirty="0">
                <a:effectLst/>
                <a:latin typeface="Times New Roman" panose="02020603050405020304" pitchFamily="18" charset="0"/>
                <a:ea typeface="Times New Roman" panose="02020603050405020304" pitchFamily="18" charset="0"/>
              </a:rPr>
              <a:t>                  </a:t>
            </a:r>
            <a:r>
              <a:rPr lang="en-US" sz="4400" b="1" u="sng" kern="0" dirty="0">
                <a:solidFill>
                  <a:srgbClr val="002060"/>
                </a:solidFill>
                <a:effectLst/>
                <a:latin typeface="Times New Roman" panose="02020603050405020304" pitchFamily="18" charset="0"/>
                <a:ea typeface="Times New Roman" panose="02020603050405020304" pitchFamily="18" charset="0"/>
              </a:rPr>
              <a:t>E-mail</a:t>
            </a:r>
            <a:r>
              <a:rPr lang="en-US" sz="4400" b="1" u="sng" kern="0" spc="-20" dirty="0">
                <a:solidFill>
                  <a:srgbClr val="002060"/>
                </a:solidFill>
                <a:effectLst/>
                <a:latin typeface="Times New Roman" panose="02020603050405020304" pitchFamily="18" charset="0"/>
                <a:ea typeface="Times New Roman" panose="02020603050405020304" pitchFamily="18" charset="0"/>
              </a:rPr>
              <a:t> </a:t>
            </a:r>
            <a:r>
              <a:rPr lang="en-US" sz="4400" b="1" u="sng" kern="0" dirty="0">
                <a:solidFill>
                  <a:srgbClr val="002060"/>
                </a:solidFill>
                <a:effectLst/>
                <a:latin typeface="Times New Roman" panose="02020603050405020304" pitchFamily="18" charset="0"/>
                <a:ea typeface="Times New Roman" panose="02020603050405020304" pitchFamily="18" charset="0"/>
              </a:rPr>
              <a:t>Compatibility</a:t>
            </a:r>
          </a:p>
          <a:p>
            <a:pPr marL="0" marR="415925" indent="0" algn="ctr">
              <a:buSzPts val="1400"/>
              <a:buNone/>
              <a:tabLst>
                <a:tab pos="440055" algn="l"/>
              </a:tabLst>
            </a:pPr>
            <a:r>
              <a:rPr lang="en-US" sz="3800" b="1" dirty="0">
                <a:effectLst/>
                <a:latin typeface="Times New Roman" panose="02020603050405020304" pitchFamily="18" charset="0"/>
                <a:ea typeface="Times New Roman" panose="02020603050405020304" pitchFamily="18" charset="0"/>
              </a:rPr>
              <a:t>When PGP </a:t>
            </a:r>
            <a:r>
              <a:rPr lang="en-US" sz="3800" dirty="0">
                <a:effectLst/>
                <a:latin typeface="Times New Roman" panose="02020603050405020304" pitchFamily="18" charset="0"/>
                <a:ea typeface="Times New Roman" panose="02020603050405020304" pitchFamily="18" charset="0"/>
              </a:rPr>
              <a:t>is used, at least part of the block to be transmitted is encrypted. If only</a:t>
            </a:r>
            <a:r>
              <a:rPr lang="en-US" sz="3800" spc="-33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the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signature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service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is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used,</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then</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the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message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digest</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is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encrypted</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(with</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the</a:t>
            </a:r>
            <a:r>
              <a:rPr lang="en-US" sz="3800" spc="5" dirty="0">
                <a:effectLst/>
                <a:latin typeface="Times New Roman" panose="02020603050405020304" pitchFamily="18" charset="0"/>
                <a:ea typeface="Times New Roman" panose="02020603050405020304" pitchFamily="18" charset="0"/>
              </a:rPr>
              <a:t> </a:t>
            </a:r>
            <a:r>
              <a:rPr lang="en-US" sz="3800" dirty="0" err="1">
                <a:effectLst/>
                <a:latin typeface="Times New Roman" panose="02020603050405020304" pitchFamily="18" charset="0"/>
                <a:ea typeface="Times New Roman" panose="02020603050405020304" pitchFamily="18" charset="0"/>
              </a:rPr>
              <a:t>sender‟s</a:t>
            </a:r>
            <a:r>
              <a:rPr lang="en-US" sz="3800" dirty="0">
                <a:effectLst/>
                <a:latin typeface="Times New Roman" panose="02020603050405020304" pitchFamily="18" charset="0"/>
                <a:ea typeface="Times New Roman" panose="02020603050405020304" pitchFamily="18" charset="0"/>
              </a:rPr>
              <a:t> private key). If the confidentiality service is used, the signatures message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plus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signature</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(if</a:t>
            </a:r>
            <a:r>
              <a:rPr lang="en-US" sz="3800" spc="-2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present)</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are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encrypted</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(with</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one-time</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symmetric</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key).</a:t>
            </a:r>
            <a:endParaRPr lang="en-IN" sz="3800" dirty="0">
              <a:effectLst/>
              <a:latin typeface="Times New Roman" panose="02020603050405020304" pitchFamily="18" charset="0"/>
              <a:ea typeface="Times New Roman" panose="02020603050405020304" pitchFamily="18" charset="0"/>
            </a:endParaRPr>
          </a:p>
          <a:p>
            <a:pPr marL="0" marR="415925" indent="0" algn="ctr">
              <a:buSzPts val="1400"/>
              <a:buNone/>
              <a:tabLst>
                <a:tab pos="440055" algn="l"/>
              </a:tabLst>
            </a:pPr>
            <a:endParaRPr lang="en-IN" sz="3800" b="1" u="sng" kern="0" dirty="0">
              <a:solidFill>
                <a:srgbClr val="002060"/>
              </a:solidFill>
              <a:effectLst/>
              <a:latin typeface="Times New Roman" panose="02020603050405020304" pitchFamily="18" charset="0"/>
              <a:ea typeface="Times New Roman" panose="02020603050405020304" pitchFamily="18" charset="0"/>
            </a:endParaRPr>
          </a:p>
          <a:p>
            <a:pPr marL="0" marR="415925" indent="0" algn="just">
              <a:buSzPts val="1400"/>
              <a:buNone/>
              <a:tabLst>
                <a:tab pos="440055" algn="l"/>
              </a:tabLst>
            </a:pPr>
            <a:endParaRPr lang="en-IN" sz="1800" dirty="0">
              <a:effectLst/>
              <a:latin typeface="Times New Roman" panose="02020603050405020304" pitchFamily="18" charset="0"/>
              <a:ea typeface="Times New Roman" panose="02020603050405020304" pitchFamily="18" charset="0"/>
            </a:endParaRPr>
          </a:p>
          <a:p>
            <a:pPr marL="342900" marR="415925" lvl="0" indent="-342900" algn="just">
              <a:spcAft>
                <a:spcPts val="0"/>
              </a:spcAft>
              <a:buSzPts val="1400"/>
              <a:buFont typeface="Times New Roman" panose="02020603050405020304" pitchFamily="18" charset="0"/>
              <a:buChar char="o"/>
              <a:tabLst>
                <a:tab pos="440055"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spcBef>
                <a:spcPts val="5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b="1" u="sng" kern="0" dirty="0">
              <a:solidFill>
                <a:srgbClr val="002060"/>
              </a:solidFill>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3104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F8CC-93EB-4E0D-AC2A-C0649BC7AEE9}"/>
              </a:ext>
            </a:extLst>
          </p:cNvPr>
          <p:cNvSpPr>
            <a:spLocks noGrp="1"/>
          </p:cNvSpPr>
          <p:nvPr>
            <p:ph type="title"/>
          </p:nvPr>
        </p:nvSpPr>
        <p:spPr>
          <a:xfrm>
            <a:off x="838200" y="365125"/>
            <a:ext cx="10515600" cy="838033"/>
          </a:xfrm>
        </p:spPr>
        <p:txBody>
          <a:bodyPr>
            <a:normAutofit fontScale="90000"/>
          </a:bodyPr>
          <a:lstStyle/>
          <a:p>
            <a:pPr algn="ctr"/>
            <a:br>
              <a:rPr lang="en-US" sz="2700" b="1" kern="0" dirty="0">
                <a:solidFill>
                  <a:srgbClr val="002060"/>
                </a:solidFill>
                <a:effectLst/>
                <a:latin typeface="Times New Roman" panose="02020603050405020304" pitchFamily="18" charset="0"/>
                <a:ea typeface="Times New Roman" panose="02020603050405020304" pitchFamily="18" charset="0"/>
              </a:rPr>
            </a:br>
            <a:r>
              <a:rPr lang="en-US" sz="2700" b="1" kern="0" dirty="0">
                <a:solidFill>
                  <a:srgbClr val="002060"/>
                </a:solidFill>
                <a:effectLst/>
                <a:latin typeface="Times New Roman" panose="02020603050405020304" pitchFamily="18" charset="0"/>
                <a:ea typeface="Times New Roman" panose="02020603050405020304" pitchFamily="18" charset="0"/>
              </a:rPr>
              <a:t>S/MIME</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775B9E9-6215-414D-8E98-AFAB396EBB44}"/>
              </a:ext>
            </a:extLst>
          </p:cNvPr>
          <p:cNvSpPr>
            <a:spLocks noGrp="1"/>
          </p:cNvSpPr>
          <p:nvPr>
            <p:ph idx="1"/>
          </p:nvPr>
        </p:nvSpPr>
        <p:spPr>
          <a:xfrm>
            <a:off x="838200" y="1203158"/>
            <a:ext cx="10515600" cy="4973805"/>
          </a:xfrm>
        </p:spPr>
        <p:txBody>
          <a:bodyPr/>
          <a:lstStyle/>
          <a:p>
            <a:pPr marL="63500" marR="416560" indent="0" algn="just">
              <a:spcAft>
                <a:spcPts val="0"/>
              </a:spcAft>
              <a:buNone/>
            </a:pPr>
            <a:r>
              <a:rPr lang="en-US" sz="1800" dirty="0">
                <a:effectLst/>
                <a:latin typeface="Times New Roman" panose="02020603050405020304" pitchFamily="18" charset="0"/>
                <a:ea typeface="Times New Roman" panose="02020603050405020304" pitchFamily="18" charset="0"/>
              </a:rPr>
              <a:t>Secure/Multipurpose Internet Mail Extension is an e-mail security standard. PGP is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for personal e-mail security and S/MIME is for commercial purpose. The five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fields defined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MIME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follows:</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MIME-Version: </a:t>
            </a:r>
            <a:r>
              <a:rPr lang="en-US" sz="1800" dirty="0">
                <a:effectLst/>
                <a:latin typeface="Times New Roman" panose="02020603050405020304" pitchFamily="18" charset="0"/>
                <a:ea typeface="Times New Roman" panose="02020603050405020304" pitchFamily="18" charset="0"/>
              </a:rPr>
              <a:t>Must have the parameter value 1.0. This field indicates that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conforms 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RFCs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2045 and 2046.</a:t>
            </a:r>
          </a:p>
          <a:p>
            <a:pPr marL="349250" marR="417195" indent="-285750" algn="just">
              <a:spcBef>
                <a:spcPts val="365"/>
              </a:spcBef>
              <a:spcAft>
                <a:spcPts val="0"/>
              </a:spcAft>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Content-Type: </a:t>
            </a:r>
            <a:r>
              <a:rPr lang="en-US" sz="1800" dirty="0">
                <a:effectLst/>
                <a:latin typeface="Times New Roman" panose="02020603050405020304" pitchFamily="18" charset="0"/>
                <a:ea typeface="Times New Roman" panose="02020603050405020304" pitchFamily="18" charset="0"/>
              </a:rPr>
              <a:t>Describes the data contained in the body with sufficient detail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receiving user agent can pick an appropriate agent or mechanism to represent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otherwise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deal 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appropriate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manner.</a:t>
            </a:r>
            <a:endParaRPr lang="en-IN"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9250" marR="416560" indent="-285750" algn="just">
              <a:spcAft>
                <a:spcPts val="0"/>
              </a:spcAft>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Content-Transfer-Encoding: </a:t>
            </a:r>
            <a:r>
              <a:rPr lang="en-US" sz="1800" dirty="0">
                <a:effectLst/>
                <a:latin typeface="Times New Roman" panose="02020603050405020304" pitchFamily="18" charset="0"/>
                <a:ea typeface="Times New Roman" panose="02020603050405020304" pitchFamily="18" charset="0"/>
              </a:rPr>
              <a:t>Indicates the type of transformation that has 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to represent the body of the message in a way that is acceptable for mail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transport</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endParaRPr lang="en-IN" sz="1800" dirty="0">
              <a:effectLst/>
              <a:latin typeface="Times New Roman" panose="02020603050405020304" pitchFamily="18" charset="0"/>
              <a:ea typeface="Times New Roman" panose="02020603050405020304" pitchFamily="18" charset="0"/>
            </a:endParaRPr>
          </a:p>
          <a:p>
            <a:pPr marL="393065" indent="-285750" algn="just">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Content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ID</a:t>
            </a:r>
            <a:r>
              <a:rPr lang="en-US" sz="1800" b="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entities uniquely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multiple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contexts.</a:t>
            </a:r>
          </a:p>
          <a:p>
            <a:pPr marL="107315" indent="0" algn="just">
              <a:buNone/>
            </a:pPr>
            <a:endParaRPr lang="en-IN" sz="1800" dirty="0">
              <a:effectLst/>
              <a:latin typeface="Times New Roman" panose="02020603050405020304" pitchFamily="18" charset="0"/>
              <a:ea typeface="Times New Roman" panose="02020603050405020304" pitchFamily="18" charset="0"/>
            </a:endParaRPr>
          </a:p>
          <a:p>
            <a:pPr>
              <a:spcBef>
                <a:spcPts val="4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Content</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–Description</a:t>
            </a:r>
            <a:r>
              <a:rPr lang="en-US" sz="1800" b="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description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body.</a:t>
            </a:r>
            <a:endParaRPr lang="en-IN" sz="1800" dirty="0">
              <a:effectLst/>
              <a:latin typeface="Times New Roman" panose="02020603050405020304" pitchFamily="18" charset="0"/>
              <a:ea typeface="Times New Roman" panose="02020603050405020304" pitchFamily="18" charset="0"/>
            </a:endParaRPr>
          </a:p>
          <a:p>
            <a:pPr marL="0" indent="0">
              <a:spcBef>
                <a:spcPts val="55"/>
              </a:spcBef>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5464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28DE0-5B99-4B2A-B44F-BAFA904E96FE}"/>
              </a:ext>
            </a:extLst>
          </p:cNvPr>
          <p:cNvSpPr>
            <a:spLocks noGrp="1"/>
          </p:cNvSpPr>
          <p:nvPr>
            <p:ph idx="1"/>
          </p:nvPr>
        </p:nvSpPr>
        <p:spPr>
          <a:xfrm>
            <a:off x="838200" y="616017"/>
            <a:ext cx="10515600" cy="5560946"/>
          </a:xfrm>
        </p:spPr>
        <p:txBody>
          <a:bodyPr/>
          <a:lstStyle/>
          <a:p>
            <a:pPr marL="0" indent="0" algn="ctr">
              <a:buNone/>
            </a:pPr>
            <a:r>
              <a:rPr lang="en-US" sz="1800" b="1" u="sng" kern="0" dirty="0">
                <a:solidFill>
                  <a:srgbClr val="7030A0"/>
                </a:solidFill>
                <a:effectLst/>
                <a:latin typeface="Times New Roman" panose="02020603050405020304" pitchFamily="18" charset="0"/>
                <a:ea typeface="Times New Roman" panose="02020603050405020304" pitchFamily="18" charset="0"/>
              </a:rPr>
              <a:t>S/MIME</a:t>
            </a:r>
            <a:r>
              <a:rPr lang="en-US" sz="1800" b="1" u="sng" kern="0" spc="-25" dirty="0">
                <a:solidFill>
                  <a:srgbClr val="7030A0"/>
                </a:solidFill>
                <a:effectLst/>
                <a:latin typeface="Times New Roman" panose="02020603050405020304" pitchFamily="18" charset="0"/>
                <a:ea typeface="Times New Roman" panose="02020603050405020304" pitchFamily="18" charset="0"/>
              </a:rPr>
              <a:t> </a:t>
            </a:r>
            <a:r>
              <a:rPr lang="en-US" sz="1800" b="1" u="sng" kern="0" dirty="0">
                <a:solidFill>
                  <a:srgbClr val="7030A0"/>
                </a:solidFill>
                <a:effectLst/>
                <a:latin typeface="Times New Roman" panose="02020603050405020304" pitchFamily="18" charset="0"/>
                <a:ea typeface="Times New Roman" panose="02020603050405020304" pitchFamily="18" charset="0"/>
              </a:rPr>
              <a:t>Functionality:</a:t>
            </a:r>
            <a:endParaRPr lang="en-IN" sz="1800" b="1" u="sng" kern="0" dirty="0">
              <a:solidFill>
                <a:srgbClr val="7030A0"/>
              </a:solidFill>
              <a:effectLst/>
              <a:latin typeface="Times New Roman" panose="02020603050405020304" pitchFamily="18" charset="0"/>
              <a:ea typeface="Times New Roman" panose="02020603050405020304" pitchFamily="18" charset="0"/>
            </a:endParaRPr>
          </a:p>
          <a:p>
            <a:pPr marL="107315" indent="0" algn="just">
              <a:spcBef>
                <a:spcPts val="445"/>
              </a:spcBef>
              <a:spcAft>
                <a:spcPts val="0"/>
              </a:spcAft>
              <a:buNone/>
            </a:pPr>
            <a:r>
              <a:rPr lang="en-US" sz="1800" dirty="0">
                <a:solidFill>
                  <a:srgbClr val="7030A0"/>
                </a:solidFill>
                <a:effectLst/>
                <a:latin typeface="Times New Roman" panose="02020603050405020304" pitchFamily="18" charset="0"/>
                <a:ea typeface="Times New Roman" panose="02020603050405020304" pitchFamily="18" charset="0"/>
              </a:rPr>
              <a:t>S/MIME</a:t>
            </a:r>
            <a:r>
              <a:rPr lang="en-US" sz="1800" spc="-30" dirty="0">
                <a:solidFill>
                  <a:srgbClr val="7030A0"/>
                </a:solidFill>
                <a:effectLst/>
                <a:latin typeface="Times New Roman" panose="02020603050405020304" pitchFamily="18" charset="0"/>
                <a:ea typeface="Times New Roman" panose="02020603050405020304" pitchFamily="18" charset="0"/>
              </a:rPr>
              <a:t> </a:t>
            </a:r>
            <a:r>
              <a:rPr lang="en-US" sz="1800" dirty="0">
                <a:solidFill>
                  <a:srgbClr val="7030A0"/>
                </a:solidFill>
                <a:effectLst/>
                <a:latin typeface="Times New Roman" panose="02020603050405020304" pitchFamily="18" charset="0"/>
                <a:ea typeface="Times New Roman" panose="02020603050405020304" pitchFamily="18" charset="0"/>
              </a:rPr>
              <a:t>provides</a:t>
            </a:r>
            <a:r>
              <a:rPr lang="en-US" sz="1800" spc="-15" dirty="0">
                <a:solidFill>
                  <a:srgbClr val="7030A0"/>
                </a:solidFill>
                <a:effectLst/>
                <a:latin typeface="Times New Roman" panose="02020603050405020304" pitchFamily="18" charset="0"/>
                <a:ea typeface="Times New Roman" panose="02020603050405020304" pitchFamily="18" charset="0"/>
              </a:rPr>
              <a:t> </a:t>
            </a:r>
            <a:r>
              <a:rPr lang="en-US" sz="1800" dirty="0">
                <a:solidFill>
                  <a:srgbClr val="7030A0"/>
                </a:solidFill>
                <a:effectLst/>
                <a:latin typeface="Times New Roman" panose="02020603050405020304" pitchFamily="18" charset="0"/>
                <a:ea typeface="Times New Roman" panose="02020603050405020304" pitchFamily="18" charset="0"/>
              </a:rPr>
              <a:t>the</a:t>
            </a:r>
            <a:r>
              <a:rPr lang="en-US" sz="1800" spc="-25" dirty="0">
                <a:solidFill>
                  <a:srgbClr val="7030A0"/>
                </a:solidFill>
                <a:effectLst/>
                <a:latin typeface="Times New Roman" panose="02020603050405020304" pitchFamily="18" charset="0"/>
                <a:ea typeface="Times New Roman" panose="02020603050405020304" pitchFamily="18" charset="0"/>
              </a:rPr>
              <a:t> </a:t>
            </a:r>
            <a:r>
              <a:rPr lang="en-US" sz="1800" dirty="0">
                <a:solidFill>
                  <a:srgbClr val="7030A0"/>
                </a:solidFill>
                <a:effectLst/>
                <a:latin typeface="Times New Roman" panose="02020603050405020304" pitchFamily="18" charset="0"/>
                <a:ea typeface="Times New Roman" panose="02020603050405020304" pitchFamily="18" charset="0"/>
              </a:rPr>
              <a:t>following</a:t>
            </a:r>
            <a:r>
              <a:rPr lang="en-US" sz="1800" spc="-15" dirty="0">
                <a:solidFill>
                  <a:srgbClr val="7030A0"/>
                </a:solidFill>
                <a:effectLst/>
                <a:latin typeface="Times New Roman" panose="02020603050405020304" pitchFamily="18" charset="0"/>
                <a:ea typeface="Times New Roman" panose="02020603050405020304" pitchFamily="18" charset="0"/>
              </a:rPr>
              <a:t> </a:t>
            </a:r>
            <a:r>
              <a:rPr lang="en-US" sz="1800" dirty="0">
                <a:solidFill>
                  <a:srgbClr val="7030A0"/>
                </a:solidFill>
                <a:effectLst/>
                <a:latin typeface="Times New Roman" panose="02020603050405020304" pitchFamily="18" charset="0"/>
                <a:ea typeface="Times New Roman" panose="02020603050405020304" pitchFamily="18" charset="0"/>
              </a:rPr>
              <a:t>functions:</a:t>
            </a:r>
          </a:p>
          <a:p>
            <a:pPr marL="742950" marR="417830" lvl="1" indent="-285750" algn="just">
              <a:spcBef>
                <a:spcPts val="5"/>
              </a:spcBef>
              <a:spcAft>
                <a:spcPts val="0"/>
              </a:spcAft>
              <a:buSzPts val="1400"/>
              <a:buFont typeface="Times New Roman" panose="02020603050405020304" pitchFamily="18" charset="0"/>
              <a:buChar char="□"/>
              <a:tabLst>
                <a:tab pos="495300" algn="l"/>
              </a:tabLst>
            </a:pPr>
            <a:r>
              <a:rPr lang="en-US" sz="1800" dirty="0">
                <a:effectLst/>
                <a:latin typeface="Times New Roman" panose="02020603050405020304" pitchFamily="18" charset="0"/>
                <a:ea typeface="Times New Roman" panose="02020603050405020304" pitchFamily="18" charset="0"/>
              </a:rPr>
              <a:t>Enveloped data: This consists of encrypted content of any type and encrypted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keys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recipients.</a:t>
            </a:r>
            <a:endParaRPr lang="en-IN" sz="1800" dirty="0">
              <a:effectLst/>
              <a:latin typeface="Times New Roman" panose="02020603050405020304" pitchFamily="18" charset="0"/>
              <a:ea typeface="Times New Roman" panose="02020603050405020304" pitchFamily="18" charset="0"/>
            </a:endParaRPr>
          </a:p>
          <a:p>
            <a:pPr>
              <a:spcBef>
                <a:spcPts val="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42950" marR="415925" lvl="1" indent="-285750" algn="just">
              <a:spcBef>
                <a:spcPts val="5"/>
              </a:spcBef>
              <a:spcAft>
                <a:spcPts val="0"/>
              </a:spcAft>
              <a:buSzPts val="1400"/>
              <a:buFont typeface="Times New Roman" panose="02020603050405020304" pitchFamily="18" charset="0"/>
              <a:buChar char="□"/>
              <a:tabLst>
                <a:tab pos="492125" algn="l"/>
              </a:tabLst>
            </a:pPr>
            <a:r>
              <a:rPr lang="en-US" sz="1800" dirty="0">
                <a:effectLst/>
                <a:latin typeface="Times New Roman" panose="02020603050405020304" pitchFamily="18" charset="0"/>
                <a:ea typeface="Times New Roman" panose="02020603050405020304" pitchFamily="18" charset="0"/>
              </a:rPr>
              <a:t>Signed data: A digital signature is formed by taking the message digest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content</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encrypting</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private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signer.</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content plus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signature are then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base64</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encoding. A recipient</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S/MIME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capability.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42950" marR="415290" lvl="1" indent="-285750" algn="just">
              <a:spcAft>
                <a:spcPts val="0"/>
              </a:spcAft>
              <a:buSzPts val="1400"/>
              <a:buFont typeface="Times New Roman" panose="02020603050405020304" pitchFamily="18" charset="0"/>
              <a:buChar char="□"/>
              <a:tabLst>
                <a:tab pos="510540" algn="l"/>
              </a:tabLst>
            </a:pPr>
            <a:r>
              <a:rPr lang="en-US" sz="1800" dirty="0">
                <a:effectLst/>
                <a:latin typeface="Times New Roman" panose="02020603050405020304" pitchFamily="18" charset="0"/>
                <a:ea typeface="Times New Roman" panose="02020603050405020304" pitchFamily="18" charset="0"/>
              </a:rPr>
              <a:t>Clear-signed data: As with signed data, a digital signature of the content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formed. However, only the digital signature is encoded using base64. As a result,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recipients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capability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 Content,</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although</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cannot verify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signature.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42950" marR="415290" lvl="1" indent="-285750" algn="just">
              <a:spcAft>
                <a:spcPts val="0"/>
              </a:spcAft>
              <a:buSzPts val="1400"/>
              <a:buFont typeface="Times New Roman" panose="02020603050405020304" pitchFamily="18" charset="0"/>
              <a:buChar char="□"/>
              <a:tabLst>
                <a:tab pos="510540" algn="l"/>
              </a:tabLst>
            </a:pPr>
            <a:r>
              <a:rPr lang="en-US" sz="1800" dirty="0">
                <a:effectLst/>
                <a:latin typeface="Times New Roman" panose="02020603050405020304" pitchFamily="18" charset="0"/>
                <a:ea typeface="Times New Roman" panose="02020603050405020304" pitchFamily="18" charset="0"/>
              </a:rPr>
              <a:t>Signed and enveloped data: Signed-only and encrypted-only entities may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nested, so that encrypted data may be signed and signed data or clear-signed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encrypted.</a:t>
            </a:r>
            <a:endParaRPr lang="en-IN" sz="1800" dirty="0">
              <a:effectLst/>
              <a:latin typeface="Times New Roman" panose="02020603050405020304" pitchFamily="18" charset="0"/>
              <a:ea typeface="Times New Roman" panose="02020603050405020304" pitchFamily="18" charset="0"/>
            </a:endParaRPr>
          </a:p>
          <a:p>
            <a:pPr marL="107315" indent="0" algn="just">
              <a:spcBef>
                <a:spcPts val="445"/>
              </a:spcBef>
              <a:spcAft>
                <a:spcPts val="0"/>
              </a:spcAft>
              <a:buNone/>
            </a:pPr>
            <a:endParaRPr lang="en-IN" sz="1800" dirty="0">
              <a:solidFill>
                <a:srgbClr val="7030A0"/>
              </a:solidFill>
              <a:effectLst/>
              <a:latin typeface="Times New Roman" panose="02020603050405020304" pitchFamily="18" charset="0"/>
              <a:ea typeface="Times New Roman" panose="02020603050405020304" pitchFamily="18" charset="0"/>
            </a:endParaRPr>
          </a:p>
          <a:p>
            <a:pPr marL="0" indent="0">
              <a:spcBef>
                <a:spcPts val="50"/>
              </a:spcBef>
              <a:buNone/>
            </a:pPr>
            <a:endParaRPr lang="en-IN" sz="1800" dirty="0">
              <a:solidFill>
                <a:srgbClr val="7030A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4857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3F674-807E-45E8-BC58-88FD020337CA}"/>
              </a:ext>
            </a:extLst>
          </p:cNvPr>
          <p:cNvSpPr>
            <a:spLocks noGrp="1"/>
          </p:cNvSpPr>
          <p:nvPr>
            <p:ph idx="1"/>
          </p:nvPr>
        </p:nvSpPr>
        <p:spPr>
          <a:xfrm>
            <a:off x="838200" y="702644"/>
            <a:ext cx="10515600" cy="5474319"/>
          </a:xfrm>
        </p:spPr>
        <p:txBody>
          <a:bodyPr/>
          <a:lstStyle/>
          <a:p>
            <a:pPr marL="0" indent="0" algn="ctr">
              <a:buNone/>
            </a:pPr>
            <a:r>
              <a:rPr lang="en-US" sz="2000" b="1" kern="0" dirty="0">
                <a:solidFill>
                  <a:srgbClr val="7030A0"/>
                </a:solidFill>
                <a:effectLst/>
                <a:latin typeface="Times New Roman" panose="02020603050405020304" pitchFamily="18" charset="0"/>
                <a:ea typeface="Times New Roman" panose="02020603050405020304" pitchFamily="18" charset="0"/>
              </a:rPr>
              <a:t>S/MIME</a:t>
            </a:r>
            <a:r>
              <a:rPr lang="en-US" sz="2000" b="1" kern="0" spc="-15" dirty="0">
                <a:solidFill>
                  <a:srgbClr val="7030A0"/>
                </a:solidFill>
                <a:effectLst/>
                <a:latin typeface="Times New Roman" panose="02020603050405020304" pitchFamily="18" charset="0"/>
                <a:ea typeface="Times New Roman" panose="02020603050405020304" pitchFamily="18" charset="0"/>
              </a:rPr>
              <a:t> </a:t>
            </a:r>
            <a:r>
              <a:rPr lang="en-US" sz="2000" b="1" kern="0" dirty="0">
                <a:solidFill>
                  <a:srgbClr val="7030A0"/>
                </a:solidFill>
                <a:effectLst/>
                <a:latin typeface="Times New Roman" panose="02020603050405020304" pitchFamily="18" charset="0"/>
                <a:ea typeface="Times New Roman" panose="02020603050405020304" pitchFamily="18" charset="0"/>
              </a:rPr>
              <a:t>Messages</a:t>
            </a:r>
            <a:endParaRPr lang="en-IN" sz="2000" b="1" kern="0" dirty="0">
              <a:solidFill>
                <a:srgbClr val="7030A0"/>
              </a:solidFill>
              <a:effectLst/>
              <a:latin typeface="Times New Roman" panose="02020603050405020304" pitchFamily="18" charset="0"/>
              <a:ea typeface="Times New Roman" panose="02020603050405020304" pitchFamily="18" charset="0"/>
            </a:endParaRPr>
          </a:p>
          <a:p>
            <a:pPr marL="335915" algn="just">
              <a:lnSpc>
                <a:spcPts val="1600"/>
              </a:lnSpc>
            </a:pPr>
            <a:r>
              <a:rPr lang="en-US" sz="1800" dirty="0">
                <a:effectLst/>
                <a:latin typeface="Times New Roman" panose="02020603050405020304" pitchFamily="18" charset="0"/>
                <a:ea typeface="Times New Roman" panose="02020603050405020304" pitchFamily="18" charset="0"/>
              </a:rPr>
              <a:t>Securing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Entity</a:t>
            </a:r>
            <a:endParaRPr lang="en-IN" sz="1800" dirty="0">
              <a:effectLst/>
              <a:latin typeface="Times New Roman" panose="02020603050405020304" pitchFamily="18" charset="0"/>
              <a:ea typeface="Times New Roman" panose="02020603050405020304" pitchFamily="18" charset="0"/>
            </a:endParaRPr>
          </a:p>
          <a:p>
            <a:pPr marL="292100" marR="416560" algn="just"/>
            <a:r>
              <a:rPr lang="en-US" sz="1800" dirty="0">
                <a:effectLst/>
                <a:latin typeface="Times New Roman" panose="02020603050405020304" pitchFamily="18" charset="0"/>
                <a:ea typeface="Times New Roman" panose="02020603050405020304" pitchFamily="18" charset="0"/>
              </a:rPr>
              <a:t>S/MIME secures a MIME entity with a signature, encryption, or both. An entity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 be an entire message, or if the content type is multipart, then a MIME entity is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subparts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prepared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according</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rules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MIME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sage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preparation.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MIME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entity plus some security-related data such as algorithm identifiers and certificates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S/MIME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produce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 is</a:t>
            </a:r>
            <a:endParaRPr lang="en-IN" sz="1800" dirty="0">
              <a:effectLst/>
              <a:latin typeface="Times New Roman" panose="02020603050405020304" pitchFamily="18" charset="0"/>
              <a:ea typeface="Times New Roman" panose="02020603050405020304" pitchFamily="18" charset="0"/>
            </a:endParaRPr>
          </a:p>
          <a:p>
            <a:pPr marL="63500" marR="416560" indent="0" algn="ctr">
              <a:buNone/>
            </a:pPr>
            <a:r>
              <a:rPr lang="en-US" sz="2000" b="1" kern="0" dirty="0">
                <a:solidFill>
                  <a:srgbClr val="7030A0"/>
                </a:solidFill>
                <a:effectLst/>
                <a:latin typeface="Times New Roman" panose="02020603050405020304" pitchFamily="18" charset="0"/>
                <a:ea typeface="Times New Roman" panose="02020603050405020304" pitchFamily="18" charset="0"/>
              </a:rPr>
              <a:t>Enveloped</a:t>
            </a:r>
            <a:r>
              <a:rPr lang="en-US" sz="2000" b="1" kern="0" spc="-20" dirty="0">
                <a:solidFill>
                  <a:srgbClr val="7030A0"/>
                </a:solidFill>
                <a:effectLst/>
                <a:latin typeface="Times New Roman" panose="02020603050405020304" pitchFamily="18" charset="0"/>
                <a:ea typeface="Times New Roman" panose="02020603050405020304" pitchFamily="18" charset="0"/>
              </a:rPr>
              <a:t> </a:t>
            </a:r>
            <a:r>
              <a:rPr lang="en-US" sz="2000" b="1" kern="0" dirty="0">
                <a:solidFill>
                  <a:srgbClr val="7030A0"/>
                </a:solidFill>
                <a:effectLst/>
                <a:latin typeface="Times New Roman" panose="02020603050405020304" pitchFamily="18" charset="0"/>
                <a:ea typeface="Times New Roman" panose="02020603050405020304" pitchFamily="18" charset="0"/>
              </a:rPr>
              <a:t>Data</a:t>
            </a:r>
            <a:endParaRPr lang="en-IN" sz="2000" b="1" kern="0" dirty="0">
              <a:solidFill>
                <a:srgbClr val="7030A0"/>
              </a:solidFill>
              <a:effectLst/>
              <a:latin typeface="Times New Roman" panose="02020603050405020304" pitchFamily="18" charset="0"/>
              <a:ea typeface="Times New Roman" panose="02020603050405020304" pitchFamily="18" charset="0"/>
            </a:endParaRPr>
          </a:p>
          <a:p>
            <a:pPr marL="292100" marR="415925" indent="43815" algn="just">
              <a:spcAft>
                <a:spcPts val="0"/>
              </a:spcAft>
            </a:pPr>
            <a:r>
              <a:rPr lang="en-US" sz="1400" dirty="0">
                <a:effectLst/>
                <a:latin typeface="Times New Roman" panose="02020603050405020304" pitchFamily="18" charset="0"/>
                <a:ea typeface="Times New Roman" panose="02020603050405020304" pitchFamily="18" charset="0"/>
              </a:rPr>
              <a:t>An application lpkcs7-mime subtype is used for one of four categories of S/MIME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processing, each with a unique s/mime-type parameter. In all cases, the resulting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entity, referred to as an </a:t>
            </a:r>
            <a:r>
              <a:rPr lang="en-US" sz="1400" b="1" i="1" dirty="0">
                <a:effectLst/>
                <a:latin typeface="Times New Roman" panose="02020603050405020304" pitchFamily="18" charset="0"/>
                <a:ea typeface="Times New Roman" panose="02020603050405020304" pitchFamily="18" charset="0"/>
              </a:rPr>
              <a:t>object, </a:t>
            </a:r>
            <a:r>
              <a:rPr lang="en-US" sz="1400" dirty="0">
                <a:effectLst/>
                <a:latin typeface="Times New Roman" panose="02020603050405020304" pitchFamily="18" charset="0"/>
                <a:ea typeface="Times New Roman" panose="02020603050405020304" pitchFamily="18" charset="0"/>
              </a:rPr>
              <a:t>is represented in a form known as Basic. Encoding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Rules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which</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defined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ITU-T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Recommendation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X.209?</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3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format</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consists</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29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arbitrary</a:t>
            </a:r>
            <a:r>
              <a:rPr lang="en-US" sz="1400" spc="2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octet</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strings</a:t>
            </a:r>
            <a:r>
              <a:rPr lang="en-US" sz="1400" spc="29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therefore</a:t>
            </a:r>
            <a:r>
              <a:rPr lang="en-US" sz="1400" spc="29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binary</a:t>
            </a:r>
            <a:r>
              <a:rPr lang="en-US" sz="1400" spc="2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data.</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Such</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a:t>
            </a:r>
            <a:r>
              <a:rPr lang="en-US" sz="1400" spc="-3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object should be transfer encoded with base64 in the outer MIME message. 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steps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preparing an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enveloped Data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MIME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entity</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are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as follows.</a:t>
            </a:r>
            <a:endParaRPr lang="en-IN" sz="1400" dirty="0">
              <a:effectLst/>
              <a:latin typeface="Times New Roman" panose="02020603050405020304" pitchFamily="18" charset="0"/>
              <a:ea typeface="Times New Roman" panose="02020603050405020304" pitchFamily="18" charset="0"/>
            </a:endParaRPr>
          </a:p>
          <a:p>
            <a:pPr>
              <a:spcBef>
                <a:spcPts val="55"/>
              </a:spcBef>
            </a:pPr>
            <a:r>
              <a:rPr lang="en-US" sz="135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marR="418465" lvl="1" indent="-285750" algn="just">
              <a:spcAft>
                <a:spcPts val="0"/>
              </a:spcAft>
              <a:buSzPts val="1400"/>
              <a:buFont typeface="Times New Roman" panose="02020603050405020304" pitchFamily="18" charset="0"/>
              <a:buChar char="□"/>
              <a:tabLst>
                <a:tab pos="510540" algn="l"/>
              </a:tabLst>
            </a:pPr>
            <a:r>
              <a:rPr lang="en-US" sz="1400" dirty="0">
                <a:effectLst/>
                <a:latin typeface="Times New Roman" panose="02020603050405020304" pitchFamily="18" charset="0"/>
                <a:ea typeface="Times New Roman" panose="02020603050405020304" pitchFamily="18" charset="0"/>
              </a:rPr>
              <a:t>Generate a pseudorandom session key for a particular symmetric encryption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algorithm.</a:t>
            </a:r>
            <a:endParaRPr lang="en-IN" sz="1100" dirty="0">
              <a:effectLst/>
              <a:latin typeface="Times New Roman" panose="02020603050405020304" pitchFamily="18" charset="0"/>
              <a:ea typeface="Times New Roman" panose="02020603050405020304" pitchFamily="18" charset="0"/>
            </a:endParaRPr>
          </a:p>
          <a:p>
            <a:pPr>
              <a:spcBef>
                <a:spcPts val="50"/>
              </a:spcBef>
            </a:pPr>
            <a:r>
              <a:rPr lang="en-US" sz="135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r>
              <a:rPr lang="en-US" sz="1400" dirty="0">
                <a:effectLst/>
                <a:latin typeface="Times New Roman" panose="02020603050405020304" pitchFamily="18" charset="0"/>
                <a:ea typeface="Times New Roman" panose="02020603050405020304" pitchFamily="18" charset="0"/>
              </a:rPr>
              <a:t>For</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each recipient,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encrypt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session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key</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with</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recipient's public key</a:t>
            </a:r>
            <a:endParaRPr lang="en-IN" sz="1100" dirty="0">
              <a:effectLst/>
              <a:latin typeface="Times New Roman" panose="02020603050405020304" pitchFamily="18" charset="0"/>
              <a:ea typeface="Times New Roman" panose="02020603050405020304" pitchFamily="18" charset="0"/>
            </a:endParaRPr>
          </a:p>
          <a:p>
            <a:pPr>
              <a:spcBef>
                <a:spcPts val="5"/>
              </a:spcBef>
            </a:pPr>
            <a:r>
              <a:rPr lang="en-US" sz="1400" b="1"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marR="414655" lvl="1" indent="-285750" algn="just">
              <a:spcBef>
                <a:spcPts val="5"/>
              </a:spcBef>
              <a:spcAft>
                <a:spcPts val="0"/>
              </a:spcAft>
              <a:buSzPts val="1400"/>
              <a:buFont typeface="Times New Roman" panose="02020603050405020304" pitchFamily="18" charset="0"/>
              <a:buChar char="□"/>
              <a:tabLst>
                <a:tab pos="497205" algn="l"/>
              </a:tabLst>
            </a:pPr>
            <a:r>
              <a:rPr lang="en-US" sz="1400" dirty="0">
                <a:effectLst/>
                <a:latin typeface="Times New Roman" panose="02020603050405020304" pitchFamily="18" charset="0"/>
                <a:ea typeface="Times New Roman" panose="02020603050405020304" pitchFamily="18" charset="0"/>
              </a:rPr>
              <a:t>For each recipient, prepare a block known as Recipient Info that contains an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identifier of 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recipient's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public-key certificate an identifier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3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algorithm</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used</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 encrypt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session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key,</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encrypted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session key.</a:t>
            </a:r>
            <a:endParaRPr lang="en-IN" sz="1100" dirty="0">
              <a:effectLst/>
              <a:latin typeface="Times New Roman" panose="02020603050405020304" pitchFamily="18" charset="0"/>
              <a:ea typeface="Times New Roman" panose="02020603050405020304" pitchFamily="18" charset="0"/>
            </a:endParaRPr>
          </a:p>
          <a:p>
            <a:pPr>
              <a:spcBef>
                <a:spcPts val="45"/>
              </a:spcBef>
            </a:pPr>
            <a:r>
              <a:rPr lang="en-US" sz="135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r>
              <a:rPr lang="en-US" sz="1400" dirty="0">
                <a:effectLst/>
                <a:latin typeface="Times New Roman" panose="02020603050405020304" pitchFamily="18" charset="0"/>
                <a:ea typeface="Times New Roman" panose="02020603050405020304" pitchFamily="18" charset="0"/>
              </a:rPr>
              <a:t>Encrypt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message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content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with</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session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key.</a:t>
            </a:r>
            <a:endParaRPr lang="en-IN" sz="1100" dirty="0">
              <a:effectLst/>
              <a:latin typeface="Times New Roman" panose="02020603050405020304" pitchFamily="18" charset="0"/>
              <a:ea typeface="Times New Roman" panose="02020603050405020304" pitchFamily="18" charset="0"/>
            </a:endParaRPr>
          </a:p>
          <a:p>
            <a:pPr marL="63500" marR="416560" indent="0" algn="just">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5603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94650-60B1-46E4-A3A8-7CDE68B7C049}"/>
              </a:ext>
            </a:extLst>
          </p:cNvPr>
          <p:cNvSpPr>
            <a:spLocks noGrp="1"/>
          </p:cNvSpPr>
          <p:nvPr>
            <p:ph idx="1"/>
          </p:nvPr>
        </p:nvSpPr>
        <p:spPr>
          <a:xfrm>
            <a:off x="838200" y="981776"/>
            <a:ext cx="10515600" cy="5630779"/>
          </a:xfrm>
        </p:spPr>
        <p:txBody>
          <a:bodyPr>
            <a:normAutofit fontScale="92500" lnSpcReduction="10000"/>
          </a:bodyPr>
          <a:lstStyle/>
          <a:p>
            <a:pPr marL="0" indent="0" algn="ctr">
              <a:buNone/>
            </a:pPr>
            <a:r>
              <a:rPr lang="en-US" sz="1800" b="1" kern="0" dirty="0">
                <a:solidFill>
                  <a:srgbClr val="7030A0"/>
                </a:solidFill>
                <a:effectLst/>
                <a:latin typeface="Times New Roman" panose="02020603050405020304" pitchFamily="18" charset="0"/>
                <a:ea typeface="Times New Roman" panose="02020603050405020304" pitchFamily="18" charset="0"/>
              </a:rPr>
              <a:t>Signed</a:t>
            </a:r>
            <a:r>
              <a:rPr lang="en-US" sz="1800" b="1" kern="0" spc="-10" dirty="0">
                <a:solidFill>
                  <a:srgbClr val="7030A0"/>
                </a:solidFill>
                <a:effectLst/>
                <a:latin typeface="Times New Roman" panose="02020603050405020304" pitchFamily="18" charset="0"/>
                <a:ea typeface="Times New Roman" panose="02020603050405020304" pitchFamily="18" charset="0"/>
              </a:rPr>
              <a:t> </a:t>
            </a:r>
            <a:r>
              <a:rPr lang="en-US" sz="1800" b="1" kern="0" dirty="0">
                <a:solidFill>
                  <a:srgbClr val="7030A0"/>
                </a:solidFill>
                <a:effectLst/>
                <a:latin typeface="Times New Roman" panose="02020603050405020304" pitchFamily="18" charset="0"/>
                <a:ea typeface="Times New Roman" panose="02020603050405020304" pitchFamily="18" charset="0"/>
              </a:rPr>
              <a:t>Data</a:t>
            </a:r>
            <a:endParaRPr lang="en-IN" sz="1800" b="1" kern="0" dirty="0">
              <a:solidFill>
                <a:srgbClr val="7030A0"/>
              </a:solidFill>
              <a:effectLst/>
              <a:latin typeface="Times New Roman" panose="02020603050405020304" pitchFamily="18" charset="0"/>
              <a:ea typeface="Times New Roman" panose="02020603050405020304" pitchFamily="18" charset="0"/>
            </a:endParaRPr>
          </a:p>
          <a:p>
            <a:pPr marL="292100" marR="415925" algn="just">
              <a:spcAft>
                <a:spcPts val="0"/>
              </a:spcAft>
            </a:pPr>
            <a:r>
              <a:rPr lang="en-US" sz="1600" dirty="0">
                <a:effectLst/>
                <a:latin typeface="Times New Roman" panose="02020603050405020304" pitchFamily="18" charset="0"/>
                <a:ea typeface="Times New Roman" panose="02020603050405020304" pitchFamily="18" charset="0"/>
              </a:rPr>
              <a:t>The signed Data s/mime-type can actually be used with one or more signers. 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steps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preparing 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signed Data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MIME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entity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 follows:</a:t>
            </a:r>
            <a:endParaRPr lang="en-IN" sz="1600" dirty="0">
              <a:effectLst/>
              <a:latin typeface="Times New Roman" panose="02020603050405020304" pitchFamily="18" charset="0"/>
              <a:ea typeface="Times New Roman" panose="02020603050405020304" pitchFamily="18" charset="0"/>
            </a:endParaRPr>
          </a:p>
          <a:p>
            <a:pPr>
              <a:spcBef>
                <a:spcPts val="5"/>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spcAft>
                <a:spcPts val="0"/>
              </a:spcAft>
              <a:buSzPts val="1400"/>
              <a:buFont typeface="Times New Roman" panose="02020603050405020304" pitchFamily="18" charset="0"/>
              <a:buChar char="□"/>
              <a:tabLst>
                <a:tab pos="475615" algn="l"/>
              </a:tabLst>
            </a:pPr>
            <a:r>
              <a:rPr lang="en-US" sz="1600" dirty="0">
                <a:effectLst/>
                <a:latin typeface="Times New Roman" panose="02020603050405020304" pitchFamily="18" charset="0"/>
                <a:ea typeface="Times New Roman" panose="02020603050405020304" pitchFamily="18" charset="0"/>
              </a:rPr>
              <a:t>Select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digest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algorithm</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(SHA or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MD5).</a:t>
            </a:r>
            <a:endParaRPr lang="en-IN" sz="1600" dirty="0">
              <a:effectLst/>
              <a:latin typeface="Times New Roman" panose="02020603050405020304" pitchFamily="18" charset="0"/>
              <a:ea typeface="Times New Roman" panose="02020603050405020304" pitchFamily="18" charset="0"/>
            </a:endParaRPr>
          </a:p>
          <a:p>
            <a:pPr>
              <a:spcBef>
                <a:spcPts val="50"/>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r>
              <a:rPr lang="en-US" sz="1600" dirty="0">
                <a:effectLst/>
                <a:latin typeface="Times New Roman" panose="02020603050405020304" pitchFamily="18" charset="0"/>
                <a:ea typeface="Times New Roman" panose="02020603050405020304" pitchFamily="18" charset="0"/>
              </a:rPr>
              <a:t>Compute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digest,</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hash function,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content to</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signed.</a:t>
            </a:r>
            <a:endParaRPr lang="en-IN" sz="1600" dirty="0">
              <a:effectLst/>
              <a:latin typeface="Times New Roman" panose="02020603050405020304" pitchFamily="18" charset="0"/>
              <a:ea typeface="Times New Roman" panose="02020603050405020304" pitchFamily="18" charset="0"/>
            </a:endParaRPr>
          </a:p>
          <a:p>
            <a:pPr>
              <a:spcBef>
                <a:spcPts val="55"/>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r>
              <a:rPr lang="en-US" sz="1600" dirty="0">
                <a:effectLst/>
                <a:latin typeface="Times New Roman" panose="02020603050405020304" pitchFamily="18" charset="0"/>
                <a:ea typeface="Times New Roman" panose="02020603050405020304" pitchFamily="18" charset="0"/>
              </a:rPr>
              <a:t>Encrypt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digest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signer's</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private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key.</a:t>
            </a:r>
            <a:endParaRPr lang="en-IN" sz="1600" dirty="0">
              <a:effectLst/>
              <a:latin typeface="Times New Roman" panose="02020603050405020304" pitchFamily="18" charset="0"/>
              <a:ea typeface="Times New Roman" panose="02020603050405020304" pitchFamily="18" charset="0"/>
            </a:endParaRPr>
          </a:p>
          <a:p>
            <a:pPr>
              <a:spcBef>
                <a:spcPts val="50"/>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42950" marR="414655" lvl="1" indent="-285750" algn="just">
              <a:spcAft>
                <a:spcPts val="0"/>
              </a:spcAft>
              <a:buSzPts val="1400"/>
              <a:buFont typeface="Times New Roman" panose="02020603050405020304" pitchFamily="18" charset="0"/>
              <a:buChar char="□"/>
              <a:tabLst>
                <a:tab pos="521335" algn="l"/>
              </a:tabLst>
            </a:pPr>
            <a:r>
              <a:rPr lang="en-US" sz="1600" dirty="0">
                <a:effectLst/>
                <a:latin typeface="Times New Roman" panose="02020603050405020304" pitchFamily="18" charset="0"/>
                <a:ea typeface="Times New Roman" panose="02020603050405020304" pitchFamily="18" charset="0"/>
              </a:rPr>
              <a:t>Prepare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block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known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Signer info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contains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signer's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public-key</a:t>
            </a:r>
            <a:r>
              <a:rPr lang="en-US" sz="1600" spc="-3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certificate,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identifier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digest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algorithm,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identifier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algorithm</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encrypt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digest,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encrypted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message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digest</a:t>
            </a:r>
          </a:p>
          <a:p>
            <a:pPr marL="457200" marR="414655" lvl="1" indent="0" algn="ctr">
              <a:buSzPts val="1400"/>
              <a:buNone/>
              <a:tabLst>
                <a:tab pos="521335" algn="l"/>
              </a:tabLst>
            </a:pPr>
            <a:r>
              <a:rPr lang="en-US" sz="1800" b="1" kern="0" dirty="0">
                <a:solidFill>
                  <a:srgbClr val="7030A0"/>
                </a:solidFill>
                <a:effectLst/>
                <a:latin typeface="Times New Roman" panose="02020603050405020304" pitchFamily="18" charset="0"/>
                <a:ea typeface="Times New Roman" panose="02020603050405020304" pitchFamily="18" charset="0"/>
              </a:rPr>
              <a:t>Clear</a:t>
            </a:r>
            <a:r>
              <a:rPr lang="en-US" sz="1800" b="1" kern="0" spc="-15" dirty="0">
                <a:solidFill>
                  <a:srgbClr val="7030A0"/>
                </a:solidFill>
                <a:effectLst/>
                <a:latin typeface="Times New Roman" panose="02020603050405020304" pitchFamily="18" charset="0"/>
                <a:ea typeface="Times New Roman" panose="02020603050405020304" pitchFamily="18" charset="0"/>
              </a:rPr>
              <a:t> </a:t>
            </a:r>
            <a:r>
              <a:rPr lang="en-US" sz="1800" b="1" kern="0" dirty="0">
                <a:solidFill>
                  <a:srgbClr val="7030A0"/>
                </a:solidFill>
                <a:effectLst/>
                <a:latin typeface="Times New Roman" panose="02020603050405020304" pitchFamily="18" charset="0"/>
                <a:ea typeface="Times New Roman" panose="02020603050405020304" pitchFamily="18" charset="0"/>
              </a:rPr>
              <a:t>Signing</a:t>
            </a:r>
            <a:endParaRPr lang="en-IN" sz="1800" b="1" kern="0" dirty="0">
              <a:solidFill>
                <a:srgbClr val="7030A0"/>
              </a:solidFill>
              <a:effectLst/>
              <a:latin typeface="Times New Roman" panose="02020603050405020304" pitchFamily="18" charset="0"/>
              <a:ea typeface="Times New Roman" panose="02020603050405020304" pitchFamily="18" charset="0"/>
            </a:endParaRPr>
          </a:p>
          <a:p>
            <a:pPr marL="742950" marR="414655" lvl="1" indent="-285750" algn="just">
              <a:spcAft>
                <a:spcPts val="0"/>
              </a:spcAft>
              <a:buSzPts val="1400"/>
              <a:buFont typeface="Times New Roman" panose="02020603050405020304" pitchFamily="18" charset="0"/>
              <a:buChar char="□"/>
              <a:tabLst>
                <a:tab pos="521335" algn="l"/>
              </a:tabLst>
            </a:pPr>
            <a:endParaRPr lang="en-IN" sz="16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Clear signing is achieved using the multipart content type with a signed subtype.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signing process does not involve transforming the message to be signed, 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the message is sent “in the clear.” Thus, recipient with MIME capability but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S/MIME capability are able to read the incoming message. A multipart/signed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prepared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will not be altered during transfer from source to destination. This means that if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first part is not 7bit, then it needs to be encoded using base64 or quoted-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printable. Then this part is processed in the same manner as signed Data, but </a:t>
            </a:r>
            <a:r>
              <a:rPr lang="en-US" sz="1800">
                <a:effectLst/>
                <a:latin typeface="Times New Roman" panose="02020603050405020304" pitchFamily="18" charset="0"/>
                <a:ea typeface="Times New Roman" panose="02020603050405020304" pitchFamily="18" charset="0"/>
              </a:rPr>
              <a:t>in this </a:t>
            </a:r>
            <a:r>
              <a:rPr lang="en-US" sz="1800" spc="-335">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 an object with signed Data format is created that has an empty message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content field. This object is a detached signature. It then transfer encoded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base64</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become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multipart</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subtype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pkcs7-signature.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1374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2FF1-E000-4A1E-A4C8-7BC77917C189}"/>
              </a:ext>
            </a:extLst>
          </p:cNvPr>
          <p:cNvSpPr>
            <a:spLocks noGrp="1"/>
          </p:cNvSpPr>
          <p:nvPr>
            <p:ph type="title"/>
          </p:nvPr>
        </p:nvSpPr>
        <p:spPr>
          <a:xfrm>
            <a:off x="741947" y="326623"/>
            <a:ext cx="10515600" cy="607027"/>
          </a:xfrm>
        </p:spPr>
        <p:txBody>
          <a:bodyPr>
            <a:normAutofit fontScale="90000"/>
          </a:bodyPr>
          <a:lstStyle/>
          <a:p>
            <a:pPr algn="ctr"/>
            <a:br>
              <a:rPr lang="en-IN" sz="1800" dirty="0">
                <a:effectLst/>
                <a:latin typeface="Times New Roman" panose="02020603050405020304" pitchFamily="18" charset="0"/>
                <a:ea typeface="Times New Roman" panose="02020603050405020304" pitchFamily="18" charset="0"/>
              </a:rPr>
            </a:br>
            <a:r>
              <a:rPr lang="en-IN" sz="2000" b="1" dirty="0">
                <a:effectLst/>
                <a:latin typeface="Times New Roman" panose="02020603050405020304" pitchFamily="18" charset="0"/>
                <a:ea typeface="Times New Roman" panose="02020603050405020304" pitchFamily="18" charset="0"/>
              </a:rPr>
              <a:t>IP Security</a:t>
            </a:r>
            <a:endParaRPr lang="en-IN" sz="2000" b="1" dirty="0"/>
          </a:p>
        </p:txBody>
      </p:sp>
      <p:sp>
        <p:nvSpPr>
          <p:cNvPr id="3" name="Content Placeholder 2">
            <a:extLst>
              <a:ext uri="{FF2B5EF4-FFF2-40B4-BE49-F238E27FC236}">
                <a16:creationId xmlns:a16="http://schemas.microsoft.com/office/drawing/2014/main" id="{65187ADD-B369-4E7B-BE4E-ACB314C9F0EB}"/>
              </a:ext>
            </a:extLst>
          </p:cNvPr>
          <p:cNvSpPr>
            <a:spLocks noGrp="1"/>
          </p:cNvSpPr>
          <p:nvPr>
            <p:ph idx="1"/>
          </p:nvPr>
        </p:nvSpPr>
        <p:spPr>
          <a:xfrm>
            <a:off x="404261" y="1010653"/>
            <a:ext cx="11383478" cy="5731026"/>
          </a:xfrm>
        </p:spPr>
        <p:txBody>
          <a:bodyPr/>
          <a:lstStyle/>
          <a:p>
            <a:pPr marL="292100" algn="just"/>
            <a:r>
              <a:rPr lang="en-US" sz="1800" b="1" u="heavy"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Definition</a:t>
            </a:r>
            <a:r>
              <a:rPr lang="en-US" sz="1800" b="1" u="heavy" spc="-20"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 </a:t>
            </a:r>
            <a:r>
              <a:rPr lang="en-US" sz="1800" b="1" u="heavy"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a:t>
            </a:r>
            <a:r>
              <a:rPr lang="en-US" sz="1800" b="1" u="heavy" spc="-15"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 </a:t>
            </a:r>
            <a:r>
              <a:rPr lang="en-US" sz="1800" b="1" u="heavy"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What</a:t>
            </a:r>
            <a:r>
              <a:rPr lang="en-US" sz="1800" b="1" u="heavy" spc="-15"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 </a:t>
            </a:r>
            <a:r>
              <a:rPr lang="en-US" sz="1800" b="1" u="heavy"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does</a:t>
            </a:r>
            <a:r>
              <a:rPr lang="en-US" sz="1800" b="1" u="heavy" spc="-20"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 </a:t>
            </a:r>
            <a:r>
              <a:rPr lang="en-US" sz="1800" b="1" i="1" u="heavy"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Internet</a:t>
            </a:r>
            <a:r>
              <a:rPr lang="en-US" sz="1800" b="1" i="1" u="heavy" spc="-10"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 </a:t>
            </a:r>
            <a:r>
              <a:rPr lang="en-US" sz="1800" b="1" i="1" u="heavy"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Protocol</a:t>
            </a:r>
            <a:r>
              <a:rPr lang="en-US" sz="1800" b="1" i="1" u="heavy" spc="-20"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 </a:t>
            </a:r>
            <a:r>
              <a:rPr lang="en-US" sz="1800" b="1" i="1" u="heavy"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Security</a:t>
            </a:r>
            <a:r>
              <a:rPr lang="en-US" sz="1800" b="1" i="1" u="heavy" spc="-20"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 </a:t>
            </a:r>
            <a:r>
              <a:rPr lang="en-US" sz="1800" b="1" i="1" u="heavy" dirty="0">
                <a:solidFill>
                  <a:srgbClr val="0062DC"/>
                </a:solidFill>
                <a:effectLst/>
                <a:uFill>
                  <a:solidFill>
                    <a:srgbClr val="333333"/>
                  </a:solidFill>
                </a:uFill>
                <a:latin typeface="Times New Roman" panose="02020603050405020304" pitchFamily="18" charset="0"/>
                <a:ea typeface="Times New Roman" panose="02020603050405020304" pitchFamily="18" charset="0"/>
              </a:rPr>
              <a:t>(IPsec)</a:t>
            </a:r>
            <a:r>
              <a:rPr lang="en-US" sz="1800" b="1" u="heavy" dirty="0">
                <a:solidFill>
                  <a:srgbClr val="333333"/>
                </a:solidFill>
                <a:effectLst/>
                <a:uFill>
                  <a:solidFill>
                    <a:srgbClr val="333333"/>
                  </a:solidFill>
                </a:uFill>
                <a:latin typeface="Times New Roman" panose="02020603050405020304" pitchFamily="18" charset="0"/>
                <a:ea typeface="Times New Roman" panose="02020603050405020304" pitchFamily="18" charset="0"/>
              </a:rPr>
              <a:t>mean?</a:t>
            </a:r>
            <a:endParaRPr lang="en-IN" sz="1800" dirty="0">
              <a:effectLst/>
              <a:latin typeface="Times New Roman" panose="02020603050405020304" pitchFamily="18" charset="0"/>
              <a:ea typeface="Times New Roman" panose="02020603050405020304" pitchFamily="18" charset="0"/>
            </a:endParaRPr>
          </a:p>
          <a:p>
            <a:pPr marL="292100" marR="417195" algn="just">
              <a:spcBef>
                <a:spcPts val="805"/>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Internet protocol security (IPsec) is a set of protocols that provides security for</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Internet Protocol. It can use cryptography to provide security. IPsec can be used for</a:t>
            </a:r>
            <a:r>
              <a:rPr lang="en-US" sz="1800" spc="-3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8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setting</a:t>
            </a:r>
            <a:r>
              <a:rPr lang="en-US" sz="1800" spc="10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up</a:t>
            </a:r>
            <a:r>
              <a:rPr lang="en-US" sz="1800" spc="1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1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virtual</a:t>
            </a:r>
            <a:r>
              <a:rPr lang="en-US" sz="1800" spc="1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private</a:t>
            </a:r>
            <a:r>
              <a:rPr lang="en-US" sz="1800" spc="1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networks</a:t>
            </a:r>
            <a:r>
              <a:rPr lang="en-US" sz="1800" spc="1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(VPNs)</a:t>
            </a:r>
            <a:r>
              <a:rPr lang="en-US" sz="1800" spc="1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a:t>
            </a:r>
            <a:r>
              <a:rPr lang="en-US" sz="1800" spc="1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a:t>
            </a:r>
            <a:r>
              <a:rPr lang="en-US" sz="1800" spc="1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secure</a:t>
            </a:r>
            <a:r>
              <a:rPr lang="en-US" sz="1800" spc="9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manner.Also</a:t>
            </a:r>
            <a:r>
              <a:rPr lang="en-US" sz="1800" spc="10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known</a:t>
            </a:r>
            <a:r>
              <a:rPr lang="en-US" sz="1800" spc="-3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as</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IP</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Security.</a:t>
            </a:r>
            <a:endParaRPr lang="en-IN" sz="1800" dirty="0">
              <a:effectLst/>
              <a:latin typeface="Times New Roman" panose="02020603050405020304" pitchFamily="18" charset="0"/>
              <a:ea typeface="Times New Roman" panose="02020603050405020304" pitchFamily="18" charset="0"/>
            </a:endParaRPr>
          </a:p>
          <a:p>
            <a:pPr marL="292100" marR="416560" algn="just">
              <a:lnSpc>
                <a:spcPct val="100000"/>
              </a:lnSpc>
              <a:spcBef>
                <a:spcPts val="820"/>
              </a:spcBef>
              <a:spcAft>
                <a:spcPts val="0"/>
              </a:spcAft>
            </a:pP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across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across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private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Public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WANs and across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endParaRPr lang="en-IN" sz="1800" dirty="0">
              <a:effectLst/>
              <a:latin typeface="Times New Roman" panose="02020603050405020304" pitchFamily="18" charset="0"/>
              <a:ea typeface="Times New Roman" panose="02020603050405020304" pitchFamily="18" charset="0"/>
            </a:endParaRPr>
          </a:p>
          <a:p>
            <a:pPr marL="292100" algn="just">
              <a:lnSpc>
                <a:spcPts val="1595"/>
              </a:lnSpc>
            </a:pPr>
            <a:r>
              <a:rPr lang="en-IN" sz="1800" b="1" u="heavy" kern="0" spc="-5" dirty="0">
                <a:effectLst/>
                <a:latin typeface="Times New Roman" panose="02020603050405020304" pitchFamily="18" charset="0"/>
                <a:ea typeface="Times New Roman" panose="02020603050405020304" pitchFamily="18" charset="0"/>
              </a:rPr>
              <a:t> </a:t>
            </a:r>
            <a:r>
              <a:rPr lang="en-US" sz="1800" b="1" u="heavy" kern="0" dirty="0">
                <a:effectLst/>
                <a:latin typeface="Times New Roman" panose="02020603050405020304" pitchFamily="18" charset="0"/>
                <a:ea typeface="Times New Roman" panose="02020603050405020304" pitchFamily="18" charset="0"/>
              </a:rPr>
              <a:t>Applications</a:t>
            </a:r>
            <a:r>
              <a:rPr lang="en-US" sz="1800" b="1" u="heavy" kern="0" spc="-15" dirty="0">
                <a:effectLst/>
                <a:latin typeface="Times New Roman" panose="02020603050405020304" pitchFamily="18" charset="0"/>
                <a:ea typeface="Times New Roman" panose="02020603050405020304" pitchFamily="18" charset="0"/>
              </a:rPr>
              <a:t> </a:t>
            </a:r>
            <a:r>
              <a:rPr lang="en-US" sz="1800" b="1" u="heavy" kern="0" dirty="0">
                <a:effectLst/>
                <a:latin typeface="Times New Roman" panose="02020603050405020304" pitchFamily="18" charset="0"/>
                <a:ea typeface="Times New Roman" panose="02020603050405020304" pitchFamily="18" charset="0"/>
              </a:rPr>
              <a:t>of</a:t>
            </a:r>
            <a:r>
              <a:rPr lang="en-US" sz="1800" b="1" u="heavy" kern="0" spc="-15" dirty="0">
                <a:effectLst/>
                <a:latin typeface="Times New Roman" panose="02020603050405020304" pitchFamily="18" charset="0"/>
                <a:ea typeface="Times New Roman" panose="02020603050405020304" pitchFamily="18" charset="0"/>
              </a:rPr>
              <a:t> </a:t>
            </a:r>
            <a:r>
              <a:rPr lang="en-US" sz="1800" b="1" u="heavy" kern="0" dirty="0" err="1">
                <a:effectLst/>
                <a:latin typeface="Times New Roman" panose="02020603050405020304" pitchFamily="18" charset="0"/>
                <a:ea typeface="Times New Roman" panose="02020603050405020304" pitchFamily="18" charset="0"/>
              </a:rPr>
              <a:t>IPSec</a:t>
            </a:r>
            <a:endParaRPr lang="en-IN" sz="1800" b="1" kern="0" dirty="0">
              <a:effectLst/>
              <a:latin typeface="Times New Roman" panose="02020603050405020304" pitchFamily="18" charset="0"/>
              <a:ea typeface="Times New Roman" panose="02020603050405020304" pitchFamily="18" charset="0"/>
            </a:endParaRPr>
          </a:p>
          <a:p>
            <a:pPr marL="342900" marR="416560" lvl="0" indent="-342900" algn="just">
              <a:spcAft>
                <a:spcPts val="0"/>
              </a:spcAft>
              <a:buSzPts val="1400"/>
              <a:buFont typeface="Times New Roman" panose="02020603050405020304" pitchFamily="18" charset="0"/>
              <a:buChar char="□"/>
              <a:tabLst>
                <a:tab pos="502920" algn="l"/>
              </a:tabLst>
            </a:pPr>
            <a:r>
              <a:rPr lang="en-US" sz="1800" dirty="0">
                <a:effectLst/>
                <a:latin typeface="Times New Roman" panose="02020603050405020304" pitchFamily="18" charset="0"/>
                <a:ea typeface="Times New Roman" panose="02020603050405020304" pitchFamily="18" charset="0"/>
              </a:rPr>
              <a:t>Secure branch office connectivity over the Internet: A company can I secure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virtual private network over the Internet or over a public WAN. This enables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 to rely heavily on the Internet and reduce its need for private networks,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costs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overhead.</a:t>
            </a:r>
            <a:endParaRPr lang="en-IN" sz="1800" dirty="0">
              <a:effectLst/>
              <a:latin typeface="Times New Roman" panose="02020603050405020304" pitchFamily="18" charset="0"/>
              <a:ea typeface="Times New Roman" panose="02020603050405020304" pitchFamily="18" charset="0"/>
            </a:endParaRPr>
          </a:p>
          <a:p>
            <a:pPr marL="342900" marR="415290" lvl="0" indent="-342900" algn="just">
              <a:spcAft>
                <a:spcPts val="0"/>
              </a:spcAft>
              <a:buSzPts val="1400"/>
              <a:buFont typeface="Times New Roman" panose="02020603050405020304" pitchFamily="18" charset="0"/>
              <a:buChar char="□"/>
              <a:tabLst>
                <a:tab pos="488950" algn="l"/>
              </a:tabLst>
            </a:pPr>
            <a:r>
              <a:rPr lang="en-US" sz="1800" dirty="0">
                <a:effectLst/>
                <a:latin typeface="Times New Roman" panose="02020603050405020304" pitchFamily="18" charset="0"/>
                <a:ea typeface="Times New Roman" panose="02020603050405020304" pitchFamily="18" charset="0"/>
              </a:rPr>
              <a:t>Secure remote access over the internet: An end user whose system </a:t>
            </a:r>
            <a:r>
              <a:rPr lang="en-US" sz="1800" b="1" dirty="0">
                <a:effectLst/>
                <a:latin typeface="Times New Roman" panose="02020603050405020304" pitchFamily="18" charset="0"/>
                <a:ea typeface="Times New Roman" panose="02020603050405020304" pitchFamily="18" charset="0"/>
              </a:rPr>
              <a:t>is </a:t>
            </a:r>
            <a:r>
              <a:rPr lang="en-US" sz="1800" dirty="0">
                <a:effectLst/>
                <a:latin typeface="Times New Roman" panose="02020603050405020304" pitchFamily="18" charset="0"/>
                <a:ea typeface="Times New Roman" panose="02020603050405020304" pitchFamily="18" charset="0"/>
              </a:rPr>
              <a:t>equipped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IP security protocols can make a local call to an Internet service provider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gain secure access to the company network. This reduces the toll charges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traveling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employees and telecommuters.</a:t>
            </a:r>
            <a:endParaRPr lang="en-IN" sz="1800" dirty="0">
              <a:effectLst/>
              <a:latin typeface="Times New Roman" panose="02020603050405020304" pitchFamily="18" charset="0"/>
              <a:ea typeface="Times New Roman" panose="02020603050405020304" pitchFamily="18" charset="0"/>
            </a:endParaRPr>
          </a:p>
          <a:p>
            <a:pPr marL="342900" marR="417195" lvl="0" indent="-342900" algn="just">
              <a:spcAft>
                <a:spcPts val="0"/>
              </a:spcAft>
              <a:buSzPts val="1400"/>
              <a:buFont typeface="Times New Roman" panose="02020603050405020304" pitchFamily="18" charset="0"/>
              <a:buChar char="□"/>
              <a:tabLst>
                <a:tab pos="516255" algn="l"/>
              </a:tabLst>
            </a:pPr>
            <a:r>
              <a:rPr lang="en-US" sz="1800" dirty="0">
                <a:effectLst/>
                <a:latin typeface="Times New Roman" panose="02020603050405020304" pitchFamily="18" charset="0"/>
                <a:ea typeface="Times New Roman" panose="02020603050405020304" pitchFamily="18" charset="0"/>
              </a:rPr>
              <a:t>Establishing extranet and intranet connectivity with partners: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used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confidentiality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providing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exchange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mechanism.</a:t>
            </a:r>
            <a:endParaRPr lang="en-IN" sz="1800" dirty="0">
              <a:effectLst/>
              <a:latin typeface="Times New Roman" panose="02020603050405020304" pitchFamily="18" charset="0"/>
              <a:ea typeface="Times New Roman" panose="02020603050405020304" pitchFamily="18" charset="0"/>
            </a:endParaRPr>
          </a:p>
          <a:p>
            <a:pPr marL="342900" marR="416560" lvl="0" indent="-342900" algn="just">
              <a:spcAft>
                <a:spcPts val="0"/>
              </a:spcAft>
              <a:buSzPts val="1400"/>
              <a:buFont typeface="Times New Roman" panose="02020603050405020304" pitchFamily="18" charset="0"/>
              <a:buChar char="□"/>
              <a:tabLst>
                <a:tab pos="485775" algn="l"/>
              </a:tabLst>
            </a:pPr>
            <a:r>
              <a:rPr lang="en-US" sz="1800" dirty="0">
                <a:effectLst/>
                <a:latin typeface="Times New Roman" panose="02020603050405020304" pitchFamily="18" charset="0"/>
                <a:ea typeface="Times New Roman" panose="02020603050405020304" pitchFamily="18" charset="0"/>
              </a:rPr>
              <a:t>Enhancing electronic commerce security: Even though some Web an electronic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commerce applications have built-in security protocols, the use of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enhances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3014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CF0C-32E4-4AF9-AA22-652594B7AE77}"/>
              </a:ext>
            </a:extLst>
          </p:cNvPr>
          <p:cNvSpPr>
            <a:spLocks noGrp="1"/>
          </p:cNvSpPr>
          <p:nvPr>
            <p:ph type="title"/>
          </p:nvPr>
        </p:nvSpPr>
        <p:spPr>
          <a:xfrm>
            <a:off x="838200" y="365125"/>
            <a:ext cx="10515600" cy="799531"/>
          </a:xfrm>
        </p:spPr>
        <p:txBody>
          <a:bodyPr>
            <a:normAutofit fontScale="90000"/>
          </a:bodyPr>
          <a:lstStyle/>
          <a:p>
            <a:pPr algn="ctr"/>
            <a:br>
              <a:rPr lang="en-US" sz="1800" b="1" u="heavy" kern="0" dirty="0">
                <a:effectLst/>
                <a:latin typeface="Times New Roman" panose="02020603050405020304" pitchFamily="18" charset="0"/>
                <a:ea typeface="Times New Roman" panose="02020603050405020304" pitchFamily="18" charset="0"/>
              </a:rPr>
            </a:br>
            <a:br>
              <a:rPr lang="en-US" sz="1800" b="1" u="heavy" kern="0" dirty="0">
                <a:effectLst/>
                <a:latin typeface="Times New Roman" panose="02020603050405020304" pitchFamily="18" charset="0"/>
                <a:ea typeface="Times New Roman" panose="02020603050405020304" pitchFamily="18" charset="0"/>
              </a:rPr>
            </a:br>
            <a:r>
              <a:rPr lang="en-US" sz="2700" b="1" kern="0" dirty="0">
                <a:effectLst/>
                <a:latin typeface="Times New Roman" panose="02020603050405020304" pitchFamily="18" charset="0"/>
                <a:ea typeface="Times New Roman" panose="02020603050405020304" pitchFamily="18" charset="0"/>
              </a:rPr>
              <a:t>Benefits</a:t>
            </a:r>
            <a:r>
              <a:rPr lang="en-US" sz="2700" b="1" kern="0" spc="-15" dirty="0">
                <a:effectLst/>
                <a:latin typeface="Times New Roman" panose="02020603050405020304" pitchFamily="18" charset="0"/>
                <a:ea typeface="Times New Roman" panose="02020603050405020304" pitchFamily="18" charset="0"/>
              </a:rPr>
              <a:t> </a:t>
            </a:r>
            <a:r>
              <a:rPr lang="en-US" sz="2700" b="1" kern="0" dirty="0">
                <a:effectLst/>
                <a:latin typeface="Times New Roman" panose="02020603050405020304" pitchFamily="18" charset="0"/>
                <a:ea typeface="Times New Roman" panose="02020603050405020304" pitchFamily="18" charset="0"/>
              </a:rPr>
              <a:t>of</a:t>
            </a:r>
            <a:r>
              <a:rPr lang="en-US" sz="2700" b="1" kern="0" spc="-5" dirty="0">
                <a:effectLst/>
                <a:latin typeface="Times New Roman" panose="02020603050405020304" pitchFamily="18" charset="0"/>
                <a:ea typeface="Times New Roman" panose="02020603050405020304" pitchFamily="18" charset="0"/>
              </a:rPr>
              <a:t> </a:t>
            </a:r>
            <a:r>
              <a:rPr lang="en-US" sz="2700" b="1" kern="0" dirty="0" err="1">
                <a:effectLst/>
                <a:latin typeface="Times New Roman" panose="02020603050405020304" pitchFamily="18" charset="0"/>
                <a:ea typeface="Times New Roman" panose="02020603050405020304" pitchFamily="18" charset="0"/>
              </a:rPr>
              <a:t>IPSec</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00D11A2-5EC6-44CE-A995-B66127FE1B4B}"/>
              </a:ext>
            </a:extLst>
          </p:cNvPr>
          <p:cNvSpPr>
            <a:spLocks noGrp="1"/>
          </p:cNvSpPr>
          <p:nvPr>
            <p:ph idx="1"/>
          </p:nvPr>
        </p:nvSpPr>
        <p:spPr>
          <a:xfrm>
            <a:off x="510139" y="1289785"/>
            <a:ext cx="11261558" cy="4887178"/>
          </a:xfrm>
        </p:spPr>
        <p:txBody>
          <a:bodyPr/>
          <a:lstStyle/>
          <a:p>
            <a:pPr marL="342900" marR="414655" lvl="0" indent="-342900" algn="just">
              <a:buSzPts val="1400"/>
              <a:buFont typeface="Times New Roman" panose="02020603050405020304" pitchFamily="18" charset="0"/>
              <a:buChar char="□"/>
              <a:tabLst>
                <a:tab pos="484505" algn="l"/>
              </a:tabLst>
            </a:pPr>
            <a:r>
              <a:rPr lang="en-US" sz="1800" dirty="0">
                <a:effectLst/>
                <a:latin typeface="Times New Roman" panose="02020603050405020304" pitchFamily="18" charset="0"/>
                <a:ea typeface="Times New Roman" panose="02020603050405020304" pitchFamily="18" charset="0"/>
              </a:rPr>
              <a:t>When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is implemented on a firewall or a router it provides strong security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applied 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traffic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crossing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perimeter.</a:t>
            </a:r>
            <a:endParaRPr lang="en-IN" sz="1800" dirty="0">
              <a:effectLst/>
              <a:latin typeface="Times New Roman" panose="02020603050405020304" pitchFamily="18" charset="0"/>
              <a:ea typeface="Times New Roman" panose="02020603050405020304" pitchFamily="18" charset="0"/>
            </a:endParaRPr>
          </a:p>
          <a:p>
            <a:pPr marL="342900" marR="415925" lvl="0" indent="-342900" algn="just">
              <a:buSzPts val="1400"/>
              <a:buFont typeface="Times New Roman" panose="02020603050405020304" pitchFamily="18" charset="0"/>
              <a:buChar char="□"/>
              <a:tabLst>
                <a:tab pos="476885" algn="l"/>
              </a:tabLst>
            </a:pP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in a firewall is resistant to bypass if all traffic from the outside must us IP,</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firewall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endParaRPr lang="en-IN" sz="1800" dirty="0">
              <a:effectLst/>
              <a:latin typeface="Times New Roman" panose="02020603050405020304" pitchFamily="18" charset="0"/>
              <a:ea typeface="Times New Roman" panose="02020603050405020304" pitchFamily="18" charset="0"/>
            </a:endParaRPr>
          </a:p>
          <a:p>
            <a:pPr marL="342900" marR="417195" lvl="0" indent="-342900" algn="just">
              <a:spcAft>
                <a:spcPts val="0"/>
              </a:spcAft>
              <a:buSzPts val="1400"/>
              <a:buFont typeface="Times New Roman" panose="02020603050405020304" pitchFamily="18" charset="0"/>
              <a:buChar char="□"/>
              <a:tabLst>
                <a:tab pos="532765" algn="l"/>
              </a:tabLst>
            </a:pP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(TCP,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UDP)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transparent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 There is no need to change software on a user or server system when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is implemented in the firewall or router. Even if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is implemented in end</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upper-layer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 applications,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affected.</a:t>
            </a:r>
            <a:endParaRPr lang="en-IN" sz="1800" dirty="0">
              <a:effectLst/>
              <a:latin typeface="Times New Roman" panose="02020603050405020304" pitchFamily="18" charset="0"/>
              <a:ea typeface="Times New Roman" panose="02020603050405020304" pitchFamily="18" charset="0"/>
            </a:endParaRPr>
          </a:p>
          <a:p>
            <a:pPr marL="342900" marR="415290" lvl="0" indent="-342900" algn="just">
              <a:spcBef>
                <a:spcPts val="365"/>
              </a:spcBef>
              <a:spcAft>
                <a:spcPts val="0"/>
              </a:spcAft>
              <a:buSzPts val="1400"/>
              <a:buFont typeface="Times New Roman" panose="02020603050405020304" pitchFamily="18" charset="0"/>
              <a:buChar char="□"/>
              <a:tabLst>
                <a:tab pos="478155" algn="l"/>
              </a:tabLst>
            </a:pP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can be transparent to end users. There is no need to train users on security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mechanisms, issue keying material on a per-user basis, or revoke keying material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a:t>
            </a:r>
            <a:endParaRPr lang="en-IN" sz="1800" dirty="0">
              <a:effectLst/>
              <a:latin typeface="Times New Roman" panose="02020603050405020304" pitchFamily="18" charset="0"/>
              <a:ea typeface="Times New Roman" panose="02020603050405020304" pitchFamily="18" charset="0"/>
            </a:endParaRPr>
          </a:p>
          <a:p>
            <a:pPr marL="342900" marR="415925" lvl="0" indent="-342900" algn="just">
              <a:spcAft>
                <a:spcPts val="0"/>
              </a:spcAft>
              <a:buSzPts val="1400"/>
              <a:buFont typeface="Times New Roman" panose="02020603050405020304" pitchFamily="18" charset="0"/>
              <a:buChar char="□"/>
              <a:tabLst>
                <a:tab pos="488950" algn="l"/>
              </a:tabLst>
            </a:pP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can provide security for individual users if needed. This is useful offsite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workers and for setting up a secure virtual sub network within an organization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sensitive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880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F055-EE3E-4A0C-9122-7853AAEBA43E}"/>
              </a:ext>
            </a:extLst>
          </p:cNvPr>
          <p:cNvSpPr>
            <a:spLocks noGrp="1"/>
          </p:cNvSpPr>
          <p:nvPr>
            <p:ph type="title"/>
          </p:nvPr>
        </p:nvSpPr>
        <p:spPr>
          <a:xfrm>
            <a:off x="838200" y="365126"/>
            <a:ext cx="10515600" cy="587776"/>
          </a:xfrm>
        </p:spPr>
        <p:txBody>
          <a:bodyPr>
            <a:normAutofit fontScale="90000"/>
          </a:bodyPr>
          <a:lstStyle/>
          <a:p>
            <a:pPr algn="ctr"/>
            <a:r>
              <a:rPr lang="en-IN" dirty="0"/>
              <a:t> IP Security Architecture</a:t>
            </a:r>
          </a:p>
        </p:txBody>
      </p:sp>
      <p:sp>
        <p:nvSpPr>
          <p:cNvPr id="3" name="Content Placeholder 2">
            <a:extLst>
              <a:ext uri="{FF2B5EF4-FFF2-40B4-BE49-F238E27FC236}">
                <a16:creationId xmlns:a16="http://schemas.microsoft.com/office/drawing/2014/main" id="{D6C3175F-F0F2-478F-9F5B-E525DAAB8760}"/>
              </a:ext>
            </a:extLst>
          </p:cNvPr>
          <p:cNvSpPr>
            <a:spLocks noGrp="1"/>
          </p:cNvSpPr>
          <p:nvPr>
            <p:ph idx="1"/>
          </p:nvPr>
        </p:nvSpPr>
        <p:spPr>
          <a:xfrm>
            <a:off x="838200" y="952902"/>
            <a:ext cx="10515600" cy="5204810"/>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IP security consists of a number of documents. The documents are divided in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seven groups which are given below. Architecture: Covers the general concepts,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definitions,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mechanisms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defining</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p>
          <a:p>
            <a:pPr marL="0" indent="0">
              <a:buNone/>
            </a:pPr>
            <a:endParaRPr lang="en-IN" dirty="0"/>
          </a:p>
        </p:txBody>
      </p:sp>
      <p:pic>
        <p:nvPicPr>
          <p:cNvPr id="6" name="image1.jpeg">
            <a:extLst>
              <a:ext uri="{FF2B5EF4-FFF2-40B4-BE49-F238E27FC236}">
                <a16:creationId xmlns:a16="http://schemas.microsoft.com/office/drawing/2014/main" id="{166F4C0C-57C7-4F2D-8615-ED4CBBAF3FED}"/>
              </a:ext>
            </a:extLst>
          </p:cNvPr>
          <p:cNvPicPr>
            <a:picLocks noChangeAspect="1"/>
          </p:cNvPicPr>
          <p:nvPr/>
        </p:nvPicPr>
        <p:blipFill>
          <a:blip r:embed="rId2" cstate="print"/>
          <a:stretch>
            <a:fillRect/>
          </a:stretch>
        </p:blipFill>
        <p:spPr>
          <a:xfrm>
            <a:off x="1386038" y="1761424"/>
            <a:ext cx="8874493" cy="4206818"/>
          </a:xfrm>
          <a:prstGeom prst="rect">
            <a:avLst/>
          </a:prstGeom>
        </p:spPr>
      </p:pic>
    </p:spTree>
    <p:extLst>
      <p:ext uri="{BB962C8B-B14F-4D97-AF65-F5344CB8AC3E}">
        <p14:creationId xmlns:p14="http://schemas.microsoft.com/office/powerpoint/2010/main" val="68505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F0A5-1370-4043-A4F4-36782F3229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F4886D-C611-4C9A-8700-ACC804D59C28}"/>
              </a:ext>
            </a:extLst>
          </p:cNvPr>
          <p:cNvSpPr>
            <a:spLocks noGrp="1"/>
          </p:cNvSpPr>
          <p:nvPr>
            <p:ph idx="1"/>
          </p:nvPr>
        </p:nvSpPr>
        <p:spPr/>
        <p:txBody>
          <a:bodyPr/>
          <a:lstStyle/>
          <a:p>
            <a:pPr marL="292100" marR="359410">
              <a:spcAft>
                <a:spcPts val="0"/>
              </a:spcAft>
            </a:pPr>
            <a:r>
              <a:rPr lang="en-US" sz="1800" b="1" dirty="0">
                <a:effectLst/>
                <a:latin typeface="Times New Roman" panose="02020603050405020304" pitchFamily="18" charset="0"/>
                <a:ea typeface="Times New Roman" panose="02020603050405020304" pitchFamily="18" charset="0"/>
              </a:rPr>
              <a:t>Encapsulation</a:t>
            </a:r>
            <a:r>
              <a:rPr lang="en-US" sz="1800" b="1" spc="2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Security</a:t>
            </a:r>
            <a:r>
              <a:rPr lang="en-US" sz="1800" b="1" spc="2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Payload</a:t>
            </a:r>
            <a:r>
              <a:rPr lang="en-US" sz="1800" b="1" spc="2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(ESP):</a:t>
            </a:r>
            <a:r>
              <a:rPr lang="en-US" sz="1800" b="1"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Covers</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general</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endParaRPr lang="en-IN" sz="1800" dirty="0">
              <a:effectLst/>
              <a:latin typeface="Times New Roman" panose="02020603050405020304" pitchFamily="18" charset="0"/>
              <a:ea typeface="Times New Roman" panose="02020603050405020304" pitchFamily="18" charset="0"/>
            </a:endParaRPr>
          </a:p>
          <a:p>
            <a:pPr marL="292100" marR="359410" indent="43815">
              <a:spcAft>
                <a:spcPts val="0"/>
              </a:spcAft>
            </a:pPr>
            <a:r>
              <a:rPr lang="en-US" sz="1800" b="1" dirty="0">
                <a:effectLst/>
                <a:latin typeface="Times New Roman" panose="02020603050405020304" pitchFamily="18" charset="0"/>
                <a:ea typeface="Times New Roman" panose="02020603050405020304" pitchFamily="18" charset="0"/>
              </a:rPr>
              <a:t>Authentication</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Header</a:t>
            </a:r>
            <a:r>
              <a:rPr lang="en-US" sz="1800" b="1" spc="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(AH</a:t>
            </a:r>
            <a:r>
              <a:rPr lang="en-US" sz="1800" dirty="0">
                <a:effectLst/>
                <a:latin typeface="Times New Roman" panose="02020603050405020304" pitchFamily="18" charset="0"/>
                <a:ea typeface="Times New Roman" panose="02020603050405020304" pitchFamily="18" charset="0"/>
              </a:rPr>
              <a: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general</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 authentication.</a:t>
            </a:r>
            <a:endParaRPr lang="en-IN" sz="1800" dirty="0">
              <a:effectLst/>
              <a:latin typeface="Times New Roman" panose="02020603050405020304" pitchFamily="18" charset="0"/>
              <a:ea typeface="Times New Roman" panose="02020603050405020304" pitchFamily="18" charset="0"/>
            </a:endParaRPr>
          </a:p>
          <a:p>
            <a:pPr marL="292100" marR="359410" indent="43815">
              <a:spcAft>
                <a:spcPts val="0"/>
              </a:spcAft>
            </a:pPr>
            <a:r>
              <a:rPr lang="en-US" sz="1800" b="1" dirty="0">
                <a:effectLst/>
                <a:latin typeface="Times New Roman" panose="02020603050405020304" pitchFamily="18" charset="0"/>
                <a:ea typeface="Times New Roman" panose="02020603050405020304" pitchFamily="18" charset="0"/>
              </a:rPr>
              <a:t>Encryption</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Algorithm:</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documents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describe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encryption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Authentication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Algorithm:</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documents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describe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976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28F9-3032-4AC8-A04F-2B956CC8F30E}"/>
              </a:ext>
            </a:extLst>
          </p:cNvPr>
          <p:cNvSpPr>
            <a:spLocks noGrp="1"/>
          </p:cNvSpPr>
          <p:nvPr>
            <p:ph type="title"/>
          </p:nvPr>
        </p:nvSpPr>
        <p:spPr>
          <a:xfrm>
            <a:off x="838200" y="365126"/>
            <a:ext cx="10515600" cy="847658"/>
          </a:xfrm>
        </p:spPr>
        <p:txBody>
          <a:bodyPr>
            <a:normAutofit fontScale="90000"/>
          </a:bodyPr>
          <a:lstStyle/>
          <a:p>
            <a:pPr algn="ctr"/>
            <a:br>
              <a:rPr lang="en-US" sz="2200" b="1" u="sng" kern="0" dirty="0">
                <a:effectLst/>
                <a:latin typeface="Times New Roman" panose="02020603050405020304" pitchFamily="18" charset="0"/>
                <a:ea typeface="Times New Roman" panose="02020603050405020304" pitchFamily="18" charset="0"/>
              </a:rPr>
            </a:br>
            <a:r>
              <a:rPr lang="en-US" sz="2200" b="1" u="sng" kern="0" dirty="0" err="1">
                <a:effectLst/>
                <a:latin typeface="Times New Roman" panose="02020603050405020304" pitchFamily="18" charset="0"/>
                <a:ea typeface="Times New Roman" panose="02020603050405020304" pitchFamily="18" charset="0"/>
              </a:rPr>
              <a:t>IPSec</a:t>
            </a:r>
            <a:r>
              <a:rPr lang="en-US" sz="2200" b="1" u="sng" kern="0" spc="-10" dirty="0">
                <a:effectLst/>
                <a:latin typeface="Times New Roman" panose="02020603050405020304" pitchFamily="18" charset="0"/>
                <a:ea typeface="Times New Roman" panose="02020603050405020304" pitchFamily="18" charset="0"/>
              </a:rPr>
              <a:t> </a:t>
            </a:r>
            <a:r>
              <a:rPr lang="en-US" sz="2200" b="1" u="sng" kern="0" dirty="0">
                <a:effectLst/>
                <a:latin typeface="Times New Roman" panose="02020603050405020304" pitchFamily="18" charset="0"/>
                <a:ea typeface="Times New Roman" panose="02020603050405020304" pitchFamily="18" charset="0"/>
              </a:rPr>
              <a:t>Services</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7FD78B9-FC15-4211-B07D-D2C001C943B2}"/>
              </a:ext>
            </a:extLst>
          </p:cNvPr>
          <p:cNvSpPr>
            <a:spLocks noGrp="1"/>
          </p:cNvSpPr>
          <p:nvPr>
            <p:ph idx="1"/>
          </p:nvPr>
        </p:nvSpPr>
        <p:spPr>
          <a:xfrm>
            <a:off x="838199" y="1212784"/>
            <a:ext cx="10596613" cy="4964179"/>
          </a:xfrm>
        </p:spPr>
        <p:txBody>
          <a:bodyPr>
            <a:normAutofit lnSpcReduction="10000"/>
          </a:bodyPr>
          <a:lstStyle/>
          <a:p>
            <a:pPr marL="292100" marR="416560" algn="just">
              <a:spcBef>
                <a:spcPts val="445"/>
              </a:spcBef>
              <a:spcAft>
                <a:spcPts val="0"/>
              </a:spcAft>
            </a:pP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provides security services at the IP layer by enabling a system to required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 protocols, determine the algorithm(s) to use for the services and put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place any cryptographic keys required to provide, the </a:t>
            </a:r>
            <a:r>
              <a:rPr lang="en-US" sz="1800" dirty="0" err="1">
                <a:effectLst/>
                <a:latin typeface="Times New Roman" panose="02020603050405020304" pitchFamily="18" charset="0"/>
                <a:ea typeface="Times New Roman" panose="02020603050405020304" pitchFamily="18" charset="0"/>
              </a:rPr>
              <a:t>sevices</a:t>
            </a:r>
            <a:r>
              <a:rPr lang="en-US" sz="1800" dirty="0">
                <a:effectLst/>
                <a:latin typeface="Times New Roman" panose="02020603050405020304" pitchFamily="18" charset="0"/>
                <a:ea typeface="Times New Roman" panose="02020603050405020304" pitchFamily="18" charset="0"/>
              </a:rPr>
              <a:t>. Two protocols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designated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protocol, Authentication Header (AH) combined encryption / 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Encapsulating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Payload (ESP).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follows:</a:t>
            </a:r>
            <a:endParaRPr lang="en-IN" sz="1800" dirty="0">
              <a:effectLst/>
              <a:latin typeface="Times New Roman" panose="02020603050405020304" pitchFamily="18" charset="0"/>
              <a:ea typeface="Times New Roman" panose="02020603050405020304" pitchFamily="18" charset="0"/>
            </a:endParaRPr>
          </a:p>
          <a:p>
            <a:pPr marL="342900" lvl="0" indent="-342900" algn="l">
              <a:buSzPts val="1400"/>
              <a:buFont typeface="Times New Roman" panose="02020603050405020304" pitchFamily="18" charset="0"/>
              <a:buChar char="□"/>
              <a:tabLst>
                <a:tab pos="475615" algn="l"/>
              </a:tabLst>
            </a:pPr>
            <a:r>
              <a:rPr lang="en-US" sz="1800" dirty="0">
                <a:effectLst/>
                <a:latin typeface="Times New Roman" panose="02020603050405020304" pitchFamily="18" charset="0"/>
                <a:ea typeface="Times New Roman" panose="02020603050405020304" pitchFamily="18" charset="0"/>
              </a:rPr>
              <a:t>Access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ts val="1610"/>
              </a:lnSpc>
              <a:spcBef>
                <a:spcPts val="10"/>
              </a:spcBef>
              <a:spcAft>
                <a:spcPts val="0"/>
              </a:spcAft>
              <a:buSzPts val="1400"/>
              <a:buFont typeface="Times New Roman" panose="02020603050405020304" pitchFamily="18" charset="0"/>
              <a:buChar char="□"/>
              <a:tabLst>
                <a:tab pos="475615" algn="l"/>
              </a:tabLst>
            </a:pPr>
            <a:r>
              <a:rPr lang="en-US" sz="1800" dirty="0">
                <a:effectLst/>
                <a:latin typeface="Times New Roman" panose="02020603050405020304" pitchFamily="18" charset="0"/>
                <a:ea typeface="Times New Roman" panose="02020603050405020304" pitchFamily="18" charset="0"/>
              </a:rPr>
              <a:t>Connectionless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integrity</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ts val="1610"/>
              </a:lnSpc>
              <a:buSzPts val="1400"/>
              <a:buFont typeface="Times New Roman" panose="02020603050405020304" pitchFamily="18" charset="0"/>
              <a:buChar char="□"/>
              <a:tabLst>
                <a:tab pos="475615" algn="l"/>
              </a:tabLst>
            </a:pPr>
            <a:r>
              <a:rPr lang="en-US" sz="1800" dirty="0">
                <a:effectLst/>
                <a:latin typeface="Times New Roman" panose="02020603050405020304" pitchFamily="18" charset="0"/>
                <a:ea typeface="Times New Roman" panose="02020603050405020304" pitchFamily="18" charset="0"/>
              </a:rPr>
              <a:t>Data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origin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ts val="1610"/>
              </a:lnSpc>
              <a:buSzPts val="1400"/>
              <a:buFont typeface="Times New Roman" panose="02020603050405020304" pitchFamily="18" charset="0"/>
              <a:buChar char="□"/>
              <a:tabLst>
                <a:tab pos="475615" algn="l"/>
              </a:tabLst>
            </a:pPr>
            <a:r>
              <a:rPr lang="en-US" sz="1800" dirty="0">
                <a:effectLst/>
                <a:latin typeface="Times New Roman" panose="02020603050405020304" pitchFamily="18" charset="0"/>
                <a:ea typeface="Times New Roman" panose="02020603050405020304" pitchFamily="18" charset="0"/>
              </a:rPr>
              <a:t>Confidentiality</a:t>
            </a:r>
            <a:endParaRPr lang="en-IN" sz="1800" dirty="0">
              <a:effectLst/>
              <a:latin typeface="Times New Roman" panose="02020603050405020304" pitchFamily="18" charset="0"/>
              <a:ea typeface="Times New Roman" panose="02020603050405020304" pitchFamily="18" charset="0"/>
            </a:endParaRPr>
          </a:p>
          <a:p>
            <a:pPr marL="342900" lvl="0" indent="-342900" algn="l">
              <a:lnSpc>
                <a:spcPts val="1610"/>
              </a:lnSpc>
              <a:buSzPts val="1400"/>
              <a:buFont typeface="Times New Roman" panose="02020603050405020304" pitchFamily="18" charset="0"/>
              <a:buChar char="□"/>
              <a:tabLst>
                <a:tab pos="475615" algn="l"/>
              </a:tabLst>
            </a:pPr>
            <a:r>
              <a:rPr lang="en-US" sz="1800" dirty="0">
                <a:effectLst/>
                <a:latin typeface="Times New Roman" panose="02020603050405020304" pitchFamily="18" charset="0"/>
                <a:ea typeface="Times New Roman" panose="02020603050405020304" pitchFamily="18" charset="0"/>
              </a:rPr>
              <a:t>Limited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traffic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flow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confidentiality</a:t>
            </a:r>
            <a:endParaRPr lang="en-IN" sz="1800" dirty="0">
              <a:effectLst/>
              <a:latin typeface="Times New Roman" panose="02020603050405020304" pitchFamily="18" charset="0"/>
              <a:ea typeface="Times New Roman" panose="02020603050405020304" pitchFamily="18" charset="0"/>
            </a:endParaRPr>
          </a:p>
          <a:p>
            <a:pPr marL="292100"/>
            <a:r>
              <a:rPr lang="en-US" sz="1800" b="1" dirty="0">
                <a:solidFill>
                  <a:srgbClr val="333333"/>
                </a:solidFill>
                <a:effectLst/>
                <a:latin typeface="Times New Roman" panose="02020603050405020304" pitchFamily="18" charset="0"/>
                <a:ea typeface="Times New Roman" panose="02020603050405020304" pitchFamily="18" charset="0"/>
              </a:rPr>
              <a:t>IPsec</a:t>
            </a:r>
            <a:r>
              <a:rPr lang="en-US" sz="1800" b="1" spc="-25" dirty="0">
                <a:solidFill>
                  <a:srgbClr val="333333"/>
                </a:solidFill>
                <a:effectLst/>
                <a:latin typeface="Times New Roman" panose="02020603050405020304" pitchFamily="18" charset="0"/>
                <a:ea typeface="Times New Roman" panose="02020603050405020304" pitchFamily="18" charset="0"/>
              </a:rPr>
              <a:t> </a:t>
            </a:r>
            <a:r>
              <a:rPr lang="en-US" sz="1800" b="1" dirty="0">
                <a:solidFill>
                  <a:srgbClr val="333333"/>
                </a:solidFill>
                <a:effectLst/>
                <a:latin typeface="Times New Roman" panose="02020603050405020304" pitchFamily="18" charset="0"/>
                <a:ea typeface="Times New Roman" panose="02020603050405020304" pitchFamily="18" charset="0"/>
              </a:rPr>
              <a:t>involves</a:t>
            </a:r>
            <a:r>
              <a:rPr lang="en-US" sz="1800" b="1" spc="-5" dirty="0">
                <a:solidFill>
                  <a:srgbClr val="333333"/>
                </a:solidFill>
                <a:effectLst/>
                <a:latin typeface="Times New Roman" panose="02020603050405020304" pitchFamily="18" charset="0"/>
                <a:ea typeface="Times New Roman" panose="02020603050405020304" pitchFamily="18" charset="0"/>
              </a:rPr>
              <a:t> </a:t>
            </a:r>
            <a:r>
              <a:rPr lang="en-US" sz="1800" b="1" dirty="0">
                <a:solidFill>
                  <a:srgbClr val="333333"/>
                </a:solidFill>
                <a:effectLst/>
                <a:latin typeface="Times New Roman" panose="02020603050405020304" pitchFamily="18" charset="0"/>
                <a:ea typeface="Times New Roman" panose="02020603050405020304" pitchFamily="18" charset="0"/>
              </a:rPr>
              <a:t>two</a:t>
            </a:r>
            <a:r>
              <a:rPr lang="en-US" sz="1800" b="1" spc="-15" dirty="0">
                <a:solidFill>
                  <a:srgbClr val="333333"/>
                </a:solidFill>
                <a:effectLst/>
                <a:latin typeface="Times New Roman" panose="02020603050405020304" pitchFamily="18" charset="0"/>
                <a:ea typeface="Times New Roman" panose="02020603050405020304" pitchFamily="18" charset="0"/>
              </a:rPr>
              <a:t> </a:t>
            </a:r>
            <a:r>
              <a:rPr lang="en-US" sz="1800" b="1" dirty="0">
                <a:solidFill>
                  <a:srgbClr val="333333"/>
                </a:solidFill>
                <a:effectLst/>
                <a:latin typeface="Times New Roman" panose="02020603050405020304" pitchFamily="18" charset="0"/>
                <a:ea typeface="Times New Roman" panose="02020603050405020304" pitchFamily="18" charset="0"/>
              </a:rPr>
              <a:t>security</a:t>
            </a:r>
            <a:r>
              <a:rPr lang="en-US" sz="1800" b="1" spc="-15" dirty="0">
                <a:solidFill>
                  <a:srgbClr val="333333"/>
                </a:solidFill>
                <a:effectLst/>
                <a:latin typeface="Times New Roman" panose="02020603050405020304" pitchFamily="18" charset="0"/>
                <a:ea typeface="Times New Roman" panose="02020603050405020304" pitchFamily="18" charset="0"/>
              </a:rPr>
              <a:t> </a:t>
            </a:r>
            <a:r>
              <a:rPr lang="en-US" sz="1800" b="1" dirty="0">
                <a:solidFill>
                  <a:srgbClr val="333333"/>
                </a:solidFill>
                <a:effectLst/>
                <a:latin typeface="Times New Roman" panose="02020603050405020304" pitchFamily="18" charset="0"/>
                <a:ea typeface="Times New Roman" panose="02020603050405020304" pitchFamily="18" charset="0"/>
              </a:rPr>
              <a:t>services(Two</a:t>
            </a:r>
            <a:r>
              <a:rPr lang="en-US" sz="1800" b="1" spc="-5" dirty="0">
                <a:solidFill>
                  <a:srgbClr val="333333"/>
                </a:solidFill>
                <a:effectLst/>
                <a:latin typeface="Times New Roman" panose="02020603050405020304" pitchFamily="18" charset="0"/>
                <a:ea typeface="Times New Roman" panose="02020603050405020304" pitchFamily="18" charset="0"/>
              </a:rPr>
              <a:t> </a:t>
            </a:r>
            <a:r>
              <a:rPr lang="en-US" sz="1800" b="1" dirty="0">
                <a:solidFill>
                  <a:srgbClr val="333333"/>
                </a:solidFill>
                <a:effectLst/>
                <a:latin typeface="Times New Roman" panose="02020603050405020304" pitchFamily="18" charset="0"/>
                <a:ea typeface="Times New Roman" panose="02020603050405020304" pitchFamily="18" charset="0"/>
              </a:rPr>
              <a:t>Protocols):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42950" marR="416560" lvl="1" indent="-285750" algn="l">
              <a:spcAft>
                <a:spcPts val="0"/>
              </a:spcAft>
              <a:buClr>
                <a:srgbClr val="333333"/>
              </a:buClr>
              <a:buSzPts val="1000"/>
              <a:buFont typeface="Symbol" panose="05050102010706020507" pitchFamily="18" charset="2"/>
              <a:buChar char=""/>
              <a:tabLst>
                <a:tab pos="748665" algn="l"/>
                <a:tab pos="749300" algn="l"/>
                <a:tab pos="2018665" algn="l"/>
                <a:tab pos="2715260" algn="l"/>
                <a:tab pos="3292475" algn="l"/>
                <a:tab pos="3738880" algn="l"/>
                <a:tab pos="4800600" algn="l"/>
                <a:tab pos="5149850" algn="l"/>
                <a:tab pos="5747385" algn="l"/>
                <a:tab pos="6135370" algn="l"/>
              </a:tabLst>
            </a:pPr>
            <a:r>
              <a:rPr lang="en-US" sz="1800" b="1"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Authentication	Header	(AH):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This	authenticates	the	sender	and	</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it</a:t>
            </a:r>
            <a:r>
              <a:rPr lang="en-US" sz="1800" spc="-33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discovers</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any</a:t>
            </a:r>
            <a:r>
              <a:rPr lang="en-US" sz="1800" spc="-2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changes in data</a:t>
            </a:r>
            <a:r>
              <a:rPr lang="en-US" sz="1800" spc="-1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during</a:t>
            </a:r>
            <a:r>
              <a:rPr lang="en-US" sz="1800" spc="-1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transmission.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742950" marR="417830" lvl="1" indent="-285750" algn="l">
              <a:lnSpc>
                <a:spcPct val="100000"/>
              </a:lnSpc>
              <a:spcAft>
                <a:spcPts val="0"/>
              </a:spcAft>
              <a:buClr>
                <a:srgbClr val="333333"/>
              </a:buClr>
              <a:buSzPts val="1000"/>
              <a:buFont typeface="Symbol" panose="05050102010706020507" pitchFamily="18" charset="2"/>
              <a:buChar char=""/>
              <a:tabLst>
                <a:tab pos="748665" algn="l"/>
                <a:tab pos="749300" algn="l"/>
                <a:tab pos="2003425" algn="l"/>
                <a:tab pos="2800350" algn="l"/>
                <a:tab pos="3578860" algn="l"/>
                <a:tab pos="4237355" algn="l"/>
                <a:tab pos="4719320" algn="l"/>
                <a:tab pos="5111115" algn="l"/>
                <a:tab pos="5592445" algn="l"/>
              </a:tabLst>
            </a:pPr>
            <a:r>
              <a:rPr lang="en-US" sz="1800" b="1"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Encapsulating	Security	Payload	(ESP</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This	not	only	</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performs</a:t>
            </a:r>
            <a:r>
              <a:rPr lang="en-US" sz="1800" spc="-33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authentication</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for</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the</a:t>
            </a:r>
            <a:r>
              <a:rPr lang="en-US" sz="1800" spc="-2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sender</a:t>
            </a:r>
            <a:r>
              <a:rPr lang="en-US" sz="1800" spc="-1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but</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also encrypts the</a:t>
            </a:r>
            <a:r>
              <a:rPr lang="en-US" sz="1800" spc="-2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data</a:t>
            </a:r>
            <a:r>
              <a:rPr lang="en-US" sz="1800" spc="-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being</a:t>
            </a:r>
            <a:r>
              <a:rPr lang="en-US" sz="1800" spc="-15"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333333"/>
                </a:solidFill>
                <a:effectLst/>
                <a:latin typeface="Times New Roman" panose="02020603050405020304" pitchFamily="18" charset="0"/>
                <a:ea typeface="Symbol" panose="05050102010706020507" pitchFamily="18" charset="2"/>
                <a:cs typeface="Symbol" panose="05050102010706020507" pitchFamily="18" charset="2"/>
              </a:rPr>
              <a:t>sent.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2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spcBef>
                <a:spcPts val="50"/>
              </a:spcBef>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9499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ED8C-83AC-4076-BB96-35717BAEDBD9}"/>
              </a:ext>
            </a:extLst>
          </p:cNvPr>
          <p:cNvSpPr>
            <a:spLocks noGrp="1"/>
          </p:cNvSpPr>
          <p:nvPr>
            <p:ph type="title"/>
          </p:nvPr>
        </p:nvSpPr>
        <p:spPr>
          <a:xfrm>
            <a:off x="838200" y="365125"/>
            <a:ext cx="10515600" cy="501149"/>
          </a:xfrm>
        </p:spPr>
        <p:txBody>
          <a:bodyPr>
            <a:normAutofit fontScale="90000"/>
          </a:bodyPr>
          <a:lstStyle/>
          <a:p>
            <a:pPr algn="ctr"/>
            <a:r>
              <a:rPr lang="en-IN" b="1" dirty="0">
                <a:solidFill>
                  <a:srgbClr val="002060"/>
                </a:solidFill>
              </a:rPr>
              <a:t>Email Security</a:t>
            </a:r>
          </a:p>
        </p:txBody>
      </p:sp>
      <p:sp>
        <p:nvSpPr>
          <p:cNvPr id="3" name="Content Placeholder 2">
            <a:extLst>
              <a:ext uri="{FF2B5EF4-FFF2-40B4-BE49-F238E27FC236}">
                <a16:creationId xmlns:a16="http://schemas.microsoft.com/office/drawing/2014/main" id="{C3EAFF31-B28A-4E65-BD8A-9333D6AE72FC}"/>
              </a:ext>
            </a:extLst>
          </p:cNvPr>
          <p:cNvSpPr>
            <a:spLocks noGrp="1"/>
          </p:cNvSpPr>
          <p:nvPr>
            <p:ph idx="1"/>
          </p:nvPr>
        </p:nvSpPr>
        <p:spPr>
          <a:xfrm>
            <a:off x="548640" y="1116531"/>
            <a:ext cx="10805160" cy="5060432"/>
          </a:xfrm>
        </p:spPr>
        <p:txBody>
          <a:bodyPr/>
          <a:lstStyle/>
          <a:p>
            <a:pPr marL="0" indent="0">
              <a:buNone/>
            </a:pPr>
            <a:r>
              <a:rPr lang="en-IN" dirty="0"/>
              <a:t>Security services </a:t>
            </a:r>
            <a:r>
              <a:rPr lang="en-IN"/>
              <a:t>for email:</a:t>
            </a:r>
            <a:endParaRPr lang="en-IN" dirty="0"/>
          </a:p>
        </p:txBody>
      </p:sp>
    </p:spTree>
    <p:extLst>
      <p:ext uri="{BB962C8B-B14F-4D97-AF65-F5344CB8AC3E}">
        <p14:creationId xmlns:p14="http://schemas.microsoft.com/office/powerpoint/2010/main" val="2727056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F800-5E6E-4AAD-BABE-8A8CA1A8A1E0}"/>
              </a:ext>
            </a:extLst>
          </p:cNvPr>
          <p:cNvSpPr>
            <a:spLocks noGrp="1"/>
          </p:cNvSpPr>
          <p:nvPr>
            <p:ph type="title"/>
          </p:nvPr>
        </p:nvSpPr>
        <p:spPr>
          <a:xfrm>
            <a:off x="838200" y="365126"/>
            <a:ext cx="10515600" cy="895784"/>
          </a:xfrm>
        </p:spPr>
        <p:txBody>
          <a:bodyPr>
            <a:normAutofit/>
          </a:bodyPr>
          <a:lstStyle/>
          <a:p>
            <a:pPr algn="ctr"/>
            <a:r>
              <a:rPr lang="en-US" sz="1800" b="1" kern="0" dirty="0">
                <a:effectLst/>
                <a:latin typeface="Times New Roman" panose="02020603050405020304" pitchFamily="18" charset="0"/>
                <a:ea typeface="Times New Roman" panose="02020603050405020304" pitchFamily="18" charset="0"/>
              </a:rPr>
              <a:t>Authentication</a:t>
            </a:r>
            <a:r>
              <a:rPr lang="en-US" sz="1800" b="1" kern="0" spc="-3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Header</a:t>
            </a:r>
            <a:br>
              <a:rPr lang="en-IN" sz="1800" b="1" kern="0" dirty="0">
                <a:effectLst/>
                <a:latin typeface="Times New Roman" panose="02020603050405020304" pitchFamily="18" charset="0"/>
                <a:ea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2535EFD3-5B9E-4119-8E00-324B80247740}"/>
              </a:ext>
            </a:extLst>
          </p:cNvPr>
          <p:cNvSpPr>
            <a:spLocks noGrp="1"/>
          </p:cNvSpPr>
          <p:nvPr>
            <p:ph idx="1"/>
          </p:nvPr>
        </p:nvSpPr>
        <p:spPr>
          <a:xfrm>
            <a:off x="336884" y="1010652"/>
            <a:ext cx="11444438" cy="5573027"/>
          </a:xfrm>
        </p:spPr>
        <p:txBody>
          <a:bodyPr/>
          <a:lstStyle/>
          <a:p>
            <a:pPr marL="292100" marR="416560" algn="just">
              <a:spcAft>
                <a:spcPts val="0"/>
              </a:spcAft>
            </a:pPr>
            <a:r>
              <a:rPr lang="en-US" sz="1800" i="1" dirty="0">
                <a:effectLst/>
                <a:latin typeface="Times New Roman" panose="02020603050405020304" pitchFamily="18" charset="0"/>
                <a:ea typeface="Times New Roman" panose="02020603050405020304" pitchFamily="18" charset="0"/>
              </a:rPr>
              <a:t>Authentication Header (AH) </a:t>
            </a:r>
            <a:r>
              <a:rPr lang="en-US" sz="1800" dirty="0">
                <a:effectLst/>
                <a:latin typeface="Times New Roman" panose="02020603050405020304" pitchFamily="18" charset="0"/>
                <a:ea typeface="Times New Roman" panose="02020603050405020304" pitchFamily="18" charset="0"/>
              </a:rPr>
              <a:t>provides authentication, integrity, and anti-replay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entire packet (both the IP header and the data payload carried in the packet). 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does not provide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confidentiality,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means it does not encrypt the data.</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is readable, but protected from modification. AH uses the HMAC 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described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earlier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sign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integrity.</a:t>
            </a:r>
            <a:endParaRPr lang="en-IN" sz="1800" dirty="0">
              <a:effectLst/>
              <a:latin typeface="Times New Roman" panose="02020603050405020304" pitchFamily="18" charset="0"/>
              <a:ea typeface="Times New Roman" panose="02020603050405020304" pitchFamily="18" charset="0"/>
            </a:endParaRPr>
          </a:p>
          <a:p>
            <a:pPr>
              <a:spcBef>
                <a:spcPts val="1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416560" algn="just">
              <a:spcAft>
                <a:spcPts val="0"/>
              </a:spcAft>
            </a:pPr>
            <a:r>
              <a:rPr lang="en-US" sz="1800" dirty="0">
                <a:effectLst/>
                <a:latin typeface="Times New Roman" panose="02020603050405020304" pitchFamily="18" charset="0"/>
                <a:ea typeface="Times New Roman" panose="02020603050405020304" pitchFamily="18" charset="0"/>
              </a:rPr>
              <a:t>For example, Alice on Computer A sends data to Bob on Computer B. The 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 the AH header, and the data are protected with integrity. This means Alice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unmodified.</a:t>
            </a:r>
          </a:p>
          <a:p>
            <a:pPr marL="292100" marR="416560" algn="just"/>
            <a:r>
              <a:rPr lang="en-US" sz="1800" dirty="0">
                <a:effectLst/>
                <a:latin typeface="Times New Roman" panose="02020603050405020304" pitchFamily="18" charset="0"/>
                <a:ea typeface="Times New Roman" panose="02020603050405020304" pitchFamily="18" charset="0"/>
              </a:rPr>
              <a:t>Integrity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placement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 the IP header and the transport (layer 4) protocol header, which is shown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TCP/UDP in the Figure 8.1. AH uses an IP protocol ID of 51 to identify itself in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p>
          <a:p>
            <a:pPr marL="292100" algn="just">
              <a:spcBef>
                <a:spcPts val="1310"/>
              </a:spcBef>
            </a:pPr>
            <a:r>
              <a:rPr lang="en-US" sz="1800" b="1" kern="0" dirty="0">
                <a:effectLst/>
                <a:latin typeface="Times New Roman" panose="02020603050405020304" pitchFamily="18" charset="0"/>
                <a:ea typeface="Times New Roman" panose="02020603050405020304" pitchFamily="18" charset="0"/>
              </a:rPr>
              <a:t>Figure</a:t>
            </a:r>
            <a:r>
              <a:rPr lang="en-US" sz="1800" b="1" kern="0" spc="-15" dirty="0">
                <a:latin typeface="Times New Roman" panose="02020603050405020304" pitchFamily="18" charset="0"/>
                <a:ea typeface="Times New Roman" panose="02020603050405020304" pitchFamily="18" charset="0"/>
              </a:rPr>
              <a:t>:-</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Authentication</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Header</a:t>
            </a:r>
            <a:endParaRPr lang="en-IN" sz="1800" b="1" kern="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416560" algn="just"/>
            <a:endParaRPr lang="en-US" sz="1800" dirty="0">
              <a:effectLst/>
              <a:latin typeface="Times New Roman" panose="02020603050405020304" pitchFamily="18" charset="0"/>
              <a:ea typeface="Times New Roman" panose="02020603050405020304" pitchFamily="18" charset="0"/>
            </a:endParaRPr>
          </a:p>
          <a:p>
            <a:pPr marL="292100" marR="416560" algn="just"/>
            <a:endParaRPr lang="en-US" sz="1800" dirty="0">
              <a:latin typeface="Times New Roman" panose="02020603050405020304" pitchFamily="18" charset="0"/>
              <a:ea typeface="Times New Roman" panose="02020603050405020304" pitchFamily="18" charset="0"/>
            </a:endParaRPr>
          </a:p>
          <a:p>
            <a:pPr marL="292100" marR="416560" algn="just"/>
            <a:endParaRPr lang="en-IN" sz="1800" dirty="0">
              <a:effectLst/>
              <a:latin typeface="Times New Roman" panose="02020603050405020304" pitchFamily="18" charset="0"/>
              <a:ea typeface="Times New Roman" panose="02020603050405020304" pitchFamily="18" charset="0"/>
            </a:endParaRPr>
          </a:p>
          <a:p>
            <a:pPr marL="292100" marR="416560" algn="just">
              <a:spcAft>
                <a:spcPts val="0"/>
              </a:spcAf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image2.png">
            <a:extLst>
              <a:ext uri="{FF2B5EF4-FFF2-40B4-BE49-F238E27FC236}">
                <a16:creationId xmlns:a16="http://schemas.microsoft.com/office/drawing/2014/main" id="{0CBC735F-A579-4512-913F-E817010E3F6A}"/>
              </a:ext>
            </a:extLst>
          </p:cNvPr>
          <p:cNvPicPr>
            <a:picLocks noChangeAspect="1"/>
          </p:cNvPicPr>
          <p:nvPr/>
        </p:nvPicPr>
        <p:blipFill>
          <a:blip r:embed="rId2" cstate="print"/>
          <a:stretch>
            <a:fillRect/>
          </a:stretch>
        </p:blipFill>
        <p:spPr>
          <a:xfrm>
            <a:off x="1982804" y="4403109"/>
            <a:ext cx="5736657" cy="2089765"/>
          </a:xfrm>
          <a:prstGeom prst="rect">
            <a:avLst/>
          </a:prstGeom>
        </p:spPr>
      </p:pic>
    </p:spTree>
    <p:extLst>
      <p:ext uri="{BB962C8B-B14F-4D97-AF65-F5344CB8AC3E}">
        <p14:creationId xmlns:p14="http://schemas.microsoft.com/office/powerpoint/2010/main" val="246626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4AB8-B470-45E5-9657-3EE6FB59AA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268B76-6CA7-4FAC-A023-A04BD44CB34B}"/>
              </a:ext>
            </a:extLst>
          </p:cNvPr>
          <p:cNvSpPr>
            <a:spLocks noGrp="1"/>
          </p:cNvSpPr>
          <p:nvPr>
            <p:ph idx="1"/>
          </p:nvPr>
        </p:nvSpPr>
        <p:spPr/>
        <p:txBody>
          <a:bodyPr/>
          <a:lstStyle/>
          <a:p>
            <a:pPr marL="292100" marR="418465" algn="just">
              <a:spcAft>
                <a:spcPts val="0"/>
              </a:spcAft>
            </a:pPr>
            <a:r>
              <a:rPr lang="en-US" sz="1800" dirty="0">
                <a:effectLst/>
                <a:latin typeface="Times New Roman" panose="02020603050405020304" pitchFamily="18" charset="0"/>
                <a:ea typeface="Times New Roman" panose="02020603050405020304" pitchFamily="18" charset="0"/>
              </a:rPr>
              <a:t>AH can be used alone or in combination with the Encapsulating Security Payload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algn="just"/>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fields:</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417195" algn="just">
              <a:spcAft>
                <a:spcPts val="0"/>
              </a:spcAft>
            </a:pPr>
            <a:r>
              <a:rPr lang="en-US" sz="1800" b="1" dirty="0">
                <a:effectLst/>
                <a:latin typeface="Times New Roman" panose="02020603050405020304" pitchFamily="18" charset="0"/>
                <a:ea typeface="Times New Roman" panose="02020603050405020304" pitchFamily="18" charset="0"/>
              </a:rPr>
              <a:t>Next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Header</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indicate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TCP.</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algn="just"/>
            <a:r>
              <a:rPr lang="en-US" sz="1800" b="1" dirty="0">
                <a:effectLst/>
                <a:latin typeface="Times New Roman" panose="02020603050405020304" pitchFamily="18" charset="0"/>
                <a:ea typeface="Times New Roman" panose="02020603050405020304" pitchFamily="18" charset="0"/>
              </a:rPr>
              <a:t>Length</a:t>
            </a:r>
            <a:r>
              <a:rPr lang="en-US" sz="1800" b="1" spc="6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length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endParaRPr lang="en-IN" sz="1800" dirty="0">
              <a:effectLst/>
              <a:latin typeface="Times New Roman" panose="02020603050405020304" pitchFamily="18" charset="0"/>
              <a:ea typeface="Times New Roman" panose="02020603050405020304" pitchFamily="18" charset="0"/>
            </a:endParaRPr>
          </a:p>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414655" algn="just">
              <a:spcAft>
                <a:spcPts val="0"/>
              </a:spcAft>
            </a:pPr>
            <a:r>
              <a:rPr lang="en-US" sz="1800" b="1" dirty="0">
                <a:effectLst/>
                <a:latin typeface="Times New Roman" panose="02020603050405020304" pitchFamily="18" charset="0"/>
                <a:ea typeface="Times New Roman" panose="02020603050405020304" pitchFamily="18" charset="0"/>
              </a:rPr>
              <a:t>Security Parameters Index (SPI)</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in combination with the destination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 and the security protocol (AH or ESP) to identify the correct security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association for the communication. (For more information, see the "Internet Key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Exchange" section later in this chapter.) The receiver uses this value to determine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packet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identified.</a:t>
            </a: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22523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8D3C-CE70-4C98-AC9D-CA7F01924945}"/>
              </a:ext>
            </a:extLst>
          </p:cNvPr>
          <p:cNvSpPr>
            <a:spLocks noGrp="1"/>
          </p:cNvSpPr>
          <p:nvPr>
            <p:ph type="title"/>
          </p:nvPr>
        </p:nvSpPr>
        <p:spPr>
          <a:xfrm>
            <a:off x="838200" y="365126"/>
            <a:ext cx="10515600" cy="741780"/>
          </a:xfrm>
        </p:spPr>
        <p:txBody>
          <a:bodyPr>
            <a:normAutofit fontScale="90000"/>
          </a:bodyPr>
          <a:lstStyle/>
          <a:p>
            <a:pPr algn="ctr"/>
            <a:br>
              <a:rPr lang="en-US" sz="2000" b="1" kern="0" dirty="0">
                <a:effectLst/>
                <a:latin typeface="Times New Roman" panose="02020603050405020304" pitchFamily="18" charset="0"/>
                <a:ea typeface="Times New Roman" panose="02020603050405020304" pitchFamily="18" charset="0"/>
              </a:rPr>
            </a:br>
            <a:r>
              <a:rPr lang="en-US" sz="2700" b="1" kern="0" dirty="0">
                <a:solidFill>
                  <a:srgbClr val="C00000"/>
                </a:solidFill>
                <a:effectLst/>
                <a:latin typeface="Times New Roman" panose="02020603050405020304" pitchFamily="18" charset="0"/>
                <a:ea typeface="Times New Roman" panose="02020603050405020304" pitchFamily="18" charset="0"/>
              </a:rPr>
              <a:t>Encapsulating</a:t>
            </a:r>
            <a:r>
              <a:rPr lang="en-US" sz="2700" b="1" kern="0" spc="-30" dirty="0">
                <a:solidFill>
                  <a:srgbClr val="C00000"/>
                </a:solidFill>
                <a:effectLst/>
                <a:latin typeface="Times New Roman" panose="02020603050405020304" pitchFamily="18" charset="0"/>
                <a:ea typeface="Times New Roman" panose="02020603050405020304" pitchFamily="18" charset="0"/>
              </a:rPr>
              <a:t> </a:t>
            </a:r>
            <a:r>
              <a:rPr lang="en-US" sz="2700" b="1" kern="0" dirty="0">
                <a:solidFill>
                  <a:srgbClr val="C00000"/>
                </a:solidFill>
                <a:effectLst/>
                <a:latin typeface="Times New Roman" panose="02020603050405020304" pitchFamily="18" charset="0"/>
                <a:ea typeface="Times New Roman" panose="02020603050405020304" pitchFamily="18" charset="0"/>
              </a:rPr>
              <a:t>Security</a:t>
            </a:r>
            <a:r>
              <a:rPr lang="en-US" sz="2700" b="1" kern="0" spc="-25" dirty="0">
                <a:solidFill>
                  <a:srgbClr val="C00000"/>
                </a:solidFill>
                <a:effectLst/>
                <a:latin typeface="Times New Roman" panose="02020603050405020304" pitchFamily="18" charset="0"/>
                <a:ea typeface="Times New Roman" panose="02020603050405020304" pitchFamily="18" charset="0"/>
              </a:rPr>
              <a:t> </a:t>
            </a:r>
            <a:r>
              <a:rPr lang="en-US" sz="2700" b="1" kern="0" dirty="0">
                <a:solidFill>
                  <a:srgbClr val="C00000"/>
                </a:solidFill>
                <a:effectLst/>
                <a:latin typeface="Times New Roman" panose="02020603050405020304" pitchFamily="18" charset="0"/>
                <a:ea typeface="Times New Roman" panose="02020603050405020304" pitchFamily="18" charset="0"/>
              </a:rPr>
              <a:t>Payload</a:t>
            </a:r>
            <a:br>
              <a:rPr lang="en-IN" sz="2700" b="1" kern="0" dirty="0">
                <a:solidFill>
                  <a:srgbClr val="C00000"/>
                </a:solidFill>
                <a:effectLst/>
                <a:latin typeface="Times New Roman" panose="02020603050405020304" pitchFamily="18" charset="0"/>
                <a:ea typeface="Times New Roman" panose="02020603050405020304" pitchFamily="18" charset="0"/>
              </a:rPr>
            </a:br>
            <a:endParaRPr lang="en-IN" sz="2700" dirty="0">
              <a:solidFill>
                <a:srgbClr val="C00000"/>
              </a:solidFill>
            </a:endParaRPr>
          </a:p>
        </p:txBody>
      </p:sp>
      <p:sp>
        <p:nvSpPr>
          <p:cNvPr id="3" name="Content Placeholder 2">
            <a:extLst>
              <a:ext uri="{FF2B5EF4-FFF2-40B4-BE49-F238E27FC236}">
                <a16:creationId xmlns:a16="http://schemas.microsoft.com/office/drawing/2014/main" id="{3052B6B9-6E8A-45F3-8F0D-48F5A069FAF1}"/>
              </a:ext>
            </a:extLst>
          </p:cNvPr>
          <p:cNvSpPr>
            <a:spLocks noGrp="1"/>
          </p:cNvSpPr>
          <p:nvPr>
            <p:ph idx="1"/>
          </p:nvPr>
        </p:nvSpPr>
        <p:spPr>
          <a:xfrm>
            <a:off x="838200" y="952901"/>
            <a:ext cx="10515600" cy="5717406"/>
          </a:xfrm>
        </p:spPr>
        <p:txBody>
          <a:bodyPr/>
          <a:lstStyle/>
          <a:p>
            <a:pPr marL="291465" marR="417195" algn="just">
              <a:spcAft>
                <a:spcPts val="0"/>
              </a:spcAft>
            </a:pPr>
            <a:r>
              <a:rPr lang="en-US" sz="1800" i="1" dirty="0">
                <a:effectLst/>
                <a:latin typeface="Times New Roman" panose="02020603050405020304" pitchFamily="18" charset="0"/>
                <a:ea typeface="Times New Roman" panose="02020603050405020304" pitchFamily="18" charset="0"/>
              </a:rPr>
              <a:t>Encapsulating</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Security</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Payload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(ESP)</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confidentiality,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 integrity, and anti-replay. ESP can be used alone, or in combination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endParaRPr lang="en-IN" sz="1800" dirty="0">
              <a:effectLst/>
              <a:latin typeface="Times New Roman" panose="02020603050405020304" pitchFamily="18" charset="0"/>
              <a:ea typeface="Times New Roman" panose="02020603050405020304" pitchFamily="18" charset="0"/>
            </a:endParaRPr>
          </a:p>
          <a:p>
            <a:pPr marL="291465" marR="41592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ESP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tunneled—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ordinarily,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just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payload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protected,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endParaRPr lang="en-IN" sz="1800" dirty="0">
              <a:effectLst/>
              <a:latin typeface="Times New Roman" panose="02020603050405020304" pitchFamily="18" charset="0"/>
              <a:ea typeface="Times New Roman" panose="02020603050405020304" pitchFamily="18" charset="0"/>
            </a:endParaRPr>
          </a:p>
          <a:p>
            <a:pPr marL="291465" marR="41402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For example, Alice on Computer A sends data to Bob on Computer B. The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payload is encrypted and signed for integrity. Upon receipt, after the integrity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verification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complete,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payload</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decrypted.</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Bob.</a:t>
            </a:r>
          </a:p>
          <a:p>
            <a:pPr marL="292100" marR="416560" algn="just">
              <a:spcBef>
                <a:spcPts val="365"/>
              </a:spcBef>
              <a:spcAft>
                <a:spcPts val="0"/>
              </a:spcAft>
            </a:pP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certain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 really Alice who</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sent the data, that the data is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unmodified,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 one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 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read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41592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ESP</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itself</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50.</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Figure 8.3, the ESP header is placed prior to the transport layer header (TCP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UDP)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payload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 types.</a:t>
            </a:r>
          </a:p>
          <a:p>
            <a:pPr marL="63500" marR="415925" indent="0" algn="just">
              <a:spcBef>
                <a:spcPts val="5"/>
              </a:spcBef>
              <a:spcAft>
                <a:spcPts val="0"/>
              </a:spcAft>
              <a:buNone/>
            </a:pPr>
            <a:r>
              <a:rPr lang="en-US" sz="1800" b="1" dirty="0">
                <a:latin typeface="Times New Roman" panose="02020603050405020304" pitchFamily="18" charset="0"/>
                <a:ea typeface="Times New Roman" panose="02020603050405020304" pitchFamily="18" charset="0"/>
              </a:rPr>
              <a:t>Fig: ESP </a:t>
            </a:r>
            <a:r>
              <a:rPr lang="en-US" sz="1800" b="1" dirty="0" err="1">
                <a:latin typeface="Times New Roman" panose="02020603050405020304" pitchFamily="18" charset="0"/>
                <a:ea typeface="Times New Roman" panose="02020603050405020304" pitchFamily="18" charset="0"/>
              </a:rPr>
              <a:t>packect</a:t>
            </a:r>
            <a:r>
              <a:rPr lang="en-US" sz="1800" b="1" dirty="0">
                <a:latin typeface="Times New Roman" panose="02020603050405020304" pitchFamily="18" charset="0"/>
                <a:ea typeface="Times New Roman" panose="02020603050405020304" pitchFamily="18" charset="0"/>
              </a:rPr>
              <a:t> format</a:t>
            </a:r>
            <a:endParaRPr lang="en-IN" sz="1800" b="1" dirty="0">
              <a:effectLst/>
              <a:latin typeface="Times New Roman" panose="02020603050405020304" pitchFamily="18" charset="0"/>
              <a:ea typeface="Times New Roman" panose="02020603050405020304" pitchFamily="18" charset="0"/>
            </a:endParaRPr>
          </a:p>
          <a:p>
            <a:pPr marL="62865" marR="414020" indent="0" algn="just">
              <a:spcBef>
                <a:spcPts val="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291465" marR="414020" algn="just">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7" name="image3.png">
            <a:extLst>
              <a:ext uri="{FF2B5EF4-FFF2-40B4-BE49-F238E27FC236}">
                <a16:creationId xmlns:a16="http://schemas.microsoft.com/office/drawing/2014/main" id="{60EF0342-4E8F-41A2-8F41-B96D580E401D}"/>
              </a:ext>
            </a:extLst>
          </p:cNvPr>
          <p:cNvPicPr>
            <a:picLocks noChangeAspect="1"/>
          </p:cNvPicPr>
          <p:nvPr/>
        </p:nvPicPr>
        <p:blipFill>
          <a:blip r:embed="rId2" cstate="print"/>
          <a:stretch>
            <a:fillRect/>
          </a:stretch>
        </p:blipFill>
        <p:spPr>
          <a:xfrm>
            <a:off x="3711290" y="5061367"/>
            <a:ext cx="5019675" cy="1431507"/>
          </a:xfrm>
          <a:prstGeom prst="rect">
            <a:avLst/>
          </a:prstGeom>
        </p:spPr>
      </p:pic>
    </p:spTree>
    <p:extLst>
      <p:ext uri="{BB962C8B-B14F-4D97-AF65-F5344CB8AC3E}">
        <p14:creationId xmlns:p14="http://schemas.microsoft.com/office/powerpoint/2010/main" val="75660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3619-C86F-4EBA-83AF-C70DA48892FD}"/>
              </a:ext>
            </a:extLst>
          </p:cNvPr>
          <p:cNvSpPr>
            <a:spLocks noGrp="1"/>
          </p:cNvSpPr>
          <p:nvPr>
            <p:ph type="title"/>
          </p:nvPr>
        </p:nvSpPr>
        <p:spPr>
          <a:xfrm>
            <a:off x="838200" y="365126"/>
            <a:ext cx="10515600" cy="43377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A987022-1D0F-4D8D-8144-353D0330E04C}"/>
              </a:ext>
            </a:extLst>
          </p:cNvPr>
          <p:cNvSpPr>
            <a:spLocks noGrp="1"/>
          </p:cNvSpPr>
          <p:nvPr>
            <p:ph idx="1"/>
          </p:nvPr>
        </p:nvSpPr>
        <p:spPr>
          <a:xfrm>
            <a:off x="838200" y="1135780"/>
            <a:ext cx="10515600" cy="5630779"/>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Authentication Data</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Contains the Integrity Check Value (ICV), and a message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integrity. The ICV is calculated over the ESP header, the payload data and the ESP</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trailer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solidFill>
                  <a:srgbClr val="4F81BC"/>
                </a:solidFill>
                <a:effectLst/>
                <a:latin typeface="Times New Roman" panose="02020603050405020304" pitchFamily="18" charset="0"/>
                <a:ea typeface="Times New Roman" panose="02020603050405020304" pitchFamily="18" charset="0"/>
              </a:rPr>
              <a:t>Packet</a:t>
            </a:r>
            <a:r>
              <a:rPr lang="en-US" sz="1800" b="1" spc="-15" dirty="0">
                <a:solidFill>
                  <a:srgbClr val="4F81BC"/>
                </a:solidFill>
                <a:effectLst/>
                <a:latin typeface="Times New Roman" panose="02020603050405020304" pitchFamily="18" charset="0"/>
                <a:ea typeface="Times New Roman" panose="02020603050405020304" pitchFamily="18" charset="0"/>
              </a:rPr>
              <a:t> </a:t>
            </a:r>
            <a:r>
              <a:rPr lang="en-US" sz="1800" b="1" dirty="0">
                <a:solidFill>
                  <a:srgbClr val="4F81BC"/>
                </a:solidFill>
                <a:effectLst/>
                <a:latin typeface="Times New Roman" panose="02020603050405020304" pitchFamily="18" charset="0"/>
                <a:ea typeface="Times New Roman" panose="02020603050405020304" pitchFamily="18" charset="0"/>
              </a:rPr>
              <a:t>Signature</a:t>
            </a:r>
            <a:r>
              <a:rPr lang="en-US" sz="1800" b="1" spc="-10" dirty="0">
                <a:solidFill>
                  <a:srgbClr val="4F81BC"/>
                </a:solidFill>
                <a:effectLst/>
                <a:latin typeface="Times New Roman" panose="02020603050405020304" pitchFamily="18" charset="0"/>
                <a:ea typeface="Times New Roman" panose="02020603050405020304" pitchFamily="18" charset="0"/>
              </a:rPr>
              <a:t> </a:t>
            </a:r>
            <a:r>
              <a:rPr lang="en-US" sz="1800" b="1" dirty="0">
                <a:solidFill>
                  <a:srgbClr val="4F81BC"/>
                </a:solidFill>
                <a:effectLst/>
                <a:latin typeface="Times New Roman" panose="02020603050405020304" pitchFamily="18" charset="0"/>
                <a:ea typeface="Times New Roman" panose="02020603050405020304" pitchFamily="18" charset="0"/>
              </a:rPr>
              <a:t>and</a:t>
            </a:r>
            <a:r>
              <a:rPr lang="en-US" sz="1800" b="1" spc="-10" dirty="0">
                <a:solidFill>
                  <a:srgbClr val="4F81BC"/>
                </a:solidFill>
                <a:effectLst/>
                <a:latin typeface="Times New Roman" panose="02020603050405020304" pitchFamily="18" charset="0"/>
                <a:ea typeface="Times New Roman" panose="02020603050405020304" pitchFamily="18" charset="0"/>
              </a:rPr>
              <a:t> </a:t>
            </a:r>
            <a:r>
              <a:rPr lang="en-US" sz="1800" b="1" dirty="0">
                <a:solidFill>
                  <a:srgbClr val="4F81BC"/>
                </a:solidFill>
                <a:effectLst/>
                <a:latin typeface="Times New Roman" panose="02020603050405020304" pitchFamily="18" charset="0"/>
                <a:ea typeface="Times New Roman" panose="02020603050405020304" pitchFamily="18" charset="0"/>
              </a:rPr>
              <a:t>Encryption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As shown in Figure 8.4, ESP provides protection for upper layer protocols.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integrity.</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confidentiality.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r>
              <a:rPr lang="en-IN" dirty="0"/>
              <a:t>Fig: ESP signature &amp; encryption.</a:t>
            </a:r>
          </a:p>
        </p:txBody>
      </p:sp>
      <p:pic>
        <p:nvPicPr>
          <p:cNvPr id="4" name="image4.png">
            <a:extLst>
              <a:ext uri="{FF2B5EF4-FFF2-40B4-BE49-F238E27FC236}">
                <a16:creationId xmlns:a16="http://schemas.microsoft.com/office/drawing/2014/main" id="{07901B89-141E-4A11-BD72-B763994377D5}"/>
              </a:ext>
            </a:extLst>
          </p:cNvPr>
          <p:cNvPicPr>
            <a:picLocks noChangeAspect="1"/>
          </p:cNvPicPr>
          <p:nvPr/>
        </p:nvPicPr>
        <p:blipFill>
          <a:blip r:embed="rId2" cstate="print"/>
          <a:stretch>
            <a:fillRect/>
          </a:stretch>
        </p:blipFill>
        <p:spPr>
          <a:xfrm>
            <a:off x="2117557" y="4166034"/>
            <a:ext cx="4204236" cy="1654794"/>
          </a:xfrm>
          <a:prstGeom prst="rect">
            <a:avLst/>
          </a:prstGeom>
        </p:spPr>
      </p:pic>
    </p:spTree>
    <p:extLst>
      <p:ext uri="{BB962C8B-B14F-4D97-AF65-F5344CB8AC3E}">
        <p14:creationId xmlns:p14="http://schemas.microsoft.com/office/powerpoint/2010/main" val="2815248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922A-9C1E-47BB-8B67-84EA1F92D3FC}"/>
              </a:ext>
            </a:extLst>
          </p:cNvPr>
          <p:cNvSpPr>
            <a:spLocks noGrp="1"/>
          </p:cNvSpPr>
          <p:nvPr>
            <p:ph type="title"/>
          </p:nvPr>
        </p:nvSpPr>
        <p:spPr>
          <a:xfrm>
            <a:off x="838200" y="365125"/>
            <a:ext cx="10515600" cy="49152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D3EC4E2-2718-42D8-9B60-7B50371AABCC}"/>
              </a:ext>
            </a:extLst>
          </p:cNvPr>
          <p:cNvSpPr>
            <a:spLocks noGrp="1"/>
          </p:cNvSpPr>
          <p:nvPr>
            <p:ph idx="1"/>
          </p:nvPr>
        </p:nvSpPr>
        <p:spPr>
          <a:xfrm>
            <a:off x="838200" y="1106904"/>
            <a:ext cx="10515600" cy="5611529"/>
          </a:xfrm>
        </p:spPr>
        <p:txBody>
          <a:bodyPr>
            <a:normAutofit fontScale="92500" lnSpcReduction="10000"/>
          </a:bodyPr>
          <a:lstStyle/>
          <a:p>
            <a:pPr marL="0" indent="0">
              <a:buNone/>
            </a:pPr>
            <a:r>
              <a:rPr lang="en-US" sz="1800" dirty="0">
                <a:effectLst/>
                <a:latin typeface="Times New Roman" panose="02020603050405020304" pitchFamily="18" charset="0"/>
                <a:ea typeface="Times New Roman" panose="02020603050405020304" pitchFamily="18" charset="0"/>
              </a:rPr>
              <a:t>ESP</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inserted</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after</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before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upper</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TCP, UDP, or ICMP, or before any other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headers that have already 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inserted. Everything following ESP (the upper layer protocol, the data, and the ESP</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trailer)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therefore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necessarily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protected from modification. The upper layer protocol information, the data,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trailer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encrypted.</a:t>
            </a:r>
            <a:endParaRPr lang="en-IN" sz="1800" dirty="0">
              <a:effectLst/>
              <a:latin typeface="Times New Roman" panose="02020603050405020304" pitchFamily="18" charset="0"/>
              <a:ea typeface="Times New Roman" panose="02020603050405020304" pitchFamily="18" charset="0"/>
            </a:endParaRPr>
          </a:p>
          <a:p>
            <a:pPr marL="292100" marR="3905250" algn="l">
              <a:lnSpc>
                <a:spcPct val="186000"/>
              </a:lnSpc>
            </a:pPr>
            <a:r>
              <a:rPr lang="en-US" sz="2600" b="1" u="heavy" kern="0" dirty="0">
                <a:solidFill>
                  <a:srgbClr val="7030A0"/>
                </a:solidFill>
                <a:effectLst/>
                <a:latin typeface="Times New Roman" panose="02020603050405020304" pitchFamily="18" charset="0"/>
                <a:ea typeface="Times New Roman" panose="02020603050405020304" pitchFamily="18" charset="0"/>
              </a:rPr>
              <a:t>Two modes of operation in </a:t>
            </a:r>
            <a:r>
              <a:rPr lang="en-US" sz="2600" b="1" u="heavy" kern="0" dirty="0" err="1">
                <a:solidFill>
                  <a:srgbClr val="7030A0"/>
                </a:solidFill>
                <a:effectLst/>
                <a:latin typeface="Times New Roman" panose="02020603050405020304" pitchFamily="18" charset="0"/>
                <a:ea typeface="Times New Roman" panose="02020603050405020304" pitchFamily="18" charset="0"/>
              </a:rPr>
              <a:t>ipsec</a:t>
            </a:r>
            <a:endParaRPr lang="en-US" sz="2600" b="1" u="heavy" kern="0" dirty="0">
              <a:solidFill>
                <a:srgbClr val="7030A0"/>
              </a:solidFill>
              <a:effectLst/>
              <a:latin typeface="Times New Roman" panose="02020603050405020304" pitchFamily="18" charset="0"/>
              <a:ea typeface="Times New Roman" panose="02020603050405020304" pitchFamily="18" charset="0"/>
            </a:endParaRPr>
          </a:p>
          <a:p>
            <a:pPr marL="292100" marR="3905250" algn="l">
              <a:lnSpc>
                <a:spcPct val="186000"/>
              </a:lnSpc>
            </a:pPr>
            <a:r>
              <a:rPr lang="en-US" sz="1800" b="1" kern="0" spc="-33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1</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Tunnel mode</a:t>
            </a:r>
            <a:endParaRPr lang="en-IN" sz="1800" b="1" kern="0" dirty="0">
              <a:effectLst/>
              <a:latin typeface="Times New Roman" panose="02020603050405020304" pitchFamily="18" charset="0"/>
              <a:ea typeface="Times New Roman" panose="02020603050405020304" pitchFamily="18" charset="0"/>
            </a:endParaRPr>
          </a:p>
          <a:p>
            <a:pPr marL="292100" marR="4450715">
              <a:lnSpc>
                <a:spcPct val="192000"/>
              </a:lnSpc>
              <a:spcAft>
                <a:spcPts val="0"/>
              </a:spcAft>
            </a:pPr>
            <a:r>
              <a:rPr lang="en-US" sz="1800" b="1" dirty="0">
                <a:effectLst/>
                <a:latin typeface="Times New Roman" panose="02020603050405020304" pitchFamily="18" charset="0"/>
                <a:ea typeface="Times New Roman" panose="02020603050405020304" pitchFamily="18" charset="0"/>
              </a:rPr>
              <a:t>2. Transport mode</a:t>
            </a:r>
          </a:p>
          <a:p>
            <a:pPr marL="292100" marR="4450715">
              <a:lnSpc>
                <a:spcPct val="192000"/>
              </a:lnSpc>
              <a:spcAft>
                <a:spcPts val="0"/>
              </a:spcAft>
            </a:pP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IPSEC</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TUNNEL</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MODE</a:t>
            </a:r>
            <a:endParaRPr lang="en-IN" sz="1800" dirty="0">
              <a:effectLst/>
              <a:latin typeface="Times New Roman" panose="02020603050405020304" pitchFamily="18" charset="0"/>
              <a:ea typeface="Times New Roman" panose="02020603050405020304" pitchFamily="18" charset="0"/>
            </a:endParaRPr>
          </a:p>
          <a:p>
            <a:pPr marL="292100" algn="just">
              <a:lnSpc>
                <a:spcPts val="1215"/>
              </a:lnSpc>
            </a:pPr>
            <a:r>
              <a:rPr lang="en-US" sz="1800" dirty="0" err="1">
                <a:effectLst/>
                <a:latin typeface="Times New Roman" panose="02020603050405020304" pitchFamily="18" charset="0"/>
                <a:ea typeface="Times New Roman" panose="02020603050405020304" pitchFamily="18" charset="0"/>
              </a:rPr>
              <a:t>IPSec</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tunnel</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default</a:t>
            </a:r>
            <a:r>
              <a:rPr lang="en-US" sz="1800" b="1" spc="1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mode</a:t>
            </a:r>
            <a:r>
              <a:rPr lang="en-US" sz="1800" dirty="0">
                <a:effectLst/>
                <a:latin typeface="Times New Roman" panose="02020603050405020304" pitchFamily="18" charset="0"/>
                <a:ea typeface="Times New Roman" panose="02020603050405020304" pitchFamily="18" charset="0"/>
              </a:rPr>
              <a: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tunnel</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entire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original</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endParaRPr lang="en-IN" sz="1800" dirty="0">
              <a:effectLst/>
              <a:latin typeface="Times New Roman" panose="02020603050405020304" pitchFamily="18" charset="0"/>
              <a:ea typeface="Times New Roman" panose="02020603050405020304" pitchFamily="18" charset="0"/>
            </a:endParaRPr>
          </a:p>
          <a:p>
            <a:pPr marL="292100" marR="41656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packet is protected by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This means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wraps the original packet, encrypts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adds a new IP header and sends it to the other side of the VPN tunnel (</a:t>
            </a: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peer).</a:t>
            </a:r>
          </a:p>
          <a:p>
            <a:pPr marL="292100" marR="415290" algn="just">
              <a:spcBef>
                <a:spcPts val="365"/>
              </a:spcBef>
              <a:spcAft>
                <a:spcPts val="0"/>
              </a:spcAft>
            </a:pPr>
            <a:r>
              <a:rPr lang="en-US" sz="1800" dirty="0">
                <a:effectLst/>
                <a:latin typeface="Times New Roman" panose="02020603050405020304" pitchFamily="18" charset="0"/>
                <a:ea typeface="Times New Roman" panose="02020603050405020304" pitchFamily="18" charset="0"/>
              </a:rPr>
              <a:t>Tunnel mode is most commonly used between gateways (Cisco routers or ASA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firewalls), or at an end-station to a gateway, the gateway acting as a proxy for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behind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endParaRPr lang="en-IN" sz="1800" dirty="0">
              <a:effectLst/>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r>
              <a:rPr lang="en-US" sz="1800" dirty="0">
                <a:effectLst/>
                <a:latin typeface="Times New Roman" panose="02020603050405020304" pitchFamily="18" charset="0"/>
                <a:ea typeface="Times New Roman" panose="02020603050405020304" pitchFamily="18" charset="0"/>
              </a:rPr>
              <a:t>Tunnel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traffic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Cisco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routers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VPN.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Configuration and setup of this topology is extensively covered in our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Site-to-Site</a:t>
            </a:r>
            <a:r>
              <a:rPr lang="en-US" sz="1800" spc="5" dirty="0">
                <a:effectLst/>
                <a:latin typeface="Times New Roman" panose="02020603050405020304" pitchFamily="18" charset="0"/>
                <a:ea typeface="Times New Roman" panose="02020603050405020304" pitchFamily="18" charset="0"/>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IPSec</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VPN article</a:t>
            </a:r>
            <a:r>
              <a:rPr lang="en-US" sz="1800" dirty="0">
                <a:effectLst/>
                <a:latin typeface="Times New Roman" panose="02020603050405020304" pitchFamily="18" charset="0"/>
                <a:ea typeface="Times New Roman" panose="02020603050405020304" pitchFamily="18" charset="0"/>
              </a:rPr>
              <a:t>. In this example, each router acts as an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Gateway for 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endParaRPr lang="en-IN" sz="1800" dirty="0">
              <a:effectLst/>
              <a:latin typeface="Times New Roman" panose="02020603050405020304" pitchFamily="18" charset="0"/>
              <a:ea typeface="Times New Roman" panose="02020603050405020304" pitchFamily="18" charset="0"/>
            </a:endParaRPr>
          </a:p>
          <a:p>
            <a:pPr marL="292100" marR="416560" algn="just">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6610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B77A-63AD-45B3-AD5D-E3BAFA7680F1}"/>
              </a:ext>
            </a:extLst>
          </p:cNvPr>
          <p:cNvSpPr>
            <a:spLocks noGrp="1"/>
          </p:cNvSpPr>
          <p:nvPr>
            <p:ph type="title"/>
          </p:nvPr>
        </p:nvSpPr>
        <p:spPr>
          <a:xfrm>
            <a:off x="838200" y="365125"/>
            <a:ext cx="10515600" cy="5203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F8D9189-DF18-42AA-9487-2B82C90B6AFB}"/>
              </a:ext>
            </a:extLst>
          </p:cNvPr>
          <p:cNvSpPr>
            <a:spLocks noGrp="1"/>
          </p:cNvSpPr>
          <p:nvPr>
            <p:ph idx="1"/>
          </p:nvPr>
        </p:nvSpPr>
        <p:spPr>
          <a:xfrm>
            <a:off x="452387" y="1087654"/>
            <a:ext cx="11338560" cy="5553777"/>
          </a:xfrm>
        </p:spPr>
        <p:txBody>
          <a:bodyPr>
            <a:normAutofit lnSpcReduction="10000"/>
          </a:bodyPr>
          <a:lstStyle/>
          <a:p>
            <a:pPr marL="292100" marR="415290" algn="just">
              <a:spcBef>
                <a:spcPts val="365"/>
              </a:spcBef>
              <a:spcAft>
                <a:spcPts val="0"/>
              </a:spcAft>
            </a:pPr>
            <a:r>
              <a:rPr lang="en-US" sz="1800" dirty="0">
                <a:effectLst/>
                <a:latin typeface="Times New Roman" panose="02020603050405020304" pitchFamily="18" charset="0"/>
                <a:ea typeface="Times New Roman" panose="02020603050405020304" pitchFamily="18" charset="0"/>
              </a:rPr>
              <a:t>Tunnel mode is most commonly used between gateways (Cisco routers or ASA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firewalls), or at an end-station to a gateway, the gateway acting as a proxy for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behind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endParaRPr lang="en-IN" sz="1800" dirty="0">
              <a:effectLst/>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r>
              <a:rPr lang="en-US" sz="1800" dirty="0">
                <a:effectLst/>
                <a:latin typeface="Times New Roman" panose="02020603050405020304" pitchFamily="18" charset="0"/>
                <a:ea typeface="Times New Roman" panose="02020603050405020304" pitchFamily="18" charset="0"/>
              </a:rPr>
              <a:t>Tunnel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traffic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Cisco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routers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VPN.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Configuration and setup of this topology is extensively covered in our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Site-to-Site</a:t>
            </a:r>
            <a:r>
              <a:rPr lang="en-US" sz="1800" spc="5" dirty="0">
                <a:effectLst/>
                <a:latin typeface="Times New Roman" panose="02020603050405020304" pitchFamily="18" charset="0"/>
                <a:ea typeface="Times New Roman" panose="02020603050405020304" pitchFamily="18" charset="0"/>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IPSec</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VPN article</a:t>
            </a:r>
            <a:r>
              <a:rPr lang="en-US" sz="1800" dirty="0">
                <a:effectLst/>
                <a:latin typeface="Times New Roman" panose="02020603050405020304" pitchFamily="18" charset="0"/>
                <a:ea typeface="Times New Roman" panose="02020603050405020304" pitchFamily="18" charset="0"/>
              </a:rPr>
              <a:t>. In this example, each router acts as an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Gateway for 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p>
          <a:p>
            <a:pPr marL="292100" marR="415925" algn="just">
              <a:spcBef>
                <a:spcPts val="1120"/>
              </a:spcBef>
              <a:spcAft>
                <a:spcPts val="0"/>
              </a:spcAft>
            </a:pPr>
            <a:endParaRPr lang="en-US" sz="1800" dirty="0">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US" sz="1800" dirty="0">
              <a:effectLst/>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US" sz="1800" dirty="0">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US" sz="1800" dirty="0">
              <a:effectLst/>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US" sz="1800" dirty="0">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US" sz="1800" dirty="0">
              <a:effectLst/>
              <a:latin typeface="Times New Roman" panose="02020603050405020304" pitchFamily="18" charset="0"/>
              <a:ea typeface="Times New Roman" panose="02020603050405020304" pitchFamily="18" charset="0"/>
            </a:endParaRPr>
          </a:p>
          <a:p>
            <a:pPr marL="292100" marR="41592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Another example of tunnel mode is an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tunnel between a Cisco VPN Client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an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Gateway (</a:t>
            </a:r>
            <a:r>
              <a:rPr lang="en-US" sz="1800" dirty="0" err="1">
                <a:effectLst/>
                <a:latin typeface="Times New Roman" panose="02020603050405020304" pitchFamily="18" charset="0"/>
                <a:ea typeface="Times New Roman" panose="02020603050405020304" pitchFamily="18" charset="0"/>
              </a:rPr>
              <a:t>e.g</a:t>
            </a:r>
            <a:r>
              <a:rPr lang="en-US" sz="1800" dirty="0">
                <a:effectLst/>
                <a:latin typeface="Times New Roman" panose="02020603050405020304" pitchFamily="18" charset="0"/>
                <a:ea typeface="Times New Roman" panose="02020603050405020304" pitchFamily="18" charset="0"/>
              </a:rPr>
              <a:t> ASA5510 or PIX Firewall). The client connects to the</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Gateway. Traffic from the client is encrypted, encapsulated inside a new 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 and sent to the other end. Once decrypted by the firewall appliance,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original 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sent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local network.</a:t>
            </a:r>
            <a:endParaRPr lang="en-IN" sz="1800" dirty="0">
              <a:effectLst/>
              <a:latin typeface="Times New Roman" panose="02020603050405020304" pitchFamily="18" charset="0"/>
              <a:ea typeface="Times New Roman" panose="02020603050405020304" pitchFamily="18" charset="0"/>
            </a:endParaRPr>
          </a:p>
          <a:p>
            <a:pPr marL="292100" marR="415925" algn="just">
              <a:spcBef>
                <a:spcPts val="1115"/>
              </a:spcBef>
              <a:spcAft>
                <a:spcPts val="0"/>
              </a:spcAft>
            </a:pPr>
            <a:r>
              <a:rPr lang="en-US" sz="1800" dirty="0">
                <a:effectLst/>
                <a:latin typeface="Times New Roman" panose="02020603050405020304" pitchFamily="18" charset="0"/>
                <a:ea typeface="Times New Roman" panose="02020603050405020304" pitchFamily="18" charset="0"/>
              </a:rPr>
              <a:t>In tunnel mode, an </a:t>
            </a:r>
            <a:r>
              <a:rPr lang="en-US" sz="1800" dirty="0" err="1">
                <a:effectLst/>
                <a:latin typeface="Times New Roman" panose="02020603050405020304" pitchFamily="18" charset="0"/>
                <a:ea typeface="Times New Roman" panose="02020603050405020304" pitchFamily="18" charset="0"/>
              </a:rPr>
              <a:t>IPSec</a:t>
            </a:r>
            <a:r>
              <a:rPr lang="en-US" sz="1800" dirty="0">
                <a:effectLst/>
                <a:latin typeface="Times New Roman" panose="02020603050405020304" pitchFamily="18" charset="0"/>
                <a:ea typeface="Times New Roman" panose="02020603050405020304" pitchFamily="18" charset="0"/>
              </a:rPr>
              <a:t> header (</a:t>
            </a:r>
            <a:r>
              <a:rPr lang="en-US" sz="1800" b="1" dirty="0">
                <a:effectLst/>
                <a:latin typeface="Times New Roman" panose="02020603050405020304" pitchFamily="18" charset="0"/>
                <a:ea typeface="Times New Roman" panose="02020603050405020304" pitchFamily="18" charset="0"/>
              </a:rPr>
              <a:t>AH </a:t>
            </a:r>
            <a:r>
              <a:rPr lang="en-US" sz="1800" dirty="0">
                <a:effectLst/>
                <a:latin typeface="Times New Roman" panose="02020603050405020304" pitchFamily="18" charset="0"/>
                <a:ea typeface="Times New Roman" panose="02020603050405020304" pitchFamily="18" charset="0"/>
              </a:rPr>
              <a:t>or </a:t>
            </a:r>
            <a:r>
              <a:rPr lang="en-US" sz="1800" b="1" dirty="0">
                <a:effectLst/>
                <a:latin typeface="Times New Roman" panose="02020603050405020304" pitchFamily="18" charset="0"/>
                <a:ea typeface="Times New Roman" panose="02020603050405020304" pitchFamily="18" charset="0"/>
              </a:rPr>
              <a:t>ESP header</a:t>
            </a:r>
            <a:r>
              <a:rPr lang="en-US" sz="1800" dirty="0">
                <a:effectLst/>
                <a:latin typeface="Times New Roman" panose="02020603050405020304" pitchFamily="18" charset="0"/>
                <a:ea typeface="Times New Roman" panose="02020603050405020304" pitchFamily="18" charset="0"/>
              </a:rPr>
              <a:t>) is inserted between the 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upper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in </a:t>
            </a:r>
            <a:r>
              <a:rPr lang="en-US" sz="1800" dirty="0" err="1">
                <a:effectLst/>
                <a:latin typeface="Times New Roman" panose="02020603050405020304" pitchFamily="18" charset="0"/>
                <a:ea typeface="Times New Roman" panose="02020603050405020304" pitchFamily="18" charset="0"/>
              </a:rPr>
              <a:t>IPSec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VPN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Tunnel configuration.</a:t>
            </a:r>
            <a:endParaRPr lang="en-IN" sz="1800" dirty="0">
              <a:effectLst/>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US" sz="1800" dirty="0">
              <a:effectLst/>
              <a:latin typeface="Times New Roman" panose="02020603050405020304" pitchFamily="18" charset="0"/>
              <a:ea typeface="Times New Roman" panose="02020603050405020304" pitchFamily="18" charset="0"/>
            </a:endParaRPr>
          </a:p>
          <a:p>
            <a:pPr marL="292100" marR="415925" algn="just">
              <a:spcBef>
                <a:spcPts val="1120"/>
              </a:spcBef>
              <a:spcAft>
                <a:spcPts val="0"/>
              </a:spcAf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image5.png" descr="ipsec-modes-transport-tunnel-5">
            <a:extLst>
              <a:ext uri="{FF2B5EF4-FFF2-40B4-BE49-F238E27FC236}">
                <a16:creationId xmlns:a16="http://schemas.microsoft.com/office/drawing/2014/main" id="{B31DCFC1-7213-4C8F-AD0C-1C0B8717F97E}"/>
              </a:ext>
            </a:extLst>
          </p:cNvPr>
          <p:cNvPicPr>
            <a:picLocks noChangeAspect="1"/>
          </p:cNvPicPr>
          <p:nvPr/>
        </p:nvPicPr>
        <p:blipFill>
          <a:blip r:embed="rId3" cstate="print"/>
          <a:stretch>
            <a:fillRect/>
          </a:stretch>
        </p:blipFill>
        <p:spPr>
          <a:xfrm>
            <a:off x="2304949" y="2658979"/>
            <a:ext cx="5734050" cy="1990725"/>
          </a:xfrm>
          <a:prstGeom prst="rect">
            <a:avLst/>
          </a:prstGeom>
        </p:spPr>
      </p:pic>
    </p:spTree>
    <p:extLst>
      <p:ext uri="{BB962C8B-B14F-4D97-AF65-F5344CB8AC3E}">
        <p14:creationId xmlns:p14="http://schemas.microsoft.com/office/powerpoint/2010/main" val="2287604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D736-3BA6-447E-8A2D-052AC6A7BDA5}"/>
              </a:ext>
            </a:extLst>
          </p:cNvPr>
          <p:cNvSpPr>
            <a:spLocks noGrp="1"/>
          </p:cNvSpPr>
          <p:nvPr>
            <p:ph type="title"/>
          </p:nvPr>
        </p:nvSpPr>
        <p:spPr>
          <a:xfrm>
            <a:off x="894772" y="500062"/>
            <a:ext cx="10402455" cy="604693"/>
          </a:xfrm>
        </p:spPr>
        <p:txBody>
          <a:bodyPr>
            <a:normAutofit fontScale="90000"/>
          </a:bodyPr>
          <a:lstStyle/>
          <a:p>
            <a:pPr algn="ctr"/>
            <a:br>
              <a:rPr lang="en-IN" dirty="0"/>
            </a:br>
            <a:br>
              <a:rPr lang="en-IN" dirty="0"/>
            </a:br>
            <a:r>
              <a:rPr lang="en-US" sz="2200" b="1" dirty="0">
                <a:solidFill>
                  <a:srgbClr val="C00000"/>
                </a:solidFill>
                <a:effectLst/>
                <a:latin typeface="Times New Roman" panose="02020603050405020304" pitchFamily="18" charset="0"/>
                <a:ea typeface="Times New Roman" panose="02020603050405020304" pitchFamily="18" charset="0"/>
              </a:rPr>
              <a:t>The</a:t>
            </a:r>
            <a:r>
              <a:rPr lang="en-US" sz="2200" b="1" spc="-10"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packet</a:t>
            </a:r>
            <a:r>
              <a:rPr lang="en-US" sz="2200" b="1" spc="-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diagram</a:t>
            </a:r>
            <a:r>
              <a:rPr lang="en-US" sz="2200" b="1" spc="-3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below</a:t>
            </a:r>
            <a:r>
              <a:rPr lang="en-US" sz="2200" b="1" spc="-20"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illustrates</a:t>
            </a:r>
            <a:r>
              <a:rPr lang="en-US" sz="2200" b="1" spc="-15" dirty="0">
                <a:solidFill>
                  <a:srgbClr val="C00000"/>
                </a:solidFill>
                <a:effectLst/>
                <a:latin typeface="Times New Roman" panose="02020603050405020304" pitchFamily="18" charset="0"/>
                <a:ea typeface="Times New Roman" panose="02020603050405020304" pitchFamily="18" charset="0"/>
              </a:rPr>
              <a:t> </a:t>
            </a:r>
            <a:r>
              <a:rPr lang="en-US" sz="2200" b="1" dirty="0" err="1">
                <a:solidFill>
                  <a:srgbClr val="C00000"/>
                </a:solidFill>
                <a:effectLst/>
                <a:latin typeface="Times New Roman" panose="02020603050405020304" pitchFamily="18" charset="0"/>
                <a:ea typeface="Times New Roman" panose="02020603050405020304" pitchFamily="18" charset="0"/>
              </a:rPr>
              <a:t>IPSec</a:t>
            </a:r>
            <a:r>
              <a:rPr lang="en-US" sz="2200" b="1" spc="-10"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Transport</a:t>
            </a:r>
            <a:r>
              <a:rPr lang="en-US" sz="2200" b="1" spc="-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mode</a:t>
            </a:r>
            <a:r>
              <a:rPr lang="en-US" sz="2200" b="1" spc="-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with</a:t>
            </a:r>
            <a:r>
              <a:rPr lang="en-US" sz="2200" b="1" spc="-15" dirty="0">
                <a:solidFill>
                  <a:srgbClr val="C00000"/>
                </a:solidFill>
                <a:effectLst/>
                <a:latin typeface="Times New Roman" panose="02020603050405020304" pitchFamily="18" charset="0"/>
                <a:ea typeface="Times New Roman" panose="02020603050405020304" pitchFamily="18" charset="0"/>
              </a:rPr>
              <a:t> </a:t>
            </a:r>
            <a:r>
              <a:rPr lang="en-US" sz="2200" b="1" spc="-15" dirty="0">
                <a:solidFill>
                  <a:srgbClr val="C00000"/>
                </a:solidFill>
                <a:latin typeface="Times New Roman" panose="02020603050405020304" pitchFamily="18" charset="0"/>
                <a:ea typeface="Times New Roman" panose="02020603050405020304" pitchFamily="18" charset="0"/>
              </a:rPr>
              <a:t>AH</a:t>
            </a:r>
            <a:r>
              <a:rPr lang="en-US" sz="2200" b="1" spc="-1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header</a:t>
            </a:r>
            <a:r>
              <a:rPr lang="en-US" sz="1800" b="1" dirty="0">
                <a:effectLst/>
                <a:latin typeface="Times New Roman" panose="02020603050405020304" pitchFamily="18" charset="0"/>
                <a:ea typeface="Times New Roman" panose="02020603050405020304" pitchFamily="18" charset="0"/>
              </a:rPr>
              <a:t>:</a:t>
            </a:r>
            <a:br>
              <a:rPr lang="en-IN" sz="1800" b="1" dirty="0">
                <a:effectLst/>
                <a:latin typeface="Times New Roman" panose="02020603050405020304" pitchFamily="18" charset="0"/>
                <a:ea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612871-6FB4-4B95-9F2C-EE1AD793C905}"/>
              </a:ext>
            </a:extLst>
          </p:cNvPr>
          <p:cNvSpPr>
            <a:spLocks noGrp="1"/>
          </p:cNvSpPr>
          <p:nvPr>
            <p:ph idx="1"/>
          </p:nvPr>
        </p:nvSpPr>
        <p:spPr>
          <a:xfrm>
            <a:off x="167363" y="1209403"/>
            <a:ext cx="11213432" cy="5518846"/>
          </a:xfrm>
        </p:spPr>
        <p:txBody>
          <a:bodyPr/>
          <a:lstStyle/>
          <a:p>
            <a:pPr marL="0" indent="0">
              <a:buNone/>
            </a:pPr>
            <a:r>
              <a:rPr lang="en-IN" dirty="0"/>
              <a:t>Header format of IPV4</a:t>
            </a:r>
          </a:p>
          <a:p>
            <a:pPr marL="0" indent="0">
              <a:buNone/>
            </a:pPr>
            <a:endParaRPr lang="en-IN" dirty="0"/>
          </a:p>
          <a:p>
            <a:pPr marL="0" indent="0">
              <a:buNone/>
            </a:pPr>
            <a:r>
              <a:rPr lang="en-IN" dirty="0"/>
              <a:t>Header format of IPV6</a:t>
            </a:r>
          </a:p>
          <a:p>
            <a:pPr marL="0" indent="0">
              <a:buNone/>
            </a:pPr>
            <a:endParaRPr lang="en-IN" sz="2400" dirty="0"/>
          </a:p>
          <a:p>
            <a:pPr marL="0" indent="0">
              <a:buNone/>
            </a:pPr>
            <a:r>
              <a:rPr lang="en-IN" dirty="0"/>
              <a:t>Implementation of AH protocol in IPV4</a:t>
            </a:r>
          </a:p>
          <a:p>
            <a:pPr marL="0" indent="0">
              <a:buNone/>
            </a:pPr>
            <a:endParaRPr lang="en-IN" dirty="0"/>
          </a:p>
          <a:p>
            <a:pPr marL="0" indent="0">
              <a:buNone/>
            </a:pPr>
            <a:r>
              <a:rPr lang="en-IN" dirty="0"/>
              <a:t>Implementation of AH protocol in IPV6</a:t>
            </a:r>
          </a:p>
          <a:p>
            <a:pPr marL="0" indent="0">
              <a:buNone/>
            </a:pPr>
            <a:endParaRPr lang="en-IN" dirty="0"/>
          </a:p>
          <a:p>
            <a:pPr marL="0" indent="0">
              <a:buNone/>
            </a:pPr>
            <a:endParaRPr lang="en-IN" dirty="0"/>
          </a:p>
          <a:p>
            <a:pPr marL="0" indent="0">
              <a:buNone/>
            </a:pPr>
            <a:r>
              <a:rPr lang="en-IN" dirty="0"/>
              <a:t>                                                Transport Mode</a:t>
            </a:r>
            <a:endParaRPr lang="en-IN" sz="2000" dirty="0"/>
          </a:p>
          <a:p>
            <a:pPr marL="0" indent="0">
              <a:buNone/>
            </a:pPr>
            <a:endParaRPr lang="en-IN" sz="2800" dirty="0"/>
          </a:p>
          <a:p>
            <a:pPr marL="0" indent="0">
              <a:buNone/>
            </a:pPr>
            <a:endParaRPr lang="en-IN" dirty="0"/>
          </a:p>
        </p:txBody>
      </p:sp>
      <p:graphicFrame>
        <p:nvGraphicFramePr>
          <p:cNvPr id="8" name="Table 8">
            <a:extLst>
              <a:ext uri="{FF2B5EF4-FFF2-40B4-BE49-F238E27FC236}">
                <a16:creationId xmlns:a16="http://schemas.microsoft.com/office/drawing/2014/main" id="{EED2A33E-CACF-420B-8DC0-5E9F0C4CBC99}"/>
              </a:ext>
            </a:extLst>
          </p:cNvPr>
          <p:cNvGraphicFramePr>
            <a:graphicFrameLocks noGrp="1"/>
          </p:cNvGraphicFramePr>
          <p:nvPr>
            <p:extLst>
              <p:ext uri="{D42A27DB-BD31-4B8C-83A1-F6EECF244321}">
                <p14:modId xmlns:p14="http://schemas.microsoft.com/office/powerpoint/2010/main" val="3555277763"/>
              </p:ext>
            </p:extLst>
          </p:nvPr>
        </p:nvGraphicFramePr>
        <p:xfrm>
          <a:off x="396239" y="1620346"/>
          <a:ext cx="8025475" cy="370840"/>
        </p:xfrm>
        <a:graphic>
          <a:graphicData uri="http://schemas.openxmlformats.org/drawingml/2006/table">
            <a:tbl>
              <a:tblPr firstRow="1" bandRow="1">
                <a:tableStyleId>{5940675A-B579-460E-94D1-54222C63F5DA}</a:tableStyleId>
              </a:tblPr>
              <a:tblGrid>
                <a:gridCol w="2606809">
                  <a:extLst>
                    <a:ext uri="{9D8B030D-6E8A-4147-A177-3AD203B41FA5}">
                      <a16:colId xmlns:a16="http://schemas.microsoft.com/office/drawing/2014/main" val="1838996660"/>
                    </a:ext>
                  </a:extLst>
                </a:gridCol>
                <a:gridCol w="2709333">
                  <a:extLst>
                    <a:ext uri="{9D8B030D-6E8A-4147-A177-3AD203B41FA5}">
                      <a16:colId xmlns:a16="http://schemas.microsoft.com/office/drawing/2014/main" val="2699467200"/>
                    </a:ext>
                  </a:extLst>
                </a:gridCol>
                <a:gridCol w="2709333">
                  <a:extLst>
                    <a:ext uri="{9D8B030D-6E8A-4147-A177-3AD203B41FA5}">
                      <a16:colId xmlns:a16="http://schemas.microsoft.com/office/drawing/2014/main" val="2110653493"/>
                    </a:ext>
                  </a:extLst>
                </a:gridCol>
              </a:tblGrid>
              <a:tr h="370840">
                <a:tc>
                  <a:txBody>
                    <a:bodyPr/>
                    <a:lstStyle/>
                    <a:p>
                      <a:r>
                        <a:rPr lang="en-IN" dirty="0"/>
                        <a:t>Original IP Header</a:t>
                      </a:r>
                    </a:p>
                  </a:txBody>
                  <a:tcPr/>
                </a:tc>
                <a:tc>
                  <a:txBody>
                    <a:bodyPr/>
                    <a:lstStyle/>
                    <a:p>
                      <a:r>
                        <a:rPr lang="en-IN" dirty="0"/>
                        <a:t>TCP</a:t>
                      </a:r>
                    </a:p>
                  </a:txBody>
                  <a:tcPr/>
                </a:tc>
                <a:tc>
                  <a:txBody>
                    <a:bodyPr/>
                    <a:lstStyle/>
                    <a:p>
                      <a:r>
                        <a:rPr lang="en-IN" dirty="0"/>
                        <a:t>Data</a:t>
                      </a:r>
                    </a:p>
                  </a:txBody>
                  <a:tcPr/>
                </a:tc>
                <a:extLst>
                  <a:ext uri="{0D108BD9-81ED-4DB2-BD59-A6C34878D82A}">
                    <a16:rowId xmlns:a16="http://schemas.microsoft.com/office/drawing/2014/main" val="4095926992"/>
                  </a:ext>
                </a:extLst>
              </a:tr>
            </a:tbl>
          </a:graphicData>
        </a:graphic>
      </p:graphicFrame>
      <p:graphicFrame>
        <p:nvGraphicFramePr>
          <p:cNvPr id="10" name="Table 10">
            <a:extLst>
              <a:ext uri="{FF2B5EF4-FFF2-40B4-BE49-F238E27FC236}">
                <a16:creationId xmlns:a16="http://schemas.microsoft.com/office/drawing/2014/main" id="{C7F0EF43-F375-4E49-8D16-EC1D8665A27A}"/>
              </a:ext>
            </a:extLst>
          </p:cNvPr>
          <p:cNvGraphicFramePr>
            <a:graphicFrameLocks noGrp="1"/>
          </p:cNvGraphicFramePr>
          <p:nvPr>
            <p:extLst>
              <p:ext uri="{D42A27DB-BD31-4B8C-83A1-F6EECF244321}">
                <p14:modId xmlns:p14="http://schemas.microsoft.com/office/powerpoint/2010/main" val="2327263829"/>
              </p:ext>
            </p:extLst>
          </p:nvPr>
        </p:nvGraphicFramePr>
        <p:xfrm>
          <a:off x="396239" y="2737351"/>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5617448"/>
                    </a:ext>
                  </a:extLst>
                </a:gridCol>
                <a:gridCol w="2032000">
                  <a:extLst>
                    <a:ext uri="{9D8B030D-6E8A-4147-A177-3AD203B41FA5}">
                      <a16:colId xmlns:a16="http://schemas.microsoft.com/office/drawing/2014/main" val="1293625833"/>
                    </a:ext>
                  </a:extLst>
                </a:gridCol>
                <a:gridCol w="2032000">
                  <a:extLst>
                    <a:ext uri="{9D8B030D-6E8A-4147-A177-3AD203B41FA5}">
                      <a16:colId xmlns:a16="http://schemas.microsoft.com/office/drawing/2014/main" val="2896785034"/>
                    </a:ext>
                  </a:extLst>
                </a:gridCol>
                <a:gridCol w="2032000">
                  <a:extLst>
                    <a:ext uri="{9D8B030D-6E8A-4147-A177-3AD203B41FA5}">
                      <a16:colId xmlns:a16="http://schemas.microsoft.com/office/drawing/2014/main" val="776905896"/>
                    </a:ext>
                  </a:extLst>
                </a:gridCol>
              </a:tblGrid>
              <a:tr h="370840">
                <a:tc>
                  <a:txBody>
                    <a:bodyPr/>
                    <a:lstStyle/>
                    <a:p>
                      <a:r>
                        <a:rPr lang="en-IN" dirty="0"/>
                        <a:t>Original IP header</a:t>
                      </a:r>
                    </a:p>
                  </a:txBody>
                  <a:tcPr/>
                </a:tc>
                <a:tc>
                  <a:txBody>
                    <a:bodyPr/>
                    <a:lstStyle/>
                    <a:p>
                      <a:r>
                        <a:rPr lang="en-IN" dirty="0"/>
                        <a:t>Extension Header</a:t>
                      </a:r>
                    </a:p>
                  </a:txBody>
                  <a:tcPr/>
                </a:tc>
                <a:tc>
                  <a:txBody>
                    <a:bodyPr/>
                    <a:lstStyle/>
                    <a:p>
                      <a:r>
                        <a:rPr lang="en-IN" dirty="0"/>
                        <a:t>TCP</a:t>
                      </a:r>
                    </a:p>
                  </a:txBody>
                  <a:tcPr/>
                </a:tc>
                <a:tc>
                  <a:txBody>
                    <a:bodyPr/>
                    <a:lstStyle/>
                    <a:p>
                      <a:r>
                        <a:rPr lang="en-IN" dirty="0"/>
                        <a:t>Data</a:t>
                      </a:r>
                    </a:p>
                  </a:txBody>
                  <a:tcPr/>
                </a:tc>
                <a:extLst>
                  <a:ext uri="{0D108BD9-81ED-4DB2-BD59-A6C34878D82A}">
                    <a16:rowId xmlns:a16="http://schemas.microsoft.com/office/drawing/2014/main" val="4271704361"/>
                  </a:ext>
                </a:extLst>
              </a:tr>
            </a:tbl>
          </a:graphicData>
        </a:graphic>
      </p:graphicFrame>
      <p:graphicFrame>
        <p:nvGraphicFramePr>
          <p:cNvPr id="11" name="Table 11">
            <a:extLst>
              <a:ext uri="{FF2B5EF4-FFF2-40B4-BE49-F238E27FC236}">
                <a16:creationId xmlns:a16="http://schemas.microsoft.com/office/drawing/2014/main" id="{5F2F7EF8-7963-47FA-84B4-5111336DE38C}"/>
              </a:ext>
            </a:extLst>
          </p:cNvPr>
          <p:cNvGraphicFramePr>
            <a:graphicFrameLocks noGrp="1"/>
          </p:cNvGraphicFramePr>
          <p:nvPr>
            <p:extLst>
              <p:ext uri="{D42A27DB-BD31-4B8C-83A1-F6EECF244321}">
                <p14:modId xmlns:p14="http://schemas.microsoft.com/office/powerpoint/2010/main" val="1896531842"/>
              </p:ext>
            </p:extLst>
          </p:nvPr>
        </p:nvGraphicFramePr>
        <p:xfrm>
          <a:off x="290166" y="3668936"/>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945446576"/>
                    </a:ext>
                  </a:extLst>
                </a:gridCol>
                <a:gridCol w="2032000">
                  <a:extLst>
                    <a:ext uri="{9D8B030D-6E8A-4147-A177-3AD203B41FA5}">
                      <a16:colId xmlns:a16="http://schemas.microsoft.com/office/drawing/2014/main" val="968444370"/>
                    </a:ext>
                  </a:extLst>
                </a:gridCol>
                <a:gridCol w="2032000">
                  <a:extLst>
                    <a:ext uri="{9D8B030D-6E8A-4147-A177-3AD203B41FA5}">
                      <a16:colId xmlns:a16="http://schemas.microsoft.com/office/drawing/2014/main" val="2141615170"/>
                    </a:ext>
                  </a:extLst>
                </a:gridCol>
                <a:gridCol w="2032000">
                  <a:extLst>
                    <a:ext uri="{9D8B030D-6E8A-4147-A177-3AD203B41FA5}">
                      <a16:colId xmlns:a16="http://schemas.microsoft.com/office/drawing/2014/main" val="2483439749"/>
                    </a:ext>
                  </a:extLst>
                </a:gridCol>
              </a:tblGrid>
              <a:tr h="370840">
                <a:tc>
                  <a:txBody>
                    <a:bodyPr/>
                    <a:lstStyle/>
                    <a:p>
                      <a:r>
                        <a:rPr lang="en-IN" dirty="0"/>
                        <a:t>Original IP header</a:t>
                      </a:r>
                    </a:p>
                  </a:txBody>
                  <a:tcPr/>
                </a:tc>
                <a:tc>
                  <a:txBody>
                    <a:bodyPr/>
                    <a:lstStyle/>
                    <a:p>
                      <a:r>
                        <a:rPr lang="en-IN" dirty="0"/>
                        <a:t>AH</a:t>
                      </a:r>
                    </a:p>
                  </a:txBody>
                  <a:tcPr/>
                </a:tc>
                <a:tc>
                  <a:txBody>
                    <a:bodyPr/>
                    <a:lstStyle/>
                    <a:p>
                      <a:r>
                        <a:rPr lang="en-IN" dirty="0"/>
                        <a:t>TCP</a:t>
                      </a:r>
                    </a:p>
                  </a:txBody>
                  <a:tcPr/>
                </a:tc>
                <a:tc>
                  <a:txBody>
                    <a:bodyPr/>
                    <a:lstStyle/>
                    <a:p>
                      <a:r>
                        <a:rPr lang="en-IN" dirty="0"/>
                        <a:t>Data</a:t>
                      </a:r>
                    </a:p>
                  </a:txBody>
                  <a:tcPr/>
                </a:tc>
                <a:extLst>
                  <a:ext uri="{0D108BD9-81ED-4DB2-BD59-A6C34878D82A}">
                    <a16:rowId xmlns:a16="http://schemas.microsoft.com/office/drawing/2014/main" val="3443057655"/>
                  </a:ext>
                </a:extLst>
              </a:tr>
            </a:tbl>
          </a:graphicData>
        </a:graphic>
      </p:graphicFrame>
      <p:graphicFrame>
        <p:nvGraphicFramePr>
          <p:cNvPr id="12" name="Table 12">
            <a:extLst>
              <a:ext uri="{FF2B5EF4-FFF2-40B4-BE49-F238E27FC236}">
                <a16:creationId xmlns:a16="http://schemas.microsoft.com/office/drawing/2014/main" id="{E4134ECE-7057-40A3-8497-24A30EB0EE61}"/>
              </a:ext>
            </a:extLst>
          </p:cNvPr>
          <p:cNvGraphicFramePr>
            <a:graphicFrameLocks noGrp="1"/>
          </p:cNvGraphicFramePr>
          <p:nvPr>
            <p:extLst>
              <p:ext uri="{D42A27DB-BD31-4B8C-83A1-F6EECF244321}">
                <p14:modId xmlns:p14="http://schemas.microsoft.com/office/powerpoint/2010/main" val="138661935"/>
              </p:ext>
            </p:extLst>
          </p:nvPr>
        </p:nvGraphicFramePr>
        <p:xfrm>
          <a:off x="184094" y="4743932"/>
          <a:ext cx="8340145" cy="640080"/>
        </p:xfrm>
        <a:graphic>
          <a:graphicData uri="http://schemas.openxmlformats.org/drawingml/2006/table">
            <a:tbl>
              <a:tblPr firstRow="1" bandRow="1">
                <a:tableStyleId>{5940675A-B579-460E-94D1-54222C63F5DA}</a:tableStyleId>
              </a:tblPr>
              <a:tblGrid>
                <a:gridCol w="1668029">
                  <a:extLst>
                    <a:ext uri="{9D8B030D-6E8A-4147-A177-3AD203B41FA5}">
                      <a16:colId xmlns:a16="http://schemas.microsoft.com/office/drawing/2014/main" val="1084406451"/>
                    </a:ext>
                  </a:extLst>
                </a:gridCol>
                <a:gridCol w="1668029">
                  <a:extLst>
                    <a:ext uri="{9D8B030D-6E8A-4147-A177-3AD203B41FA5}">
                      <a16:colId xmlns:a16="http://schemas.microsoft.com/office/drawing/2014/main" val="3754880501"/>
                    </a:ext>
                  </a:extLst>
                </a:gridCol>
                <a:gridCol w="1668029">
                  <a:extLst>
                    <a:ext uri="{9D8B030D-6E8A-4147-A177-3AD203B41FA5}">
                      <a16:colId xmlns:a16="http://schemas.microsoft.com/office/drawing/2014/main" val="4138106163"/>
                    </a:ext>
                  </a:extLst>
                </a:gridCol>
                <a:gridCol w="1668029">
                  <a:extLst>
                    <a:ext uri="{9D8B030D-6E8A-4147-A177-3AD203B41FA5}">
                      <a16:colId xmlns:a16="http://schemas.microsoft.com/office/drawing/2014/main" val="1020461640"/>
                    </a:ext>
                  </a:extLst>
                </a:gridCol>
                <a:gridCol w="1668029">
                  <a:extLst>
                    <a:ext uri="{9D8B030D-6E8A-4147-A177-3AD203B41FA5}">
                      <a16:colId xmlns:a16="http://schemas.microsoft.com/office/drawing/2014/main" val="2320408157"/>
                    </a:ext>
                  </a:extLst>
                </a:gridCol>
              </a:tblGrid>
              <a:tr h="482905">
                <a:tc>
                  <a:txBody>
                    <a:bodyPr/>
                    <a:lstStyle/>
                    <a:p>
                      <a:r>
                        <a:rPr lang="en-IN" dirty="0" err="1"/>
                        <a:t>Orginal</a:t>
                      </a:r>
                      <a:r>
                        <a:rPr lang="en-IN" dirty="0"/>
                        <a:t> IP header</a:t>
                      </a:r>
                    </a:p>
                  </a:txBody>
                  <a:tcPr/>
                </a:tc>
                <a:tc>
                  <a:txBody>
                    <a:bodyPr/>
                    <a:lstStyle/>
                    <a:p>
                      <a:r>
                        <a:rPr lang="en-IN" dirty="0"/>
                        <a:t>Extension header</a:t>
                      </a:r>
                    </a:p>
                  </a:txBody>
                  <a:tcPr/>
                </a:tc>
                <a:tc>
                  <a:txBody>
                    <a:bodyPr/>
                    <a:lstStyle/>
                    <a:p>
                      <a:r>
                        <a:rPr lang="en-IN" dirty="0"/>
                        <a:t>AH</a:t>
                      </a:r>
                    </a:p>
                  </a:txBody>
                  <a:tcPr/>
                </a:tc>
                <a:tc>
                  <a:txBody>
                    <a:bodyPr/>
                    <a:lstStyle/>
                    <a:p>
                      <a:r>
                        <a:rPr lang="en-IN" dirty="0"/>
                        <a:t>TCP</a:t>
                      </a:r>
                    </a:p>
                  </a:txBody>
                  <a:tcPr/>
                </a:tc>
                <a:tc>
                  <a:txBody>
                    <a:bodyPr/>
                    <a:lstStyle/>
                    <a:p>
                      <a:r>
                        <a:rPr lang="en-IN" dirty="0" err="1"/>
                        <a:t>DAta</a:t>
                      </a:r>
                      <a:endParaRPr lang="en-IN" dirty="0"/>
                    </a:p>
                  </a:txBody>
                  <a:tcPr/>
                </a:tc>
                <a:extLst>
                  <a:ext uri="{0D108BD9-81ED-4DB2-BD59-A6C34878D82A}">
                    <a16:rowId xmlns:a16="http://schemas.microsoft.com/office/drawing/2014/main" val="3511952851"/>
                  </a:ext>
                </a:extLst>
              </a:tr>
            </a:tbl>
          </a:graphicData>
        </a:graphic>
      </p:graphicFrame>
    </p:spTree>
    <p:extLst>
      <p:ext uri="{BB962C8B-B14F-4D97-AF65-F5344CB8AC3E}">
        <p14:creationId xmlns:p14="http://schemas.microsoft.com/office/powerpoint/2010/main" val="334981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A267-A612-47D5-B12E-186FF18070F8}"/>
              </a:ext>
            </a:extLst>
          </p:cNvPr>
          <p:cNvSpPr>
            <a:spLocks noGrp="1"/>
          </p:cNvSpPr>
          <p:nvPr>
            <p:ph type="title"/>
          </p:nvPr>
        </p:nvSpPr>
        <p:spPr>
          <a:xfrm>
            <a:off x="838200" y="224503"/>
            <a:ext cx="8817077" cy="857046"/>
          </a:xfrm>
        </p:spPr>
        <p:txBody>
          <a:bodyPr>
            <a:normAutofit fontScale="90000"/>
          </a:bodyPr>
          <a:lstStyle/>
          <a:p>
            <a:pPr algn="ctr"/>
            <a:br>
              <a:rPr lang="en-US" sz="4400" b="1" spc="-15" dirty="0">
                <a:solidFill>
                  <a:srgbClr val="C00000"/>
                </a:solidFill>
                <a:effectLst/>
                <a:latin typeface="Times New Roman" panose="02020603050405020304" pitchFamily="18" charset="0"/>
                <a:ea typeface="Times New Roman" panose="02020603050405020304" pitchFamily="18" charset="0"/>
              </a:rPr>
            </a:br>
            <a:br>
              <a:rPr lang="en-US" sz="4400" b="1" spc="-15" dirty="0">
                <a:solidFill>
                  <a:srgbClr val="C00000"/>
                </a:solidFill>
                <a:effectLst/>
                <a:latin typeface="Times New Roman" panose="02020603050405020304" pitchFamily="18" charset="0"/>
                <a:ea typeface="Times New Roman" panose="02020603050405020304" pitchFamily="18" charset="0"/>
              </a:rPr>
            </a:br>
            <a:r>
              <a:rPr lang="en-US" sz="2200" b="1" dirty="0">
                <a:solidFill>
                  <a:srgbClr val="C00000"/>
                </a:solidFill>
                <a:effectLst/>
                <a:latin typeface="Times New Roman" panose="02020603050405020304" pitchFamily="18" charset="0"/>
                <a:ea typeface="Times New Roman" panose="02020603050405020304" pitchFamily="18" charset="0"/>
              </a:rPr>
              <a:t>The</a:t>
            </a:r>
            <a:r>
              <a:rPr lang="en-US" sz="2200" b="1" spc="-10"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packet</a:t>
            </a:r>
            <a:r>
              <a:rPr lang="en-US" sz="2200" b="1" spc="-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diagram</a:t>
            </a:r>
            <a:r>
              <a:rPr lang="en-US" sz="2200" b="1" spc="-3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below</a:t>
            </a:r>
            <a:r>
              <a:rPr lang="en-US" sz="2200" b="1" spc="-20"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illustrates</a:t>
            </a:r>
            <a:r>
              <a:rPr lang="en-US" sz="2200" b="1" spc="-15" dirty="0">
                <a:solidFill>
                  <a:srgbClr val="C00000"/>
                </a:solidFill>
                <a:effectLst/>
                <a:latin typeface="Times New Roman" panose="02020603050405020304" pitchFamily="18" charset="0"/>
                <a:ea typeface="Times New Roman" panose="02020603050405020304" pitchFamily="18" charset="0"/>
              </a:rPr>
              <a:t> </a:t>
            </a:r>
            <a:r>
              <a:rPr lang="en-US" sz="2200" b="1" dirty="0" err="1">
                <a:solidFill>
                  <a:srgbClr val="C00000"/>
                </a:solidFill>
                <a:effectLst/>
                <a:latin typeface="Times New Roman" panose="02020603050405020304" pitchFamily="18" charset="0"/>
                <a:ea typeface="Times New Roman" panose="02020603050405020304" pitchFamily="18" charset="0"/>
              </a:rPr>
              <a:t>IPSec</a:t>
            </a:r>
            <a:r>
              <a:rPr lang="en-US" sz="2200" b="1" spc="-10"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Tunnel</a:t>
            </a:r>
            <a:r>
              <a:rPr lang="en-US" sz="2200" b="1" spc="-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mode</a:t>
            </a:r>
            <a:r>
              <a:rPr lang="en-US" sz="2200" b="1" spc="-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with</a:t>
            </a:r>
            <a:r>
              <a:rPr lang="en-US" sz="2200" b="1" spc="-15" dirty="0">
                <a:solidFill>
                  <a:srgbClr val="C00000"/>
                </a:solidFill>
                <a:effectLst/>
                <a:latin typeface="Times New Roman" panose="02020603050405020304" pitchFamily="18" charset="0"/>
                <a:ea typeface="Times New Roman" panose="02020603050405020304" pitchFamily="18" charset="0"/>
              </a:rPr>
              <a:t> </a:t>
            </a:r>
            <a:r>
              <a:rPr lang="en-US" sz="2200" b="1" spc="-15" dirty="0">
                <a:solidFill>
                  <a:srgbClr val="C00000"/>
                </a:solidFill>
                <a:latin typeface="Times New Roman" panose="02020603050405020304" pitchFamily="18" charset="0"/>
                <a:ea typeface="Times New Roman" panose="02020603050405020304" pitchFamily="18" charset="0"/>
              </a:rPr>
              <a:t>AH</a:t>
            </a:r>
            <a:r>
              <a:rPr lang="en-US" sz="2200" b="1" spc="-15" dirty="0">
                <a:solidFill>
                  <a:srgbClr val="C00000"/>
                </a:solidFill>
                <a:effectLst/>
                <a:latin typeface="Times New Roman" panose="02020603050405020304" pitchFamily="18" charset="0"/>
                <a:ea typeface="Times New Roman" panose="02020603050405020304" pitchFamily="18" charset="0"/>
              </a:rPr>
              <a:t> </a:t>
            </a:r>
            <a:r>
              <a:rPr lang="en-US" sz="2200" b="1" dirty="0">
                <a:solidFill>
                  <a:srgbClr val="C00000"/>
                </a:solidFill>
                <a:effectLst/>
                <a:latin typeface="Times New Roman" panose="02020603050405020304" pitchFamily="18" charset="0"/>
                <a:ea typeface="Times New Roman" panose="02020603050405020304" pitchFamily="18" charset="0"/>
              </a:rPr>
              <a:t>header</a:t>
            </a:r>
            <a:r>
              <a:rPr lang="en-US" sz="2200" b="1" dirty="0">
                <a:effectLst/>
                <a:latin typeface="Times New Roman" panose="02020603050405020304" pitchFamily="18" charset="0"/>
                <a:ea typeface="Times New Roman" panose="02020603050405020304" pitchFamily="18" charset="0"/>
              </a:rPr>
              <a:t>:</a:t>
            </a:r>
            <a:br>
              <a:rPr lang="en-IN" sz="2200" b="1" dirty="0">
                <a:effectLst/>
                <a:latin typeface="Times New Roman" panose="02020603050405020304" pitchFamily="18" charset="0"/>
                <a:ea typeface="Times New Roman" panose="02020603050405020304" pitchFamily="18" charset="0"/>
              </a:rPr>
            </a:br>
            <a:br>
              <a:rPr lang="en-IN" sz="2700" dirty="0"/>
            </a:br>
            <a:endParaRPr lang="en-IN" sz="2700" dirty="0"/>
          </a:p>
        </p:txBody>
      </p:sp>
      <p:sp>
        <p:nvSpPr>
          <p:cNvPr id="3" name="Content Placeholder 2">
            <a:extLst>
              <a:ext uri="{FF2B5EF4-FFF2-40B4-BE49-F238E27FC236}">
                <a16:creationId xmlns:a16="http://schemas.microsoft.com/office/drawing/2014/main" id="{F0C03CFE-3BC8-40F5-9BE3-9E6864BD3839}"/>
              </a:ext>
            </a:extLst>
          </p:cNvPr>
          <p:cNvSpPr>
            <a:spLocks noGrp="1"/>
          </p:cNvSpPr>
          <p:nvPr>
            <p:ph idx="1"/>
          </p:nvPr>
        </p:nvSpPr>
        <p:spPr>
          <a:xfrm>
            <a:off x="334297" y="1406013"/>
            <a:ext cx="11019503" cy="5122606"/>
          </a:xfrm>
        </p:spPr>
        <p:txBody>
          <a:bodyPr/>
          <a:lstStyle/>
          <a:p>
            <a:pPr marL="0" indent="0">
              <a:buNone/>
            </a:pPr>
            <a:r>
              <a:rPr lang="en-IN" dirty="0"/>
              <a:t>IPV4</a:t>
            </a:r>
          </a:p>
          <a:p>
            <a:pPr marL="0" indent="0">
              <a:buNone/>
            </a:pPr>
            <a:endParaRPr lang="en-IN" dirty="0"/>
          </a:p>
          <a:p>
            <a:pPr marL="0" indent="0">
              <a:buNone/>
            </a:pPr>
            <a:endParaRPr lang="en-IN" dirty="0"/>
          </a:p>
          <a:p>
            <a:pPr marL="0" indent="0">
              <a:buNone/>
            </a:pPr>
            <a:endParaRPr lang="en-IN" dirty="0"/>
          </a:p>
          <a:p>
            <a:pPr marL="0" indent="0">
              <a:buNone/>
            </a:pPr>
            <a:r>
              <a:rPr lang="en-IN" dirty="0"/>
              <a:t>IPV6</a:t>
            </a:r>
          </a:p>
          <a:p>
            <a:pPr marL="0" indent="0">
              <a:buNone/>
            </a:pPr>
            <a:endParaRPr lang="en-IN" dirty="0"/>
          </a:p>
          <a:p>
            <a:pPr marL="0" indent="0">
              <a:buNone/>
            </a:pPr>
            <a:endParaRPr lang="en-IN" dirty="0"/>
          </a:p>
          <a:p>
            <a:pPr marL="0" indent="0">
              <a:buNone/>
            </a:pPr>
            <a:endParaRPr lang="en-IN" dirty="0"/>
          </a:p>
        </p:txBody>
      </p:sp>
      <p:graphicFrame>
        <p:nvGraphicFramePr>
          <p:cNvPr id="6" name="Table 6">
            <a:extLst>
              <a:ext uri="{FF2B5EF4-FFF2-40B4-BE49-F238E27FC236}">
                <a16:creationId xmlns:a16="http://schemas.microsoft.com/office/drawing/2014/main" id="{F58BACF9-270B-42F7-BFFC-C2BDF30A8BA2}"/>
              </a:ext>
            </a:extLst>
          </p:cNvPr>
          <p:cNvGraphicFramePr>
            <a:graphicFrameLocks noGrp="1"/>
          </p:cNvGraphicFramePr>
          <p:nvPr>
            <p:extLst>
              <p:ext uri="{D42A27DB-BD31-4B8C-83A1-F6EECF244321}">
                <p14:modId xmlns:p14="http://schemas.microsoft.com/office/powerpoint/2010/main" val="182312993"/>
              </p:ext>
            </p:extLst>
          </p:nvPr>
        </p:nvGraphicFramePr>
        <p:xfrm>
          <a:off x="334297" y="2027357"/>
          <a:ext cx="8128000" cy="6400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594595835"/>
                    </a:ext>
                  </a:extLst>
                </a:gridCol>
                <a:gridCol w="1625600">
                  <a:extLst>
                    <a:ext uri="{9D8B030D-6E8A-4147-A177-3AD203B41FA5}">
                      <a16:colId xmlns:a16="http://schemas.microsoft.com/office/drawing/2014/main" val="74486525"/>
                    </a:ext>
                  </a:extLst>
                </a:gridCol>
                <a:gridCol w="1625600">
                  <a:extLst>
                    <a:ext uri="{9D8B030D-6E8A-4147-A177-3AD203B41FA5}">
                      <a16:colId xmlns:a16="http://schemas.microsoft.com/office/drawing/2014/main" val="830081580"/>
                    </a:ext>
                  </a:extLst>
                </a:gridCol>
                <a:gridCol w="1625600">
                  <a:extLst>
                    <a:ext uri="{9D8B030D-6E8A-4147-A177-3AD203B41FA5}">
                      <a16:colId xmlns:a16="http://schemas.microsoft.com/office/drawing/2014/main" val="791501387"/>
                    </a:ext>
                  </a:extLst>
                </a:gridCol>
                <a:gridCol w="1625600">
                  <a:extLst>
                    <a:ext uri="{9D8B030D-6E8A-4147-A177-3AD203B41FA5}">
                      <a16:colId xmlns:a16="http://schemas.microsoft.com/office/drawing/2014/main" val="315666208"/>
                    </a:ext>
                  </a:extLst>
                </a:gridCol>
              </a:tblGrid>
              <a:tr h="370840">
                <a:tc>
                  <a:txBody>
                    <a:bodyPr/>
                    <a:lstStyle/>
                    <a:p>
                      <a:r>
                        <a:rPr lang="en-IN" dirty="0"/>
                        <a:t>New IP Header</a:t>
                      </a:r>
                    </a:p>
                  </a:txBody>
                  <a:tcPr/>
                </a:tc>
                <a:tc>
                  <a:txBody>
                    <a:bodyPr/>
                    <a:lstStyle/>
                    <a:p>
                      <a:r>
                        <a:rPr lang="en-IN" dirty="0"/>
                        <a:t>AH</a:t>
                      </a:r>
                    </a:p>
                  </a:txBody>
                  <a:tcPr/>
                </a:tc>
                <a:tc>
                  <a:txBody>
                    <a:bodyPr/>
                    <a:lstStyle/>
                    <a:p>
                      <a:r>
                        <a:rPr lang="en-IN" dirty="0" err="1"/>
                        <a:t>Orginal</a:t>
                      </a:r>
                      <a:r>
                        <a:rPr lang="en-IN" dirty="0"/>
                        <a:t> IP header</a:t>
                      </a:r>
                    </a:p>
                  </a:txBody>
                  <a:tcPr/>
                </a:tc>
                <a:tc>
                  <a:txBody>
                    <a:bodyPr/>
                    <a:lstStyle/>
                    <a:p>
                      <a:r>
                        <a:rPr lang="en-IN" dirty="0"/>
                        <a:t>TCP</a:t>
                      </a:r>
                    </a:p>
                  </a:txBody>
                  <a:tcPr/>
                </a:tc>
                <a:tc>
                  <a:txBody>
                    <a:bodyPr/>
                    <a:lstStyle/>
                    <a:p>
                      <a:r>
                        <a:rPr lang="en-IN" dirty="0"/>
                        <a:t>DATA</a:t>
                      </a:r>
                    </a:p>
                  </a:txBody>
                  <a:tcPr/>
                </a:tc>
                <a:extLst>
                  <a:ext uri="{0D108BD9-81ED-4DB2-BD59-A6C34878D82A}">
                    <a16:rowId xmlns:a16="http://schemas.microsoft.com/office/drawing/2014/main" val="2975124575"/>
                  </a:ext>
                </a:extLst>
              </a:tr>
            </a:tbl>
          </a:graphicData>
        </a:graphic>
      </p:graphicFrame>
      <p:graphicFrame>
        <p:nvGraphicFramePr>
          <p:cNvPr id="7" name="Table 7">
            <a:extLst>
              <a:ext uri="{FF2B5EF4-FFF2-40B4-BE49-F238E27FC236}">
                <a16:creationId xmlns:a16="http://schemas.microsoft.com/office/drawing/2014/main" id="{2168A4D6-BDF6-44C5-9494-03CA83139258}"/>
              </a:ext>
            </a:extLst>
          </p:cNvPr>
          <p:cNvGraphicFramePr>
            <a:graphicFrameLocks noGrp="1"/>
          </p:cNvGraphicFramePr>
          <p:nvPr>
            <p:extLst>
              <p:ext uri="{D42A27DB-BD31-4B8C-83A1-F6EECF244321}">
                <p14:modId xmlns:p14="http://schemas.microsoft.com/office/powerpoint/2010/main" val="4248846438"/>
              </p:ext>
            </p:extLst>
          </p:nvPr>
        </p:nvGraphicFramePr>
        <p:xfrm>
          <a:off x="334296" y="4750891"/>
          <a:ext cx="8128001" cy="64008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3090225936"/>
                    </a:ext>
                  </a:extLst>
                </a:gridCol>
                <a:gridCol w="1161143">
                  <a:extLst>
                    <a:ext uri="{9D8B030D-6E8A-4147-A177-3AD203B41FA5}">
                      <a16:colId xmlns:a16="http://schemas.microsoft.com/office/drawing/2014/main" val="720229924"/>
                    </a:ext>
                  </a:extLst>
                </a:gridCol>
                <a:gridCol w="1161143">
                  <a:extLst>
                    <a:ext uri="{9D8B030D-6E8A-4147-A177-3AD203B41FA5}">
                      <a16:colId xmlns:a16="http://schemas.microsoft.com/office/drawing/2014/main" val="4253412958"/>
                    </a:ext>
                  </a:extLst>
                </a:gridCol>
                <a:gridCol w="1161143">
                  <a:extLst>
                    <a:ext uri="{9D8B030D-6E8A-4147-A177-3AD203B41FA5}">
                      <a16:colId xmlns:a16="http://schemas.microsoft.com/office/drawing/2014/main" val="3083725141"/>
                    </a:ext>
                  </a:extLst>
                </a:gridCol>
                <a:gridCol w="1161143">
                  <a:extLst>
                    <a:ext uri="{9D8B030D-6E8A-4147-A177-3AD203B41FA5}">
                      <a16:colId xmlns:a16="http://schemas.microsoft.com/office/drawing/2014/main" val="45985594"/>
                    </a:ext>
                  </a:extLst>
                </a:gridCol>
                <a:gridCol w="1161143">
                  <a:extLst>
                    <a:ext uri="{9D8B030D-6E8A-4147-A177-3AD203B41FA5}">
                      <a16:colId xmlns:a16="http://schemas.microsoft.com/office/drawing/2014/main" val="1800212875"/>
                    </a:ext>
                  </a:extLst>
                </a:gridCol>
                <a:gridCol w="1161143">
                  <a:extLst>
                    <a:ext uri="{9D8B030D-6E8A-4147-A177-3AD203B41FA5}">
                      <a16:colId xmlns:a16="http://schemas.microsoft.com/office/drawing/2014/main" val="1400282755"/>
                    </a:ext>
                  </a:extLst>
                </a:gridCol>
              </a:tblGrid>
              <a:tr h="370840">
                <a:tc>
                  <a:txBody>
                    <a:bodyPr/>
                    <a:lstStyle/>
                    <a:p>
                      <a:r>
                        <a:rPr lang="en-IN" dirty="0"/>
                        <a:t>New IP </a:t>
                      </a:r>
                      <a:r>
                        <a:rPr lang="en-IN" dirty="0" err="1"/>
                        <a:t>Headre</a:t>
                      </a:r>
                      <a:endParaRPr lang="en-IN" dirty="0"/>
                    </a:p>
                  </a:txBody>
                  <a:tcPr/>
                </a:tc>
                <a:tc>
                  <a:txBody>
                    <a:bodyPr/>
                    <a:lstStyle/>
                    <a:p>
                      <a:r>
                        <a:rPr lang="en-IN" dirty="0"/>
                        <a:t>Extension Header</a:t>
                      </a:r>
                    </a:p>
                  </a:txBody>
                  <a:tcPr/>
                </a:tc>
                <a:tc>
                  <a:txBody>
                    <a:bodyPr/>
                    <a:lstStyle/>
                    <a:p>
                      <a:r>
                        <a:rPr lang="en-IN" dirty="0"/>
                        <a:t>AH</a:t>
                      </a:r>
                    </a:p>
                  </a:txBody>
                  <a:tcPr/>
                </a:tc>
                <a:tc>
                  <a:txBody>
                    <a:bodyPr/>
                    <a:lstStyle/>
                    <a:p>
                      <a:r>
                        <a:rPr lang="en-IN" dirty="0" err="1"/>
                        <a:t>Orginal</a:t>
                      </a:r>
                      <a:r>
                        <a:rPr lang="en-IN" dirty="0"/>
                        <a:t> IP Header</a:t>
                      </a:r>
                    </a:p>
                  </a:txBody>
                  <a:tcPr/>
                </a:tc>
                <a:tc>
                  <a:txBody>
                    <a:bodyPr/>
                    <a:lstStyle/>
                    <a:p>
                      <a:r>
                        <a:rPr lang="en-IN" dirty="0"/>
                        <a:t>Extension Header</a:t>
                      </a:r>
                    </a:p>
                  </a:txBody>
                  <a:tcPr/>
                </a:tc>
                <a:tc>
                  <a:txBody>
                    <a:bodyPr/>
                    <a:lstStyle/>
                    <a:p>
                      <a:r>
                        <a:rPr lang="en-IN" dirty="0"/>
                        <a:t>TCP</a:t>
                      </a:r>
                    </a:p>
                  </a:txBody>
                  <a:tcPr/>
                </a:tc>
                <a:tc>
                  <a:txBody>
                    <a:bodyPr/>
                    <a:lstStyle/>
                    <a:p>
                      <a:r>
                        <a:rPr lang="en-IN" dirty="0"/>
                        <a:t>DATA</a:t>
                      </a:r>
                    </a:p>
                  </a:txBody>
                  <a:tcPr/>
                </a:tc>
                <a:extLst>
                  <a:ext uri="{0D108BD9-81ED-4DB2-BD59-A6C34878D82A}">
                    <a16:rowId xmlns:a16="http://schemas.microsoft.com/office/drawing/2014/main" val="3882782868"/>
                  </a:ext>
                </a:extLst>
              </a:tr>
            </a:tbl>
          </a:graphicData>
        </a:graphic>
      </p:graphicFrame>
    </p:spTree>
    <p:extLst>
      <p:ext uri="{BB962C8B-B14F-4D97-AF65-F5344CB8AC3E}">
        <p14:creationId xmlns:p14="http://schemas.microsoft.com/office/powerpoint/2010/main" val="9226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BC83-B3B5-48B6-A73C-9234BA50F9F2}"/>
              </a:ext>
            </a:extLst>
          </p:cNvPr>
          <p:cNvSpPr>
            <a:spLocks noGrp="1"/>
          </p:cNvSpPr>
          <p:nvPr>
            <p:ph type="title"/>
          </p:nvPr>
        </p:nvSpPr>
        <p:spPr/>
        <p:txBody>
          <a:bodyPr>
            <a:normAutofit fontScale="90000"/>
          </a:bodyPr>
          <a:lstStyle/>
          <a:p>
            <a:pPr algn="ctr"/>
            <a:br>
              <a:rPr lang="en-US" sz="4400" b="1" spc="-10" dirty="0">
                <a:solidFill>
                  <a:srgbClr val="C00000"/>
                </a:solidFill>
                <a:effectLst/>
                <a:latin typeface="Times New Roman" panose="02020603050405020304" pitchFamily="18" charset="0"/>
                <a:ea typeface="Times New Roman" panose="02020603050405020304" pitchFamily="18" charset="0"/>
              </a:rPr>
            </a:br>
            <a:br>
              <a:rPr lang="en-US" sz="4400" b="1" spc="-10" dirty="0">
                <a:solidFill>
                  <a:srgbClr val="C00000"/>
                </a:solidFill>
                <a:effectLst/>
                <a:latin typeface="Times New Roman" panose="02020603050405020304" pitchFamily="18" charset="0"/>
                <a:ea typeface="Times New Roman" panose="02020603050405020304" pitchFamily="18" charset="0"/>
              </a:rPr>
            </a:br>
            <a:br>
              <a:rPr lang="en-US" sz="4400" b="1" spc="-10" dirty="0">
                <a:solidFill>
                  <a:srgbClr val="C00000"/>
                </a:solidFill>
                <a:effectLst/>
                <a:latin typeface="Times New Roman" panose="02020603050405020304" pitchFamily="18" charset="0"/>
                <a:ea typeface="Times New Roman" panose="02020603050405020304" pitchFamily="18" charset="0"/>
              </a:rPr>
            </a:br>
            <a:r>
              <a:rPr lang="en-US" sz="2700" b="1" dirty="0">
                <a:solidFill>
                  <a:srgbClr val="C00000"/>
                </a:solidFill>
                <a:effectLst/>
                <a:latin typeface="Times New Roman" panose="02020603050405020304" pitchFamily="18" charset="0"/>
                <a:ea typeface="Times New Roman" panose="02020603050405020304" pitchFamily="18" charset="0"/>
              </a:rPr>
              <a:t>The</a:t>
            </a:r>
            <a:r>
              <a:rPr lang="en-US" sz="2700" b="1" spc="-10"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packet</a:t>
            </a:r>
            <a:r>
              <a:rPr lang="en-US" sz="2700" b="1" spc="-5"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diagram</a:t>
            </a:r>
            <a:r>
              <a:rPr lang="en-US" sz="2700" b="1" spc="-35"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below</a:t>
            </a:r>
            <a:r>
              <a:rPr lang="en-US" sz="2700" b="1" spc="-20"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illustrates</a:t>
            </a:r>
            <a:r>
              <a:rPr lang="en-US" sz="2700" b="1" spc="-15" dirty="0">
                <a:solidFill>
                  <a:srgbClr val="C00000"/>
                </a:solidFill>
                <a:effectLst/>
                <a:latin typeface="Times New Roman" panose="02020603050405020304" pitchFamily="18" charset="0"/>
                <a:ea typeface="Times New Roman" panose="02020603050405020304" pitchFamily="18" charset="0"/>
              </a:rPr>
              <a:t> </a:t>
            </a:r>
            <a:r>
              <a:rPr lang="en-US" sz="2700" b="1" dirty="0" err="1">
                <a:solidFill>
                  <a:srgbClr val="C00000"/>
                </a:solidFill>
                <a:effectLst/>
                <a:latin typeface="Times New Roman" panose="02020603050405020304" pitchFamily="18" charset="0"/>
                <a:ea typeface="Times New Roman" panose="02020603050405020304" pitchFamily="18" charset="0"/>
              </a:rPr>
              <a:t>IPSec</a:t>
            </a:r>
            <a:r>
              <a:rPr lang="en-US" sz="2700" b="1" spc="-10"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Transport</a:t>
            </a:r>
            <a:r>
              <a:rPr lang="en-US" sz="2700" b="1" spc="-5"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mode</a:t>
            </a:r>
            <a:r>
              <a:rPr lang="en-US" sz="2700" b="1" spc="-5" dirty="0">
                <a:solidFill>
                  <a:srgbClr val="C00000"/>
                </a:solidFill>
                <a:effectLst/>
                <a:latin typeface="Times New Roman" panose="02020603050405020304" pitchFamily="18" charset="0"/>
                <a:ea typeface="Times New Roman" panose="02020603050405020304" pitchFamily="18" charset="0"/>
              </a:rPr>
              <a:t> </a:t>
            </a:r>
            <a:r>
              <a:rPr lang="en-US" sz="2700" b="1" dirty="0">
                <a:solidFill>
                  <a:srgbClr val="C00000"/>
                </a:solidFill>
                <a:effectLst/>
                <a:latin typeface="Times New Roman" panose="02020603050405020304" pitchFamily="18" charset="0"/>
                <a:ea typeface="Times New Roman" panose="02020603050405020304" pitchFamily="18" charset="0"/>
              </a:rPr>
              <a:t>with</a:t>
            </a:r>
            <a:r>
              <a:rPr lang="en-US" sz="2700" b="1" spc="-15" dirty="0">
                <a:solidFill>
                  <a:srgbClr val="C00000"/>
                </a:solidFill>
                <a:effectLst/>
                <a:latin typeface="Times New Roman" panose="02020603050405020304" pitchFamily="18" charset="0"/>
                <a:ea typeface="Times New Roman" panose="02020603050405020304" pitchFamily="18" charset="0"/>
              </a:rPr>
              <a:t> ESP </a:t>
            </a:r>
            <a:r>
              <a:rPr lang="en-US" sz="2700" b="1" dirty="0">
                <a:solidFill>
                  <a:srgbClr val="C00000"/>
                </a:solidFill>
                <a:effectLst/>
                <a:latin typeface="Times New Roman" panose="02020603050405020304" pitchFamily="18" charset="0"/>
                <a:ea typeface="Times New Roman" panose="02020603050405020304" pitchFamily="18" charset="0"/>
              </a:rPr>
              <a:t>header:</a:t>
            </a:r>
            <a:br>
              <a:rPr lang="en-IN" sz="2700" b="1" dirty="0">
                <a:solidFill>
                  <a:srgbClr val="C00000"/>
                </a:solidFill>
                <a:effectLst/>
                <a:latin typeface="Times New Roman" panose="02020603050405020304" pitchFamily="18" charset="0"/>
                <a:ea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F3110583-49CA-4E48-BF2B-9DEDCDF5F9BE}"/>
              </a:ext>
            </a:extLst>
          </p:cNvPr>
          <p:cNvSpPr>
            <a:spLocks noGrp="1"/>
          </p:cNvSpPr>
          <p:nvPr>
            <p:ph idx="1"/>
          </p:nvPr>
        </p:nvSpPr>
        <p:spPr/>
        <p:txBody>
          <a:bodyPr>
            <a:normAutofit fontScale="92500" lnSpcReduction="10000"/>
          </a:bodyPr>
          <a:lstStyle/>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indent="0">
              <a:buNone/>
            </a:pPr>
            <a:r>
              <a:rPr lang="en-IN" dirty="0"/>
              <a:t>IPV4 header format after implementation of ESP</a:t>
            </a:r>
          </a:p>
          <a:p>
            <a:pPr marL="0" indent="0">
              <a:buNone/>
            </a:pPr>
            <a:endParaRPr lang="en-IN" dirty="0"/>
          </a:p>
          <a:p>
            <a:pPr marL="0" indent="0">
              <a:buNone/>
            </a:pPr>
            <a:endParaRPr lang="en-IN" dirty="0"/>
          </a:p>
          <a:p>
            <a:pPr marL="0" indent="0">
              <a:buNone/>
            </a:pPr>
            <a:endParaRPr lang="en-IN" dirty="0"/>
          </a:p>
          <a:p>
            <a:pPr marL="0" indent="0">
              <a:buNone/>
            </a:pPr>
            <a:r>
              <a:rPr lang="en-IN" dirty="0"/>
              <a:t>IPV6 header format after implementation of ESP</a:t>
            </a:r>
          </a:p>
          <a:p>
            <a:pPr marL="0" indent="0">
              <a:buNone/>
            </a:pPr>
            <a:endParaRPr lang="en-IN" dirty="0"/>
          </a:p>
          <a:p>
            <a:pPr marL="0" indent="0">
              <a:buNone/>
            </a:pPr>
            <a:endParaRPr lang="en-IN" dirty="0"/>
          </a:p>
          <a:p>
            <a:pPr marL="0" indent="0">
              <a:buNone/>
            </a:pPr>
            <a:endParaRPr lang="en-IN" dirty="0"/>
          </a:p>
          <a:p>
            <a:pPr marL="0" indent="0">
              <a:buNone/>
            </a:pPr>
            <a:r>
              <a:rPr lang="en-IN" dirty="0"/>
              <a:t>                                     Transport Mode</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1938327D-077B-411D-9A98-8BF259CFF06C}"/>
              </a:ext>
            </a:extLst>
          </p:cNvPr>
          <p:cNvGraphicFramePr>
            <a:graphicFrameLocks noGrp="1"/>
          </p:cNvGraphicFramePr>
          <p:nvPr>
            <p:extLst>
              <p:ext uri="{D42A27DB-BD31-4B8C-83A1-F6EECF244321}">
                <p14:modId xmlns:p14="http://schemas.microsoft.com/office/powerpoint/2010/main" val="4189060184"/>
              </p:ext>
            </p:extLst>
          </p:nvPr>
        </p:nvGraphicFramePr>
        <p:xfrm>
          <a:off x="1009445" y="2931924"/>
          <a:ext cx="8128002" cy="9144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2774589350"/>
                    </a:ext>
                  </a:extLst>
                </a:gridCol>
                <a:gridCol w="1354667">
                  <a:extLst>
                    <a:ext uri="{9D8B030D-6E8A-4147-A177-3AD203B41FA5}">
                      <a16:colId xmlns:a16="http://schemas.microsoft.com/office/drawing/2014/main" val="4235876092"/>
                    </a:ext>
                  </a:extLst>
                </a:gridCol>
                <a:gridCol w="1354667">
                  <a:extLst>
                    <a:ext uri="{9D8B030D-6E8A-4147-A177-3AD203B41FA5}">
                      <a16:colId xmlns:a16="http://schemas.microsoft.com/office/drawing/2014/main" val="1330635685"/>
                    </a:ext>
                  </a:extLst>
                </a:gridCol>
                <a:gridCol w="1354667">
                  <a:extLst>
                    <a:ext uri="{9D8B030D-6E8A-4147-A177-3AD203B41FA5}">
                      <a16:colId xmlns:a16="http://schemas.microsoft.com/office/drawing/2014/main" val="4274794089"/>
                    </a:ext>
                  </a:extLst>
                </a:gridCol>
                <a:gridCol w="1354667">
                  <a:extLst>
                    <a:ext uri="{9D8B030D-6E8A-4147-A177-3AD203B41FA5}">
                      <a16:colId xmlns:a16="http://schemas.microsoft.com/office/drawing/2014/main" val="2959719946"/>
                    </a:ext>
                  </a:extLst>
                </a:gridCol>
                <a:gridCol w="1354667">
                  <a:extLst>
                    <a:ext uri="{9D8B030D-6E8A-4147-A177-3AD203B41FA5}">
                      <a16:colId xmlns:a16="http://schemas.microsoft.com/office/drawing/2014/main" val="1253878851"/>
                    </a:ext>
                  </a:extLst>
                </a:gridCol>
              </a:tblGrid>
              <a:tr h="370840">
                <a:tc>
                  <a:txBody>
                    <a:bodyPr/>
                    <a:lstStyle/>
                    <a:p>
                      <a:r>
                        <a:rPr lang="en-IN" dirty="0" err="1"/>
                        <a:t>Orginal</a:t>
                      </a:r>
                      <a:r>
                        <a:rPr lang="en-IN" dirty="0"/>
                        <a:t> IP header</a:t>
                      </a:r>
                    </a:p>
                  </a:txBody>
                  <a:tcPr/>
                </a:tc>
                <a:tc>
                  <a:txBody>
                    <a:bodyPr/>
                    <a:lstStyle/>
                    <a:p>
                      <a:r>
                        <a:rPr lang="en-IN" dirty="0"/>
                        <a:t>ESP header</a:t>
                      </a:r>
                    </a:p>
                  </a:txBody>
                  <a:tcPr/>
                </a:tc>
                <a:tc>
                  <a:txBody>
                    <a:bodyPr/>
                    <a:lstStyle/>
                    <a:p>
                      <a:r>
                        <a:rPr lang="en-IN" dirty="0"/>
                        <a:t>TCP</a:t>
                      </a:r>
                    </a:p>
                  </a:txBody>
                  <a:tcPr/>
                </a:tc>
                <a:tc>
                  <a:txBody>
                    <a:bodyPr/>
                    <a:lstStyle/>
                    <a:p>
                      <a:r>
                        <a:rPr lang="en-IN" dirty="0"/>
                        <a:t>Data</a:t>
                      </a:r>
                    </a:p>
                  </a:txBody>
                  <a:tcPr/>
                </a:tc>
                <a:tc>
                  <a:txBody>
                    <a:bodyPr/>
                    <a:lstStyle/>
                    <a:p>
                      <a:r>
                        <a:rPr lang="en-IN" dirty="0"/>
                        <a:t>ESP trailer</a:t>
                      </a:r>
                    </a:p>
                  </a:txBody>
                  <a:tcPr/>
                </a:tc>
                <a:tc>
                  <a:txBody>
                    <a:bodyPr/>
                    <a:lstStyle/>
                    <a:p>
                      <a:r>
                        <a:rPr lang="en-IN" dirty="0"/>
                        <a:t>ESP authentication</a:t>
                      </a:r>
                    </a:p>
                  </a:txBody>
                  <a:tcPr/>
                </a:tc>
                <a:extLst>
                  <a:ext uri="{0D108BD9-81ED-4DB2-BD59-A6C34878D82A}">
                    <a16:rowId xmlns:a16="http://schemas.microsoft.com/office/drawing/2014/main" val="3291250965"/>
                  </a:ext>
                </a:extLst>
              </a:tr>
            </a:tbl>
          </a:graphicData>
        </a:graphic>
      </p:graphicFrame>
      <p:graphicFrame>
        <p:nvGraphicFramePr>
          <p:cNvPr id="5" name="Table 5">
            <a:extLst>
              <a:ext uri="{FF2B5EF4-FFF2-40B4-BE49-F238E27FC236}">
                <a16:creationId xmlns:a16="http://schemas.microsoft.com/office/drawing/2014/main" id="{FD49512A-F4FC-434F-9A85-D00C3FBE1D5B}"/>
              </a:ext>
            </a:extLst>
          </p:cNvPr>
          <p:cNvGraphicFramePr>
            <a:graphicFrameLocks noGrp="1"/>
          </p:cNvGraphicFramePr>
          <p:nvPr>
            <p:extLst>
              <p:ext uri="{D42A27DB-BD31-4B8C-83A1-F6EECF244321}">
                <p14:modId xmlns:p14="http://schemas.microsoft.com/office/powerpoint/2010/main" val="1471648237"/>
              </p:ext>
            </p:extLst>
          </p:nvPr>
        </p:nvGraphicFramePr>
        <p:xfrm>
          <a:off x="1009445" y="4586245"/>
          <a:ext cx="8128001" cy="91440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792436634"/>
                    </a:ext>
                  </a:extLst>
                </a:gridCol>
                <a:gridCol w="1161143">
                  <a:extLst>
                    <a:ext uri="{9D8B030D-6E8A-4147-A177-3AD203B41FA5}">
                      <a16:colId xmlns:a16="http://schemas.microsoft.com/office/drawing/2014/main" val="3987347008"/>
                    </a:ext>
                  </a:extLst>
                </a:gridCol>
                <a:gridCol w="1161143">
                  <a:extLst>
                    <a:ext uri="{9D8B030D-6E8A-4147-A177-3AD203B41FA5}">
                      <a16:colId xmlns:a16="http://schemas.microsoft.com/office/drawing/2014/main" val="2724372578"/>
                    </a:ext>
                  </a:extLst>
                </a:gridCol>
                <a:gridCol w="1161143">
                  <a:extLst>
                    <a:ext uri="{9D8B030D-6E8A-4147-A177-3AD203B41FA5}">
                      <a16:colId xmlns:a16="http://schemas.microsoft.com/office/drawing/2014/main" val="509442737"/>
                    </a:ext>
                  </a:extLst>
                </a:gridCol>
                <a:gridCol w="1161143">
                  <a:extLst>
                    <a:ext uri="{9D8B030D-6E8A-4147-A177-3AD203B41FA5}">
                      <a16:colId xmlns:a16="http://schemas.microsoft.com/office/drawing/2014/main" val="1738812658"/>
                    </a:ext>
                  </a:extLst>
                </a:gridCol>
                <a:gridCol w="1161143">
                  <a:extLst>
                    <a:ext uri="{9D8B030D-6E8A-4147-A177-3AD203B41FA5}">
                      <a16:colId xmlns:a16="http://schemas.microsoft.com/office/drawing/2014/main" val="2898323103"/>
                    </a:ext>
                  </a:extLst>
                </a:gridCol>
                <a:gridCol w="1161143">
                  <a:extLst>
                    <a:ext uri="{9D8B030D-6E8A-4147-A177-3AD203B41FA5}">
                      <a16:colId xmlns:a16="http://schemas.microsoft.com/office/drawing/2014/main" val="912838733"/>
                    </a:ext>
                  </a:extLst>
                </a:gridCol>
              </a:tblGrid>
              <a:tr h="370840">
                <a:tc>
                  <a:txBody>
                    <a:bodyPr/>
                    <a:lstStyle/>
                    <a:p>
                      <a:r>
                        <a:rPr lang="en-IN" dirty="0" err="1"/>
                        <a:t>Orginal</a:t>
                      </a:r>
                      <a:r>
                        <a:rPr lang="en-IN" dirty="0"/>
                        <a:t> IP header</a:t>
                      </a:r>
                    </a:p>
                  </a:txBody>
                  <a:tcPr/>
                </a:tc>
                <a:tc>
                  <a:txBody>
                    <a:bodyPr/>
                    <a:lstStyle/>
                    <a:p>
                      <a:r>
                        <a:rPr lang="en-IN" dirty="0"/>
                        <a:t>Extension header</a:t>
                      </a:r>
                    </a:p>
                  </a:txBody>
                  <a:tcPr/>
                </a:tc>
                <a:tc>
                  <a:txBody>
                    <a:bodyPr/>
                    <a:lstStyle/>
                    <a:p>
                      <a:r>
                        <a:rPr lang="en-IN" dirty="0"/>
                        <a:t>ESP header</a:t>
                      </a:r>
                    </a:p>
                  </a:txBody>
                  <a:tcPr/>
                </a:tc>
                <a:tc>
                  <a:txBody>
                    <a:bodyPr/>
                    <a:lstStyle/>
                    <a:p>
                      <a:r>
                        <a:rPr lang="en-IN" dirty="0"/>
                        <a:t>TCP</a:t>
                      </a:r>
                    </a:p>
                  </a:txBody>
                  <a:tcPr/>
                </a:tc>
                <a:tc>
                  <a:txBody>
                    <a:bodyPr/>
                    <a:lstStyle/>
                    <a:p>
                      <a:r>
                        <a:rPr lang="en-IN" dirty="0"/>
                        <a:t>Data</a:t>
                      </a:r>
                    </a:p>
                  </a:txBody>
                  <a:tcPr/>
                </a:tc>
                <a:tc>
                  <a:txBody>
                    <a:bodyPr/>
                    <a:lstStyle/>
                    <a:p>
                      <a:r>
                        <a:rPr lang="en-IN" dirty="0"/>
                        <a:t>ESP trailer</a:t>
                      </a:r>
                    </a:p>
                  </a:txBody>
                  <a:tcPr/>
                </a:tc>
                <a:tc>
                  <a:txBody>
                    <a:bodyPr/>
                    <a:lstStyle/>
                    <a:p>
                      <a:r>
                        <a:rPr lang="en-IN" dirty="0"/>
                        <a:t>ESP authentication</a:t>
                      </a:r>
                    </a:p>
                  </a:txBody>
                  <a:tcPr/>
                </a:tc>
                <a:extLst>
                  <a:ext uri="{0D108BD9-81ED-4DB2-BD59-A6C34878D82A}">
                    <a16:rowId xmlns:a16="http://schemas.microsoft.com/office/drawing/2014/main" val="1187002105"/>
                  </a:ext>
                </a:extLst>
              </a:tr>
            </a:tbl>
          </a:graphicData>
        </a:graphic>
      </p:graphicFrame>
    </p:spTree>
    <p:extLst>
      <p:ext uri="{BB962C8B-B14F-4D97-AF65-F5344CB8AC3E}">
        <p14:creationId xmlns:p14="http://schemas.microsoft.com/office/powerpoint/2010/main" val="4223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052-CF0D-46A9-ACB9-0AD4CEC14A91}"/>
              </a:ext>
            </a:extLst>
          </p:cNvPr>
          <p:cNvSpPr>
            <a:spLocks noGrp="1"/>
          </p:cNvSpPr>
          <p:nvPr>
            <p:ph type="title"/>
          </p:nvPr>
        </p:nvSpPr>
        <p:spPr>
          <a:xfrm>
            <a:off x="1222512" y="365126"/>
            <a:ext cx="10131287" cy="914400"/>
          </a:xfrm>
        </p:spPr>
        <p:txBody>
          <a:bodyPr>
            <a:normAutofit fontScale="90000"/>
          </a:bodyPr>
          <a:lstStyle/>
          <a:p>
            <a:pPr algn="ctr"/>
            <a:br>
              <a:rPr lang="en-US" sz="4400" b="1" dirty="0">
                <a:solidFill>
                  <a:srgbClr val="C00000"/>
                </a:solidFill>
                <a:effectLst/>
                <a:latin typeface="Times New Roman" panose="02020603050405020304" pitchFamily="18" charset="0"/>
                <a:ea typeface="Times New Roman" panose="02020603050405020304" pitchFamily="18" charset="0"/>
              </a:rPr>
            </a:br>
            <a:r>
              <a:rPr lang="en-US" sz="4400" b="1" dirty="0">
                <a:solidFill>
                  <a:srgbClr val="C00000"/>
                </a:solidFill>
                <a:effectLst/>
                <a:latin typeface="Times New Roman" panose="02020603050405020304" pitchFamily="18" charset="0"/>
                <a:ea typeface="Times New Roman" panose="02020603050405020304" pitchFamily="18" charset="0"/>
              </a:rPr>
              <a:t>Tunnel</a:t>
            </a:r>
            <a:r>
              <a:rPr lang="en-US" sz="4400" b="1" spc="-5" dirty="0">
                <a:solidFill>
                  <a:srgbClr val="C00000"/>
                </a:solidFill>
                <a:effectLst/>
                <a:latin typeface="Times New Roman" panose="02020603050405020304" pitchFamily="18" charset="0"/>
                <a:ea typeface="Times New Roman" panose="02020603050405020304" pitchFamily="18" charset="0"/>
              </a:rPr>
              <a:t> </a:t>
            </a:r>
            <a:r>
              <a:rPr lang="en-US" sz="4400" b="1" dirty="0">
                <a:solidFill>
                  <a:srgbClr val="C00000"/>
                </a:solidFill>
                <a:effectLst/>
                <a:latin typeface="Times New Roman" panose="02020603050405020304" pitchFamily="18" charset="0"/>
                <a:ea typeface="Times New Roman" panose="02020603050405020304" pitchFamily="18" charset="0"/>
              </a:rPr>
              <a:t>mode</a:t>
            </a:r>
            <a:r>
              <a:rPr lang="en-US" sz="4400" b="1" spc="-5" dirty="0">
                <a:solidFill>
                  <a:srgbClr val="C00000"/>
                </a:solidFill>
                <a:effectLst/>
                <a:latin typeface="Times New Roman" panose="02020603050405020304" pitchFamily="18" charset="0"/>
                <a:ea typeface="Times New Roman" panose="02020603050405020304" pitchFamily="18" charset="0"/>
              </a:rPr>
              <a:t> </a:t>
            </a:r>
            <a:r>
              <a:rPr lang="en-US" sz="4400" b="1" dirty="0">
                <a:solidFill>
                  <a:srgbClr val="C00000"/>
                </a:solidFill>
                <a:effectLst/>
                <a:latin typeface="Times New Roman" panose="02020603050405020304" pitchFamily="18" charset="0"/>
                <a:ea typeface="Times New Roman" panose="02020603050405020304" pitchFamily="18" charset="0"/>
              </a:rPr>
              <a:t>with</a:t>
            </a:r>
            <a:r>
              <a:rPr lang="en-US" sz="4400" b="1" spc="-15" dirty="0">
                <a:solidFill>
                  <a:srgbClr val="C00000"/>
                </a:solidFill>
                <a:effectLst/>
                <a:latin typeface="Times New Roman" panose="02020603050405020304" pitchFamily="18" charset="0"/>
                <a:ea typeface="Times New Roman" panose="02020603050405020304" pitchFamily="18" charset="0"/>
              </a:rPr>
              <a:t> ESP </a:t>
            </a:r>
            <a:r>
              <a:rPr lang="en-US" sz="4400" b="1" dirty="0">
                <a:solidFill>
                  <a:srgbClr val="C00000"/>
                </a:solidFill>
                <a:effectLst/>
                <a:latin typeface="Times New Roman" panose="02020603050405020304" pitchFamily="18" charset="0"/>
                <a:ea typeface="Times New Roman" panose="02020603050405020304" pitchFamily="18" charset="0"/>
              </a:rPr>
              <a:t>header</a:t>
            </a:r>
            <a:r>
              <a:rPr lang="en-US" sz="4800" b="1" dirty="0">
                <a:effectLst/>
                <a:latin typeface="Times New Roman" panose="02020603050405020304" pitchFamily="18" charset="0"/>
                <a:ea typeface="Times New Roman" panose="02020603050405020304" pitchFamily="18" charset="0"/>
              </a:rPr>
              <a:t>:</a:t>
            </a:r>
            <a:br>
              <a:rPr lang="en-IN" sz="4800" b="1" dirty="0">
                <a:effectLst/>
                <a:latin typeface="Times New Roman" panose="02020603050405020304" pitchFamily="18" charset="0"/>
                <a:ea typeface="Times New Roman" panose="02020603050405020304" pitchFamily="18" charset="0"/>
              </a:rPr>
            </a:br>
            <a:endParaRPr lang="en-IN" dirty="0"/>
          </a:p>
        </p:txBody>
      </p:sp>
      <p:graphicFrame>
        <p:nvGraphicFramePr>
          <p:cNvPr id="4" name="Table 4">
            <a:extLst>
              <a:ext uri="{FF2B5EF4-FFF2-40B4-BE49-F238E27FC236}">
                <a16:creationId xmlns:a16="http://schemas.microsoft.com/office/drawing/2014/main" id="{BDF81B3A-925B-4FC8-B3FC-2B09855CA2E4}"/>
              </a:ext>
            </a:extLst>
          </p:cNvPr>
          <p:cNvGraphicFramePr>
            <a:graphicFrameLocks noGrp="1"/>
          </p:cNvGraphicFramePr>
          <p:nvPr>
            <p:ph idx="1"/>
            <p:extLst>
              <p:ext uri="{D42A27DB-BD31-4B8C-83A1-F6EECF244321}">
                <p14:modId xmlns:p14="http://schemas.microsoft.com/office/powerpoint/2010/main" val="8368865"/>
              </p:ext>
            </p:extLst>
          </p:nvPr>
        </p:nvGraphicFramePr>
        <p:xfrm>
          <a:off x="728869" y="2501486"/>
          <a:ext cx="10711071" cy="914400"/>
        </p:xfrm>
        <a:graphic>
          <a:graphicData uri="http://schemas.openxmlformats.org/drawingml/2006/table">
            <a:tbl>
              <a:tblPr firstRow="1" bandRow="1">
                <a:tableStyleId>{5940675A-B579-460E-94D1-54222C63F5DA}</a:tableStyleId>
              </a:tblPr>
              <a:tblGrid>
                <a:gridCol w="1447801">
                  <a:extLst>
                    <a:ext uri="{9D8B030D-6E8A-4147-A177-3AD203B41FA5}">
                      <a16:colId xmlns:a16="http://schemas.microsoft.com/office/drawing/2014/main" val="864109947"/>
                    </a:ext>
                  </a:extLst>
                </a:gridCol>
                <a:gridCol w="1612505">
                  <a:extLst>
                    <a:ext uri="{9D8B030D-6E8A-4147-A177-3AD203B41FA5}">
                      <a16:colId xmlns:a16="http://schemas.microsoft.com/office/drawing/2014/main" val="2077439133"/>
                    </a:ext>
                  </a:extLst>
                </a:gridCol>
                <a:gridCol w="1530153">
                  <a:extLst>
                    <a:ext uri="{9D8B030D-6E8A-4147-A177-3AD203B41FA5}">
                      <a16:colId xmlns:a16="http://schemas.microsoft.com/office/drawing/2014/main" val="577895799"/>
                    </a:ext>
                  </a:extLst>
                </a:gridCol>
                <a:gridCol w="1530153">
                  <a:extLst>
                    <a:ext uri="{9D8B030D-6E8A-4147-A177-3AD203B41FA5}">
                      <a16:colId xmlns:a16="http://schemas.microsoft.com/office/drawing/2014/main" val="3333003708"/>
                    </a:ext>
                  </a:extLst>
                </a:gridCol>
                <a:gridCol w="1530153">
                  <a:extLst>
                    <a:ext uri="{9D8B030D-6E8A-4147-A177-3AD203B41FA5}">
                      <a16:colId xmlns:a16="http://schemas.microsoft.com/office/drawing/2014/main" val="1195778474"/>
                    </a:ext>
                  </a:extLst>
                </a:gridCol>
                <a:gridCol w="1530153">
                  <a:extLst>
                    <a:ext uri="{9D8B030D-6E8A-4147-A177-3AD203B41FA5}">
                      <a16:colId xmlns:a16="http://schemas.microsoft.com/office/drawing/2014/main" val="341080334"/>
                    </a:ext>
                  </a:extLst>
                </a:gridCol>
                <a:gridCol w="1530153">
                  <a:extLst>
                    <a:ext uri="{9D8B030D-6E8A-4147-A177-3AD203B41FA5}">
                      <a16:colId xmlns:a16="http://schemas.microsoft.com/office/drawing/2014/main" val="2495569278"/>
                    </a:ext>
                  </a:extLst>
                </a:gridCol>
              </a:tblGrid>
              <a:tr h="370840">
                <a:tc>
                  <a:txBody>
                    <a:bodyPr/>
                    <a:lstStyle/>
                    <a:p>
                      <a:r>
                        <a:rPr lang="en-IN" dirty="0"/>
                        <a:t>New IP header</a:t>
                      </a:r>
                    </a:p>
                  </a:txBody>
                  <a:tcPr/>
                </a:tc>
                <a:tc>
                  <a:txBody>
                    <a:bodyPr/>
                    <a:lstStyle/>
                    <a:p>
                      <a:r>
                        <a:rPr lang="en-IN" dirty="0"/>
                        <a:t>ESP header</a:t>
                      </a:r>
                    </a:p>
                  </a:txBody>
                  <a:tcPr/>
                </a:tc>
                <a:tc>
                  <a:txBody>
                    <a:bodyPr/>
                    <a:lstStyle/>
                    <a:p>
                      <a:r>
                        <a:rPr lang="en-IN" dirty="0"/>
                        <a:t>Original IP header</a:t>
                      </a:r>
                    </a:p>
                  </a:txBody>
                  <a:tcPr/>
                </a:tc>
                <a:tc>
                  <a:txBody>
                    <a:bodyPr/>
                    <a:lstStyle/>
                    <a:p>
                      <a:r>
                        <a:rPr lang="en-IN" dirty="0"/>
                        <a:t>TCP</a:t>
                      </a:r>
                    </a:p>
                  </a:txBody>
                  <a:tcPr/>
                </a:tc>
                <a:tc>
                  <a:txBody>
                    <a:bodyPr/>
                    <a:lstStyle/>
                    <a:p>
                      <a:r>
                        <a:rPr lang="en-IN" dirty="0"/>
                        <a:t>DATA</a:t>
                      </a:r>
                    </a:p>
                  </a:txBody>
                  <a:tcPr/>
                </a:tc>
                <a:tc>
                  <a:txBody>
                    <a:bodyPr/>
                    <a:lstStyle/>
                    <a:p>
                      <a:r>
                        <a:rPr lang="en-IN" dirty="0"/>
                        <a:t>ESP trailer</a:t>
                      </a:r>
                    </a:p>
                  </a:txBody>
                  <a:tcPr/>
                </a:tc>
                <a:tc>
                  <a:txBody>
                    <a:bodyPr/>
                    <a:lstStyle/>
                    <a:p>
                      <a:r>
                        <a:rPr lang="en-IN" dirty="0"/>
                        <a:t>ESP authentication</a:t>
                      </a:r>
                    </a:p>
                  </a:txBody>
                  <a:tcPr/>
                </a:tc>
                <a:extLst>
                  <a:ext uri="{0D108BD9-81ED-4DB2-BD59-A6C34878D82A}">
                    <a16:rowId xmlns:a16="http://schemas.microsoft.com/office/drawing/2014/main" val="696889859"/>
                  </a:ext>
                </a:extLst>
              </a:tr>
            </a:tbl>
          </a:graphicData>
        </a:graphic>
      </p:graphicFrame>
      <p:sp>
        <p:nvSpPr>
          <p:cNvPr id="5" name="TextBox 4">
            <a:extLst>
              <a:ext uri="{FF2B5EF4-FFF2-40B4-BE49-F238E27FC236}">
                <a16:creationId xmlns:a16="http://schemas.microsoft.com/office/drawing/2014/main" id="{84A08B31-C2A7-48C5-AA28-79B88FFB8F1B}"/>
              </a:ext>
            </a:extLst>
          </p:cNvPr>
          <p:cNvSpPr txBox="1"/>
          <p:nvPr/>
        </p:nvSpPr>
        <p:spPr>
          <a:xfrm>
            <a:off x="493436" y="860563"/>
            <a:ext cx="11181936" cy="6186309"/>
          </a:xfrm>
          <a:prstGeom prst="rect">
            <a:avLst/>
          </a:prstGeom>
          <a:noFill/>
        </p:spPr>
        <p:txBody>
          <a:bodyPr wrap="square" rtlCol="0">
            <a:spAutoFit/>
          </a:bodyPr>
          <a:lstStyle/>
          <a:p>
            <a:r>
              <a:rPr lang="en-IN" dirty="0"/>
              <a:t>IPv4</a:t>
            </a:r>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IPv6</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8" name="Table 8">
            <a:extLst>
              <a:ext uri="{FF2B5EF4-FFF2-40B4-BE49-F238E27FC236}">
                <a16:creationId xmlns:a16="http://schemas.microsoft.com/office/drawing/2014/main" id="{85F24E92-2DF1-4CBE-8896-3D964CD0299E}"/>
              </a:ext>
            </a:extLst>
          </p:cNvPr>
          <p:cNvGraphicFramePr>
            <a:graphicFrameLocks noGrp="1"/>
          </p:cNvGraphicFramePr>
          <p:nvPr>
            <p:extLst>
              <p:ext uri="{D42A27DB-BD31-4B8C-83A1-F6EECF244321}">
                <p14:modId xmlns:p14="http://schemas.microsoft.com/office/powerpoint/2010/main" val="1052362685"/>
              </p:ext>
            </p:extLst>
          </p:nvPr>
        </p:nvGraphicFramePr>
        <p:xfrm>
          <a:off x="946150" y="5056808"/>
          <a:ext cx="10752417" cy="1058241"/>
        </p:xfrm>
        <a:graphic>
          <a:graphicData uri="http://schemas.openxmlformats.org/drawingml/2006/table">
            <a:tbl>
              <a:tblPr firstRow="1" bandRow="1">
                <a:tableStyleId>{5940675A-B579-460E-94D1-54222C63F5DA}</a:tableStyleId>
              </a:tblPr>
              <a:tblGrid>
                <a:gridCol w="1194713">
                  <a:extLst>
                    <a:ext uri="{9D8B030D-6E8A-4147-A177-3AD203B41FA5}">
                      <a16:colId xmlns:a16="http://schemas.microsoft.com/office/drawing/2014/main" val="3713950833"/>
                    </a:ext>
                  </a:extLst>
                </a:gridCol>
                <a:gridCol w="1194713">
                  <a:extLst>
                    <a:ext uri="{9D8B030D-6E8A-4147-A177-3AD203B41FA5}">
                      <a16:colId xmlns:a16="http://schemas.microsoft.com/office/drawing/2014/main" val="1789155895"/>
                    </a:ext>
                  </a:extLst>
                </a:gridCol>
                <a:gridCol w="1194713">
                  <a:extLst>
                    <a:ext uri="{9D8B030D-6E8A-4147-A177-3AD203B41FA5}">
                      <a16:colId xmlns:a16="http://schemas.microsoft.com/office/drawing/2014/main" val="2246334417"/>
                    </a:ext>
                  </a:extLst>
                </a:gridCol>
                <a:gridCol w="1194713">
                  <a:extLst>
                    <a:ext uri="{9D8B030D-6E8A-4147-A177-3AD203B41FA5}">
                      <a16:colId xmlns:a16="http://schemas.microsoft.com/office/drawing/2014/main" val="2113241992"/>
                    </a:ext>
                  </a:extLst>
                </a:gridCol>
                <a:gridCol w="1194713">
                  <a:extLst>
                    <a:ext uri="{9D8B030D-6E8A-4147-A177-3AD203B41FA5}">
                      <a16:colId xmlns:a16="http://schemas.microsoft.com/office/drawing/2014/main" val="2108731995"/>
                    </a:ext>
                  </a:extLst>
                </a:gridCol>
                <a:gridCol w="1194713">
                  <a:extLst>
                    <a:ext uri="{9D8B030D-6E8A-4147-A177-3AD203B41FA5}">
                      <a16:colId xmlns:a16="http://schemas.microsoft.com/office/drawing/2014/main" val="292297118"/>
                    </a:ext>
                  </a:extLst>
                </a:gridCol>
                <a:gridCol w="1194713">
                  <a:extLst>
                    <a:ext uri="{9D8B030D-6E8A-4147-A177-3AD203B41FA5}">
                      <a16:colId xmlns:a16="http://schemas.microsoft.com/office/drawing/2014/main" val="119090955"/>
                    </a:ext>
                  </a:extLst>
                </a:gridCol>
                <a:gridCol w="1194713">
                  <a:extLst>
                    <a:ext uri="{9D8B030D-6E8A-4147-A177-3AD203B41FA5}">
                      <a16:colId xmlns:a16="http://schemas.microsoft.com/office/drawing/2014/main" val="1035822750"/>
                    </a:ext>
                  </a:extLst>
                </a:gridCol>
                <a:gridCol w="1194713">
                  <a:extLst>
                    <a:ext uri="{9D8B030D-6E8A-4147-A177-3AD203B41FA5}">
                      <a16:colId xmlns:a16="http://schemas.microsoft.com/office/drawing/2014/main" val="3331099814"/>
                    </a:ext>
                  </a:extLst>
                </a:gridCol>
              </a:tblGrid>
              <a:tr h="1058241">
                <a:tc>
                  <a:txBody>
                    <a:bodyPr/>
                    <a:lstStyle/>
                    <a:p>
                      <a:r>
                        <a:rPr lang="en-IN" dirty="0"/>
                        <a:t>New IP Header</a:t>
                      </a:r>
                    </a:p>
                  </a:txBody>
                  <a:tcPr/>
                </a:tc>
                <a:tc>
                  <a:txBody>
                    <a:bodyPr/>
                    <a:lstStyle/>
                    <a:p>
                      <a:r>
                        <a:rPr lang="en-IN" dirty="0"/>
                        <a:t>Extension </a:t>
                      </a:r>
                      <a:r>
                        <a:rPr lang="en-IN" dirty="0" err="1"/>
                        <a:t>Heder</a:t>
                      </a:r>
                      <a:endParaRPr lang="en-IN" dirty="0"/>
                    </a:p>
                  </a:txBody>
                  <a:tcPr/>
                </a:tc>
                <a:tc>
                  <a:txBody>
                    <a:bodyPr/>
                    <a:lstStyle/>
                    <a:p>
                      <a:r>
                        <a:rPr lang="en-IN" dirty="0"/>
                        <a:t>ESP header</a:t>
                      </a:r>
                    </a:p>
                  </a:txBody>
                  <a:tcPr/>
                </a:tc>
                <a:tc>
                  <a:txBody>
                    <a:bodyPr/>
                    <a:lstStyle/>
                    <a:p>
                      <a:r>
                        <a:rPr lang="en-IN" dirty="0" err="1"/>
                        <a:t>Orginal</a:t>
                      </a:r>
                      <a:r>
                        <a:rPr lang="en-IN" dirty="0"/>
                        <a:t> IP header</a:t>
                      </a:r>
                    </a:p>
                  </a:txBody>
                  <a:tcPr/>
                </a:tc>
                <a:tc>
                  <a:txBody>
                    <a:bodyPr/>
                    <a:lstStyle/>
                    <a:p>
                      <a:r>
                        <a:rPr lang="en-IN" dirty="0"/>
                        <a:t>Extension Header</a:t>
                      </a:r>
                    </a:p>
                  </a:txBody>
                  <a:tcPr/>
                </a:tc>
                <a:tc>
                  <a:txBody>
                    <a:bodyPr/>
                    <a:lstStyle/>
                    <a:p>
                      <a:r>
                        <a:rPr lang="en-IN" dirty="0"/>
                        <a:t>TCP</a:t>
                      </a:r>
                    </a:p>
                  </a:txBody>
                  <a:tcPr/>
                </a:tc>
                <a:tc>
                  <a:txBody>
                    <a:bodyPr/>
                    <a:lstStyle/>
                    <a:p>
                      <a:r>
                        <a:rPr lang="en-IN" dirty="0"/>
                        <a:t>Data</a:t>
                      </a:r>
                    </a:p>
                  </a:txBody>
                  <a:tcPr/>
                </a:tc>
                <a:tc>
                  <a:txBody>
                    <a:bodyPr/>
                    <a:lstStyle/>
                    <a:p>
                      <a:r>
                        <a:rPr lang="en-IN" dirty="0"/>
                        <a:t>ESP trailer</a:t>
                      </a:r>
                    </a:p>
                  </a:txBody>
                  <a:tcPr/>
                </a:tc>
                <a:tc>
                  <a:txBody>
                    <a:bodyPr/>
                    <a:lstStyle/>
                    <a:p>
                      <a:r>
                        <a:rPr lang="en-IN" dirty="0"/>
                        <a:t>ESP authentication</a:t>
                      </a:r>
                    </a:p>
                  </a:txBody>
                  <a:tcPr/>
                </a:tc>
                <a:extLst>
                  <a:ext uri="{0D108BD9-81ED-4DB2-BD59-A6C34878D82A}">
                    <a16:rowId xmlns:a16="http://schemas.microsoft.com/office/drawing/2014/main" val="1784416813"/>
                  </a:ext>
                </a:extLst>
              </a:tr>
            </a:tbl>
          </a:graphicData>
        </a:graphic>
      </p:graphicFrame>
    </p:spTree>
    <p:extLst>
      <p:ext uri="{BB962C8B-B14F-4D97-AF65-F5344CB8AC3E}">
        <p14:creationId xmlns:p14="http://schemas.microsoft.com/office/powerpoint/2010/main" val="267612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8F4D-E6DC-4CD0-B60C-2FC91B87999F}"/>
              </a:ext>
            </a:extLst>
          </p:cNvPr>
          <p:cNvSpPr>
            <a:spLocks noGrp="1"/>
          </p:cNvSpPr>
          <p:nvPr>
            <p:ph type="title"/>
          </p:nvPr>
        </p:nvSpPr>
        <p:spPr>
          <a:xfrm>
            <a:off x="838200" y="365125"/>
            <a:ext cx="10515600" cy="684029"/>
          </a:xfrm>
        </p:spPr>
        <p:txBody>
          <a:bodyPr>
            <a:normAutofit fontScale="90000"/>
          </a:bodyPr>
          <a:lstStyle/>
          <a:p>
            <a:pPr algn="ctr"/>
            <a:br>
              <a:rPr lang="en-US" sz="2800" b="1" kern="0" dirty="0">
                <a:solidFill>
                  <a:srgbClr val="7030A0"/>
                </a:solidFill>
                <a:effectLst/>
                <a:latin typeface="Times New Roman" panose="02020603050405020304" pitchFamily="18" charset="0"/>
                <a:ea typeface="Times New Roman" panose="02020603050405020304" pitchFamily="18" charset="0"/>
              </a:rPr>
            </a:br>
            <a:r>
              <a:rPr lang="en-US" sz="2800" b="1" kern="0" dirty="0">
                <a:solidFill>
                  <a:srgbClr val="7030A0"/>
                </a:solidFill>
                <a:effectLst/>
                <a:latin typeface="Times New Roman" panose="02020603050405020304" pitchFamily="18" charset="0"/>
                <a:ea typeface="Times New Roman" panose="02020603050405020304" pitchFamily="18" charset="0"/>
              </a:rPr>
              <a:t>Electronic</a:t>
            </a:r>
            <a:r>
              <a:rPr lang="en-US" sz="2800" b="1" kern="0" spc="-20" dirty="0">
                <a:solidFill>
                  <a:srgbClr val="7030A0"/>
                </a:solidFill>
                <a:effectLst/>
                <a:latin typeface="Times New Roman" panose="02020603050405020304" pitchFamily="18" charset="0"/>
                <a:ea typeface="Times New Roman" panose="02020603050405020304" pitchFamily="18" charset="0"/>
              </a:rPr>
              <a:t> </a:t>
            </a:r>
            <a:r>
              <a:rPr lang="en-US" sz="2800" b="1" kern="0" dirty="0">
                <a:solidFill>
                  <a:srgbClr val="7030A0"/>
                </a:solidFill>
                <a:effectLst/>
                <a:latin typeface="Times New Roman" panose="02020603050405020304" pitchFamily="18" charset="0"/>
                <a:ea typeface="Times New Roman" panose="02020603050405020304" pitchFamily="18" charset="0"/>
              </a:rPr>
              <a:t>Mail</a:t>
            </a:r>
            <a:r>
              <a:rPr lang="en-US" sz="2800" b="1" kern="0" spc="-15" dirty="0">
                <a:solidFill>
                  <a:srgbClr val="7030A0"/>
                </a:solidFill>
                <a:effectLst/>
                <a:latin typeface="Times New Roman" panose="02020603050405020304" pitchFamily="18" charset="0"/>
                <a:ea typeface="Times New Roman" panose="02020603050405020304" pitchFamily="18" charset="0"/>
              </a:rPr>
              <a:t> </a:t>
            </a:r>
            <a:r>
              <a:rPr lang="en-US" sz="2800" b="1" kern="0" dirty="0">
                <a:solidFill>
                  <a:srgbClr val="7030A0"/>
                </a:solidFill>
                <a:effectLst/>
                <a:latin typeface="Times New Roman" panose="02020603050405020304" pitchFamily="18" charset="0"/>
                <a:ea typeface="Times New Roman" panose="02020603050405020304" pitchFamily="18" charset="0"/>
              </a:rPr>
              <a:t>Security</a:t>
            </a:r>
            <a:br>
              <a:rPr lang="en-IN" sz="2800" b="1" kern="0" dirty="0">
                <a:solidFill>
                  <a:srgbClr val="7030A0"/>
                </a:solidFill>
                <a:effectLst/>
                <a:latin typeface="Times New Roman" panose="02020603050405020304" pitchFamily="18" charset="0"/>
                <a:ea typeface="Times New Roman" panose="02020603050405020304" pitchFamily="18" charset="0"/>
              </a:rPr>
            </a:br>
            <a:endParaRPr lang="en-IN" sz="2800" dirty="0">
              <a:solidFill>
                <a:srgbClr val="7030A0"/>
              </a:solidFill>
            </a:endParaRPr>
          </a:p>
        </p:txBody>
      </p:sp>
      <p:sp>
        <p:nvSpPr>
          <p:cNvPr id="3" name="Content Placeholder 2">
            <a:extLst>
              <a:ext uri="{FF2B5EF4-FFF2-40B4-BE49-F238E27FC236}">
                <a16:creationId xmlns:a16="http://schemas.microsoft.com/office/drawing/2014/main" id="{31EC5F51-DE56-40EA-9775-33AB72005456}"/>
              </a:ext>
            </a:extLst>
          </p:cNvPr>
          <p:cNvSpPr>
            <a:spLocks noGrp="1"/>
          </p:cNvSpPr>
          <p:nvPr>
            <p:ph idx="1"/>
          </p:nvPr>
        </p:nvSpPr>
        <p:spPr>
          <a:xfrm>
            <a:off x="838200" y="1145406"/>
            <a:ext cx="10515600" cy="5347469"/>
          </a:xfrm>
        </p:spPr>
        <p:txBody>
          <a:bodyPr/>
          <a:lstStyle/>
          <a:p>
            <a:pPr marL="292100" algn="just">
              <a:lnSpc>
                <a:spcPts val="1595"/>
              </a:lnSpc>
            </a:pPr>
            <a:r>
              <a:rPr lang="en-US" sz="2000" dirty="0">
                <a:effectLst/>
                <a:latin typeface="Times New Roman" panose="02020603050405020304" pitchFamily="18" charset="0"/>
                <a:ea typeface="Times New Roman" panose="02020603050405020304" pitchFamily="18" charset="0"/>
              </a:rPr>
              <a:t>To</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authentication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confidentiality</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e-mail</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two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methods</a:t>
            </a:r>
            <a:endParaRPr lang="en-IN" sz="2000" dirty="0">
              <a:effectLst/>
              <a:latin typeface="Times New Roman" panose="02020603050405020304" pitchFamily="18" charset="0"/>
              <a:ea typeface="Times New Roman" panose="02020603050405020304" pitchFamily="18" charset="0"/>
            </a:endParaRPr>
          </a:p>
          <a:p>
            <a:pPr marL="0" indent="0">
              <a:spcBef>
                <a:spcPts val="55"/>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r>
              <a:rPr lang="en-US" sz="2000" dirty="0">
                <a:solidFill>
                  <a:srgbClr val="002060"/>
                </a:solidFill>
                <a:effectLst/>
                <a:latin typeface="Times New Roman" panose="02020603050405020304" pitchFamily="18" charset="0"/>
                <a:ea typeface="Times New Roman" panose="02020603050405020304" pitchFamily="18" charset="0"/>
              </a:rPr>
              <a:t>Pretty</a:t>
            </a:r>
            <a:r>
              <a:rPr lang="en-US" sz="2000" spc="-30"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Good</a:t>
            </a:r>
            <a:r>
              <a:rPr lang="en-US" sz="2000" spc="-5" dirty="0">
                <a:solidFill>
                  <a:srgbClr val="002060"/>
                </a:solidFill>
                <a:effectLst/>
                <a:latin typeface="Times New Roman" panose="02020603050405020304" pitchFamily="18" charset="0"/>
                <a:ea typeface="Times New Roman" panose="02020603050405020304" pitchFamily="18" charset="0"/>
              </a:rPr>
              <a:t> </a:t>
            </a:r>
            <a:r>
              <a:rPr lang="en-US" sz="2000" dirty="0">
                <a:solidFill>
                  <a:srgbClr val="002060"/>
                </a:solidFill>
                <a:effectLst/>
                <a:latin typeface="Times New Roman" panose="02020603050405020304" pitchFamily="18" charset="0"/>
                <a:ea typeface="Times New Roman" panose="02020603050405020304" pitchFamily="18" charset="0"/>
              </a:rPr>
              <a:t>Privacy</a:t>
            </a:r>
            <a:endParaRPr lang="en-IN" sz="2000" dirty="0">
              <a:solidFill>
                <a:srgbClr val="002060"/>
              </a:solidFill>
              <a:effectLst/>
              <a:latin typeface="Times New Roman" panose="02020603050405020304" pitchFamily="18" charset="0"/>
              <a:ea typeface="Times New Roman" panose="02020603050405020304" pitchFamily="18" charset="0"/>
            </a:endParaRPr>
          </a:p>
          <a:p>
            <a:pPr marL="0" indent="0">
              <a:spcBef>
                <a:spcPts val="5"/>
              </a:spcBef>
              <a:buNone/>
            </a:pPr>
            <a:endParaRPr lang="en-IN" sz="2000" dirty="0">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r>
              <a:rPr lang="en-US" sz="2000" dirty="0">
                <a:solidFill>
                  <a:srgbClr val="002060"/>
                </a:solidFill>
                <a:effectLst/>
                <a:latin typeface="Times New Roman" panose="02020603050405020304" pitchFamily="18" charset="0"/>
                <a:ea typeface="Times New Roman" panose="02020603050405020304" pitchFamily="18" charset="0"/>
              </a:rPr>
              <a:t>S/MIME</a:t>
            </a:r>
          </a:p>
          <a:p>
            <a:pPr marL="742950" lvl="1" indent="-285750" algn="just">
              <a:buSzPts val="1400"/>
              <a:buFont typeface="Times New Roman" panose="02020603050405020304" pitchFamily="18" charset="0"/>
              <a:buChar char="□"/>
              <a:tabLst>
                <a:tab pos="475615" algn="l"/>
              </a:tabLst>
            </a:pPr>
            <a:endParaRPr lang="en-US" sz="2000" dirty="0">
              <a:solidFill>
                <a:srgbClr val="002060"/>
              </a:solidFill>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endParaRPr lang="en-US" sz="2000" dirty="0">
              <a:solidFill>
                <a:srgbClr val="002060"/>
              </a:solidFill>
              <a:effectLst/>
              <a:latin typeface="Times New Roman" panose="02020603050405020304" pitchFamily="18" charset="0"/>
              <a:ea typeface="Times New Roman" panose="02020603050405020304" pitchFamily="18" charset="0"/>
            </a:endParaRPr>
          </a:p>
          <a:p>
            <a:pPr marL="457200" lvl="1" indent="0" algn="ctr">
              <a:buSzPts val="1400"/>
              <a:buNone/>
              <a:tabLst>
                <a:tab pos="475615" algn="l"/>
              </a:tabLst>
            </a:pPr>
            <a:r>
              <a:rPr lang="en-US" sz="2000" b="1" kern="0" dirty="0">
                <a:solidFill>
                  <a:srgbClr val="002060"/>
                </a:solidFill>
                <a:effectLst/>
                <a:latin typeface="Times New Roman" panose="02020603050405020304" pitchFamily="18" charset="0"/>
                <a:ea typeface="Times New Roman" panose="02020603050405020304" pitchFamily="18" charset="0"/>
              </a:rPr>
              <a:t>Pretty</a:t>
            </a:r>
            <a:r>
              <a:rPr lang="en-US" sz="2000" b="1" kern="0" spc="-15" dirty="0">
                <a:solidFill>
                  <a:srgbClr val="002060"/>
                </a:solidFill>
                <a:effectLst/>
                <a:latin typeface="Times New Roman" panose="02020603050405020304" pitchFamily="18" charset="0"/>
                <a:ea typeface="Times New Roman" panose="02020603050405020304" pitchFamily="18" charset="0"/>
              </a:rPr>
              <a:t> </a:t>
            </a:r>
            <a:r>
              <a:rPr lang="en-US" sz="2000" b="1" kern="0" dirty="0">
                <a:solidFill>
                  <a:srgbClr val="002060"/>
                </a:solidFill>
                <a:effectLst/>
                <a:latin typeface="Times New Roman" panose="02020603050405020304" pitchFamily="18" charset="0"/>
                <a:ea typeface="Times New Roman" panose="02020603050405020304" pitchFamily="18" charset="0"/>
              </a:rPr>
              <a:t>Good</a:t>
            </a:r>
            <a:r>
              <a:rPr lang="en-US" sz="2000" b="1" kern="0" spc="-20" dirty="0">
                <a:solidFill>
                  <a:srgbClr val="002060"/>
                </a:solidFill>
                <a:effectLst/>
                <a:latin typeface="Times New Roman" panose="02020603050405020304" pitchFamily="18" charset="0"/>
                <a:ea typeface="Times New Roman" panose="02020603050405020304" pitchFamily="18" charset="0"/>
              </a:rPr>
              <a:t> </a:t>
            </a:r>
            <a:r>
              <a:rPr lang="en-US" sz="2000" b="1" kern="0" dirty="0">
                <a:solidFill>
                  <a:srgbClr val="002060"/>
                </a:solidFill>
                <a:effectLst/>
                <a:latin typeface="Times New Roman" panose="02020603050405020304" pitchFamily="18" charset="0"/>
                <a:ea typeface="Times New Roman" panose="02020603050405020304" pitchFamily="18" charset="0"/>
              </a:rPr>
              <a:t>Privacy</a:t>
            </a:r>
            <a:r>
              <a:rPr lang="en-US" sz="2000" b="1" kern="0" spc="-15" dirty="0">
                <a:solidFill>
                  <a:srgbClr val="002060"/>
                </a:solidFill>
                <a:effectLst/>
                <a:latin typeface="Times New Roman" panose="02020603050405020304" pitchFamily="18" charset="0"/>
                <a:ea typeface="Times New Roman" panose="02020603050405020304" pitchFamily="18" charset="0"/>
              </a:rPr>
              <a:t> </a:t>
            </a:r>
            <a:r>
              <a:rPr lang="en-US" sz="2000" b="1" kern="0" dirty="0">
                <a:solidFill>
                  <a:srgbClr val="002060"/>
                </a:solidFill>
                <a:effectLst/>
                <a:latin typeface="Times New Roman" panose="02020603050405020304" pitchFamily="18" charset="0"/>
                <a:ea typeface="Times New Roman" panose="02020603050405020304" pitchFamily="18" charset="0"/>
              </a:rPr>
              <a:t>(PGP)</a:t>
            </a:r>
            <a:endParaRPr lang="en-IN" sz="2000" b="1" kern="0" dirty="0">
              <a:solidFill>
                <a:srgbClr val="002060"/>
              </a:solidFill>
              <a:effectLst/>
              <a:latin typeface="Times New Roman" panose="02020603050405020304" pitchFamily="18" charset="0"/>
              <a:ea typeface="Times New Roman" panose="02020603050405020304" pitchFamily="18" charset="0"/>
            </a:endParaRPr>
          </a:p>
          <a:p>
            <a:pPr marL="742950" lvl="1" indent="-285750" algn="just">
              <a:buSzPts val="1400"/>
              <a:buFont typeface="Times New Roman" panose="02020603050405020304" pitchFamily="18" charset="0"/>
              <a:buChar char="□"/>
              <a:tabLst>
                <a:tab pos="475615" algn="l"/>
              </a:tabLst>
            </a:pPr>
            <a:endParaRPr lang="en-IN" sz="2000" dirty="0">
              <a:solidFill>
                <a:srgbClr val="002060"/>
              </a:solidFill>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PGP provides a confidentiality and authentication service that can be used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electronic mail and file storage applications. This is the effort of a single person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Zimmerman. PGP has grown explosively and is now widely used. A number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reasons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cited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growth.</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It</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worldwide</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versions</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run</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variety</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platforms,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Windows,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Macintosh,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many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It is based on algorithms that have survived extensive public review and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considered extremely secure. Specifically, the package includes RSA, DSS,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Diffie-Hellman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public-key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CAST-128,</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symmetric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encryption; and SHA-1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coding</a:t>
            </a:r>
            <a:endParaRPr lang="en-IN" dirty="0"/>
          </a:p>
        </p:txBody>
      </p:sp>
    </p:spTree>
    <p:extLst>
      <p:ext uri="{BB962C8B-B14F-4D97-AF65-F5344CB8AC3E}">
        <p14:creationId xmlns:p14="http://schemas.microsoft.com/office/powerpoint/2010/main" val="2441329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4695-281C-45D0-89F5-C348AA53D735}"/>
              </a:ext>
            </a:extLst>
          </p:cNvPr>
          <p:cNvSpPr>
            <a:spLocks noGrp="1"/>
          </p:cNvSpPr>
          <p:nvPr>
            <p:ph type="title"/>
          </p:nvPr>
        </p:nvSpPr>
        <p:spPr/>
        <p:txBody>
          <a:bodyPr/>
          <a:lstStyle/>
          <a:p>
            <a:pPr algn="ctr"/>
            <a:r>
              <a:rPr lang="en-IN" dirty="0"/>
              <a:t>Security Association (SA)</a:t>
            </a:r>
          </a:p>
        </p:txBody>
      </p:sp>
      <p:sp>
        <p:nvSpPr>
          <p:cNvPr id="3" name="Content Placeholder 2">
            <a:extLst>
              <a:ext uri="{FF2B5EF4-FFF2-40B4-BE49-F238E27FC236}">
                <a16:creationId xmlns:a16="http://schemas.microsoft.com/office/drawing/2014/main" id="{C24025B8-94B8-426E-9240-F7E1AF0A67EE}"/>
              </a:ext>
            </a:extLst>
          </p:cNvPr>
          <p:cNvSpPr>
            <a:spLocks noGrp="1"/>
          </p:cNvSpPr>
          <p:nvPr>
            <p:ph idx="1"/>
          </p:nvPr>
        </p:nvSpPr>
        <p:spPr>
          <a:xfrm>
            <a:off x="838200" y="1469570"/>
            <a:ext cx="10515600" cy="5232887"/>
          </a:xfrm>
        </p:spPr>
        <p:txBody>
          <a:bodyPr>
            <a:normAutofit fontScale="55000" lnSpcReduction="20000"/>
          </a:bodyPr>
          <a:lstStyle/>
          <a:p>
            <a:pPr marL="0" indent="0">
              <a:buNone/>
            </a:pPr>
            <a:endParaRPr lang="en-IN" b="1" u="sng" dirty="0"/>
          </a:p>
          <a:p>
            <a:pPr marL="0" indent="0">
              <a:lnSpc>
                <a:spcPct val="120000"/>
              </a:lnSpc>
              <a:buNone/>
            </a:pPr>
            <a:r>
              <a:rPr lang="en-US" b="1" i="0" dirty="0">
                <a:solidFill>
                  <a:srgbClr val="5F6368"/>
                </a:solidFill>
                <a:effectLst/>
                <a:latin typeface="Roboto"/>
              </a:rPr>
              <a:t>Internet Protocol Security</a:t>
            </a:r>
            <a:r>
              <a:rPr lang="en-US" b="0" i="0" dirty="0">
                <a:solidFill>
                  <a:srgbClr val="4D5156"/>
                </a:solidFill>
                <a:effectLst/>
                <a:latin typeface="Roboto"/>
              </a:rPr>
              <a:t> (IPsec) is a </a:t>
            </a:r>
            <a:r>
              <a:rPr lang="en-US" b="1" i="0" dirty="0">
                <a:solidFill>
                  <a:srgbClr val="5F6368"/>
                </a:solidFill>
                <a:effectLst/>
                <a:latin typeface="Roboto"/>
              </a:rPr>
              <a:t>secure</a:t>
            </a:r>
            <a:r>
              <a:rPr lang="en-US" b="0" i="0" dirty="0">
                <a:solidFill>
                  <a:srgbClr val="4D5156"/>
                </a:solidFill>
                <a:effectLst/>
                <a:latin typeface="Roboto"/>
              </a:rPr>
              <a:t> network protocol suite that authenticates and encrypts the packets of data to provide </a:t>
            </a:r>
            <a:r>
              <a:rPr lang="en-US" b="1" i="0" dirty="0">
                <a:solidFill>
                  <a:srgbClr val="5F6368"/>
                </a:solidFill>
                <a:effectLst/>
                <a:latin typeface="Roboto"/>
              </a:rPr>
              <a:t>secure</a:t>
            </a:r>
            <a:r>
              <a:rPr lang="en-US" b="0" i="0" dirty="0">
                <a:solidFill>
                  <a:srgbClr val="4D5156"/>
                </a:solidFill>
                <a:effectLst/>
                <a:latin typeface="Roboto"/>
              </a:rPr>
              <a:t> encrypted communication between two computers over an </a:t>
            </a:r>
            <a:r>
              <a:rPr lang="en-US" b="1" i="0" dirty="0">
                <a:solidFill>
                  <a:srgbClr val="5F6368"/>
                </a:solidFill>
                <a:effectLst/>
                <a:latin typeface="Roboto"/>
              </a:rPr>
              <a:t>Internet Protocol</a:t>
            </a:r>
            <a:r>
              <a:rPr lang="en-US" b="0" i="0" dirty="0">
                <a:solidFill>
                  <a:srgbClr val="4D5156"/>
                </a:solidFill>
                <a:effectLst/>
                <a:latin typeface="Roboto"/>
              </a:rPr>
              <a:t> network. It is used in virtual private networks (VPNs).</a:t>
            </a:r>
            <a:endParaRPr lang="en-IN" b="1" u="sng" dirty="0"/>
          </a:p>
          <a:p>
            <a:pPr marL="0" indent="0">
              <a:buNone/>
            </a:pPr>
            <a:endParaRPr lang="en-IN" b="1" u="sng" dirty="0"/>
          </a:p>
          <a:p>
            <a:pPr marL="0" indent="0">
              <a:buNone/>
            </a:pPr>
            <a:r>
              <a:rPr lang="en-IN" b="1" u="sng" dirty="0"/>
              <a:t>Security Association(SA)-</a:t>
            </a:r>
            <a:r>
              <a:rPr lang="en-IN" b="1" dirty="0"/>
              <a:t> </a:t>
            </a:r>
            <a:r>
              <a:rPr lang="en-IN" dirty="0"/>
              <a:t>It is a temporary communication link b/w two systems. It is a</a:t>
            </a:r>
          </a:p>
          <a:p>
            <a:pPr marL="0" indent="0">
              <a:buNone/>
            </a:pPr>
            <a:r>
              <a:rPr lang="en-IN" dirty="0"/>
              <a:t> one way communication of client and server.</a:t>
            </a:r>
          </a:p>
          <a:p>
            <a:pPr marL="0" indent="0">
              <a:buNone/>
            </a:pPr>
            <a:endParaRPr lang="en-IN" dirty="0"/>
          </a:p>
          <a:p>
            <a:pPr marL="0" indent="0">
              <a:buNone/>
            </a:pPr>
            <a:r>
              <a:rPr lang="en-IN" dirty="0"/>
              <a:t>Client                                               Server . Here there are   2 Security Associations </a:t>
            </a:r>
          </a:p>
          <a:p>
            <a:pPr marL="0" indent="0">
              <a:buNone/>
            </a:pPr>
            <a:r>
              <a:rPr lang="en-IN" dirty="0"/>
              <a:t>are there in b/w client &amp; server </a:t>
            </a:r>
          </a:p>
          <a:p>
            <a:pPr marL="0" indent="0">
              <a:buNone/>
            </a:pPr>
            <a:r>
              <a:rPr lang="en-IN" i="1" dirty="0"/>
              <a:t>Several parameters are associated with SA  </a:t>
            </a:r>
          </a:p>
          <a:p>
            <a:pPr marL="0" indent="0">
              <a:buNone/>
            </a:pPr>
            <a:r>
              <a:rPr lang="en-IN" b="1" u="sng" dirty="0"/>
              <a:t>Security Association parameters</a:t>
            </a:r>
            <a:r>
              <a:rPr lang="en-IN" u="sng" dirty="0"/>
              <a:t> </a:t>
            </a:r>
            <a:r>
              <a:rPr lang="en-IN" dirty="0"/>
              <a:t>: </a:t>
            </a:r>
          </a:p>
          <a:p>
            <a:pPr marL="0" indent="0">
              <a:buNone/>
            </a:pPr>
            <a:r>
              <a:rPr lang="en-IN" dirty="0"/>
              <a:t>To </a:t>
            </a:r>
            <a:r>
              <a:rPr lang="en-IN" b="1" dirty="0"/>
              <a:t>identify</a:t>
            </a:r>
            <a:r>
              <a:rPr lang="en-IN" dirty="0"/>
              <a:t> Security Association 3</a:t>
            </a:r>
          </a:p>
          <a:p>
            <a:pPr marL="0" indent="0">
              <a:buNone/>
            </a:pPr>
            <a:r>
              <a:rPr lang="en-IN" dirty="0"/>
              <a:t>parameters are there.</a:t>
            </a:r>
          </a:p>
          <a:p>
            <a:pPr marL="457200" indent="-457200">
              <a:buAutoNum type="arabicPeriod"/>
            </a:pPr>
            <a:r>
              <a:rPr lang="en-IN" sz="2400" b="1" dirty="0"/>
              <a:t>Security Parameter Index(SPI).</a:t>
            </a:r>
            <a:r>
              <a:rPr lang="en-IN" sz="2400" dirty="0"/>
              <a:t>This will be carried out in both AH &amp; ESP protocol. SPI is the unique number  given to SA. </a:t>
            </a:r>
          </a:p>
          <a:p>
            <a:pPr marL="457200" indent="-457200">
              <a:buAutoNum type="arabicPeriod"/>
            </a:pPr>
            <a:r>
              <a:rPr lang="en-IN" sz="2400" b="1" dirty="0"/>
              <a:t>IP Destination address</a:t>
            </a:r>
            <a:r>
              <a:rPr lang="en-IN" sz="2400" dirty="0"/>
              <a:t>. Address of the destination.  </a:t>
            </a:r>
          </a:p>
          <a:p>
            <a:pPr marL="457200" indent="-457200">
              <a:buAutoNum type="arabicPeriod"/>
            </a:pPr>
            <a:r>
              <a:rPr lang="en-IN" sz="2400" b="1" dirty="0"/>
              <a:t>Protocol Identifier: </a:t>
            </a:r>
            <a:r>
              <a:rPr lang="en-IN" sz="2400" dirty="0"/>
              <a:t>This specifies which protocol the </a:t>
            </a:r>
            <a:r>
              <a:rPr lang="en-IN" sz="2400" b="1" dirty="0"/>
              <a:t>SA </a:t>
            </a:r>
            <a:r>
              <a:rPr lang="en-IN" sz="2400" dirty="0"/>
              <a:t>is used. </a:t>
            </a:r>
            <a:r>
              <a:rPr lang="en-IN" sz="2400" dirty="0" err="1"/>
              <a:t>i.e</a:t>
            </a:r>
            <a:r>
              <a:rPr lang="en-IN" sz="2400" dirty="0"/>
              <a:t>  </a:t>
            </a:r>
            <a:r>
              <a:rPr lang="en-IN" sz="2400" b="1" dirty="0"/>
              <a:t>ESP/AH.</a:t>
            </a:r>
          </a:p>
          <a:p>
            <a:pPr marL="0" indent="0">
              <a:buNone/>
            </a:pPr>
            <a:r>
              <a:rPr lang="en-IN" dirty="0"/>
              <a:t>                                                                                                                       </a:t>
            </a:r>
          </a:p>
        </p:txBody>
      </p:sp>
      <p:cxnSp>
        <p:nvCxnSpPr>
          <p:cNvPr id="8" name="Straight Arrow Connector 7">
            <a:extLst>
              <a:ext uri="{FF2B5EF4-FFF2-40B4-BE49-F238E27FC236}">
                <a16:creationId xmlns:a16="http://schemas.microsoft.com/office/drawing/2014/main" id="{9A13E76A-A69C-4A57-87CC-1ABF9BCEFBF9}"/>
              </a:ext>
            </a:extLst>
          </p:cNvPr>
          <p:cNvCxnSpPr>
            <a:cxnSpLocks/>
          </p:cNvCxnSpPr>
          <p:nvPr/>
        </p:nvCxnSpPr>
        <p:spPr>
          <a:xfrm>
            <a:off x="1570467" y="3761509"/>
            <a:ext cx="1810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700D28-13DE-4A82-A4A2-B87474CB3C0E}"/>
              </a:ext>
            </a:extLst>
          </p:cNvPr>
          <p:cNvCxnSpPr>
            <a:cxnSpLocks/>
          </p:cNvCxnSpPr>
          <p:nvPr/>
        </p:nvCxnSpPr>
        <p:spPr>
          <a:xfrm flipH="1">
            <a:off x="1505813" y="3870203"/>
            <a:ext cx="1726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86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8658-6EC4-49CF-AAED-EDA7F32365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EDD193-5EAC-4C38-84FE-024594123FA9}"/>
              </a:ext>
            </a:extLst>
          </p:cNvPr>
          <p:cNvSpPr>
            <a:spLocks noGrp="1"/>
          </p:cNvSpPr>
          <p:nvPr>
            <p:ph idx="1"/>
          </p:nvPr>
        </p:nvSpPr>
        <p:spPr>
          <a:xfrm>
            <a:off x="838200" y="1825624"/>
            <a:ext cx="10515600" cy="4918075"/>
          </a:xfrm>
        </p:spPr>
        <p:txBody>
          <a:bodyPr/>
          <a:lstStyle/>
          <a:p>
            <a:pPr marL="0" indent="0">
              <a:buNone/>
            </a:pPr>
            <a:r>
              <a:rPr lang="en-IN" dirty="0"/>
              <a:t>Parameters which are associated with </a:t>
            </a:r>
            <a:r>
              <a:rPr lang="en-IN" b="1" dirty="0"/>
              <a:t>SA</a:t>
            </a:r>
            <a:r>
              <a:rPr lang="en-IN" dirty="0"/>
              <a:t> are stored in </a:t>
            </a:r>
            <a:r>
              <a:rPr lang="en-IN" b="1" dirty="0"/>
              <a:t>Security Association Database(SAD)</a:t>
            </a:r>
          </a:p>
          <a:p>
            <a:pPr marL="0" indent="0">
              <a:buNone/>
            </a:pPr>
            <a:r>
              <a:rPr lang="en-IN" sz="2000" dirty="0"/>
              <a:t>1.SPI- unique identification of particular SA</a:t>
            </a:r>
          </a:p>
          <a:p>
            <a:pPr marL="0" indent="0">
              <a:buNone/>
            </a:pPr>
            <a:r>
              <a:rPr lang="en-IN" sz="2000" dirty="0"/>
              <a:t>2.Sequence  Number Counter.</a:t>
            </a:r>
          </a:p>
          <a:p>
            <a:pPr marL="0" indent="0">
              <a:buNone/>
            </a:pPr>
            <a:r>
              <a:rPr lang="en-IN" sz="2000" dirty="0"/>
              <a:t>3.Sequence Number Overflow- where to stop </a:t>
            </a:r>
            <a:r>
              <a:rPr lang="en-IN" sz="2000"/>
              <a:t>the message.</a:t>
            </a:r>
            <a:endParaRPr lang="en-IN" sz="2000" dirty="0"/>
          </a:p>
          <a:p>
            <a:pPr marL="0" indent="0">
              <a:buNone/>
            </a:pPr>
            <a:r>
              <a:rPr lang="en-IN" sz="2000" dirty="0"/>
              <a:t>4. Anti-replay Window- to avoid receiving the duplicate packets</a:t>
            </a:r>
          </a:p>
          <a:p>
            <a:pPr marL="0" indent="0">
              <a:buNone/>
            </a:pPr>
            <a:r>
              <a:rPr lang="en-IN" sz="2000" dirty="0"/>
              <a:t>5. AH information- It gives information about which are the authentication &amp; signatures algorithms used in the AH protocol</a:t>
            </a:r>
          </a:p>
          <a:p>
            <a:pPr marL="0" indent="0">
              <a:buNone/>
            </a:pPr>
            <a:r>
              <a:rPr lang="en-IN" sz="2000" dirty="0"/>
              <a:t>6.ESP information</a:t>
            </a:r>
          </a:p>
          <a:p>
            <a:pPr marL="0" indent="0">
              <a:buNone/>
            </a:pPr>
            <a:r>
              <a:rPr lang="en-IN" sz="2000" dirty="0"/>
              <a:t>7. Life time of SA</a:t>
            </a:r>
          </a:p>
          <a:p>
            <a:pPr marL="0" indent="0">
              <a:buNone/>
            </a:pPr>
            <a:r>
              <a:rPr lang="en-IN" sz="2000" dirty="0"/>
              <a:t>8. </a:t>
            </a:r>
            <a:r>
              <a:rPr lang="en-IN" sz="2000" dirty="0" err="1"/>
              <a:t>IPSec</a:t>
            </a:r>
            <a:r>
              <a:rPr lang="en-IN" sz="2000" dirty="0"/>
              <a:t> protocol mode- </a:t>
            </a:r>
            <a:r>
              <a:rPr lang="en-IN" sz="2000" dirty="0" err="1"/>
              <a:t>Transportmode</a:t>
            </a:r>
            <a:r>
              <a:rPr lang="en-IN" sz="2000" dirty="0"/>
              <a:t>, Tunnel mode</a:t>
            </a:r>
          </a:p>
        </p:txBody>
      </p:sp>
    </p:spTree>
    <p:extLst>
      <p:ext uri="{BB962C8B-B14F-4D97-AF65-F5344CB8AC3E}">
        <p14:creationId xmlns:p14="http://schemas.microsoft.com/office/powerpoint/2010/main" val="1990447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2EE2-35DD-4BDE-8A16-DF3C59A118A5}"/>
              </a:ext>
            </a:extLst>
          </p:cNvPr>
          <p:cNvSpPr>
            <a:spLocks noGrp="1"/>
          </p:cNvSpPr>
          <p:nvPr>
            <p:ph type="title"/>
          </p:nvPr>
        </p:nvSpPr>
        <p:spPr/>
        <p:txBody>
          <a:bodyPr>
            <a:normAutofit/>
          </a:bodyPr>
          <a:lstStyle/>
          <a:p>
            <a:pPr algn="ctr"/>
            <a:r>
              <a:rPr lang="en-IN" sz="4000" dirty="0"/>
              <a:t>Key Management</a:t>
            </a:r>
          </a:p>
        </p:txBody>
      </p:sp>
      <p:sp>
        <p:nvSpPr>
          <p:cNvPr id="3" name="Content Placeholder 2">
            <a:extLst>
              <a:ext uri="{FF2B5EF4-FFF2-40B4-BE49-F238E27FC236}">
                <a16:creationId xmlns:a16="http://schemas.microsoft.com/office/drawing/2014/main" id="{A24184F3-94E6-4A07-87F0-1905F96C915A}"/>
              </a:ext>
            </a:extLst>
          </p:cNvPr>
          <p:cNvSpPr>
            <a:spLocks noGrp="1"/>
          </p:cNvSpPr>
          <p:nvPr>
            <p:ph idx="1"/>
          </p:nvPr>
        </p:nvSpPr>
        <p:spPr/>
        <p:txBody>
          <a:bodyPr/>
          <a:lstStyle/>
          <a:p>
            <a:pPr marL="0" indent="0">
              <a:buNone/>
            </a:pPr>
            <a:r>
              <a:rPr lang="en-IN" dirty="0"/>
              <a:t>Key management in two ways </a:t>
            </a:r>
          </a:p>
          <a:p>
            <a:pPr marL="514350" indent="-514350">
              <a:buAutoNum type="arabicParenR"/>
            </a:pPr>
            <a:r>
              <a:rPr lang="en-IN" dirty="0"/>
              <a:t>Manual( for small N/W)</a:t>
            </a:r>
          </a:p>
          <a:p>
            <a:pPr marL="514350" indent="-514350">
              <a:buAutoNum type="arabicParenR"/>
            </a:pPr>
            <a:r>
              <a:rPr lang="en-IN" dirty="0"/>
              <a:t>Automated(for large N/W)- two protocols  used in automated key management. They are</a:t>
            </a:r>
          </a:p>
          <a:p>
            <a:pPr marL="0" indent="0">
              <a:buNone/>
            </a:pPr>
            <a:r>
              <a:rPr lang="en-IN" dirty="0"/>
              <a:t> </a:t>
            </a:r>
            <a:r>
              <a:rPr lang="en-IN" dirty="0" err="1"/>
              <a:t>i</a:t>
            </a:r>
            <a:r>
              <a:rPr lang="en-IN" dirty="0"/>
              <a:t>) Oakley key management protocol- it is the </a:t>
            </a:r>
            <a:r>
              <a:rPr lang="en-IN" dirty="0" err="1"/>
              <a:t>refinment</a:t>
            </a:r>
            <a:r>
              <a:rPr lang="en-IN" dirty="0"/>
              <a:t> of Diffie-Helman </a:t>
            </a:r>
            <a:r>
              <a:rPr lang="en-IN"/>
              <a:t>Key exchange</a:t>
            </a:r>
            <a:endParaRPr lang="en-IN" dirty="0"/>
          </a:p>
          <a:p>
            <a:pPr marL="0" indent="0">
              <a:buNone/>
            </a:pPr>
            <a:r>
              <a:rPr lang="en-IN" dirty="0"/>
              <a:t>  ii) ISAKMP(Internet Security association Key Management Protocol)</a:t>
            </a:r>
          </a:p>
          <a:p>
            <a:pPr marL="0" indent="0">
              <a:buNone/>
            </a:pPr>
            <a:endParaRPr lang="en-IN" dirty="0"/>
          </a:p>
        </p:txBody>
      </p:sp>
    </p:spTree>
    <p:extLst>
      <p:ext uri="{BB962C8B-B14F-4D97-AF65-F5344CB8AC3E}">
        <p14:creationId xmlns:p14="http://schemas.microsoft.com/office/powerpoint/2010/main" val="395206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3B66-A235-488F-9FC0-235A3688095B}"/>
              </a:ext>
            </a:extLst>
          </p:cNvPr>
          <p:cNvSpPr>
            <a:spLocks noGrp="1"/>
          </p:cNvSpPr>
          <p:nvPr>
            <p:ph type="title"/>
          </p:nvPr>
        </p:nvSpPr>
        <p:spPr>
          <a:xfrm>
            <a:off x="838200" y="365126"/>
            <a:ext cx="10515600" cy="977900"/>
          </a:xfrm>
        </p:spPr>
        <p:txBody>
          <a:bodyPr/>
          <a:lstStyle/>
          <a:p>
            <a:pPr algn="ctr"/>
            <a:r>
              <a:rPr lang="en-IN" dirty="0"/>
              <a:t>Web Security </a:t>
            </a:r>
          </a:p>
        </p:txBody>
      </p:sp>
      <p:sp>
        <p:nvSpPr>
          <p:cNvPr id="3" name="Content Placeholder 2">
            <a:extLst>
              <a:ext uri="{FF2B5EF4-FFF2-40B4-BE49-F238E27FC236}">
                <a16:creationId xmlns:a16="http://schemas.microsoft.com/office/drawing/2014/main" id="{046FD95A-F86E-460B-B5D7-F83FF1857812}"/>
              </a:ext>
            </a:extLst>
          </p:cNvPr>
          <p:cNvSpPr>
            <a:spLocks noGrp="1"/>
          </p:cNvSpPr>
          <p:nvPr>
            <p:ph idx="1"/>
          </p:nvPr>
        </p:nvSpPr>
        <p:spPr>
          <a:xfrm>
            <a:off x="390417" y="1343025"/>
            <a:ext cx="11455685" cy="5386548"/>
          </a:xfrm>
        </p:spPr>
        <p:txBody>
          <a:bodyPr>
            <a:normAutofit/>
          </a:bodyPr>
          <a:lstStyle/>
          <a:p>
            <a:pPr marL="0" indent="0">
              <a:buNone/>
            </a:pPr>
            <a:r>
              <a:rPr lang="en-US" sz="2000" b="1" i="0" dirty="0">
                <a:solidFill>
                  <a:srgbClr val="5F6368"/>
                </a:solidFill>
                <a:effectLst/>
                <a:latin typeface="Roboto"/>
              </a:rPr>
              <a:t>Web security</a:t>
            </a:r>
            <a:r>
              <a:rPr lang="en-US" sz="2000" b="0" i="0" dirty="0">
                <a:solidFill>
                  <a:srgbClr val="4D5156"/>
                </a:solidFill>
                <a:effectLst/>
                <a:latin typeface="Roboto"/>
              </a:rPr>
              <a:t> </a:t>
            </a:r>
            <a:r>
              <a:rPr lang="en-US" sz="2000" dirty="0">
                <a:solidFill>
                  <a:srgbClr val="4D5156"/>
                </a:solidFill>
                <a:latin typeface="Roboto"/>
              </a:rPr>
              <a:t>is </a:t>
            </a:r>
            <a:r>
              <a:rPr lang="en-US" sz="2000" b="0" i="0" dirty="0">
                <a:solidFill>
                  <a:srgbClr val="4D5156"/>
                </a:solidFill>
                <a:effectLst/>
                <a:latin typeface="Roboto"/>
              </a:rPr>
              <a:t>protecting a website or </a:t>
            </a:r>
            <a:r>
              <a:rPr lang="en-US" sz="2000" b="1" i="0" dirty="0">
                <a:solidFill>
                  <a:srgbClr val="5F6368"/>
                </a:solidFill>
                <a:effectLst/>
                <a:latin typeface="Roboto"/>
              </a:rPr>
              <a:t>web</a:t>
            </a:r>
            <a:r>
              <a:rPr lang="en-US" sz="2000" b="0" i="0" dirty="0">
                <a:solidFill>
                  <a:srgbClr val="4D5156"/>
                </a:solidFill>
                <a:effectLst/>
                <a:latin typeface="Roboto"/>
              </a:rPr>
              <a:t> application by detecting, preventing and responding to cyber threats. </a:t>
            </a:r>
          </a:p>
          <a:p>
            <a:pPr marL="0" indent="0">
              <a:buNone/>
            </a:pPr>
            <a:r>
              <a:rPr lang="en-US" sz="2000" dirty="0">
                <a:solidFill>
                  <a:srgbClr val="7030A0"/>
                </a:solidFill>
                <a:latin typeface="Roboto"/>
              </a:rPr>
              <a:t>SSL(Secure Socket Layer) Protocol-</a:t>
            </a:r>
            <a:r>
              <a:rPr lang="en-US" sz="2000" dirty="0">
                <a:solidFill>
                  <a:srgbClr val="4D5156"/>
                </a:solidFill>
                <a:latin typeface="Roboto"/>
              </a:rPr>
              <a:t> to provide web security.</a:t>
            </a:r>
          </a:p>
          <a:p>
            <a:pPr marL="0" indent="0">
              <a:buNone/>
            </a:pPr>
            <a:r>
              <a:rPr lang="en-US" sz="2000" dirty="0">
                <a:solidFill>
                  <a:srgbClr val="4D5156"/>
                </a:solidFill>
                <a:latin typeface="Roboto"/>
              </a:rPr>
              <a:t>SSL is implemented using the following protocols:</a:t>
            </a:r>
          </a:p>
          <a:p>
            <a:pPr marL="457200" indent="-457200">
              <a:buAutoNum type="arabicParenR"/>
            </a:pPr>
            <a:r>
              <a:rPr lang="en-US" sz="2000" dirty="0">
                <a:solidFill>
                  <a:srgbClr val="4D5156"/>
                </a:solidFill>
                <a:latin typeface="Roboto"/>
              </a:rPr>
              <a:t>SSL Record Protocol</a:t>
            </a:r>
          </a:p>
          <a:p>
            <a:pPr marL="457200" indent="-457200">
              <a:buAutoNum type="arabicParenR"/>
            </a:pPr>
            <a:r>
              <a:rPr lang="en-US" sz="2000" dirty="0">
                <a:solidFill>
                  <a:srgbClr val="4D5156"/>
                </a:solidFill>
                <a:latin typeface="Roboto"/>
              </a:rPr>
              <a:t>Handshake Protocol</a:t>
            </a:r>
          </a:p>
          <a:p>
            <a:pPr marL="457200" indent="-457200">
              <a:buAutoNum type="arabicParenR"/>
            </a:pPr>
            <a:r>
              <a:rPr lang="en-US" sz="2000" dirty="0">
                <a:solidFill>
                  <a:srgbClr val="4D5156"/>
                </a:solidFill>
                <a:latin typeface="Roboto"/>
              </a:rPr>
              <a:t>Change cipher spec protocol</a:t>
            </a:r>
          </a:p>
          <a:p>
            <a:pPr marL="457200" indent="-457200">
              <a:buAutoNum type="arabicParenR"/>
            </a:pPr>
            <a:r>
              <a:rPr lang="en-US" sz="2000" dirty="0">
                <a:solidFill>
                  <a:srgbClr val="4D5156"/>
                </a:solidFill>
                <a:latin typeface="Roboto"/>
              </a:rPr>
              <a:t>Alert protocol</a:t>
            </a:r>
          </a:p>
          <a:p>
            <a:pPr marL="0" indent="0">
              <a:buNone/>
            </a:pPr>
            <a:r>
              <a:rPr lang="en-US" sz="2000" dirty="0">
                <a:solidFill>
                  <a:srgbClr val="4D5156"/>
                </a:solidFill>
                <a:latin typeface="Roboto"/>
              </a:rPr>
              <a:t> The above protocols are known as </a:t>
            </a:r>
            <a:r>
              <a:rPr lang="en-US" sz="2000" dirty="0">
                <a:solidFill>
                  <a:srgbClr val="C00000"/>
                </a:solidFill>
                <a:latin typeface="Roboto"/>
              </a:rPr>
              <a:t>SSL protocol stack.</a:t>
            </a:r>
          </a:p>
          <a:p>
            <a:pPr marL="0" indent="0">
              <a:buNone/>
            </a:pPr>
            <a:r>
              <a:rPr lang="en-US" sz="2000" b="1" dirty="0">
                <a:solidFill>
                  <a:srgbClr val="C00000"/>
                </a:solidFill>
                <a:latin typeface="Roboto"/>
              </a:rPr>
              <a:t> </a:t>
            </a:r>
            <a:r>
              <a:rPr lang="en-US" sz="2000" b="1" dirty="0">
                <a:latin typeface="Roboto"/>
              </a:rPr>
              <a:t>SSL protocol implemented just </a:t>
            </a:r>
            <a:r>
              <a:rPr lang="en-US" sz="2000" b="1" dirty="0">
                <a:solidFill>
                  <a:srgbClr val="C00000"/>
                </a:solidFill>
                <a:latin typeface="Roboto"/>
              </a:rPr>
              <a:t>above TCP/IP </a:t>
            </a:r>
            <a:r>
              <a:rPr lang="en-US" sz="2000" b="1" dirty="0">
                <a:latin typeface="Roboto"/>
              </a:rPr>
              <a:t>and </a:t>
            </a:r>
            <a:r>
              <a:rPr lang="en-US" sz="2000" b="1" dirty="0">
                <a:solidFill>
                  <a:srgbClr val="C00000"/>
                </a:solidFill>
                <a:latin typeface="Roboto"/>
              </a:rPr>
              <a:t>just below HTTP</a:t>
            </a:r>
            <a:r>
              <a:rPr lang="en-US" sz="2000" b="1" dirty="0">
                <a:latin typeface="Roboto"/>
              </a:rPr>
              <a:t>.</a:t>
            </a:r>
            <a:endParaRPr lang="en-IN" sz="2000" b="1" dirty="0"/>
          </a:p>
        </p:txBody>
      </p:sp>
    </p:spTree>
    <p:extLst>
      <p:ext uri="{BB962C8B-B14F-4D97-AF65-F5344CB8AC3E}">
        <p14:creationId xmlns:p14="http://schemas.microsoft.com/office/powerpoint/2010/main" val="31818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65F1-0001-4C88-B126-DC97DCE4A167}"/>
              </a:ext>
            </a:extLst>
          </p:cNvPr>
          <p:cNvSpPr>
            <a:spLocks noGrp="1"/>
          </p:cNvSpPr>
          <p:nvPr>
            <p:ph type="title"/>
          </p:nvPr>
        </p:nvSpPr>
        <p:spPr>
          <a:xfrm>
            <a:off x="1664412" y="365125"/>
            <a:ext cx="7253557" cy="908871"/>
          </a:xfrm>
        </p:spPr>
        <p:txBody>
          <a:bodyPr/>
          <a:lstStyle/>
          <a:p>
            <a:pPr algn="ctr"/>
            <a:r>
              <a:rPr lang="en-IN" dirty="0"/>
              <a:t>SSL</a:t>
            </a:r>
          </a:p>
        </p:txBody>
      </p:sp>
      <p:pic>
        <p:nvPicPr>
          <p:cNvPr id="5" name="Content Placeholder 4">
            <a:extLst>
              <a:ext uri="{FF2B5EF4-FFF2-40B4-BE49-F238E27FC236}">
                <a16:creationId xmlns:a16="http://schemas.microsoft.com/office/drawing/2014/main" id="{4F1FB948-E378-4374-88A5-603AA8B5AD3F}"/>
              </a:ext>
            </a:extLst>
          </p:cNvPr>
          <p:cNvPicPr>
            <a:picLocks noGrp="1" noChangeAspect="1"/>
          </p:cNvPicPr>
          <p:nvPr>
            <p:ph idx="1"/>
          </p:nvPr>
        </p:nvPicPr>
        <p:blipFill>
          <a:blip r:embed="rId2"/>
          <a:stretch>
            <a:fillRect/>
          </a:stretch>
        </p:blipFill>
        <p:spPr>
          <a:xfrm>
            <a:off x="1870357" y="1274763"/>
            <a:ext cx="8309998" cy="5218112"/>
          </a:xfrm>
        </p:spPr>
      </p:pic>
    </p:spTree>
    <p:extLst>
      <p:ext uri="{BB962C8B-B14F-4D97-AF65-F5344CB8AC3E}">
        <p14:creationId xmlns:p14="http://schemas.microsoft.com/office/powerpoint/2010/main" val="25573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A17A-2E5B-444F-B613-BADE565AFC3A}"/>
              </a:ext>
            </a:extLst>
          </p:cNvPr>
          <p:cNvSpPr>
            <a:spLocks noGrp="1"/>
          </p:cNvSpPr>
          <p:nvPr>
            <p:ph type="title"/>
          </p:nvPr>
        </p:nvSpPr>
        <p:spPr>
          <a:xfrm>
            <a:off x="1664413" y="365125"/>
            <a:ext cx="7972748" cy="939693"/>
          </a:xfrm>
        </p:spPr>
        <p:txBody>
          <a:bodyPr/>
          <a:lstStyle/>
          <a:p>
            <a:pPr algn="ctr"/>
            <a:r>
              <a:rPr lang="en-IN" dirty="0"/>
              <a:t>SSL Protocol</a:t>
            </a:r>
          </a:p>
        </p:txBody>
      </p:sp>
      <p:sp>
        <p:nvSpPr>
          <p:cNvPr id="3" name="Content Placeholder 2">
            <a:extLst>
              <a:ext uri="{FF2B5EF4-FFF2-40B4-BE49-F238E27FC236}">
                <a16:creationId xmlns:a16="http://schemas.microsoft.com/office/drawing/2014/main" id="{4615D6BA-606C-43C7-94FA-A69D85AA935A}"/>
              </a:ext>
            </a:extLst>
          </p:cNvPr>
          <p:cNvSpPr>
            <a:spLocks noGrp="1"/>
          </p:cNvSpPr>
          <p:nvPr>
            <p:ph idx="1"/>
          </p:nvPr>
        </p:nvSpPr>
        <p:spPr>
          <a:xfrm>
            <a:off x="501722" y="1470486"/>
            <a:ext cx="11188556" cy="5240339"/>
          </a:xfrm>
        </p:spPr>
        <p:txBody>
          <a:bodyPr numCol="2"/>
          <a:lstStyle/>
          <a:p>
            <a:pPr marL="0" indent="0">
              <a:buNone/>
            </a:pPr>
            <a:r>
              <a:rPr lang="en-IN" b="1" i="0" dirty="0">
                <a:solidFill>
                  <a:srgbClr val="C00000"/>
                </a:solidFill>
                <a:effectLst/>
                <a:latin typeface="urw-din"/>
              </a:rPr>
              <a:t>SSL Record Protocol:</a:t>
            </a:r>
          </a:p>
          <a:p>
            <a:pPr marL="0" indent="0">
              <a:buNone/>
            </a:pPr>
            <a:r>
              <a:rPr lang="en-US" sz="2400" b="0" i="0" dirty="0">
                <a:effectLst/>
                <a:latin typeface="urw-din"/>
              </a:rPr>
              <a:t>SSL Record provide two services to SSL connection.</a:t>
            </a:r>
          </a:p>
          <a:p>
            <a:pPr algn="l" fontAlgn="base">
              <a:buFont typeface="Arial" panose="020B0604020202020204" pitchFamily="34" charset="0"/>
              <a:buChar char="•"/>
            </a:pPr>
            <a:r>
              <a:rPr lang="en-IN" sz="1600" b="0" i="0" dirty="0">
                <a:solidFill>
                  <a:srgbClr val="FF0000"/>
                </a:solidFill>
                <a:effectLst/>
                <a:latin typeface="var(--font-din)"/>
              </a:rPr>
              <a:t>Confidentiality</a:t>
            </a:r>
          </a:p>
          <a:p>
            <a:pPr algn="l" fontAlgn="base">
              <a:buFont typeface="Arial" panose="020B0604020202020204" pitchFamily="34" charset="0"/>
              <a:buChar char="•"/>
            </a:pPr>
            <a:r>
              <a:rPr lang="en-IN" sz="1600" b="0" i="0" dirty="0">
                <a:solidFill>
                  <a:srgbClr val="FF0000"/>
                </a:solidFill>
                <a:effectLst/>
                <a:latin typeface="var(--font-din)"/>
              </a:rPr>
              <a:t>Message </a:t>
            </a:r>
            <a:r>
              <a:rPr lang="en-IN" sz="1600" b="0" i="0" dirty="0" err="1">
                <a:solidFill>
                  <a:srgbClr val="FF0000"/>
                </a:solidFill>
                <a:effectLst/>
                <a:latin typeface="var(--font-din)"/>
              </a:rPr>
              <a:t>Integerity</a:t>
            </a:r>
            <a:endParaRPr lang="en-IN" sz="1600" b="0" i="0" dirty="0">
              <a:solidFill>
                <a:srgbClr val="FF0000"/>
              </a:solidFill>
              <a:effectLst/>
              <a:latin typeface="var(--font-din)"/>
            </a:endParaRPr>
          </a:p>
          <a:p>
            <a:pPr marL="0" indent="0" algn="just">
              <a:buNone/>
            </a:pPr>
            <a:r>
              <a:rPr lang="en-US" sz="2400" dirty="0">
                <a:solidFill>
                  <a:srgbClr val="7030A0"/>
                </a:solidFill>
              </a:rPr>
              <a:t>In SSL Record Protocol application data is divided into fragments. The fragment is compressed and then encrypted MAC (Message Authentication Code) generated by algorithms like SHA (Secure Hash Protocol) and MD5 (Message Digest) is appended. After that encryption of the data is done and in last SSL header is appended to the data.</a:t>
            </a:r>
          </a:p>
          <a:p>
            <a:pPr marL="0" indent="0">
              <a:buNone/>
            </a:pPr>
            <a:br>
              <a:rPr lang="en-US" sz="2400" dirty="0">
                <a:solidFill>
                  <a:srgbClr val="7030A0"/>
                </a:solidFill>
              </a:rPr>
            </a:br>
            <a:endParaRPr lang="en-IN" sz="2400" dirty="0">
              <a:solidFill>
                <a:srgbClr val="7030A0"/>
              </a:solidFill>
            </a:endParaRPr>
          </a:p>
        </p:txBody>
      </p:sp>
      <p:pic>
        <p:nvPicPr>
          <p:cNvPr id="5" name="Picture 4">
            <a:extLst>
              <a:ext uri="{FF2B5EF4-FFF2-40B4-BE49-F238E27FC236}">
                <a16:creationId xmlns:a16="http://schemas.microsoft.com/office/drawing/2014/main" id="{4EA48824-CCC4-4C22-A5B0-878ABA241E3C}"/>
              </a:ext>
            </a:extLst>
          </p:cNvPr>
          <p:cNvPicPr>
            <a:picLocks noChangeAspect="1"/>
          </p:cNvPicPr>
          <p:nvPr/>
        </p:nvPicPr>
        <p:blipFill>
          <a:blip r:embed="rId2"/>
          <a:stretch>
            <a:fillRect/>
          </a:stretch>
        </p:blipFill>
        <p:spPr>
          <a:xfrm>
            <a:off x="6322245" y="2384981"/>
            <a:ext cx="5594278" cy="4107894"/>
          </a:xfrm>
          <a:prstGeom prst="rect">
            <a:avLst/>
          </a:prstGeom>
        </p:spPr>
      </p:pic>
    </p:spTree>
    <p:extLst>
      <p:ext uri="{BB962C8B-B14F-4D97-AF65-F5344CB8AC3E}">
        <p14:creationId xmlns:p14="http://schemas.microsoft.com/office/powerpoint/2010/main" val="279753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414A-DF7A-44CE-BDEB-6982642C2F76}"/>
              </a:ext>
            </a:extLst>
          </p:cNvPr>
          <p:cNvSpPr>
            <a:spLocks noGrp="1"/>
          </p:cNvSpPr>
          <p:nvPr>
            <p:ph type="title"/>
          </p:nvPr>
        </p:nvSpPr>
        <p:spPr>
          <a:xfrm>
            <a:off x="838200" y="278498"/>
            <a:ext cx="10515600" cy="844551"/>
          </a:xfrm>
        </p:spPr>
        <p:txBody>
          <a:bodyPr>
            <a:normAutofit fontScale="90000"/>
          </a:bodyPr>
          <a:lstStyle/>
          <a:p>
            <a:pPr algn="ctr"/>
            <a:br>
              <a:rPr lang="en-IN" dirty="0">
                <a:solidFill>
                  <a:srgbClr val="C00000"/>
                </a:solidFill>
              </a:rPr>
            </a:br>
            <a:r>
              <a:rPr lang="en-IN" dirty="0">
                <a:solidFill>
                  <a:srgbClr val="C00000"/>
                </a:solidFill>
              </a:rPr>
              <a:t>SSL Record Protocol:</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FDD45926-31A8-4E29-A7B4-0E130521926F}"/>
              </a:ext>
            </a:extLst>
          </p:cNvPr>
          <p:cNvSpPr>
            <a:spLocks noGrp="1"/>
          </p:cNvSpPr>
          <p:nvPr>
            <p:ph idx="1"/>
          </p:nvPr>
        </p:nvSpPr>
        <p:spPr>
          <a:xfrm>
            <a:off x="838200" y="1578544"/>
            <a:ext cx="10515600" cy="5216891"/>
          </a:xfrm>
        </p:spPr>
        <p:txBody>
          <a:bodyPr numCol="2"/>
          <a:lstStyle/>
          <a:p>
            <a:pPr marL="0" indent="0">
              <a:buNone/>
            </a:pPr>
            <a:r>
              <a:rPr lang="en-IN" sz="3200" dirty="0">
                <a:solidFill>
                  <a:schemeClr val="accent2">
                    <a:lumMod val="75000"/>
                  </a:schemeClr>
                </a:solidFill>
              </a:rPr>
              <a:t>Fields of SSL Header</a:t>
            </a:r>
          </a:p>
          <a:p>
            <a:pPr marL="0" indent="0">
              <a:buNone/>
            </a:pPr>
            <a:r>
              <a:rPr lang="en-IN" dirty="0">
                <a:solidFill>
                  <a:srgbClr val="C00000"/>
                </a:solidFill>
              </a:rPr>
              <a:t>Content Type</a:t>
            </a:r>
            <a:r>
              <a:rPr lang="en-IN" dirty="0"/>
              <a:t>- </a:t>
            </a:r>
            <a:r>
              <a:rPr lang="en-IN" dirty="0">
                <a:solidFill>
                  <a:srgbClr val="7030A0"/>
                </a:solidFill>
              </a:rPr>
              <a:t>It  mention the  higher layer protocol to which the compressed &amp; encrypted fragment will be send. </a:t>
            </a:r>
          </a:p>
          <a:p>
            <a:pPr marL="0" indent="0">
              <a:buNone/>
            </a:pPr>
            <a:r>
              <a:rPr lang="en-IN" dirty="0">
                <a:solidFill>
                  <a:srgbClr val="C00000"/>
                </a:solidFill>
              </a:rPr>
              <a:t>Major version</a:t>
            </a:r>
            <a:r>
              <a:rPr lang="en-IN" dirty="0"/>
              <a:t>- </a:t>
            </a:r>
            <a:r>
              <a:rPr lang="en-IN" dirty="0">
                <a:solidFill>
                  <a:srgbClr val="7030A0"/>
                </a:solidFill>
              </a:rPr>
              <a:t>3                                                </a:t>
            </a:r>
          </a:p>
          <a:p>
            <a:pPr marL="0" indent="0">
              <a:buNone/>
            </a:pPr>
            <a:r>
              <a:rPr lang="en-IN" dirty="0">
                <a:solidFill>
                  <a:srgbClr val="C00000"/>
                </a:solidFill>
              </a:rPr>
              <a:t>Minor Version- </a:t>
            </a:r>
            <a:r>
              <a:rPr lang="en-IN" dirty="0">
                <a:solidFill>
                  <a:srgbClr val="7030A0"/>
                </a:solidFill>
              </a:rPr>
              <a:t>0</a:t>
            </a:r>
          </a:p>
          <a:p>
            <a:pPr marL="0" indent="0">
              <a:buNone/>
            </a:pPr>
            <a:r>
              <a:rPr lang="en-IN" dirty="0">
                <a:solidFill>
                  <a:srgbClr val="C00000"/>
                </a:solidFill>
              </a:rPr>
              <a:t>Compressed Length</a:t>
            </a:r>
            <a:r>
              <a:rPr lang="en-IN" dirty="0"/>
              <a:t>: </a:t>
            </a:r>
            <a:r>
              <a:rPr lang="en-IN" dirty="0">
                <a:solidFill>
                  <a:srgbClr val="7030A0"/>
                </a:solidFill>
              </a:rPr>
              <a:t>Length of the compressed fragment.</a:t>
            </a:r>
          </a:p>
          <a:p>
            <a:pPr marL="0" indent="0">
              <a:buNone/>
            </a:pPr>
            <a:r>
              <a:rPr lang="en-IN" sz="2400" dirty="0">
                <a:solidFill>
                  <a:srgbClr val="7030A0"/>
                </a:solidFill>
              </a:rPr>
              <a:t>                                                   </a:t>
            </a:r>
          </a:p>
          <a:p>
            <a:pPr marL="0" indent="0">
              <a:buNone/>
            </a:pPr>
            <a:r>
              <a:rPr lang="en-IN" dirty="0">
                <a:solidFill>
                  <a:srgbClr val="7030A0"/>
                </a:solidFill>
              </a:rPr>
              <a:t>     SSL RECORD PROTOCOL Diagram                                                                    </a:t>
            </a:r>
          </a:p>
          <a:p>
            <a:pPr marL="0" indent="0">
              <a:buNone/>
            </a:pPr>
            <a:endParaRPr lang="en-IN" dirty="0">
              <a:solidFill>
                <a:srgbClr val="7030A0"/>
              </a:solidFill>
            </a:endParaRPr>
          </a:p>
        </p:txBody>
      </p:sp>
      <p:pic>
        <p:nvPicPr>
          <p:cNvPr id="5" name="Picture 4">
            <a:extLst>
              <a:ext uri="{FF2B5EF4-FFF2-40B4-BE49-F238E27FC236}">
                <a16:creationId xmlns:a16="http://schemas.microsoft.com/office/drawing/2014/main" id="{A9ACDCA9-A21E-4FE9-8E81-B46C658EED36}"/>
              </a:ext>
            </a:extLst>
          </p:cNvPr>
          <p:cNvPicPr>
            <a:picLocks noChangeAspect="1"/>
          </p:cNvPicPr>
          <p:nvPr/>
        </p:nvPicPr>
        <p:blipFill>
          <a:blip r:embed="rId2"/>
          <a:stretch>
            <a:fillRect/>
          </a:stretch>
        </p:blipFill>
        <p:spPr>
          <a:xfrm>
            <a:off x="6616460" y="1650778"/>
            <a:ext cx="5143500" cy="4190999"/>
          </a:xfrm>
          <a:prstGeom prst="rect">
            <a:avLst/>
          </a:prstGeom>
        </p:spPr>
      </p:pic>
      <p:sp>
        <p:nvSpPr>
          <p:cNvPr id="10" name="Arrow: Bent-Up 9">
            <a:extLst>
              <a:ext uri="{FF2B5EF4-FFF2-40B4-BE49-F238E27FC236}">
                <a16:creationId xmlns:a16="http://schemas.microsoft.com/office/drawing/2014/main" id="{69ACAB70-F969-4EB7-BD03-C47EA6C4AE9A}"/>
              </a:ext>
            </a:extLst>
          </p:cNvPr>
          <p:cNvSpPr/>
          <p:nvPr/>
        </p:nvSpPr>
        <p:spPr>
          <a:xfrm>
            <a:off x="6262777" y="6069525"/>
            <a:ext cx="707366" cy="425928"/>
          </a:xfrm>
          <a:prstGeom prst="ben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9733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1329-FF67-4E03-9EC0-0913EC66FB76}"/>
              </a:ext>
            </a:extLst>
          </p:cNvPr>
          <p:cNvSpPr>
            <a:spLocks noGrp="1"/>
          </p:cNvSpPr>
          <p:nvPr>
            <p:ph type="title"/>
          </p:nvPr>
        </p:nvSpPr>
        <p:spPr>
          <a:xfrm>
            <a:off x="838200" y="365126"/>
            <a:ext cx="10515600" cy="1111250"/>
          </a:xfrm>
        </p:spPr>
        <p:txBody>
          <a:bodyPr>
            <a:normAutofit fontScale="90000"/>
          </a:bodyPr>
          <a:lstStyle/>
          <a:p>
            <a:pPr algn="ctr"/>
            <a:br>
              <a:rPr lang="en-IN" dirty="0">
                <a:solidFill>
                  <a:srgbClr val="C00000"/>
                </a:solidFill>
              </a:rPr>
            </a:br>
            <a:r>
              <a:rPr lang="en-IN" dirty="0">
                <a:solidFill>
                  <a:srgbClr val="C00000"/>
                </a:solidFill>
              </a:rPr>
              <a:t>SSL Record Protocol:</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A5A4A0FF-0857-4E87-97D3-F3048DAC2834}"/>
              </a:ext>
            </a:extLst>
          </p:cNvPr>
          <p:cNvSpPr>
            <a:spLocks noGrp="1"/>
          </p:cNvSpPr>
          <p:nvPr>
            <p:ph idx="1"/>
          </p:nvPr>
        </p:nvSpPr>
        <p:spPr>
          <a:xfrm>
            <a:off x="838200" y="1825625"/>
            <a:ext cx="10515600" cy="4667250"/>
          </a:xfrm>
        </p:spPr>
        <p:txBody>
          <a:bodyPr>
            <a:normAutofit lnSpcReduction="10000"/>
          </a:bodyPr>
          <a:lstStyle/>
          <a:p>
            <a:pPr marL="0" indent="0">
              <a:buNone/>
            </a:pPr>
            <a:r>
              <a:rPr lang="en-IN" sz="2000" b="1" dirty="0"/>
              <a:t>Message authentication code is calculated over the data using a shared secret key as follows:</a:t>
            </a:r>
          </a:p>
          <a:p>
            <a:pPr marL="0" indent="0">
              <a:buNone/>
            </a:pPr>
            <a:r>
              <a:rPr lang="en-IN" sz="2000" b="1" dirty="0"/>
              <a:t> </a:t>
            </a:r>
            <a:r>
              <a:rPr lang="en-IN" sz="2000" b="1" dirty="0">
                <a:solidFill>
                  <a:srgbClr val="C00000"/>
                </a:solidFill>
              </a:rPr>
              <a:t>hash(</a:t>
            </a:r>
            <a:r>
              <a:rPr lang="en-IN" sz="2000" b="1" dirty="0" err="1">
                <a:solidFill>
                  <a:srgbClr val="C00000"/>
                </a:solidFill>
              </a:rPr>
              <a:t>MAC_write_secret</a:t>
            </a:r>
            <a:r>
              <a:rPr lang="en-IN" sz="2000" b="1" dirty="0">
                <a:solidFill>
                  <a:srgbClr val="C00000"/>
                </a:solidFill>
              </a:rPr>
              <a:t> || pad_2 || hash(</a:t>
            </a:r>
            <a:r>
              <a:rPr lang="en-IN" sz="2000" b="1" dirty="0" err="1">
                <a:solidFill>
                  <a:srgbClr val="C00000"/>
                </a:solidFill>
              </a:rPr>
              <a:t>MAC_write_secret</a:t>
            </a:r>
            <a:r>
              <a:rPr lang="en-IN" sz="2000" b="1" dirty="0">
                <a:solidFill>
                  <a:srgbClr val="C00000"/>
                </a:solidFill>
              </a:rPr>
              <a:t> || pad_1 || </a:t>
            </a:r>
            <a:r>
              <a:rPr lang="en-IN" sz="2000" b="1" dirty="0" err="1">
                <a:solidFill>
                  <a:srgbClr val="C00000"/>
                </a:solidFill>
              </a:rPr>
              <a:t>seq_num</a:t>
            </a:r>
            <a:r>
              <a:rPr lang="en-IN" sz="2000" b="1" dirty="0">
                <a:solidFill>
                  <a:srgbClr val="C00000"/>
                </a:solidFill>
              </a:rPr>
              <a:t> || </a:t>
            </a:r>
            <a:r>
              <a:rPr lang="en-IN" sz="2000" b="1" dirty="0" err="1">
                <a:solidFill>
                  <a:srgbClr val="C00000"/>
                </a:solidFill>
              </a:rPr>
              <a:t>SSLCompressed.type</a:t>
            </a:r>
            <a:r>
              <a:rPr lang="en-IN" sz="2000" b="1" dirty="0">
                <a:solidFill>
                  <a:srgbClr val="C00000"/>
                </a:solidFill>
              </a:rPr>
              <a:t> || </a:t>
            </a:r>
            <a:r>
              <a:rPr lang="en-IN" sz="2000" b="1" dirty="0" err="1">
                <a:solidFill>
                  <a:srgbClr val="C00000"/>
                </a:solidFill>
              </a:rPr>
              <a:t>SSLCompressed.length</a:t>
            </a:r>
            <a:r>
              <a:rPr lang="en-IN" sz="2000" b="1" dirty="0">
                <a:solidFill>
                  <a:srgbClr val="C00000"/>
                </a:solidFill>
              </a:rPr>
              <a:t> || </a:t>
            </a:r>
            <a:r>
              <a:rPr lang="en-IN" sz="2000" b="1" dirty="0" err="1">
                <a:solidFill>
                  <a:srgbClr val="C00000"/>
                </a:solidFill>
              </a:rPr>
              <a:t>SSLCompressed.fragment</a:t>
            </a:r>
            <a:r>
              <a:rPr lang="en-IN" sz="2000" b="1" dirty="0">
                <a:solidFill>
                  <a:srgbClr val="C00000"/>
                </a:solidFill>
              </a:rPr>
              <a:t>) )</a:t>
            </a:r>
          </a:p>
          <a:p>
            <a:pPr marL="0" indent="0">
              <a:lnSpc>
                <a:spcPct val="100000"/>
              </a:lnSpc>
              <a:buNone/>
            </a:pPr>
            <a:r>
              <a:rPr lang="en-US" sz="2000" dirty="0"/>
              <a:t>where: </a:t>
            </a:r>
            <a:r>
              <a:rPr lang="en-US" sz="2000" b="1" dirty="0">
                <a:solidFill>
                  <a:srgbClr val="7030A0"/>
                </a:solidFill>
              </a:rPr>
              <a:t>|| represents concatenation</a:t>
            </a:r>
          </a:p>
          <a:p>
            <a:pPr marL="0" indent="0">
              <a:lnSpc>
                <a:spcPct val="100000"/>
              </a:lnSpc>
              <a:buNone/>
            </a:pPr>
            <a:r>
              <a:rPr lang="en-US" sz="2000" b="1" dirty="0"/>
              <a:t> </a:t>
            </a:r>
            <a:r>
              <a:rPr lang="en-US" sz="2000" b="1" dirty="0" err="1">
                <a:solidFill>
                  <a:srgbClr val="7030A0"/>
                </a:solidFill>
              </a:rPr>
              <a:t>MAC_write_secret</a:t>
            </a:r>
            <a:r>
              <a:rPr lang="en-US" sz="2000" b="1" dirty="0">
                <a:solidFill>
                  <a:srgbClr val="7030A0"/>
                </a:solidFill>
              </a:rPr>
              <a:t> represents the shared secret key</a:t>
            </a:r>
          </a:p>
          <a:p>
            <a:pPr marL="0" indent="0">
              <a:lnSpc>
                <a:spcPct val="100000"/>
              </a:lnSpc>
              <a:buNone/>
            </a:pPr>
            <a:r>
              <a:rPr lang="en-US" sz="2000" b="1" dirty="0">
                <a:solidFill>
                  <a:srgbClr val="7030A0"/>
                </a:solidFill>
              </a:rPr>
              <a:t>hash represents the cryptographic hash algorithm (either MD5 or SHA-1). </a:t>
            </a:r>
          </a:p>
          <a:p>
            <a:pPr marL="0" indent="0">
              <a:lnSpc>
                <a:spcPct val="100000"/>
              </a:lnSpc>
              <a:buNone/>
            </a:pPr>
            <a:r>
              <a:rPr lang="en-US" sz="2000" b="1" dirty="0">
                <a:solidFill>
                  <a:srgbClr val="7030A0"/>
                </a:solidFill>
              </a:rPr>
              <a:t>pad_1 represents the 01010110 repeated 48 times for MD5 and 40 times for SHA-1.</a:t>
            </a:r>
          </a:p>
          <a:p>
            <a:pPr marL="0" indent="0">
              <a:lnSpc>
                <a:spcPct val="100000"/>
              </a:lnSpc>
              <a:buNone/>
            </a:pPr>
            <a:r>
              <a:rPr lang="en-US" sz="2000" b="1" dirty="0">
                <a:solidFill>
                  <a:srgbClr val="7030A0"/>
                </a:solidFill>
              </a:rPr>
              <a:t>pad_2 represents the 00110110 repeated 48 times for MD5 and 40 times for SHA-1.</a:t>
            </a:r>
          </a:p>
          <a:p>
            <a:pPr marL="0" indent="0">
              <a:lnSpc>
                <a:spcPct val="100000"/>
              </a:lnSpc>
              <a:buNone/>
            </a:pPr>
            <a:r>
              <a:rPr lang="en-US" sz="2000" b="1" dirty="0" err="1">
                <a:solidFill>
                  <a:srgbClr val="7030A0"/>
                </a:solidFill>
              </a:rPr>
              <a:t>seq_num</a:t>
            </a:r>
            <a:r>
              <a:rPr lang="en-US" sz="2000" b="1" dirty="0">
                <a:solidFill>
                  <a:srgbClr val="7030A0"/>
                </a:solidFill>
              </a:rPr>
              <a:t> represents the sequence number for this fragment. </a:t>
            </a:r>
          </a:p>
          <a:p>
            <a:pPr marL="0" indent="0">
              <a:lnSpc>
                <a:spcPct val="100000"/>
              </a:lnSpc>
              <a:buNone/>
            </a:pPr>
            <a:r>
              <a:rPr lang="en-US" sz="2000" b="1" dirty="0" err="1">
                <a:solidFill>
                  <a:srgbClr val="7030A0"/>
                </a:solidFill>
              </a:rPr>
              <a:t>SSLCompressed.type</a:t>
            </a:r>
            <a:r>
              <a:rPr lang="en-US" sz="2000" b="1" dirty="0">
                <a:solidFill>
                  <a:srgbClr val="7030A0"/>
                </a:solidFill>
              </a:rPr>
              <a:t> represents the higher level protocol used to process this message.</a:t>
            </a:r>
          </a:p>
          <a:p>
            <a:pPr marL="0" indent="0">
              <a:lnSpc>
                <a:spcPct val="100000"/>
              </a:lnSpc>
              <a:buNone/>
            </a:pPr>
            <a:r>
              <a:rPr lang="en-US" sz="2000" b="1" dirty="0" err="1">
                <a:solidFill>
                  <a:srgbClr val="7030A0"/>
                </a:solidFill>
              </a:rPr>
              <a:t>SSLCompressed.length</a:t>
            </a:r>
            <a:r>
              <a:rPr lang="en-US" sz="2000" b="1" dirty="0">
                <a:solidFill>
                  <a:srgbClr val="7030A0"/>
                </a:solidFill>
              </a:rPr>
              <a:t> represents the length of the compressed fragment.</a:t>
            </a:r>
          </a:p>
          <a:p>
            <a:pPr marL="0" indent="0">
              <a:lnSpc>
                <a:spcPct val="100000"/>
              </a:lnSpc>
              <a:buNone/>
            </a:pPr>
            <a:r>
              <a:rPr lang="en-US" sz="2000" b="1" dirty="0" err="1">
                <a:solidFill>
                  <a:srgbClr val="7030A0"/>
                </a:solidFill>
              </a:rPr>
              <a:t>SSLCompressed.fragment</a:t>
            </a:r>
            <a:r>
              <a:rPr lang="en-US" sz="2000" b="1" dirty="0">
                <a:solidFill>
                  <a:srgbClr val="7030A0"/>
                </a:solidFill>
              </a:rPr>
              <a:t> represents the compressed (or plaintext) fragment</a:t>
            </a:r>
            <a:r>
              <a:rPr lang="en-US" sz="2000" dirty="0">
                <a:solidFill>
                  <a:srgbClr val="7030A0"/>
                </a:solidFill>
              </a:rPr>
              <a:t>.</a:t>
            </a:r>
          </a:p>
        </p:txBody>
      </p:sp>
    </p:spTree>
    <p:extLst>
      <p:ext uri="{BB962C8B-B14F-4D97-AF65-F5344CB8AC3E}">
        <p14:creationId xmlns:p14="http://schemas.microsoft.com/office/powerpoint/2010/main" val="222337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44CC-264F-4BD7-AA0F-F7281815DA75}"/>
              </a:ext>
            </a:extLst>
          </p:cNvPr>
          <p:cNvSpPr>
            <a:spLocks noGrp="1"/>
          </p:cNvSpPr>
          <p:nvPr>
            <p:ph type="title"/>
          </p:nvPr>
        </p:nvSpPr>
        <p:spPr>
          <a:xfrm>
            <a:off x="1536700" y="365125"/>
            <a:ext cx="9817100" cy="752475"/>
          </a:xfrm>
        </p:spPr>
        <p:txBody>
          <a:bodyPr>
            <a:normAutofit fontScale="90000"/>
          </a:bodyPr>
          <a:lstStyle/>
          <a:p>
            <a:pPr algn="ctr"/>
            <a:br>
              <a:rPr lang="en-IN" b="1" i="0" dirty="0">
                <a:solidFill>
                  <a:srgbClr val="C00000"/>
                </a:solidFill>
                <a:effectLst/>
                <a:latin typeface="urw-din"/>
              </a:rPr>
            </a:br>
            <a:r>
              <a:rPr lang="en-IN" b="1" i="0" dirty="0">
                <a:solidFill>
                  <a:srgbClr val="C00000"/>
                </a:solidFill>
                <a:effectLst/>
                <a:latin typeface="urw-din"/>
              </a:rPr>
              <a:t>Handshake Protocol:</a:t>
            </a:r>
            <a:br>
              <a:rPr lang="en-IN" b="1" i="0" dirty="0">
                <a:solidFill>
                  <a:srgbClr val="C00000"/>
                </a:solidFill>
                <a:effectLst/>
                <a:latin typeface="urw-din"/>
              </a:rPr>
            </a:br>
            <a:r>
              <a:rPr lang="en-IN" dirty="0"/>
              <a:t> </a:t>
            </a:r>
          </a:p>
        </p:txBody>
      </p:sp>
      <p:sp>
        <p:nvSpPr>
          <p:cNvPr id="3" name="Content Placeholder 2">
            <a:extLst>
              <a:ext uri="{FF2B5EF4-FFF2-40B4-BE49-F238E27FC236}">
                <a16:creationId xmlns:a16="http://schemas.microsoft.com/office/drawing/2014/main" id="{2467F307-4D5E-4B80-BB6A-779DE38FF314}"/>
              </a:ext>
            </a:extLst>
          </p:cNvPr>
          <p:cNvSpPr>
            <a:spLocks noGrp="1"/>
          </p:cNvSpPr>
          <p:nvPr>
            <p:ph idx="1"/>
          </p:nvPr>
        </p:nvSpPr>
        <p:spPr>
          <a:xfrm>
            <a:off x="361950" y="1514475"/>
            <a:ext cx="11258550" cy="5026025"/>
          </a:xfrm>
        </p:spPr>
        <p:txBody>
          <a:bodyPr>
            <a:normAutofit fontScale="55000" lnSpcReduction="20000"/>
          </a:bodyPr>
          <a:lstStyle/>
          <a:p>
            <a:pPr marL="0" indent="0">
              <a:buNone/>
            </a:pPr>
            <a:r>
              <a:rPr lang="en-IN" sz="2600" b="1" dirty="0">
                <a:solidFill>
                  <a:srgbClr val="2B1AA6"/>
                </a:solidFill>
                <a:latin typeface="urw-din"/>
              </a:rPr>
              <a:t>Handshake protocol represented using 3 fields:</a:t>
            </a:r>
          </a:p>
          <a:p>
            <a:pPr marL="0" indent="0">
              <a:buNone/>
            </a:pPr>
            <a:endParaRPr lang="en-IN" b="1" i="0" dirty="0">
              <a:solidFill>
                <a:srgbClr val="2B1AA6"/>
              </a:solidFill>
              <a:effectLst/>
              <a:latin typeface="urw-din"/>
            </a:endParaRPr>
          </a:p>
          <a:p>
            <a:pPr marL="0" indent="0">
              <a:buNone/>
            </a:pPr>
            <a:endParaRPr lang="en-US" sz="2000" b="0" i="0" dirty="0">
              <a:effectLst/>
              <a:latin typeface="urw-din"/>
            </a:endParaRPr>
          </a:p>
          <a:p>
            <a:pPr marL="0" indent="0">
              <a:buNone/>
            </a:pPr>
            <a:endParaRPr lang="en-US" sz="2200" b="1" dirty="0">
              <a:solidFill>
                <a:srgbClr val="0070C0"/>
              </a:solidFill>
            </a:endParaRPr>
          </a:p>
          <a:p>
            <a:pPr marL="0" indent="0">
              <a:buNone/>
            </a:pPr>
            <a:endParaRPr lang="en-US" sz="2200" b="1" dirty="0">
              <a:solidFill>
                <a:srgbClr val="0070C0"/>
              </a:solidFill>
            </a:endParaRPr>
          </a:p>
          <a:p>
            <a:pPr marL="0" indent="0">
              <a:buNone/>
            </a:pPr>
            <a:r>
              <a:rPr lang="en-US" sz="2900" b="1" dirty="0">
                <a:solidFill>
                  <a:srgbClr val="0070C0"/>
                </a:solidFill>
              </a:rPr>
              <a:t>Type</a:t>
            </a:r>
            <a:r>
              <a:rPr lang="en-US" sz="2900" b="1" dirty="0"/>
              <a:t>:</a:t>
            </a:r>
            <a:r>
              <a:rPr lang="en-US" sz="2900" dirty="0"/>
              <a:t> A 8-bit field indicating the </a:t>
            </a:r>
            <a:r>
              <a:rPr lang="en-US" sz="2900"/>
              <a:t>type . </a:t>
            </a:r>
            <a:r>
              <a:rPr lang="en-US" sz="2900" dirty="0"/>
              <a:t>Type represents the higher layer protocol</a:t>
            </a:r>
          </a:p>
          <a:p>
            <a:pPr marL="0" indent="0">
              <a:buNone/>
            </a:pPr>
            <a:r>
              <a:rPr lang="en-US" sz="2900" b="1" dirty="0">
                <a:solidFill>
                  <a:srgbClr val="0070C0"/>
                </a:solidFill>
              </a:rPr>
              <a:t>Length of Message</a:t>
            </a:r>
            <a:r>
              <a:rPr lang="en-US" sz="2900" dirty="0"/>
              <a:t>: A 3-byte field-length field. Messages involved in handshake protocol: </a:t>
            </a:r>
          </a:p>
          <a:p>
            <a:pPr marL="457200" indent="-457200">
              <a:buAutoNum type="arabicParenR"/>
            </a:pPr>
            <a:r>
              <a:rPr lang="en-US" sz="2200" dirty="0"/>
              <a:t>Client hello</a:t>
            </a:r>
          </a:p>
          <a:p>
            <a:pPr marL="457200" indent="-457200">
              <a:buAutoNum type="arabicParenR"/>
            </a:pPr>
            <a:r>
              <a:rPr lang="en-US" sz="2200" dirty="0"/>
              <a:t>Server Hello</a:t>
            </a:r>
          </a:p>
          <a:p>
            <a:pPr marL="457200" indent="-457200">
              <a:buAutoNum type="arabicParenR"/>
            </a:pPr>
            <a:r>
              <a:rPr lang="en-US" sz="2200" dirty="0"/>
              <a:t>Certificates (x.509)</a:t>
            </a:r>
          </a:p>
          <a:p>
            <a:pPr marL="457200" indent="-457200">
              <a:buAutoNum type="arabicParenR"/>
            </a:pPr>
            <a:r>
              <a:rPr lang="en-US" sz="2200" dirty="0" err="1"/>
              <a:t>Server_Key_Exchange</a:t>
            </a:r>
            <a:endParaRPr lang="en-US" sz="2200" dirty="0"/>
          </a:p>
          <a:p>
            <a:pPr marL="457200" indent="-457200">
              <a:buAutoNum type="arabicParenR"/>
            </a:pPr>
            <a:r>
              <a:rPr lang="en-US" sz="2200" dirty="0"/>
              <a:t>Certificate request</a:t>
            </a:r>
          </a:p>
          <a:p>
            <a:pPr marL="457200" indent="-457200">
              <a:buAutoNum type="arabicParenR"/>
            </a:pPr>
            <a:r>
              <a:rPr lang="en-US" sz="2200" dirty="0"/>
              <a:t>Server done</a:t>
            </a:r>
          </a:p>
          <a:p>
            <a:pPr marL="457200" indent="-457200">
              <a:buAutoNum type="arabicParenR"/>
            </a:pPr>
            <a:r>
              <a:rPr lang="en-US" sz="2200" dirty="0" err="1"/>
              <a:t>Client_Key_Exchange</a:t>
            </a:r>
            <a:endParaRPr lang="en-US" sz="2200" dirty="0"/>
          </a:p>
          <a:p>
            <a:pPr marL="457200" indent="-457200">
              <a:buAutoNum type="arabicParenR"/>
            </a:pPr>
            <a:r>
              <a:rPr lang="en-US" sz="2200" dirty="0"/>
              <a:t>Certificate verify</a:t>
            </a:r>
          </a:p>
          <a:p>
            <a:pPr marL="457200" indent="-457200">
              <a:buAutoNum type="arabicParenR"/>
            </a:pPr>
            <a:r>
              <a:rPr lang="en-US" sz="2200" dirty="0"/>
              <a:t>Finished</a:t>
            </a:r>
          </a:p>
          <a:p>
            <a:pPr marL="457200" indent="-457200">
              <a:buAutoNum type="arabicParenR"/>
            </a:pPr>
            <a:endParaRPr lang="en-US" sz="2200" dirty="0"/>
          </a:p>
          <a:p>
            <a:pPr marL="0" indent="0">
              <a:buNone/>
            </a:pPr>
            <a:r>
              <a:rPr lang="en-IN" sz="3300" b="1" dirty="0">
                <a:solidFill>
                  <a:srgbClr val="0070C0"/>
                </a:solidFill>
              </a:rPr>
              <a:t>Content:</a:t>
            </a:r>
            <a:r>
              <a:rPr lang="en-IN" sz="3300" dirty="0"/>
              <a:t> &gt;=0-byte field for message parameters</a:t>
            </a:r>
            <a:endParaRPr lang="en-US" sz="3300" b="0" i="0" dirty="0">
              <a:effectLst/>
              <a:latin typeface="urw-din"/>
            </a:endParaRPr>
          </a:p>
          <a:p>
            <a:pPr marL="0" indent="0">
              <a:buNone/>
            </a:pPr>
            <a:endParaRPr lang="en-IN" sz="2000" dirty="0"/>
          </a:p>
        </p:txBody>
      </p:sp>
      <p:pic>
        <p:nvPicPr>
          <p:cNvPr id="5" name="Picture 4">
            <a:extLst>
              <a:ext uri="{FF2B5EF4-FFF2-40B4-BE49-F238E27FC236}">
                <a16:creationId xmlns:a16="http://schemas.microsoft.com/office/drawing/2014/main" id="{7F0E33EE-64E0-49B7-A49A-136263503DED}"/>
              </a:ext>
            </a:extLst>
          </p:cNvPr>
          <p:cNvPicPr>
            <a:picLocks noChangeAspect="1"/>
          </p:cNvPicPr>
          <p:nvPr/>
        </p:nvPicPr>
        <p:blipFill>
          <a:blip r:embed="rId2"/>
          <a:stretch>
            <a:fillRect/>
          </a:stretch>
        </p:blipFill>
        <p:spPr>
          <a:xfrm>
            <a:off x="571500" y="1828800"/>
            <a:ext cx="3762602" cy="999305"/>
          </a:xfrm>
          <a:prstGeom prst="rect">
            <a:avLst/>
          </a:prstGeom>
        </p:spPr>
      </p:pic>
    </p:spTree>
    <p:extLst>
      <p:ext uri="{BB962C8B-B14F-4D97-AF65-F5344CB8AC3E}">
        <p14:creationId xmlns:p14="http://schemas.microsoft.com/office/powerpoint/2010/main" val="3248967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2D17-DDF2-49D7-B31D-F4A5F4FFED0C}"/>
              </a:ext>
            </a:extLst>
          </p:cNvPr>
          <p:cNvSpPr>
            <a:spLocks noGrp="1"/>
          </p:cNvSpPr>
          <p:nvPr>
            <p:ph type="title"/>
          </p:nvPr>
        </p:nvSpPr>
        <p:spPr>
          <a:xfrm>
            <a:off x="714375" y="222250"/>
            <a:ext cx="10515600" cy="606425"/>
          </a:xfrm>
        </p:spPr>
        <p:txBody>
          <a:bodyPr>
            <a:normAutofit fontScale="90000"/>
          </a:bodyPr>
          <a:lstStyle/>
          <a:p>
            <a:pPr algn="ctr"/>
            <a:r>
              <a:rPr lang="en-US" sz="4400" b="0" i="0" dirty="0">
                <a:effectLst/>
                <a:latin typeface="urw-din"/>
              </a:rPr>
              <a:t>Handshake Protocol</a:t>
            </a:r>
            <a:endParaRPr lang="en-IN" dirty="0"/>
          </a:p>
        </p:txBody>
      </p:sp>
      <p:pic>
        <p:nvPicPr>
          <p:cNvPr id="5" name="Content Placeholder 4">
            <a:extLst>
              <a:ext uri="{FF2B5EF4-FFF2-40B4-BE49-F238E27FC236}">
                <a16:creationId xmlns:a16="http://schemas.microsoft.com/office/drawing/2014/main" id="{13BF07F3-B1EE-4D76-B6BF-23A24E4D0AF1}"/>
              </a:ext>
            </a:extLst>
          </p:cNvPr>
          <p:cNvPicPr>
            <a:picLocks noGrp="1" noChangeAspect="1"/>
          </p:cNvPicPr>
          <p:nvPr>
            <p:ph idx="1"/>
          </p:nvPr>
        </p:nvPicPr>
        <p:blipFill>
          <a:blip r:embed="rId2"/>
          <a:stretch>
            <a:fillRect/>
          </a:stretch>
        </p:blipFill>
        <p:spPr>
          <a:xfrm>
            <a:off x="5010150" y="1885230"/>
            <a:ext cx="6915150" cy="4750519"/>
          </a:xfrm>
        </p:spPr>
      </p:pic>
      <p:sp>
        <p:nvSpPr>
          <p:cNvPr id="7" name="TextBox 6">
            <a:extLst>
              <a:ext uri="{FF2B5EF4-FFF2-40B4-BE49-F238E27FC236}">
                <a16:creationId xmlns:a16="http://schemas.microsoft.com/office/drawing/2014/main" id="{BBD40791-5082-4235-9388-0898A5ABA217}"/>
              </a:ext>
            </a:extLst>
          </p:cNvPr>
          <p:cNvSpPr txBox="1"/>
          <p:nvPr/>
        </p:nvSpPr>
        <p:spPr>
          <a:xfrm>
            <a:off x="513790" y="2321497"/>
            <a:ext cx="4267200" cy="4247317"/>
          </a:xfrm>
          <a:prstGeom prst="rect">
            <a:avLst/>
          </a:prstGeom>
          <a:noFill/>
        </p:spPr>
        <p:txBody>
          <a:bodyPr wrap="square" rtlCol="0">
            <a:spAutoFit/>
          </a:bodyPr>
          <a:lstStyle/>
          <a:p>
            <a:r>
              <a:rPr lang="en-US" sz="1800" b="1" i="0" dirty="0">
                <a:solidFill>
                  <a:srgbClr val="0070C0"/>
                </a:solidFill>
                <a:effectLst/>
                <a:latin typeface="var(--font-din)"/>
              </a:rPr>
              <a:t>Phase-1:</a:t>
            </a:r>
            <a:r>
              <a:rPr lang="en-US" sz="1800" b="0" i="0" dirty="0">
                <a:solidFill>
                  <a:srgbClr val="0070C0"/>
                </a:solidFill>
                <a:effectLst/>
                <a:latin typeface="var(--font-din)"/>
              </a:rPr>
              <a:t> </a:t>
            </a:r>
            <a:r>
              <a:rPr lang="en-US" sz="1800" b="0" i="0" dirty="0">
                <a:effectLst/>
                <a:latin typeface="var(--font-din)"/>
              </a:rPr>
              <a:t>In Phase-1 both Client and Server send hello-packets to each other. In this IP session, cipher suite and protocol version are exchanged for security purpose.</a:t>
            </a:r>
          </a:p>
          <a:p>
            <a:r>
              <a:rPr lang="en-US" sz="1800" b="1" i="0" dirty="0">
                <a:solidFill>
                  <a:srgbClr val="0070C0"/>
                </a:solidFill>
                <a:effectLst/>
                <a:latin typeface="var(--font-din)"/>
              </a:rPr>
              <a:t>Phase-2:</a:t>
            </a:r>
            <a:r>
              <a:rPr lang="en-US" sz="1800" b="0" i="0" dirty="0">
                <a:solidFill>
                  <a:srgbClr val="0070C0"/>
                </a:solidFill>
                <a:effectLst/>
                <a:latin typeface="var(--font-din)"/>
              </a:rPr>
              <a:t> </a:t>
            </a:r>
            <a:r>
              <a:rPr lang="en-US" sz="1800" b="0" i="0" dirty="0">
                <a:effectLst/>
                <a:latin typeface="var(--font-din)"/>
              </a:rPr>
              <a:t>Server send his certificate and Server-key-exchange. Server end the phase-2 by sending Server-hello-end packet.</a:t>
            </a:r>
          </a:p>
          <a:p>
            <a:r>
              <a:rPr lang="en-US" sz="1800" b="1" i="0" dirty="0">
                <a:solidFill>
                  <a:srgbClr val="0070C0"/>
                </a:solidFill>
                <a:effectLst/>
                <a:latin typeface="var(--font-din)"/>
              </a:rPr>
              <a:t>Phase-3: </a:t>
            </a:r>
            <a:r>
              <a:rPr lang="en-US" sz="1800" b="0" i="0" dirty="0">
                <a:effectLst/>
                <a:latin typeface="var(--font-din)"/>
              </a:rPr>
              <a:t>In this phase Client reply to the server by sending his certificate and Client-exchange-key</a:t>
            </a:r>
          </a:p>
          <a:p>
            <a:r>
              <a:rPr lang="en-US" sz="1800" b="1" i="0" dirty="0">
                <a:solidFill>
                  <a:srgbClr val="0070C0"/>
                </a:solidFill>
                <a:effectLst/>
                <a:latin typeface="var(--font-din)"/>
              </a:rPr>
              <a:t>Phase-4:</a:t>
            </a:r>
            <a:r>
              <a:rPr lang="en-US" sz="1800" b="0" i="0" dirty="0">
                <a:solidFill>
                  <a:srgbClr val="0070C0"/>
                </a:solidFill>
                <a:effectLst/>
                <a:latin typeface="var(--font-din)"/>
              </a:rPr>
              <a:t> </a:t>
            </a:r>
            <a:r>
              <a:rPr lang="en-US" sz="1800" b="0" i="0" dirty="0">
                <a:effectLst/>
                <a:latin typeface="var(--font-din)"/>
              </a:rPr>
              <a:t>In Phase-4 Change-cipher suite occurred and after this Handshake Protocol ends.</a:t>
            </a:r>
          </a:p>
          <a:p>
            <a:endParaRPr lang="en-US" sz="1800" b="0" i="0" dirty="0">
              <a:effectLst/>
              <a:latin typeface="var(--font-din)"/>
            </a:endParaRPr>
          </a:p>
          <a:p>
            <a:endParaRPr lang="en-IN" dirty="0"/>
          </a:p>
        </p:txBody>
      </p:sp>
      <p:sp>
        <p:nvSpPr>
          <p:cNvPr id="9" name="TextBox 8">
            <a:extLst>
              <a:ext uri="{FF2B5EF4-FFF2-40B4-BE49-F238E27FC236}">
                <a16:creationId xmlns:a16="http://schemas.microsoft.com/office/drawing/2014/main" id="{B28833C1-C50A-40EC-B18C-72599A9BB05A}"/>
              </a:ext>
            </a:extLst>
          </p:cNvPr>
          <p:cNvSpPr txBox="1"/>
          <p:nvPr/>
        </p:nvSpPr>
        <p:spPr>
          <a:xfrm>
            <a:off x="714375" y="961900"/>
            <a:ext cx="10820400" cy="1292662"/>
          </a:xfrm>
          <a:prstGeom prst="rect">
            <a:avLst/>
          </a:prstGeom>
          <a:noFill/>
        </p:spPr>
        <p:txBody>
          <a:bodyPr wrap="square" rtlCol="0">
            <a:spAutoFit/>
          </a:bodyPr>
          <a:lstStyle/>
          <a:p>
            <a:r>
              <a:rPr lang="en-US" sz="2000" b="0" i="0" dirty="0">
                <a:solidFill>
                  <a:srgbClr val="7030A0"/>
                </a:solidFill>
                <a:effectLst/>
                <a:latin typeface="urw-din"/>
              </a:rPr>
              <a:t>Handshake Protocol is used to establish sessions. This protocol allow client and server to authenticate each other by sending a series of messages to each other. Handshake protocol uses four phases to complete its cycle.</a:t>
            </a:r>
          </a:p>
          <a:p>
            <a:endParaRPr lang="en-IN" dirty="0"/>
          </a:p>
        </p:txBody>
      </p:sp>
    </p:spTree>
    <p:extLst>
      <p:ext uri="{BB962C8B-B14F-4D97-AF65-F5344CB8AC3E}">
        <p14:creationId xmlns:p14="http://schemas.microsoft.com/office/powerpoint/2010/main" val="322224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500"/>
                                        <p:tgtEl>
                                          <p:spTgt spid="7">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barn(inVertical)">
                                      <p:cBhvr>
                                        <p:cTn id="14" dur="500"/>
                                        <p:tgtEl>
                                          <p:spTgt spid="7">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arn(inVertical)">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6FA-A37F-4710-9C63-E38CAD9C45C5}"/>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A006976-C4A9-47FD-953A-A3C6DE88C2FA}"/>
              </a:ext>
            </a:extLst>
          </p:cNvPr>
          <p:cNvSpPr>
            <a:spLocks noGrp="1"/>
          </p:cNvSpPr>
          <p:nvPr>
            <p:ph idx="1"/>
          </p:nvPr>
        </p:nvSpPr>
        <p:spPr>
          <a:xfrm>
            <a:off x="838200" y="856648"/>
            <a:ext cx="10515600" cy="5320315"/>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It has a wide range of applicability, from corporations that wish to select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enforce</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standardized</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scheme</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encrypting</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files</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messages</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 wish to communicate securely with others worldwide over the Internet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It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governmental</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PGP is now on an Internet standards track (RFC 3156).</a:t>
            </a:r>
            <a:r>
              <a:rPr lang="en-US" sz="1800" spc="-335"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The</a:t>
            </a:r>
            <a:r>
              <a:rPr lang="en-US" sz="1800" b="1" i="1" u="sng" spc="-15"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actual</a:t>
            </a:r>
            <a:r>
              <a:rPr lang="en-US" sz="1800" b="1" i="1" u="sng" spc="-5" dirty="0">
                <a:effectLst/>
                <a:latin typeface="Times New Roman" panose="02020603050405020304" pitchFamily="18" charset="0"/>
                <a:ea typeface="Times New Roman" panose="02020603050405020304" pitchFamily="18" charset="0"/>
              </a:rPr>
              <a:t> </a:t>
            </a:r>
            <a:r>
              <a:rPr lang="en-US" sz="1800" b="1" i="1" u="sng" spc="-5" dirty="0">
                <a:latin typeface="Times New Roman" panose="02020603050405020304" pitchFamily="18" charset="0"/>
                <a:ea typeface="Times New Roman" panose="02020603050405020304" pitchFamily="18" charset="0"/>
              </a:rPr>
              <a:t>services</a:t>
            </a:r>
            <a:r>
              <a:rPr lang="en-US" sz="1800" b="1" i="1" u="sng" spc="-20"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of</a:t>
            </a:r>
            <a:r>
              <a:rPr lang="en-US" sz="1800" b="1" i="1" u="sng" spc="-10"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PGP</a:t>
            </a:r>
            <a:r>
              <a:rPr lang="en-US" sz="1800" b="1" i="1" u="sng" spc="-15"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consists</a:t>
            </a:r>
            <a:r>
              <a:rPr lang="en-US" sz="1800" b="1" i="1" u="sng" spc="-5"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of</a:t>
            </a:r>
            <a:r>
              <a:rPr lang="en-US" sz="1800" b="1" i="1" u="sng" spc="-10"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five</a:t>
            </a:r>
            <a:r>
              <a:rPr lang="en-US" sz="1800" b="1" i="1" u="sng" spc="-15" dirty="0">
                <a:effectLst/>
                <a:latin typeface="Times New Roman" panose="02020603050405020304" pitchFamily="18" charset="0"/>
                <a:ea typeface="Times New Roman" panose="02020603050405020304" pitchFamily="18" charset="0"/>
              </a:rPr>
              <a:t> </a:t>
            </a:r>
            <a:r>
              <a:rPr lang="en-US" sz="1800" b="1" i="1" u="sng" dirty="0">
                <a:effectLst/>
                <a:latin typeface="Times New Roman" panose="02020603050405020304" pitchFamily="18" charset="0"/>
                <a:ea typeface="Times New Roman" panose="02020603050405020304" pitchFamily="18" charset="0"/>
              </a:rPr>
              <a:t>operations.</a:t>
            </a:r>
          </a:p>
          <a:p>
            <a:pPr marL="0" indent="0">
              <a:buNone/>
            </a:pPr>
            <a:endParaRPr lang="en-IN" sz="1800" b="1" i="1" u="sng" dirty="0">
              <a:effectLst/>
              <a:latin typeface="Times New Roman" panose="02020603050405020304" pitchFamily="18" charset="0"/>
              <a:ea typeface="Times New Roman" panose="02020603050405020304" pitchFamily="18" charset="0"/>
            </a:endParaRPr>
          </a:p>
          <a:p>
            <a:pPr lvl="1" algn="l">
              <a:spcBef>
                <a:spcPts val="5"/>
              </a:spcBef>
              <a:spcAft>
                <a:spcPts val="0"/>
              </a:spcAft>
              <a:buSzPts val="1400"/>
              <a:buFont typeface="Wingdings" panose="05000000000000000000" pitchFamily="2" charset="2"/>
              <a:buChar char="v"/>
              <a:tabLst>
                <a:tab pos="475615" algn="l"/>
              </a:tabLst>
            </a:pPr>
            <a:r>
              <a:rPr lang="en-US" sz="2000" b="1" dirty="0">
                <a:solidFill>
                  <a:srgbClr val="C00000"/>
                </a:solidFill>
                <a:effectLst/>
                <a:latin typeface="Times New Roman" panose="02020603050405020304" pitchFamily="18" charset="0"/>
                <a:ea typeface="Times New Roman" panose="02020603050405020304" pitchFamily="18" charset="0"/>
              </a:rPr>
              <a:t>Authentication</a:t>
            </a:r>
            <a:endParaRPr lang="en-IN" sz="2000" b="1" dirty="0">
              <a:solidFill>
                <a:srgbClr val="C00000"/>
              </a:solidFill>
              <a:effectLst/>
              <a:latin typeface="Times New Roman" panose="02020603050405020304" pitchFamily="18" charset="0"/>
              <a:ea typeface="Times New Roman" panose="02020603050405020304" pitchFamily="18" charset="0"/>
            </a:endParaRPr>
          </a:p>
          <a:p>
            <a:pPr marL="0" indent="0">
              <a:spcBef>
                <a:spcPts val="50"/>
              </a:spcBef>
              <a:buNone/>
            </a:pPr>
            <a:endParaRPr lang="en-IN" sz="2000" b="1" dirty="0">
              <a:solidFill>
                <a:srgbClr val="C00000"/>
              </a:solidFill>
              <a:effectLst/>
              <a:latin typeface="Times New Roman" panose="02020603050405020304" pitchFamily="18" charset="0"/>
              <a:ea typeface="Times New Roman" panose="02020603050405020304" pitchFamily="18" charset="0"/>
            </a:endParaRPr>
          </a:p>
          <a:p>
            <a:pPr lvl="1" algn="l">
              <a:buSzPts val="1400"/>
              <a:buFont typeface="Wingdings" panose="05000000000000000000" pitchFamily="2" charset="2"/>
              <a:buChar char="v"/>
              <a:tabLst>
                <a:tab pos="475615" algn="l"/>
              </a:tabLst>
            </a:pPr>
            <a:r>
              <a:rPr lang="en-US" sz="2000" b="1" dirty="0">
                <a:solidFill>
                  <a:srgbClr val="C00000"/>
                </a:solidFill>
                <a:effectLst/>
                <a:latin typeface="Times New Roman" panose="02020603050405020304" pitchFamily="18" charset="0"/>
                <a:ea typeface="Times New Roman" panose="02020603050405020304" pitchFamily="18" charset="0"/>
              </a:rPr>
              <a:t>Confidentiality</a:t>
            </a:r>
            <a:endParaRPr lang="en-IN" sz="2000" b="1" dirty="0">
              <a:solidFill>
                <a:srgbClr val="C00000"/>
              </a:solidFill>
              <a:effectLst/>
              <a:latin typeface="Times New Roman" panose="02020603050405020304" pitchFamily="18" charset="0"/>
              <a:ea typeface="Times New Roman" panose="02020603050405020304" pitchFamily="18" charset="0"/>
            </a:endParaRPr>
          </a:p>
          <a:p>
            <a:pPr marL="0" indent="0">
              <a:spcBef>
                <a:spcPts val="10"/>
              </a:spcBef>
              <a:buNone/>
            </a:pPr>
            <a:endParaRPr lang="en-IN" sz="2000" b="1" dirty="0">
              <a:solidFill>
                <a:srgbClr val="C00000"/>
              </a:solidFill>
              <a:effectLst/>
              <a:latin typeface="Times New Roman" panose="02020603050405020304" pitchFamily="18" charset="0"/>
              <a:ea typeface="Times New Roman" panose="02020603050405020304" pitchFamily="18" charset="0"/>
            </a:endParaRPr>
          </a:p>
          <a:p>
            <a:pPr lvl="1" algn="l">
              <a:buSzPts val="1400"/>
              <a:buFont typeface="Wingdings" panose="05000000000000000000" pitchFamily="2" charset="2"/>
              <a:buChar char="v"/>
              <a:tabLst>
                <a:tab pos="475615" algn="l"/>
              </a:tabLst>
            </a:pPr>
            <a:r>
              <a:rPr lang="en-US" sz="2000" b="1" dirty="0">
                <a:solidFill>
                  <a:srgbClr val="C00000"/>
                </a:solidFill>
                <a:effectLst/>
                <a:latin typeface="Times New Roman" panose="02020603050405020304" pitchFamily="18" charset="0"/>
                <a:ea typeface="Times New Roman" panose="02020603050405020304" pitchFamily="18" charset="0"/>
              </a:rPr>
              <a:t>Compression</a:t>
            </a:r>
            <a:endParaRPr lang="en-IN" sz="2000" b="1" dirty="0">
              <a:solidFill>
                <a:srgbClr val="C00000"/>
              </a:solidFill>
              <a:effectLst/>
              <a:latin typeface="Times New Roman" panose="02020603050405020304" pitchFamily="18" charset="0"/>
              <a:ea typeface="Times New Roman" panose="02020603050405020304" pitchFamily="18" charset="0"/>
            </a:endParaRPr>
          </a:p>
          <a:p>
            <a:pPr marL="0" indent="0">
              <a:spcBef>
                <a:spcPts val="50"/>
              </a:spcBef>
              <a:buNone/>
            </a:pPr>
            <a:r>
              <a:rPr lang="en-US" sz="2000" b="1" dirty="0">
                <a:solidFill>
                  <a:srgbClr val="C00000"/>
                </a:solidFill>
                <a:effectLst/>
                <a:latin typeface="Times New Roman" panose="02020603050405020304" pitchFamily="18" charset="0"/>
                <a:ea typeface="Times New Roman" panose="02020603050405020304" pitchFamily="18" charset="0"/>
              </a:rPr>
              <a:t> </a:t>
            </a:r>
            <a:endParaRPr lang="en-IN" sz="2000" b="1" dirty="0">
              <a:solidFill>
                <a:srgbClr val="C00000"/>
              </a:solidFill>
              <a:effectLst/>
              <a:latin typeface="Times New Roman" panose="02020603050405020304" pitchFamily="18" charset="0"/>
              <a:ea typeface="Times New Roman" panose="02020603050405020304" pitchFamily="18" charset="0"/>
            </a:endParaRPr>
          </a:p>
          <a:p>
            <a:pPr lvl="1" algn="l">
              <a:buSzPts val="1400"/>
              <a:buFont typeface="Wingdings" panose="05000000000000000000" pitchFamily="2" charset="2"/>
              <a:buChar char="v"/>
              <a:tabLst>
                <a:tab pos="475615" algn="l"/>
              </a:tabLst>
            </a:pPr>
            <a:r>
              <a:rPr lang="en-US" sz="2000" b="1" dirty="0">
                <a:solidFill>
                  <a:srgbClr val="C00000"/>
                </a:solidFill>
                <a:effectLst/>
                <a:latin typeface="Times New Roman" panose="02020603050405020304" pitchFamily="18" charset="0"/>
                <a:ea typeface="Times New Roman" panose="02020603050405020304" pitchFamily="18" charset="0"/>
              </a:rPr>
              <a:t>E-mail</a:t>
            </a:r>
            <a:r>
              <a:rPr lang="en-US" sz="2000" b="1" spc="-10" dirty="0">
                <a:solidFill>
                  <a:srgbClr val="C00000"/>
                </a:solidFill>
                <a:effectLst/>
                <a:latin typeface="Times New Roman" panose="02020603050405020304" pitchFamily="18" charset="0"/>
                <a:ea typeface="Times New Roman" panose="02020603050405020304" pitchFamily="18" charset="0"/>
              </a:rPr>
              <a:t> </a:t>
            </a:r>
            <a:r>
              <a:rPr lang="en-US" sz="2000" b="1" dirty="0">
                <a:solidFill>
                  <a:srgbClr val="C00000"/>
                </a:solidFill>
                <a:effectLst/>
                <a:latin typeface="Times New Roman" panose="02020603050405020304" pitchFamily="18" charset="0"/>
                <a:ea typeface="Times New Roman" panose="02020603050405020304" pitchFamily="18" charset="0"/>
              </a:rPr>
              <a:t>compatibility</a:t>
            </a:r>
            <a:endParaRPr lang="en-IN" sz="2000" b="1" dirty="0">
              <a:solidFill>
                <a:srgbClr val="C00000"/>
              </a:solidFill>
              <a:effectLst/>
              <a:latin typeface="Times New Roman" panose="02020603050405020304" pitchFamily="18" charset="0"/>
              <a:ea typeface="Times New Roman" panose="02020603050405020304" pitchFamily="18" charset="0"/>
            </a:endParaRPr>
          </a:p>
          <a:p>
            <a:pPr marL="0" indent="0">
              <a:spcBef>
                <a:spcPts val="55"/>
              </a:spcBef>
              <a:buNone/>
            </a:pPr>
            <a:r>
              <a:rPr lang="en-US" sz="2000" b="1" dirty="0">
                <a:solidFill>
                  <a:srgbClr val="C00000"/>
                </a:solidFill>
                <a:effectLst/>
                <a:latin typeface="Times New Roman" panose="02020603050405020304" pitchFamily="18" charset="0"/>
                <a:ea typeface="Times New Roman" panose="02020603050405020304" pitchFamily="18" charset="0"/>
              </a:rPr>
              <a:t> </a:t>
            </a:r>
            <a:endParaRPr lang="en-IN" sz="2000" b="1" dirty="0">
              <a:solidFill>
                <a:srgbClr val="C00000"/>
              </a:solidFill>
              <a:effectLst/>
              <a:latin typeface="Times New Roman" panose="02020603050405020304" pitchFamily="18" charset="0"/>
              <a:ea typeface="Times New Roman" panose="02020603050405020304" pitchFamily="18" charset="0"/>
            </a:endParaRPr>
          </a:p>
          <a:p>
            <a:pPr lvl="1" algn="l">
              <a:buSzPts val="1400"/>
              <a:buFont typeface="Wingdings" panose="05000000000000000000" pitchFamily="2" charset="2"/>
              <a:buChar char="v"/>
              <a:tabLst>
                <a:tab pos="475615" algn="l"/>
              </a:tabLst>
            </a:pPr>
            <a:r>
              <a:rPr lang="en-US" sz="2000" b="1" dirty="0">
                <a:solidFill>
                  <a:srgbClr val="C00000"/>
                </a:solidFill>
                <a:effectLst/>
                <a:latin typeface="Times New Roman" panose="02020603050405020304" pitchFamily="18" charset="0"/>
                <a:ea typeface="Times New Roman" panose="02020603050405020304" pitchFamily="18" charset="0"/>
              </a:rPr>
              <a:t>Segmentation</a:t>
            </a:r>
            <a:endParaRPr lang="en-IN" sz="2000" b="1" dirty="0">
              <a:solidFill>
                <a:srgbClr val="C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2302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7C42-9427-4620-A426-83305F029CB4}"/>
              </a:ext>
            </a:extLst>
          </p:cNvPr>
          <p:cNvSpPr>
            <a:spLocks noGrp="1"/>
          </p:cNvSpPr>
          <p:nvPr>
            <p:ph type="title"/>
          </p:nvPr>
        </p:nvSpPr>
        <p:spPr>
          <a:xfrm>
            <a:off x="3048000" y="365125"/>
            <a:ext cx="6732494" cy="827181"/>
          </a:xfrm>
        </p:spPr>
        <p:txBody>
          <a:bodyPr>
            <a:normAutofit fontScale="90000"/>
          </a:bodyPr>
          <a:lstStyle/>
          <a:p>
            <a:pPr algn="ctr"/>
            <a:r>
              <a:rPr lang="en-IN" b="1" i="0" dirty="0">
                <a:effectLst/>
                <a:latin typeface="urw-din"/>
              </a:rPr>
              <a:t>Change-cipher Spec Protocol</a:t>
            </a:r>
            <a:endParaRPr lang="en-IN" dirty="0"/>
          </a:p>
        </p:txBody>
      </p:sp>
      <p:sp>
        <p:nvSpPr>
          <p:cNvPr id="3" name="Content Placeholder 2">
            <a:extLst>
              <a:ext uri="{FF2B5EF4-FFF2-40B4-BE49-F238E27FC236}">
                <a16:creationId xmlns:a16="http://schemas.microsoft.com/office/drawing/2014/main" id="{564B8EA0-80A7-4662-B05D-CFAAC7714DDA}"/>
              </a:ext>
            </a:extLst>
          </p:cNvPr>
          <p:cNvSpPr>
            <a:spLocks noGrp="1"/>
          </p:cNvSpPr>
          <p:nvPr>
            <p:ph idx="1"/>
          </p:nvPr>
        </p:nvSpPr>
        <p:spPr>
          <a:xfrm>
            <a:off x="838200" y="1192306"/>
            <a:ext cx="10515600" cy="5412680"/>
          </a:xfrm>
        </p:spPr>
        <p:txBody>
          <a:bodyPr numCol="3"/>
          <a:lstStyle/>
          <a:p>
            <a:pPr marL="0" indent="0" algn="just" fontAlgn="base">
              <a:buNone/>
            </a:pPr>
            <a:r>
              <a:rPr lang="en-US" sz="2000" b="0" i="0" dirty="0">
                <a:solidFill>
                  <a:srgbClr val="7030A0"/>
                </a:solidFill>
                <a:effectLst/>
                <a:latin typeface="var(--font-din)"/>
              </a:rPr>
              <a:t>This protocol uses </a:t>
            </a:r>
            <a:r>
              <a:rPr lang="en-US" sz="2000" b="0" i="0" dirty="0">
                <a:solidFill>
                  <a:srgbClr val="C00000"/>
                </a:solidFill>
                <a:effectLst/>
                <a:latin typeface="var(--font-din)"/>
              </a:rPr>
              <a:t>SSL record protocol</a:t>
            </a:r>
            <a:r>
              <a:rPr lang="en-US" sz="2000" b="0" i="0" dirty="0">
                <a:solidFill>
                  <a:srgbClr val="7030A0"/>
                </a:solidFill>
                <a:effectLst/>
                <a:latin typeface="var(--font-din)"/>
              </a:rPr>
              <a:t>. Unless Handshake Protocol is completed, the SSL record Output will be in pending state. After handshake protocol the Pending state is converted into </a:t>
            </a:r>
            <a:r>
              <a:rPr lang="en-US" sz="2000" b="0" i="0" dirty="0">
                <a:solidFill>
                  <a:srgbClr val="C00000"/>
                </a:solidFill>
                <a:effectLst/>
                <a:latin typeface="var(--font-din)"/>
              </a:rPr>
              <a:t>Current state</a:t>
            </a:r>
            <a:r>
              <a:rPr lang="en-US" sz="2000" b="0" i="0" dirty="0">
                <a:solidFill>
                  <a:srgbClr val="7030A0"/>
                </a:solidFill>
                <a:effectLst/>
                <a:latin typeface="var(--font-din)"/>
              </a:rPr>
              <a:t>.</a:t>
            </a:r>
            <a:br>
              <a:rPr lang="en-US" sz="2000" b="0" i="0" dirty="0">
                <a:solidFill>
                  <a:srgbClr val="7030A0"/>
                </a:solidFill>
                <a:effectLst/>
                <a:latin typeface="var(--font-din)"/>
              </a:rPr>
            </a:br>
            <a:r>
              <a:rPr lang="en-US" sz="2000" b="0" i="0" dirty="0">
                <a:solidFill>
                  <a:srgbClr val="7030A0"/>
                </a:solidFill>
                <a:effectLst/>
                <a:latin typeface="var(--font-din)"/>
              </a:rPr>
              <a:t>Change-cipher protocol consists of single message which is 1 byte in length and can have only one value. This protocol purpose is to cause the pending state to be copied into current state.</a:t>
            </a:r>
          </a:p>
          <a:p>
            <a:pPr marL="0" indent="0" algn="just">
              <a:buNone/>
            </a:pPr>
            <a:br>
              <a:rPr lang="en-US" dirty="0"/>
            </a:br>
            <a:endParaRPr lang="en-IN" dirty="0"/>
          </a:p>
        </p:txBody>
      </p:sp>
      <p:pic>
        <p:nvPicPr>
          <p:cNvPr id="5" name="Picture 4">
            <a:extLst>
              <a:ext uri="{FF2B5EF4-FFF2-40B4-BE49-F238E27FC236}">
                <a16:creationId xmlns:a16="http://schemas.microsoft.com/office/drawing/2014/main" id="{016CE97E-546D-4C92-9617-04A53788D922}"/>
              </a:ext>
            </a:extLst>
          </p:cNvPr>
          <p:cNvPicPr>
            <a:picLocks noChangeAspect="1"/>
          </p:cNvPicPr>
          <p:nvPr/>
        </p:nvPicPr>
        <p:blipFill>
          <a:blip r:embed="rId2"/>
          <a:stretch>
            <a:fillRect/>
          </a:stretch>
        </p:blipFill>
        <p:spPr>
          <a:xfrm>
            <a:off x="6169981" y="1625554"/>
            <a:ext cx="3835153" cy="1328969"/>
          </a:xfrm>
          <a:prstGeom prst="rect">
            <a:avLst/>
          </a:prstGeom>
        </p:spPr>
      </p:pic>
    </p:spTree>
    <p:extLst>
      <p:ext uri="{BB962C8B-B14F-4D97-AF65-F5344CB8AC3E}">
        <p14:creationId xmlns:p14="http://schemas.microsoft.com/office/powerpoint/2010/main" val="804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C4FB-28A8-4F1B-B4CA-D4B7E5BC5845}"/>
              </a:ext>
            </a:extLst>
          </p:cNvPr>
          <p:cNvSpPr>
            <a:spLocks noGrp="1"/>
          </p:cNvSpPr>
          <p:nvPr>
            <p:ph type="title"/>
          </p:nvPr>
        </p:nvSpPr>
        <p:spPr>
          <a:xfrm>
            <a:off x="1695634" y="365126"/>
            <a:ext cx="9046347" cy="1002036"/>
          </a:xfrm>
        </p:spPr>
        <p:txBody>
          <a:bodyPr>
            <a:normAutofit fontScale="90000"/>
          </a:bodyPr>
          <a:lstStyle/>
          <a:p>
            <a:pPr algn="ctr"/>
            <a:br>
              <a:rPr lang="en-IN" dirty="0"/>
            </a:br>
            <a:r>
              <a:rPr lang="en-IN" dirty="0"/>
              <a:t>Alert Protocol</a:t>
            </a:r>
          </a:p>
        </p:txBody>
      </p:sp>
      <p:sp>
        <p:nvSpPr>
          <p:cNvPr id="3" name="Content Placeholder 2">
            <a:extLst>
              <a:ext uri="{FF2B5EF4-FFF2-40B4-BE49-F238E27FC236}">
                <a16:creationId xmlns:a16="http://schemas.microsoft.com/office/drawing/2014/main" id="{98CF8943-5833-420B-B2A7-40F1BAA11ADA}"/>
              </a:ext>
            </a:extLst>
          </p:cNvPr>
          <p:cNvSpPr>
            <a:spLocks noGrp="1"/>
          </p:cNvSpPr>
          <p:nvPr>
            <p:ph idx="1"/>
          </p:nvPr>
        </p:nvSpPr>
        <p:spPr>
          <a:xfrm>
            <a:off x="838200" y="1393794"/>
            <a:ext cx="10515600" cy="5237825"/>
          </a:xfrm>
        </p:spPr>
        <p:txBody>
          <a:bodyPr numCol="1">
            <a:normAutofit/>
          </a:bodyPr>
          <a:lstStyle/>
          <a:p>
            <a:pPr marL="0" indent="0">
              <a:buNone/>
            </a:pPr>
            <a:r>
              <a:rPr lang="en-US" sz="2400" b="0" i="0" dirty="0">
                <a:solidFill>
                  <a:srgbClr val="0070C0"/>
                </a:solidFill>
                <a:effectLst/>
                <a:latin typeface="urw-din"/>
              </a:rPr>
              <a:t>This protocol is used to convey SSL-related alerts to the peer entity. Each message in this protocol contain 2 bytes.</a:t>
            </a:r>
          </a:p>
          <a:p>
            <a:pPr marL="0" indent="0">
              <a:buNone/>
            </a:pPr>
            <a:r>
              <a:rPr lang="en-US" sz="2400" b="0" i="0" dirty="0">
                <a:solidFill>
                  <a:srgbClr val="0070C0"/>
                </a:solidFill>
                <a:effectLst/>
                <a:latin typeface="urw-din"/>
              </a:rPr>
              <a:t>Alert protocol represented in two fields: They are </a:t>
            </a:r>
            <a:r>
              <a:rPr lang="en-US" sz="2400" b="0" i="0" dirty="0">
                <a:solidFill>
                  <a:srgbClr val="C00000"/>
                </a:solidFill>
                <a:effectLst/>
                <a:latin typeface="urw-din"/>
              </a:rPr>
              <a:t>Level</a:t>
            </a:r>
            <a:r>
              <a:rPr lang="en-US" sz="2400" b="0" i="0" dirty="0">
                <a:solidFill>
                  <a:srgbClr val="0070C0"/>
                </a:solidFill>
                <a:effectLst/>
                <a:latin typeface="urw-din"/>
              </a:rPr>
              <a:t> </a:t>
            </a:r>
            <a:r>
              <a:rPr lang="en-US" sz="2400" b="0" i="0" dirty="0">
                <a:solidFill>
                  <a:srgbClr val="C00000"/>
                </a:solidFill>
                <a:effectLst/>
                <a:latin typeface="urw-din"/>
              </a:rPr>
              <a:t>&amp;</a:t>
            </a:r>
            <a:r>
              <a:rPr lang="en-US" sz="2400" b="0" i="0" dirty="0">
                <a:solidFill>
                  <a:srgbClr val="0070C0"/>
                </a:solidFill>
                <a:effectLst/>
                <a:latin typeface="urw-din"/>
              </a:rPr>
              <a:t> </a:t>
            </a:r>
            <a:r>
              <a:rPr lang="en-US" sz="2400" b="0" i="0" dirty="0">
                <a:solidFill>
                  <a:srgbClr val="C00000"/>
                </a:solidFill>
                <a:effectLst/>
                <a:latin typeface="urw-din"/>
              </a:rPr>
              <a:t>Alert</a:t>
            </a:r>
            <a:r>
              <a:rPr lang="en-US" sz="2400" b="0" i="0" dirty="0">
                <a:solidFill>
                  <a:srgbClr val="0070C0"/>
                </a:solidFill>
                <a:effectLst/>
                <a:latin typeface="urw-din"/>
              </a:rPr>
              <a:t>.</a:t>
            </a:r>
          </a:p>
          <a:p>
            <a:pPr marL="0" indent="0">
              <a:buNone/>
            </a:pPr>
            <a:endParaRPr lang="en-US" sz="2400" b="0" i="0" dirty="0">
              <a:solidFill>
                <a:srgbClr val="0070C0"/>
              </a:solidFill>
              <a:effectLst/>
              <a:latin typeface="urw-din"/>
            </a:endParaRPr>
          </a:p>
          <a:p>
            <a:pPr marL="0" indent="0">
              <a:buNone/>
            </a:pPr>
            <a:endParaRPr lang="en-US" sz="2400" b="0" i="0" dirty="0">
              <a:solidFill>
                <a:srgbClr val="0070C0"/>
              </a:solidFill>
              <a:effectLst/>
              <a:latin typeface="urw-din"/>
            </a:endParaRPr>
          </a:p>
          <a:p>
            <a:pPr marL="0" indent="0">
              <a:buNone/>
            </a:pPr>
            <a:endParaRPr lang="en-IN" sz="2400" dirty="0">
              <a:solidFill>
                <a:srgbClr val="0070C0"/>
              </a:solidFill>
            </a:endParaRPr>
          </a:p>
          <a:p>
            <a:pPr marL="0" indent="0">
              <a:buNone/>
            </a:pPr>
            <a:endParaRPr lang="en-IN" sz="2400" dirty="0">
              <a:solidFill>
                <a:srgbClr val="0070C0"/>
              </a:solidFill>
            </a:endParaRPr>
          </a:p>
          <a:p>
            <a:pPr marL="0" indent="0">
              <a:buNone/>
            </a:pPr>
            <a:endParaRPr lang="en-IN" sz="2400" dirty="0">
              <a:solidFill>
                <a:srgbClr val="0070C0"/>
              </a:solidFill>
            </a:endParaRPr>
          </a:p>
          <a:p>
            <a:pPr marL="0" indent="0">
              <a:buNone/>
            </a:pPr>
            <a:r>
              <a:rPr lang="en-IN" sz="2400" dirty="0">
                <a:solidFill>
                  <a:srgbClr val="0070C0"/>
                </a:solidFill>
              </a:rPr>
              <a:t>Level represents either </a:t>
            </a:r>
            <a:r>
              <a:rPr lang="en-IN" sz="2400" dirty="0">
                <a:solidFill>
                  <a:srgbClr val="C00000"/>
                </a:solidFill>
              </a:rPr>
              <a:t>warning</a:t>
            </a:r>
            <a:r>
              <a:rPr lang="en-IN" sz="2400" dirty="0">
                <a:solidFill>
                  <a:srgbClr val="0070C0"/>
                </a:solidFill>
              </a:rPr>
              <a:t> or </a:t>
            </a:r>
            <a:r>
              <a:rPr lang="en-IN" sz="2400" dirty="0">
                <a:solidFill>
                  <a:srgbClr val="C00000"/>
                </a:solidFill>
              </a:rPr>
              <a:t>fatal error</a:t>
            </a:r>
            <a:r>
              <a:rPr lang="en-IN" sz="2400" dirty="0">
                <a:solidFill>
                  <a:srgbClr val="0070C0"/>
                </a:solidFill>
              </a:rPr>
              <a:t>.</a:t>
            </a:r>
          </a:p>
          <a:p>
            <a:pPr marL="0" indent="0">
              <a:buNone/>
            </a:pPr>
            <a:r>
              <a:rPr lang="en-IN" sz="2400" dirty="0">
                <a:solidFill>
                  <a:srgbClr val="C00000"/>
                </a:solidFill>
              </a:rPr>
              <a:t>Warning</a:t>
            </a:r>
            <a:r>
              <a:rPr lang="en-IN" sz="2400" dirty="0">
                <a:solidFill>
                  <a:srgbClr val="0070C0"/>
                </a:solidFill>
              </a:rPr>
              <a:t>- no impact on the connection</a:t>
            </a:r>
          </a:p>
          <a:p>
            <a:pPr marL="0" indent="0">
              <a:buNone/>
            </a:pPr>
            <a:r>
              <a:rPr lang="en-IN" sz="2400" dirty="0">
                <a:solidFill>
                  <a:srgbClr val="C00000"/>
                </a:solidFill>
              </a:rPr>
              <a:t>Fatal Error</a:t>
            </a:r>
            <a:r>
              <a:rPr lang="en-IN" sz="2400" dirty="0">
                <a:solidFill>
                  <a:srgbClr val="0070C0"/>
                </a:solidFill>
              </a:rPr>
              <a:t>- The connection between client &amp; server will be disconnected. So the connection must be </a:t>
            </a:r>
            <a:r>
              <a:rPr lang="en-IN" sz="2400" dirty="0" err="1">
                <a:solidFill>
                  <a:srgbClr val="0070C0"/>
                </a:solidFill>
              </a:rPr>
              <a:t>reestablished</a:t>
            </a:r>
            <a:r>
              <a:rPr lang="en-IN" sz="2400" dirty="0">
                <a:solidFill>
                  <a:srgbClr val="0070C0"/>
                </a:solidFill>
              </a:rPr>
              <a:t>.</a:t>
            </a:r>
          </a:p>
        </p:txBody>
      </p:sp>
      <p:pic>
        <p:nvPicPr>
          <p:cNvPr id="5" name="Picture 4">
            <a:extLst>
              <a:ext uri="{FF2B5EF4-FFF2-40B4-BE49-F238E27FC236}">
                <a16:creationId xmlns:a16="http://schemas.microsoft.com/office/drawing/2014/main" id="{A0722D53-00AD-4B6E-8D51-422AE80B6985}"/>
              </a:ext>
            </a:extLst>
          </p:cNvPr>
          <p:cNvPicPr>
            <a:picLocks noChangeAspect="1"/>
          </p:cNvPicPr>
          <p:nvPr/>
        </p:nvPicPr>
        <p:blipFill>
          <a:blip r:embed="rId2"/>
          <a:stretch>
            <a:fillRect/>
          </a:stretch>
        </p:blipFill>
        <p:spPr>
          <a:xfrm>
            <a:off x="1193907" y="3363296"/>
            <a:ext cx="7231001" cy="1019175"/>
          </a:xfrm>
          <a:prstGeom prst="rect">
            <a:avLst/>
          </a:prstGeom>
        </p:spPr>
      </p:pic>
    </p:spTree>
    <p:extLst>
      <p:ext uri="{BB962C8B-B14F-4D97-AF65-F5344CB8AC3E}">
        <p14:creationId xmlns:p14="http://schemas.microsoft.com/office/powerpoint/2010/main" val="970545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0E2B-22B9-4EA0-A3E2-B85460545C45}"/>
              </a:ext>
            </a:extLst>
          </p:cNvPr>
          <p:cNvSpPr>
            <a:spLocks noGrp="1"/>
          </p:cNvSpPr>
          <p:nvPr>
            <p:ph type="title"/>
          </p:nvPr>
        </p:nvSpPr>
        <p:spPr>
          <a:xfrm>
            <a:off x="838200" y="365125"/>
            <a:ext cx="10515600" cy="931015"/>
          </a:xfrm>
        </p:spPr>
        <p:txBody>
          <a:bodyPr/>
          <a:lstStyle/>
          <a:p>
            <a:r>
              <a:rPr lang="en-US" b="0" i="0" dirty="0">
                <a:solidFill>
                  <a:srgbClr val="202124"/>
                </a:solidFill>
                <a:effectLst/>
                <a:latin typeface="arial" panose="020B0604020202020204" pitchFamily="34" charset="0"/>
              </a:rPr>
              <a:t>Transport Layer Security (</a:t>
            </a:r>
            <a:r>
              <a:rPr lang="en-US" b="1" i="0" dirty="0">
                <a:solidFill>
                  <a:srgbClr val="202124"/>
                </a:solidFill>
                <a:effectLst/>
                <a:latin typeface="arial" panose="020B0604020202020204" pitchFamily="34" charset="0"/>
              </a:rPr>
              <a:t>TLS</a:t>
            </a:r>
            <a:r>
              <a:rPr lang="en-US" b="0" i="0" dirty="0">
                <a:solidFill>
                  <a:srgbClr val="202124"/>
                </a:solidFill>
                <a:effectLst/>
                <a:latin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E1987975-2AA2-4430-9B17-F337FA79D922}"/>
              </a:ext>
            </a:extLst>
          </p:cNvPr>
          <p:cNvSpPr>
            <a:spLocks noGrp="1"/>
          </p:cNvSpPr>
          <p:nvPr>
            <p:ph idx="1"/>
          </p:nvPr>
        </p:nvSpPr>
        <p:spPr>
          <a:xfrm>
            <a:off x="838200" y="1562470"/>
            <a:ext cx="10515600" cy="4696287"/>
          </a:xfrm>
        </p:spPr>
        <p:txBody>
          <a:bodyPr numCol="2">
            <a:normAutofit/>
          </a:bodyPr>
          <a:lstStyle/>
          <a:p>
            <a:pPr marL="0" indent="0">
              <a:buNone/>
            </a:pPr>
            <a:r>
              <a:rPr lang="en-US" sz="2000" b="0" i="0" dirty="0">
                <a:solidFill>
                  <a:srgbClr val="7030A0"/>
                </a:solidFill>
                <a:effectLst/>
                <a:latin typeface="arial" panose="020B0604020202020204" pitchFamily="34" charset="0"/>
              </a:rPr>
              <a:t>Transport Layer Security (</a:t>
            </a:r>
            <a:r>
              <a:rPr lang="en-US" sz="2000" b="1" i="0" dirty="0">
                <a:solidFill>
                  <a:srgbClr val="7030A0"/>
                </a:solidFill>
                <a:effectLst/>
                <a:latin typeface="arial" panose="020B0604020202020204" pitchFamily="34" charset="0"/>
              </a:rPr>
              <a:t>TLS</a:t>
            </a:r>
            <a:r>
              <a:rPr lang="en-US" sz="2000" b="0" i="0" dirty="0">
                <a:solidFill>
                  <a:srgbClr val="7030A0"/>
                </a:solidFill>
                <a:effectLst/>
                <a:latin typeface="arial" panose="020B0604020202020204" pitchFamily="34" charset="0"/>
              </a:rPr>
              <a:t>) is the successor </a:t>
            </a:r>
            <a:r>
              <a:rPr lang="en-US" sz="2000" b="1" i="0" dirty="0">
                <a:solidFill>
                  <a:srgbClr val="7030A0"/>
                </a:solidFill>
                <a:effectLst/>
                <a:latin typeface="arial" panose="020B0604020202020204" pitchFamily="34" charset="0"/>
              </a:rPr>
              <a:t>protocol</a:t>
            </a:r>
            <a:r>
              <a:rPr lang="en-US" sz="2000" b="0" i="0" dirty="0">
                <a:solidFill>
                  <a:srgbClr val="7030A0"/>
                </a:solidFill>
                <a:effectLst/>
                <a:latin typeface="arial" panose="020B0604020202020204" pitchFamily="34" charset="0"/>
              </a:rPr>
              <a:t> to </a:t>
            </a:r>
            <a:r>
              <a:rPr lang="en-US" sz="2000" b="1" i="0" dirty="0">
                <a:solidFill>
                  <a:srgbClr val="7030A0"/>
                </a:solidFill>
                <a:effectLst/>
                <a:latin typeface="arial" panose="020B0604020202020204" pitchFamily="34" charset="0"/>
              </a:rPr>
              <a:t>SSL</a:t>
            </a:r>
            <a:r>
              <a:rPr lang="en-US" sz="2000" b="0" i="0" dirty="0">
                <a:solidFill>
                  <a:srgbClr val="7030A0"/>
                </a:solidFill>
                <a:effectLst/>
                <a:latin typeface="arial" panose="020B0604020202020204" pitchFamily="34" charset="0"/>
              </a:rPr>
              <a:t>. </a:t>
            </a:r>
            <a:r>
              <a:rPr lang="en-US" sz="2000" b="1" i="0" dirty="0">
                <a:solidFill>
                  <a:srgbClr val="7030A0"/>
                </a:solidFill>
                <a:effectLst/>
                <a:latin typeface="arial" panose="020B0604020202020204" pitchFamily="34" charset="0"/>
              </a:rPr>
              <a:t>TLS</a:t>
            </a:r>
            <a:r>
              <a:rPr lang="en-US" sz="2000" b="0" i="0" dirty="0">
                <a:solidFill>
                  <a:srgbClr val="7030A0"/>
                </a:solidFill>
                <a:effectLst/>
                <a:latin typeface="arial" panose="020B0604020202020204" pitchFamily="34" charset="0"/>
              </a:rPr>
              <a:t> is an improved version of </a:t>
            </a:r>
            <a:r>
              <a:rPr lang="en-US" sz="2000" b="1" i="0" dirty="0">
                <a:solidFill>
                  <a:srgbClr val="7030A0"/>
                </a:solidFill>
                <a:effectLst/>
                <a:latin typeface="arial" panose="020B0604020202020204" pitchFamily="34" charset="0"/>
              </a:rPr>
              <a:t>SSL</a:t>
            </a:r>
            <a:r>
              <a:rPr lang="en-US" sz="2000" b="0" i="0" dirty="0">
                <a:solidFill>
                  <a:srgbClr val="7030A0"/>
                </a:solidFill>
                <a:effectLst/>
                <a:latin typeface="arial" panose="020B0604020202020204" pitchFamily="34" charset="0"/>
              </a:rPr>
              <a:t>. It works in much the same way as the </a:t>
            </a:r>
            <a:r>
              <a:rPr lang="en-US" sz="2000" b="1" i="0" dirty="0">
                <a:solidFill>
                  <a:srgbClr val="7030A0"/>
                </a:solidFill>
                <a:effectLst/>
                <a:latin typeface="arial" panose="020B0604020202020204" pitchFamily="34" charset="0"/>
              </a:rPr>
              <a:t>SSL</a:t>
            </a:r>
            <a:r>
              <a:rPr lang="en-US" sz="2000" b="0" i="0" dirty="0">
                <a:solidFill>
                  <a:srgbClr val="7030A0"/>
                </a:solidFill>
                <a:effectLst/>
                <a:latin typeface="arial" panose="020B0604020202020204" pitchFamily="34" charset="0"/>
              </a:rPr>
              <a:t>, using encryption to protect the transfer of data and information. The two terms are often used interchangeably in the industry although </a:t>
            </a:r>
            <a:r>
              <a:rPr lang="en-US" sz="2000" b="1" i="0" dirty="0">
                <a:solidFill>
                  <a:srgbClr val="7030A0"/>
                </a:solidFill>
                <a:effectLst/>
                <a:latin typeface="arial" panose="020B0604020202020204" pitchFamily="34" charset="0"/>
              </a:rPr>
              <a:t>SSL</a:t>
            </a:r>
            <a:r>
              <a:rPr lang="en-US" sz="2000" b="0" i="0" dirty="0">
                <a:solidFill>
                  <a:srgbClr val="7030A0"/>
                </a:solidFill>
                <a:effectLst/>
                <a:latin typeface="arial" panose="020B0604020202020204" pitchFamily="34" charset="0"/>
              </a:rPr>
              <a:t> is still widely used.</a:t>
            </a:r>
            <a:endParaRPr lang="en-IN" sz="2000" dirty="0">
              <a:solidFill>
                <a:srgbClr val="7030A0"/>
              </a:solidFill>
            </a:endParaRPr>
          </a:p>
        </p:txBody>
      </p:sp>
    </p:spTree>
    <p:extLst>
      <p:ext uri="{BB962C8B-B14F-4D97-AF65-F5344CB8AC3E}">
        <p14:creationId xmlns:p14="http://schemas.microsoft.com/office/powerpoint/2010/main" val="384052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F64E-B115-4639-A8BB-F52636E43B81}"/>
              </a:ext>
            </a:extLst>
          </p:cNvPr>
          <p:cNvSpPr>
            <a:spLocks noGrp="1"/>
          </p:cNvSpPr>
          <p:nvPr>
            <p:ph type="title"/>
          </p:nvPr>
        </p:nvSpPr>
        <p:spPr>
          <a:xfrm>
            <a:off x="838200" y="365126"/>
            <a:ext cx="10515600" cy="751406"/>
          </a:xfrm>
        </p:spPr>
        <p:txBody>
          <a:bodyPr>
            <a:normAutofit fontScale="90000"/>
          </a:bodyPr>
          <a:lstStyle/>
          <a:p>
            <a:pPr algn="ctr"/>
            <a:br>
              <a:rPr lang="en-US" sz="1800" b="1" dirty="0">
                <a:solidFill>
                  <a:srgbClr val="333333"/>
                </a:solidFill>
                <a:effectLst/>
                <a:latin typeface="Times New Roman" panose="02020603050405020304" pitchFamily="18" charset="0"/>
                <a:ea typeface="Times New Roman" panose="02020603050405020304" pitchFamily="18" charset="0"/>
              </a:rPr>
            </a:br>
            <a:br>
              <a:rPr lang="en-US" sz="3600" b="1" dirty="0">
                <a:solidFill>
                  <a:srgbClr val="333333"/>
                </a:solidFill>
                <a:effectLst/>
                <a:latin typeface="Times New Roman" panose="02020603050405020304" pitchFamily="18" charset="0"/>
                <a:ea typeface="Times New Roman" panose="02020603050405020304" pitchFamily="18" charset="0"/>
              </a:rPr>
            </a:br>
            <a:r>
              <a:rPr lang="en-US" sz="3600" b="1" dirty="0">
                <a:solidFill>
                  <a:srgbClr val="333333"/>
                </a:solidFill>
                <a:effectLst/>
                <a:latin typeface="Times New Roman" panose="02020603050405020304" pitchFamily="18" charset="0"/>
                <a:ea typeface="Times New Roman" panose="02020603050405020304" pitchFamily="18" charset="0"/>
              </a:rPr>
              <a:t>What</a:t>
            </a:r>
            <a:r>
              <a:rPr lang="en-US" sz="3600" b="1" spc="-30" dirty="0">
                <a:solidFill>
                  <a:srgbClr val="333333"/>
                </a:solidFill>
                <a:effectLst/>
                <a:latin typeface="Times New Roman" panose="02020603050405020304" pitchFamily="18" charset="0"/>
                <a:ea typeface="Times New Roman" panose="02020603050405020304" pitchFamily="18" charset="0"/>
              </a:rPr>
              <a:t> </a:t>
            </a:r>
            <a:r>
              <a:rPr lang="en-US" sz="3600" b="1" dirty="0">
                <a:solidFill>
                  <a:srgbClr val="333333"/>
                </a:solidFill>
                <a:effectLst/>
                <a:latin typeface="Times New Roman" panose="02020603050405020304" pitchFamily="18" charset="0"/>
                <a:ea typeface="Times New Roman" panose="02020603050405020304" pitchFamily="18" charset="0"/>
              </a:rPr>
              <a:t>is</a:t>
            </a:r>
            <a:r>
              <a:rPr lang="en-US" sz="3600" b="1" spc="-10" dirty="0">
                <a:solidFill>
                  <a:srgbClr val="333333"/>
                </a:solidFill>
                <a:effectLst/>
                <a:latin typeface="Times New Roman" panose="02020603050405020304" pitchFamily="18" charset="0"/>
                <a:ea typeface="Times New Roman" panose="02020603050405020304" pitchFamily="18" charset="0"/>
              </a:rPr>
              <a:t> </a:t>
            </a:r>
            <a:r>
              <a:rPr lang="en-US" sz="3600" b="1" dirty="0">
                <a:solidFill>
                  <a:srgbClr val="333333"/>
                </a:solidFill>
                <a:effectLst/>
                <a:latin typeface="Times New Roman" panose="02020603050405020304" pitchFamily="18" charset="0"/>
                <a:ea typeface="Times New Roman" panose="02020603050405020304" pitchFamily="18" charset="0"/>
              </a:rPr>
              <a:t>client</a:t>
            </a:r>
            <a:r>
              <a:rPr lang="en-US" sz="3600" b="1" spc="-20" dirty="0">
                <a:solidFill>
                  <a:srgbClr val="333333"/>
                </a:solidFill>
                <a:effectLst/>
                <a:latin typeface="Times New Roman" panose="02020603050405020304" pitchFamily="18" charset="0"/>
                <a:ea typeface="Times New Roman" panose="02020603050405020304" pitchFamily="18" charset="0"/>
              </a:rPr>
              <a:t> </a:t>
            </a:r>
            <a:r>
              <a:rPr lang="en-US" sz="3600" b="1" dirty="0">
                <a:solidFill>
                  <a:srgbClr val="333333"/>
                </a:solidFill>
                <a:effectLst/>
                <a:latin typeface="Times New Roman" panose="02020603050405020304" pitchFamily="18" charset="0"/>
                <a:ea typeface="Times New Roman" panose="02020603050405020304" pitchFamily="18" charset="0"/>
              </a:rPr>
              <a:t>authentication?</a:t>
            </a:r>
            <a:br>
              <a:rPr lang="en-IN" sz="3600" dirty="0">
                <a:effectLst/>
                <a:latin typeface="Times New Roman" panose="02020603050405020304" pitchFamily="18" charset="0"/>
                <a:ea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0ED1A07D-4E53-45F6-8FE0-7EF657C4E6DA}"/>
              </a:ext>
            </a:extLst>
          </p:cNvPr>
          <p:cNvSpPr>
            <a:spLocks noGrp="1"/>
          </p:cNvSpPr>
          <p:nvPr>
            <p:ph idx="1"/>
          </p:nvPr>
        </p:nvSpPr>
        <p:spPr>
          <a:xfrm>
            <a:off x="452387" y="1116532"/>
            <a:ext cx="10901413" cy="5650028"/>
          </a:xfrm>
        </p:spPr>
        <p:txBody>
          <a:bodyPr>
            <a:normAutofit lnSpcReduction="10000"/>
          </a:bodyPr>
          <a:lstStyle/>
          <a:p>
            <a:pPr marL="0" indent="0">
              <a:buNone/>
            </a:pPr>
            <a:r>
              <a:rPr lang="en-US" sz="1800" dirty="0">
                <a:solidFill>
                  <a:srgbClr val="474747"/>
                </a:solidFill>
                <a:effectLst/>
                <a:latin typeface="Times New Roman" panose="02020603050405020304" pitchFamily="18" charset="0"/>
                <a:ea typeface="Times New Roman" panose="02020603050405020304" pitchFamily="18" charset="0"/>
              </a:rPr>
              <a:t>Client Authentication is the process by which users </a:t>
            </a:r>
            <a:r>
              <a:rPr lang="en-US" sz="1800" b="1" dirty="0">
                <a:effectLst/>
                <a:latin typeface="Times New Roman" panose="02020603050405020304" pitchFamily="18" charset="0"/>
                <a:ea typeface="Times New Roman" panose="02020603050405020304" pitchFamily="18" charset="0"/>
              </a:rPr>
              <a:t>securely access a server or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remote computer by exchanging a Digital Certificate</a:t>
            </a:r>
            <a:r>
              <a:rPr lang="en-US" sz="1800" dirty="0">
                <a:solidFill>
                  <a:srgbClr val="474747"/>
                </a:solidFill>
                <a:effectLst/>
                <a:latin typeface="Times New Roman" panose="02020603050405020304" pitchFamily="18" charset="0"/>
                <a:ea typeface="Times New Roman" panose="02020603050405020304" pitchFamily="18" charset="0"/>
              </a:rPr>
              <a:t>. The Digital Certificate is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in part seen as your 'Digital ID' and is used to cryptographically bind a customer,</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employee, or partner's identity to a unique Digital Certificate (typically including</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name,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company</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name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location</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of</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Digital</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Certificate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owner).</a:t>
            </a:r>
            <a:r>
              <a:rPr lang="en-US" sz="1800" spc="35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33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Digital Certificate can then be mapped to a user account and used to provide access</a:t>
            </a:r>
            <a:r>
              <a:rPr lang="en-US" sz="1800" spc="-33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control</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to network resources,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web</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services</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websites.</a:t>
            </a:r>
          </a:p>
          <a:p>
            <a:pPr marL="0" indent="0">
              <a:buNone/>
            </a:pP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Digital</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Certificates used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for</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client</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and device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authentication</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may look</a:t>
            </a:r>
            <a:r>
              <a:rPr lang="en-US" sz="1800" spc="35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33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same as any other Digital Certificate that you may already be using within your</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organization, such</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certificates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for</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securing</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web</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services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(SSL)</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or</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email/document signatures (digital signatures), but Digital Certificates are likely to</a:t>
            </a:r>
            <a:r>
              <a:rPr lang="en-US" sz="1800" spc="-33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have</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few</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different</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properties</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depending</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on</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use.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474747"/>
                </a:solidFill>
                <a:effectLst/>
                <a:latin typeface="Times New Roman" panose="02020603050405020304" pitchFamily="18" charset="0"/>
                <a:ea typeface="Times New Roman" panose="02020603050405020304" pitchFamily="18" charset="0"/>
              </a:rPr>
              <a:t>Client</a:t>
            </a:r>
            <a:r>
              <a:rPr lang="en-US" sz="1800" spc="6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authentication</a:t>
            </a:r>
            <a:r>
              <a:rPr lang="en-US" sz="1800" spc="5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can</a:t>
            </a:r>
            <a:r>
              <a:rPr lang="en-US" sz="1800" spc="5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be</a:t>
            </a:r>
            <a:r>
              <a:rPr lang="en-US" sz="1800" spc="4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used</a:t>
            </a:r>
            <a:r>
              <a:rPr lang="en-US" sz="1800" spc="7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to</a:t>
            </a:r>
            <a:r>
              <a:rPr lang="en-US" sz="1800" spc="5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prevent</a:t>
            </a:r>
            <a:r>
              <a:rPr lang="en-US" sz="1800" spc="5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unauthorized</a:t>
            </a:r>
            <a:r>
              <a:rPr lang="en-US" sz="1800" spc="5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access,</a:t>
            </a:r>
            <a:r>
              <a:rPr lang="en-US" sz="1800" spc="6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or</a:t>
            </a:r>
            <a:r>
              <a:rPr lang="en-US" sz="1800" spc="4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simply</a:t>
            </a:r>
            <a:r>
              <a:rPr lang="en-US" sz="1800" spc="4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to</a:t>
            </a:r>
            <a:r>
              <a:rPr lang="en-US" sz="1800" spc="6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add</a:t>
            </a:r>
            <a:r>
              <a:rPr lang="en-US" sz="1800" spc="-34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 second layer of security to your current username and password combination.</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Client</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authentication</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access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control</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also</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enables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organizations</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to</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meet</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regulatory and privacy compliancy, as well as fulfil internal security policies using</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PKI-based two-factor authentication – 'something you have' (a GlobalSign Digital</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Certificate)</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'something you</a:t>
            </a:r>
            <a:r>
              <a:rPr lang="en-US" sz="1800" spc="-1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know'</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internally</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managed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password.</a:t>
            </a:r>
          </a:p>
          <a:p>
            <a:pPr marL="292100" algn="just"/>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benefits</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client</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authentication</a:t>
            </a: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92100" marR="414655" algn="just">
              <a:lnSpc>
                <a:spcPct val="100000"/>
              </a:lnSpc>
              <a:spcAft>
                <a:spcPts val="0"/>
              </a:spcAft>
            </a:pPr>
            <a:r>
              <a:rPr lang="en-US" sz="1800" dirty="0">
                <a:solidFill>
                  <a:srgbClr val="474747"/>
                </a:solidFill>
                <a:effectLst/>
                <a:latin typeface="Times New Roman" panose="02020603050405020304" pitchFamily="18" charset="0"/>
                <a:ea typeface="Times New Roman" panose="02020603050405020304" pitchFamily="18" charset="0"/>
              </a:rPr>
              <a:t>Client authentication has multiple benefits as an authentication method especially</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when</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compared</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to</a:t>
            </a:r>
            <a:r>
              <a:rPr lang="en-US" sz="1800" spc="-10"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the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basic</a:t>
            </a:r>
            <a:r>
              <a:rPr lang="en-US" sz="1800" spc="-1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username</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and password</a:t>
            </a:r>
            <a:r>
              <a:rPr lang="en-US" sz="1800" spc="-5" dirty="0">
                <a:solidFill>
                  <a:srgbClr val="474747"/>
                </a:solidFill>
                <a:effectLst/>
                <a:latin typeface="Times New Roman" panose="02020603050405020304" pitchFamily="18" charset="0"/>
                <a:ea typeface="Times New Roman" panose="02020603050405020304" pitchFamily="18" charset="0"/>
              </a:rPr>
              <a:t> </a:t>
            </a:r>
            <a:r>
              <a:rPr lang="en-US" sz="1800" dirty="0">
                <a:solidFill>
                  <a:srgbClr val="474747"/>
                </a:solidFill>
                <a:effectLst/>
                <a:latin typeface="Times New Roman" panose="02020603050405020304" pitchFamily="18" charset="0"/>
                <a:ea typeface="Times New Roman" panose="02020603050405020304" pitchFamily="18" charset="0"/>
              </a:rPr>
              <a:t>method:</a:t>
            </a: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l">
              <a:spcBef>
                <a:spcPts val="5"/>
              </a:spcBef>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You</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decide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whether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not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required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enter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username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password</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415925" lvl="0" indent="-342900" algn="l">
              <a:spcBef>
                <a:spcPts val="450"/>
              </a:spcBef>
              <a:spcAft>
                <a:spcPts val="0"/>
              </a:spcAft>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Encrypts</a:t>
            </a:r>
            <a:r>
              <a:rPr lang="en-US" sz="1800" spc="3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transactions</a:t>
            </a:r>
            <a:r>
              <a:rPr lang="en-US" sz="1800" spc="3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over</a:t>
            </a:r>
            <a:r>
              <a:rPr lang="en-US" sz="1800" spc="30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30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network,</a:t>
            </a:r>
            <a:r>
              <a:rPr lang="en-US" sz="1800" spc="2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identifies</a:t>
            </a:r>
            <a:r>
              <a:rPr lang="en-US" sz="1800" spc="2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30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server</a:t>
            </a:r>
            <a:r>
              <a:rPr lang="en-US" sz="1800" spc="30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2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validates</a:t>
            </a:r>
            <a:r>
              <a:rPr lang="en-US" sz="1800" spc="3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any </a:t>
            </a:r>
            <a:r>
              <a:rPr lang="en-US" sz="18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messages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sent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1800" dirty="0">
              <a:solidFill>
                <a:srgbClr val="474747"/>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8004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99C6-1F0E-480B-A7BB-A4C8C8F01F93}"/>
              </a:ext>
            </a:extLst>
          </p:cNvPr>
          <p:cNvSpPr>
            <a:spLocks noGrp="1"/>
          </p:cNvSpPr>
          <p:nvPr>
            <p:ph type="title"/>
          </p:nvPr>
        </p:nvSpPr>
        <p:spPr>
          <a:xfrm>
            <a:off x="838200" y="365125"/>
            <a:ext cx="10515600" cy="41452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9FD164A-21CD-4198-8E38-71770653EF02}"/>
              </a:ext>
            </a:extLst>
          </p:cNvPr>
          <p:cNvSpPr>
            <a:spLocks noGrp="1"/>
          </p:cNvSpPr>
          <p:nvPr>
            <p:ph idx="1"/>
          </p:nvPr>
        </p:nvSpPr>
        <p:spPr>
          <a:xfrm>
            <a:off x="279133" y="962526"/>
            <a:ext cx="11454063" cy="5214437"/>
          </a:xfrm>
        </p:spPr>
        <p:txBody>
          <a:bodyPr/>
          <a:lstStyle/>
          <a:p>
            <a:pPr marL="342900" marR="419100" lvl="0" indent="-342900" algn="l">
              <a:lnSpc>
                <a:spcPct val="100000"/>
              </a:lnSpc>
              <a:spcBef>
                <a:spcPts val="440"/>
              </a:spcBef>
              <a:spcAft>
                <a:spcPts val="0"/>
              </a:spcAft>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Validates</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user</a:t>
            </a:r>
            <a:r>
              <a:rPr lang="en-US" sz="1800" spc="2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identity</a:t>
            </a:r>
            <a:r>
              <a:rPr lang="en-US" sz="1800" spc="2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using</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2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trusted</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party</a:t>
            </a:r>
            <a:r>
              <a:rPr lang="en-US" sz="1800" spc="2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Certificate</a:t>
            </a:r>
            <a:r>
              <a:rPr lang="en-US" sz="1800" spc="2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Authority)</a:t>
            </a:r>
            <a:r>
              <a:rPr lang="en-US" sz="1800" spc="2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allows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centralized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management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certificates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which</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enables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easy</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revocation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l">
              <a:spcBef>
                <a:spcPts val="420"/>
              </a:spcBef>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It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unique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device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installed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cannot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ported</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other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devices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417830" lvl="0" indent="-342900" algn="l">
              <a:spcBef>
                <a:spcPts val="455"/>
              </a:spcBef>
              <a:spcAft>
                <a:spcPts val="0"/>
              </a:spcAft>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Restrict</a:t>
            </a:r>
            <a:r>
              <a:rPr lang="en-US" sz="1800" spc="1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access</a:t>
            </a:r>
            <a:r>
              <a:rPr lang="en-US" sz="1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by</a:t>
            </a:r>
            <a:r>
              <a:rPr lang="en-US" sz="1800" spc="1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user,</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group,</a:t>
            </a:r>
            <a:r>
              <a:rPr lang="en-US" sz="1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roles,</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device</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based</a:t>
            </a:r>
            <a:r>
              <a:rPr lang="en-US" sz="1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1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Active</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Directory</a:t>
            </a:r>
            <a:r>
              <a:rPr lang="en-US" sz="1800" spc="1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(using</a:t>
            </a:r>
            <a:r>
              <a:rPr lang="en-US" sz="18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GlobalSign's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Auto Enrolment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Gateway</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(AEG)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solution)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l">
              <a:spcBef>
                <a:spcPts val="455"/>
              </a:spcBef>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Serves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more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purposes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authentication</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such</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integrity</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confidentiality</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416560" lvl="0" indent="-342900" algn="l">
              <a:spcBef>
                <a:spcPts val="440"/>
              </a:spcBef>
              <a:spcAft>
                <a:spcPts val="0"/>
              </a:spcAft>
              <a:buSzPts val="1000"/>
              <a:buFont typeface="Symbol" panose="05050102010706020507" pitchFamily="18" charset="2"/>
              <a:buChar char=""/>
              <a:tabLst>
                <a:tab pos="291465" algn="l"/>
                <a:tab pos="2921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Prevents</a:t>
            </a:r>
            <a:r>
              <a:rPr lang="en-US" sz="18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malicious</a:t>
            </a:r>
            <a:r>
              <a:rPr lang="en-US" sz="18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attacks/problems,</a:t>
            </a:r>
            <a:r>
              <a:rPr lang="en-US" sz="18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including</a:t>
            </a:r>
            <a:r>
              <a:rPr lang="en-US" sz="18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but</a:t>
            </a:r>
            <a:r>
              <a:rPr lang="en-US" sz="18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not</a:t>
            </a:r>
            <a:r>
              <a:rPr lang="en-US" sz="18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limited</a:t>
            </a:r>
            <a:r>
              <a:rPr lang="en-US" sz="1800" spc="24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2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phishing,</a:t>
            </a:r>
            <a:r>
              <a:rPr lang="en-US" sz="18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keystroke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logging and man-in-the-middle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(MITM)</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attacks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dirty="0"/>
          </a:p>
        </p:txBody>
      </p:sp>
    </p:spTree>
    <p:extLst>
      <p:ext uri="{BB962C8B-B14F-4D97-AF65-F5344CB8AC3E}">
        <p14:creationId xmlns:p14="http://schemas.microsoft.com/office/powerpoint/2010/main" val="13454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AED6-69BC-4BD2-89E9-C6AF1B0E4251}"/>
              </a:ext>
            </a:extLst>
          </p:cNvPr>
          <p:cNvSpPr>
            <a:spLocks noGrp="1"/>
          </p:cNvSpPr>
          <p:nvPr>
            <p:ph type="title"/>
          </p:nvPr>
        </p:nvSpPr>
        <p:spPr>
          <a:xfrm>
            <a:off x="838200" y="365126"/>
            <a:ext cx="10515600" cy="722530"/>
          </a:xfrm>
        </p:spPr>
        <p:txBody>
          <a:bodyPr/>
          <a:lstStyle/>
          <a:p>
            <a:pPr algn="ctr"/>
            <a:r>
              <a:rPr lang="en-IN" dirty="0">
                <a:solidFill>
                  <a:srgbClr val="002060"/>
                </a:solidFill>
              </a:rPr>
              <a:t>Exportability</a:t>
            </a:r>
          </a:p>
        </p:txBody>
      </p:sp>
      <p:sp>
        <p:nvSpPr>
          <p:cNvPr id="3" name="Content Placeholder 2">
            <a:extLst>
              <a:ext uri="{FF2B5EF4-FFF2-40B4-BE49-F238E27FC236}">
                <a16:creationId xmlns:a16="http://schemas.microsoft.com/office/drawing/2014/main" id="{861292F6-28EA-4D4C-84B8-6C758A6FDA6F}"/>
              </a:ext>
            </a:extLst>
          </p:cNvPr>
          <p:cNvSpPr>
            <a:spLocks noGrp="1"/>
          </p:cNvSpPr>
          <p:nvPr>
            <p:ph idx="1"/>
          </p:nvPr>
        </p:nvSpPr>
        <p:spPr>
          <a:xfrm>
            <a:off x="838200" y="1087656"/>
            <a:ext cx="10515600" cy="5405218"/>
          </a:xfrm>
        </p:spPr>
        <p:txBody>
          <a:bodyPr>
            <a:normAutofit fontScale="92500" lnSpcReduction="10000"/>
          </a:bodyPr>
          <a:lstStyle/>
          <a:p>
            <a:pPr marL="0" indent="0">
              <a:buNone/>
            </a:pPr>
            <a:r>
              <a:rPr lang="en-IN" dirty="0"/>
              <a:t>This refers to the exportability of SSL protocols. They are related to government regulations regarding restrictions of export of cryptographic algorithms.</a:t>
            </a:r>
          </a:p>
          <a:p>
            <a:pPr>
              <a:buFont typeface="Wingdings" panose="05000000000000000000" pitchFamily="2" charset="2"/>
              <a:buChar char="v"/>
            </a:pPr>
            <a:r>
              <a:rPr lang="en-US" dirty="0"/>
              <a:t>It is illegal to use strong crypto for nondomestic transfer of data or export data.</a:t>
            </a:r>
            <a:endParaRPr lang="en-IN" dirty="0"/>
          </a:p>
          <a:p>
            <a:pPr>
              <a:buFont typeface="Wingdings" panose="05000000000000000000" pitchFamily="2" charset="2"/>
              <a:buChar char="v"/>
            </a:pPr>
            <a:r>
              <a:rPr lang="en-US" dirty="0"/>
              <a:t>In SSLv2 ,only 40 secret bits out of 128bits are allowed in symmetric keys. </a:t>
            </a:r>
            <a:endParaRPr lang="en-IN" dirty="0"/>
          </a:p>
          <a:p>
            <a:pPr>
              <a:buFont typeface="Wingdings" panose="05000000000000000000" pitchFamily="2" charset="2"/>
              <a:buChar char="v"/>
            </a:pPr>
            <a:r>
              <a:rPr lang="en-IN" dirty="0"/>
              <a:t>And 512-bits RSA keys.</a:t>
            </a:r>
          </a:p>
          <a:p>
            <a:pPr>
              <a:buFont typeface="Wingdings" panose="05000000000000000000" pitchFamily="2" charset="2"/>
              <a:buChar char="v"/>
            </a:pPr>
            <a:r>
              <a:rPr lang="en-US" dirty="0"/>
              <a:t>In SSLv3, Integrity keys computed the same way with only 40 secret bits out of 128bits are allowed in symmetric keys.</a:t>
            </a:r>
            <a:endParaRPr lang="en-IN" dirty="0"/>
          </a:p>
          <a:p>
            <a:pPr>
              <a:buFont typeface="Wingdings" panose="05000000000000000000" pitchFamily="2" charset="2"/>
              <a:buChar char="v"/>
            </a:pPr>
            <a:r>
              <a:rPr lang="en-IN" dirty="0"/>
              <a:t>IV –initialisation vector is non-secret.</a:t>
            </a:r>
          </a:p>
          <a:p>
            <a:pPr>
              <a:buFont typeface="Wingdings" panose="05000000000000000000" pitchFamily="2" charset="2"/>
              <a:buChar char="v"/>
            </a:pPr>
            <a:r>
              <a:rPr lang="en-US" dirty="0"/>
              <a:t>When a domestic server (e.g., 1024-bit RSA key) communicates with an external client the server creates an ephemeral key of 512-bits and signs it with it’s 1024-bit key</a:t>
            </a:r>
            <a:endParaRPr lang="en-IN" dirty="0"/>
          </a:p>
        </p:txBody>
      </p:sp>
    </p:spTree>
    <p:extLst>
      <p:ext uri="{BB962C8B-B14F-4D97-AF65-F5344CB8AC3E}">
        <p14:creationId xmlns:p14="http://schemas.microsoft.com/office/powerpoint/2010/main" val="2203304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158D-B5FB-421C-B39B-BF1E6662E45F}"/>
              </a:ext>
            </a:extLst>
          </p:cNvPr>
          <p:cNvSpPr>
            <a:spLocks noGrp="1"/>
          </p:cNvSpPr>
          <p:nvPr>
            <p:ph type="title"/>
          </p:nvPr>
        </p:nvSpPr>
        <p:spPr>
          <a:xfrm>
            <a:off x="838200" y="365126"/>
            <a:ext cx="10515600" cy="876534"/>
          </a:xfrm>
        </p:spPr>
        <p:txBody>
          <a:bodyPr/>
          <a:lstStyle/>
          <a:p>
            <a:pPr algn="ctr"/>
            <a:r>
              <a:rPr lang="en-IN" b="1" dirty="0">
                <a:solidFill>
                  <a:srgbClr val="002060"/>
                </a:solidFill>
              </a:rPr>
              <a:t>Secure Electronic Transactions(SET)</a:t>
            </a:r>
          </a:p>
        </p:txBody>
      </p:sp>
      <p:sp>
        <p:nvSpPr>
          <p:cNvPr id="3" name="Content Placeholder 2">
            <a:extLst>
              <a:ext uri="{FF2B5EF4-FFF2-40B4-BE49-F238E27FC236}">
                <a16:creationId xmlns:a16="http://schemas.microsoft.com/office/drawing/2014/main" id="{015A1952-7382-4B38-9BB4-6E437DA7FA98}"/>
              </a:ext>
            </a:extLst>
          </p:cNvPr>
          <p:cNvSpPr>
            <a:spLocks noGrp="1"/>
          </p:cNvSpPr>
          <p:nvPr>
            <p:ph idx="1"/>
          </p:nvPr>
        </p:nvSpPr>
        <p:spPr>
          <a:xfrm>
            <a:off x="838200" y="1155032"/>
            <a:ext cx="10515600" cy="5021931"/>
          </a:xfrm>
        </p:spPr>
        <p:txBody>
          <a:bodyPr>
            <a:normAutofit lnSpcReduction="10000"/>
          </a:bodyPr>
          <a:lstStyle/>
          <a:p>
            <a:pPr marL="0" indent="0">
              <a:buNone/>
            </a:pPr>
            <a:r>
              <a:rPr lang="en-IN" dirty="0"/>
              <a:t>SET is a security specification designed to protect </a:t>
            </a:r>
            <a:r>
              <a:rPr lang="en-IN" dirty="0" err="1"/>
              <a:t>credict</a:t>
            </a:r>
            <a:r>
              <a:rPr lang="en-IN" dirty="0"/>
              <a:t> card </a:t>
            </a:r>
            <a:r>
              <a:rPr lang="en-IN" dirty="0" err="1"/>
              <a:t>transcations</a:t>
            </a:r>
            <a:r>
              <a:rPr lang="en-IN" dirty="0"/>
              <a:t> on the internet. It is a set of security protocols &amp; formats.</a:t>
            </a:r>
          </a:p>
          <a:p>
            <a:pPr marL="0" indent="0">
              <a:buNone/>
            </a:pPr>
            <a:r>
              <a:rPr lang="en-IN" dirty="0">
                <a:solidFill>
                  <a:srgbClr val="C00000"/>
                </a:solidFill>
              </a:rPr>
              <a:t>Set provides 3 services:</a:t>
            </a:r>
          </a:p>
          <a:p>
            <a:pPr marL="514350" indent="-514350">
              <a:buAutoNum type="arabicPeriod"/>
            </a:pPr>
            <a:r>
              <a:rPr lang="en-IN" dirty="0"/>
              <a:t>Secure communication channel.</a:t>
            </a:r>
          </a:p>
          <a:p>
            <a:pPr marL="514350" indent="-514350">
              <a:buAutoNum type="arabicPeriod"/>
            </a:pPr>
            <a:r>
              <a:rPr lang="en-IN" dirty="0"/>
              <a:t>Trust using digital signatures.</a:t>
            </a:r>
          </a:p>
          <a:p>
            <a:pPr marL="514350" indent="-514350">
              <a:buAutoNum type="arabicPeriod"/>
            </a:pPr>
            <a:r>
              <a:rPr lang="en-IN" dirty="0"/>
              <a:t>Privacy.</a:t>
            </a:r>
          </a:p>
          <a:p>
            <a:pPr marL="0" indent="0">
              <a:buNone/>
            </a:pPr>
            <a:r>
              <a:rPr lang="en-IN" dirty="0"/>
              <a:t>The SET protocols are designed to the following requirements:</a:t>
            </a:r>
          </a:p>
          <a:p>
            <a:pPr marL="514350" indent="-514350">
              <a:buAutoNum type="arabicPeriod"/>
            </a:pPr>
            <a:r>
              <a:rPr lang="en-IN" dirty="0"/>
              <a:t>Provide confidentiality of ordering &amp; payment information.</a:t>
            </a:r>
          </a:p>
          <a:p>
            <a:pPr marL="514350" indent="-514350">
              <a:buAutoNum type="arabicPeriod"/>
            </a:pPr>
            <a:r>
              <a:rPr lang="en-IN" dirty="0"/>
              <a:t>Ensure integrity of all transmitted data.</a:t>
            </a:r>
          </a:p>
          <a:p>
            <a:pPr marL="514350" indent="-514350">
              <a:buAutoNum type="arabicPeriod"/>
            </a:pPr>
            <a:r>
              <a:rPr lang="en-IN" dirty="0"/>
              <a:t>Provide authentication that a card holder is a legitimate user of a credit card.</a:t>
            </a:r>
          </a:p>
          <a:p>
            <a:pPr marL="0" indent="0">
              <a:buNone/>
            </a:pPr>
            <a:endParaRPr lang="en-IN" dirty="0"/>
          </a:p>
          <a:p>
            <a:pPr marL="514350" indent="-514350">
              <a:buAutoNum type="arabicPeriod"/>
            </a:pPr>
            <a:endParaRPr lang="en-IN" dirty="0"/>
          </a:p>
        </p:txBody>
      </p:sp>
    </p:spTree>
    <p:extLst>
      <p:ext uri="{BB962C8B-B14F-4D97-AF65-F5344CB8AC3E}">
        <p14:creationId xmlns:p14="http://schemas.microsoft.com/office/powerpoint/2010/main" val="2308441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1CDFB-71C2-411E-888F-76E72628DF7F}"/>
              </a:ext>
            </a:extLst>
          </p:cNvPr>
          <p:cNvSpPr>
            <a:spLocks noGrp="1"/>
          </p:cNvSpPr>
          <p:nvPr>
            <p:ph idx="1"/>
          </p:nvPr>
        </p:nvSpPr>
        <p:spPr>
          <a:xfrm>
            <a:off x="838200" y="577516"/>
            <a:ext cx="10515600" cy="5900286"/>
          </a:xfrm>
        </p:spPr>
        <p:txBody>
          <a:bodyPr>
            <a:normAutofit/>
          </a:bodyPr>
          <a:lstStyle/>
          <a:p>
            <a:pPr marL="0" indent="0">
              <a:buNone/>
            </a:pPr>
            <a:r>
              <a:rPr lang="en-IN" dirty="0"/>
              <a:t>4. Provide authentication that a merchant can accept credit card transaction through it’s relationship with a financial institution.</a:t>
            </a:r>
          </a:p>
          <a:p>
            <a:pPr marL="0" indent="0">
              <a:buNone/>
            </a:pPr>
            <a:r>
              <a:rPr lang="en-IN" dirty="0"/>
              <a:t>5. Ensure the use of best security practice &amp; system design techniques.</a:t>
            </a:r>
          </a:p>
          <a:p>
            <a:pPr marL="0" indent="0">
              <a:buNone/>
            </a:pPr>
            <a:r>
              <a:rPr lang="en-IN" dirty="0"/>
              <a:t>6. Create a protocol that neither depends on transport security mechanisms nor prevents their use.</a:t>
            </a:r>
          </a:p>
          <a:p>
            <a:pPr marL="0" indent="0">
              <a:buNone/>
            </a:pPr>
            <a:r>
              <a:rPr lang="en-IN" dirty="0"/>
              <a:t>7. Facilitate &amp; encourage interoperability among S/W, H/W providers.</a:t>
            </a:r>
          </a:p>
          <a:p>
            <a:pPr marL="0" indent="0" algn="ctr">
              <a:buNone/>
            </a:pPr>
            <a:r>
              <a:rPr lang="en-IN" dirty="0">
                <a:solidFill>
                  <a:srgbClr val="C00000"/>
                </a:solidFill>
              </a:rPr>
              <a:t>SET participants are:</a:t>
            </a:r>
          </a:p>
          <a:p>
            <a:pPr marL="0" indent="0">
              <a:buNone/>
            </a:pPr>
            <a:r>
              <a:rPr lang="en-IN" dirty="0">
                <a:solidFill>
                  <a:srgbClr val="7030A0"/>
                </a:solidFill>
              </a:rPr>
              <a:t>1.Card holder</a:t>
            </a:r>
          </a:p>
          <a:p>
            <a:pPr marL="0" indent="0">
              <a:buNone/>
            </a:pPr>
            <a:r>
              <a:rPr lang="en-IN" dirty="0">
                <a:solidFill>
                  <a:srgbClr val="7030A0"/>
                </a:solidFill>
              </a:rPr>
              <a:t>2. Merchant</a:t>
            </a:r>
          </a:p>
          <a:p>
            <a:pPr marL="0" indent="0">
              <a:buNone/>
            </a:pPr>
            <a:r>
              <a:rPr lang="en-IN" dirty="0">
                <a:solidFill>
                  <a:srgbClr val="7030A0"/>
                </a:solidFill>
              </a:rPr>
              <a:t>3. Issuer</a:t>
            </a:r>
          </a:p>
          <a:p>
            <a:pPr marL="0" indent="0">
              <a:buNone/>
            </a:pPr>
            <a:r>
              <a:rPr lang="en-IN" dirty="0">
                <a:solidFill>
                  <a:srgbClr val="7030A0"/>
                </a:solidFill>
              </a:rPr>
              <a:t>4.Acquirer</a:t>
            </a:r>
          </a:p>
          <a:p>
            <a:pPr marL="0" indent="0">
              <a:buNone/>
            </a:pPr>
            <a:r>
              <a:rPr lang="en-IN" dirty="0">
                <a:solidFill>
                  <a:srgbClr val="7030A0"/>
                </a:solidFill>
              </a:rPr>
              <a:t>5.Payment gateway  6.Certification authority.</a:t>
            </a:r>
          </a:p>
          <a:p>
            <a:pPr marL="0" indent="0">
              <a:buNone/>
            </a:pPr>
            <a:endParaRPr lang="en-IN" dirty="0">
              <a:solidFill>
                <a:srgbClr val="7030A0"/>
              </a:solidFill>
            </a:endParaRPr>
          </a:p>
          <a:p>
            <a:pPr marL="0" indent="0">
              <a:buNone/>
            </a:pPr>
            <a:endParaRPr lang="en-IN" dirty="0">
              <a:solidFill>
                <a:srgbClr val="7030A0"/>
              </a:solidFill>
            </a:endParaRPr>
          </a:p>
        </p:txBody>
      </p:sp>
    </p:spTree>
    <p:extLst>
      <p:ext uri="{BB962C8B-B14F-4D97-AF65-F5344CB8AC3E}">
        <p14:creationId xmlns:p14="http://schemas.microsoft.com/office/powerpoint/2010/main" val="2450499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6AED1-A005-4B79-8BAD-F8B4423B82F6}"/>
              </a:ext>
            </a:extLst>
          </p:cNvPr>
          <p:cNvSpPr>
            <a:spLocks noGrp="1"/>
          </p:cNvSpPr>
          <p:nvPr>
            <p:ph idx="1"/>
          </p:nvPr>
        </p:nvSpPr>
        <p:spPr>
          <a:xfrm>
            <a:off x="838200" y="394636"/>
            <a:ext cx="10515600" cy="5782327"/>
          </a:xfrm>
        </p:spPr>
        <p:txBody>
          <a:bodyPr/>
          <a:lstStyle/>
          <a:p>
            <a:pPr marL="0" indent="0" algn="ctr">
              <a:buNone/>
            </a:pPr>
            <a:r>
              <a:rPr lang="en-IN" dirty="0">
                <a:solidFill>
                  <a:srgbClr val="002060"/>
                </a:solidFill>
              </a:rPr>
              <a:t>Events required for a transaction</a:t>
            </a:r>
          </a:p>
          <a:p>
            <a:pPr marL="0" indent="0">
              <a:buNone/>
            </a:pPr>
            <a:r>
              <a:rPr lang="en-IN" dirty="0">
                <a:solidFill>
                  <a:srgbClr val="002060"/>
                </a:solidFill>
              </a:rPr>
              <a:t>1.Customer opens an account.</a:t>
            </a:r>
          </a:p>
          <a:p>
            <a:pPr marL="0" indent="0">
              <a:buNone/>
            </a:pPr>
            <a:r>
              <a:rPr lang="en-IN" dirty="0">
                <a:solidFill>
                  <a:srgbClr val="002060"/>
                </a:solidFill>
              </a:rPr>
              <a:t>2. Customer receives a certificate.</a:t>
            </a:r>
          </a:p>
          <a:p>
            <a:pPr marL="0" indent="0">
              <a:buNone/>
            </a:pPr>
            <a:r>
              <a:rPr lang="en-IN" dirty="0">
                <a:solidFill>
                  <a:srgbClr val="002060"/>
                </a:solidFill>
              </a:rPr>
              <a:t>3. Merchant acquire  certificate.</a:t>
            </a:r>
          </a:p>
          <a:p>
            <a:pPr marL="0" indent="0">
              <a:buNone/>
            </a:pPr>
            <a:r>
              <a:rPr lang="en-IN" dirty="0">
                <a:solidFill>
                  <a:srgbClr val="002060"/>
                </a:solidFill>
              </a:rPr>
              <a:t>4. Customer places an order.</a:t>
            </a:r>
          </a:p>
          <a:p>
            <a:pPr marL="0" indent="0">
              <a:buNone/>
            </a:pPr>
            <a:r>
              <a:rPr lang="en-IN" dirty="0">
                <a:solidFill>
                  <a:srgbClr val="002060"/>
                </a:solidFill>
              </a:rPr>
              <a:t>5. The merchant is verified.</a:t>
            </a:r>
          </a:p>
          <a:p>
            <a:pPr marL="0" indent="0">
              <a:buNone/>
            </a:pPr>
            <a:r>
              <a:rPr lang="en-IN" dirty="0">
                <a:solidFill>
                  <a:srgbClr val="002060"/>
                </a:solidFill>
              </a:rPr>
              <a:t>6. Order  and payment </a:t>
            </a:r>
            <a:r>
              <a:rPr lang="en-IN">
                <a:solidFill>
                  <a:srgbClr val="002060"/>
                </a:solidFill>
              </a:rPr>
              <a:t>are sent.</a:t>
            </a:r>
            <a:endParaRPr lang="en-IN" dirty="0">
              <a:solidFill>
                <a:srgbClr val="002060"/>
              </a:solidFill>
            </a:endParaRPr>
          </a:p>
          <a:p>
            <a:pPr marL="0" indent="0">
              <a:buNone/>
            </a:pPr>
            <a:r>
              <a:rPr lang="en-IN" dirty="0">
                <a:solidFill>
                  <a:srgbClr val="002060"/>
                </a:solidFill>
              </a:rPr>
              <a:t>7. Merchant request payment authorisation.</a:t>
            </a:r>
          </a:p>
          <a:p>
            <a:pPr marL="0" indent="0">
              <a:buNone/>
            </a:pPr>
            <a:r>
              <a:rPr lang="en-IN" dirty="0">
                <a:solidFill>
                  <a:srgbClr val="002060"/>
                </a:solidFill>
              </a:rPr>
              <a:t>8. Merchant confirms the order.</a:t>
            </a:r>
          </a:p>
          <a:p>
            <a:pPr marL="0" indent="0">
              <a:buNone/>
            </a:pPr>
            <a:r>
              <a:rPr lang="en-IN" dirty="0">
                <a:solidFill>
                  <a:srgbClr val="002060"/>
                </a:solidFill>
              </a:rPr>
              <a:t>9. Merchant provides goods or services.</a:t>
            </a:r>
          </a:p>
          <a:p>
            <a:pPr marL="0" indent="0">
              <a:buNone/>
            </a:pPr>
            <a:r>
              <a:rPr lang="en-IN" dirty="0">
                <a:solidFill>
                  <a:srgbClr val="002060"/>
                </a:solidFill>
              </a:rPr>
              <a:t>10.Merchant requests payment.</a:t>
            </a:r>
          </a:p>
        </p:txBody>
      </p:sp>
    </p:spTree>
    <p:extLst>
      <p:ext uri="{BB962C8B-B14F-4D97-AF65-F5344CB8AC3E}">
        <p14:creationId xmlns:p14="http://schemas.microsoft.com/office/powerpoint/2010/main" val="20124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3F5EF-B1B8-46EB-A5A1-4DA24B96635E}"/>
              </a:ext>
            </a:extLst>
          </p:cNvPr>
          <p:cNvSpPr>
            <a:spLocks noGrp="1"/>
          </p:cNvSpPr>
          <p:nvPr>
            <p:ph idx="1"/>
          </p:nvPr>
        </p:nvSpPr>
        <p:spPr>
          <a:xfrm>
            <a:off x="269507" y="336884"/>
            <a:ext cx="11531066" cy="5840079"/>
          </a:xfrm>
        </p:spPr>
        <p:txBody>
          <a:bodyPr/>
          <a:lstStyle/>
          <a:p>
            <a:pPr marL="0" indent="0" algn="ctr">
              <a:buNone/>
            </a:pPr>
            <a:r>
              <a:rPr lang="en-US" sz="2400" b="1" kern="0" dirty="0">
                <a:solidFill>
                  <a:srgbClr val="7030A0"/>
                </a:solidFill>
                <a:effectLst/>
                <a:latin typeface="Times New Roman" panose="02020603050405020304" pitchFamily="18" charset="0"/>
                <a:ea typeface="Times New Roman" panose="02020603050405020304" pitchFamily="18" charset="0"/>
              </a:rPr>
              <a:t>Authentication</a:t>
            </a:r>
            <a:endParaRPr lang="en-IN" sz="2400" b="1" kern="0" dirty="0">
              <a:solidFill>
                <a:srgbClr val="7030A0"/>
              </a:solidFill>
              <a:effectLst/>
              <a:latin typeface="Times New Roman" panose="02020603050405020304" pitchFamily="18" charset="0"/>
              <a:ea typeface="Times New Roman" panose="02020603050405020304" pitchFamily="18" charset="0"/>
            </a:endParaRPr>
          </a:p>
          <a:p>
            <a:pPr marL="107950" indent="0">
              <a:lnSpc>
                <a:spcPts val="1605"/>
              </a:lnSpc>
              <a:buNone/>
            </a:pPr>
            <a:r>
              <a:rPr lang="en-US" sz="2000" b="1" i="1" dirty="0">
                <a:effectLst/>
                <a:latin typeface="Times New Roman" panose="02020603050405020304" pitchFamily="18" charset="0"/>
                <a:ea typeface="Times New Roman" panose="02020603050405020304" pitchFamily="18" charset="0"/>
              </a:rPr>
              <a:t>The</a:t>
            </a:r>
            <a:r>
              <a:rPr lang="en-US" sz="2000" b="1" i="1" spc="-20" dirty="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sequence</a:t>
            </a:r>
            <a:r>
              <a:rPr lang="en-US" sz="2000" b="1" i="1" spc="-20" dirty="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in</a:t>
            </a:r>
            <a:r>
              <a:rPr lang="en-US" sz="2000" b="1" i="1" spc="-15" dirty="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authentication</a:t>
            </a:r>
            <a:r>
              <a:rPr lang="en-US" sz="2000" b="1" i="1" spc="-15" dirty="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is</a:t>
            </a:r>
            <a:r>
              <a:rPr lang="en-US" sz="2000" b="1" i="1" spc="-15" dirty="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as</a:t>
            </a:r>
            <a:r>
              <a:rPr lang="en-US" sz="2000" b="1" i="1" spc="-15" dirty="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follows</a:t>
            </a:r>
            <a:endParaRPr lang="en-IN" sz="2000" b="1" i="1" dirty="0">
              <a:effectLst/>
              <a:latin typeface="Times New Roman" panose="02020603050405020304" pitchFamily="18" charset="0"/>
              <a:ea typeface="Times New Roman" panose="02020603050405020304" pitchFamily="18" charset="0"/>
            </a:endParaRPr>
          </a:p>
          <a:p>
            <a:pPr marL="0" indent="0">
              <a:spcBef>
                <a:spcPts val="50"/>
              </a:spcBef>
              <a:buNone/>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endParaRPr lang="en-US" sz="1800" dirty="0">
              <a:latin typeface="Times New Roman" panose="02020603050405020304" pitchFamily="18" charset="0"/>
              <a:ea typeface="Times New Roman" panose="02020603050405020304" pitchFamily="18" charset="0"/>
            </a:endParaRPr>
          </a:p>
          <a:p>
            <a:pPr>
              <a:lnSpc>
                <a:spcPct val="150000"/>
              </a:lnSpc>
              <a:spcBef>
                <a:spcPts val="50"/>
              </a:spcBef>
            </a:pP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sender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creates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 </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SHA-1</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generate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160-bit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code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a:t>
            </a:r>
          </a:p>
          <a:p>
            <a:pPr>
              <a:lnSpc>
                <a:spcPct val="150000"/>
              </a:lnSpc>
            </a:pPr>
            <a:r>
              <a:rPr lang="en-US" sz="2000" dirty="0">
                <a:effectLst/>
                <a:latin typeface="Times New Roman" panose="02020603050405020304" pitchFamily="18" charset="0"/>
                <a:ea typeface="Times New Roman" panose="02020603050405020304" pitchFamily="18" charset="0"/>
              </a:rPr>
              <a:t>The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hash</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code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encrypted</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RSA</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3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sender‟s</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private</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result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prepended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a:t>
            </a:r>
          </a:p>
          <a:p>
            <a:pPr>
              <a:lnSpc>
                <a:spcPct val="150000"/>
              </a:lnSpc>
            </a:pPr>
            <a:r>
              <a:rPr lang="en-US" sz="2000" dirty="0">
                <a:effectLst/>
                <a:latin typeface="Times New Roman" panose="02020603050405020304" pitchFamily="18" charset="0"/>
                <a:ea typeface="Times New Roman" panose="02020603050405020304" pitchFamily="18" charset="0"/>
              </a:rPr>
              <a:t>The</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receiver</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uses</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RSA</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8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sender‟s</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public</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decrypt</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recover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code.</a:t>
            </a:r>
          </a:p>
          <a:p>
            <a:pPr>
              <a:lnSpc>
                <a:spcPct val="150000"/>
              </a:lnSpc>
            </a:pPr>
            <a:endParaRPr lang="en-IN" sz="2000" dirty="0">
              <a:effectLst/>
              <a:latin typeface="Times New Roman" panose="02020603050405020304" pitchFamily="18" charset="0"/>
              <a:ea typeface="Times New Roman" panose="02020603050405020304" pitchFamily="18" charset="0"/>
            </a:endParaRPr>
          </a:p>
          <a:p>
            <a:pPr>
              <a:lnSpc>
                <a:spcPct val="150000"/>
              </a:lnSpc>
              <a:spcBef>
                <a:spcPts val="50"/>
              </a:spcBef>
            </a:pPr>
            <a:r>
              <a:rPr lang="en-US" sz="2000" dirty="0">
                <a:effectLst/>
                <a:latin typeface="Times New Roman" panose="02020603050405020304" pitchFamily="18" charset="0"/>
                <a:ea typeface="Times New Roman" panose="02020603050405020304" pitchFamily="18" charset="0"/>
              </a:rPr>
              <a:t> The</a:t>
            </a:r>
            <a:r>
              <a:rPr lang="en-US" sz="2000" spc="1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receiver</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generates</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new</a:t>
            </a:r>
            <a:r>
              <a:rPr lang="en-US" sz="2000" spc="1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hash</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code</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compares</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decrypted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hash code.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two match,</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 accepted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 authentic.</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57831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5B3EC-A6DA-4DA5-BF63-3DAB73FBC39D}"/>
              </a:ext>
            </a:extLst>
          </p:cNvPr>
          <p:cNvSpPr>
            <a:spLocks noGrp="1"/>
          </p:cNvSpPr>
          <p:nvPr>
            <p:ph idx="1"/>
          </p:nvPr>
        </p:nvSpPr>
        <p:spPr>
          <a:xfrm>
            <a:off x="375385" y="875899"/>
            <a:ext cx="11386687" cy="5301064"/>
          </a:xfrm>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combination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SHA-1</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RSA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effective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digital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signature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scheme. Because of the strength of RSA, the recipient is assured that only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possessor of the matching private key can generate the signature. Because of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strength of SHA-1, the recipient is assured that no one else could generate a new</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message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matches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code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signature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original</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message.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7" name="image18.png">
            <a:extLst>
              <a:ext uri="{FF2B5EF4-FFF2-40B4-BE49-F238E27FC236}">
                <a16:creationId xmlns:a16="http://schemas.microsoft.com/office/drawing/2014/main" id="{DD857CEB-E771-4845-8343-550BDD1C16F1}"/>
              </a:ext>
            </a:extLst>
          </p:cNvPr>
          <p:cNvPicPr>
            <a:picLocks noChangeAspect="1"/>
          </p:cNvPicPr>
          <p:nvPr/>
        </p:nvPicPr>
        <p:blipFill>
          <a:blip r:embed="rId2" cstate="print"/>
          <a:stretch>
            <a:fillRect/>
          </a:stretch>
        </p:blipFill>
        <p:spPr>
          <a:xfrm>
            <a:off x="1867301" y="1071796"/>
            <a:ext cx="8691613" cy="2248920"/>
          </a:xfrm>
          <a:prstGeom prst="rect">
            <a:avLst/>
          </a:prstGeom>
        </p:spPr>
      </p:pic>
    </p:spTree>
    <p:extLst>
      <p:ext uri="{BB962C8B-B14F-4D97-AF65-F5344CB8AC3E}">
        <p14:creationId xmlns:p14="http://schemas.microsoft.com/office/powerpoint/2010/main" val="222444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A4B0-C23B-42D0-AD29-C2803CBFB10B}"/>
              </a:ext>
            </a:extLst>
          </p:cNvPr>
          <p:cNvSpPr>
            <a:spLocks noGrp="1"/>
          </p:cNvSpPr>
          <p:nvPr>
            <p:ph type="title"/>
          </p:nvPr>
        </p:nvSpPr>
        <p:spPr>
          <a:xfrm>
            <a:off x="838200" y="365126"/>
            <a:ext cx="10515600" cy="626276"/>
          </a:xfrm>
        </p:spPr>
        <p:txBody>
          <a:bodyPr>
            <a:normAutofit fontScale="90000"/>
          </a:bodyPr>
          <a:lstStyle/>
          <a:p>
            <a:pPr algn="ctr"/>
            <a:br>
              <a:rPr lang="en-US" sz="2400" b="1" kern="0" dirty="0">
                <a:solidFill>
                  <a:srgbClr val="7030A0"/>
                </a:solidFill>
                <a:effectLst/>
                <a:latin typeface="Times New Roman" panose="02020603050405020304" pitchFamily="18" charset="0"/>
                <a:ea typeface="Times New Roman" panose="02020603050405020304" pitchFamily="18" charset="0"/>
              </a:rPr>
            </a:br>
            <a:r>
              <a:rPr lang="en-US" sz="2400" b="1" kern="0" dirty="0">
                <a:solidFill>
                  <a:srgbClr val="7030A0"/>
                </a:solidFill>
                <a:effectLst/>
                <a:latin typeface="Times New Roman" panose="02020603050405020304" pitchFamily="18" charset="0"/>
                <a:ea typeface="Times New Roman" panose="02020603050405020304" pitchFamily="18" charset="0"/>
              </a:rPr>
              <a:t>Confidentiality</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A5C5A29-DEDD-46F2-AF1C-8D7489E0ACFD}"/>
              </a:ext>
            </a:extLst>
          </p:cNvPr>
          <p:cNvSpPr>
            <a:spLocks noGrp="1"/>
          </p:cNvSpPr>
          <p:nvPr>
            <p:ph idx="1"/>
          </p:nvPr>
        </p:nvSpPr>
        <p:spPr>
          <a:xfrm>
            <a:off x="838200" y="837398"/>
            <a:ext cx="10515600" cy="5339565"/>
          </a:xfrm>
        </p:spPr>
        <p:txBody>
          <a:bodyPr>
            <a:normAutofit lnSpcReduction="10000"/>
          </a:bodyPr>
          <a:lstStyle/>
          <a:p>
            <a:pPr marL="63500" marR="416560" indent="0" algn="just">
              <a:spcBef>
                <a:spcPts val="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63500" marR="416560" indent="0" algn="just">
              <a:spcBef>
                <a:spcPts val="5"/>
              </a:spcBef>
              <a:spcAft>
                <a:spcPts val="0"/>
              </a:spcAft>
              <a:buNone/>
            </a:pPr>
            <a:r>
              <a:rPr lang="en-US" sz="2400" dirty="0">
                <a:effectLst/>
                <a:latin typeface="Times New Roman" panose="02020603050405020304" pitchFamily="18" charset="0"/>
                <a:ea typeface="Times New Roman" panose="02020603050405020304" pitchFamily="18" charset="0"/>
              </a:rPr>
              <a:t>Another basic service provided by PGP is confidentiality, which is provided by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encrypting messages to be transmitted or to he stored locally as files. In both cases,</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symmetric encryption algorithm CAST-128 may be used. The sequence can 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described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 follows.</a:t>
            </a:r>
            <a:endParaRPr lang="en-IN" sz="2400" dirty="0">
              <a:effectLst/>
              <a:latin typeface="Times New Roman" panose="02020603050405020304" pitchFamily="18" charset="0"/>
              <a:ea typeface="Times New Roman" panose="02020603050405020304" pitchFamily="18" charset="0"/>
            </a:endParaRPr>
          </a:p>
          <a:p>
            <a:pPr marR="415925" lvl="1" algn="just">
              <a:spcAft>
                <a:spcPts val="0"/>
              </a:spcAft>
              <a:buSzPts val="1400"/>
              <a:buFont typeface="Wingdings" panose="05000000000000000000" pitchFamily="2" charset="2"/>
              <a:buChar char="v"/>
              <a:tabLst>
                <a:tab pos="492125" algn="l"/>
              </a:tabLst>
            </a:pPr>
            <a:r>
              <a:rPr lang="en-US" sz="24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sender generates a message and a random 128-bit number to be used as 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session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key</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 message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only.</a:t>
            </a:r>
            <a:endParaRPr lang="en-IN" dirty="0">
              <a:effectLst/>
              <a:latin typeface="Times New Roman" panose="02020603050405020304" pitchFamily="18" charset="0"/>
              <a:ea typeface="Times New Roman" panose="02020603050405020304" pitchFamily="18" charset="0"/>
            </a:endParaRPr>
          </a:p>
          <a:p>
            <a:pPr marR="417195" lvl="1" algn="just">
              <a:spcBef>
                <a:spcPts val="10"/>
              </a:spcBef>
              <a:spcAft>
                <a:spcPts val="0"/>
              </a:spcAft>
              <a:buSzPts val="1400"/>
              <a:buFont typeface="Wingdings" panose="05000000000000000000" pitchFamily="2" charset="2"/>
              <a:buChar char="v"/>
              <a:tabLst>
                <a:tab pos="475615" algn="l"/>
              </a:tabLst>
            </a:pPr>
            <a:r>
              <a:rPr lang="en-US" dirty="0">
                <a:effectLst/>
                <a:latin typeface="Times New Roman" panose="02020603050405020304" pitchFamily="18" charset="0"/>
                <a:ea typeface="Times New Roman" panose="02020603050405020304" pitchFamily="18" charset="0"/>
              </a:rPr>
              <a:t>The message is encrypted, using CAST-128 (or IDEA or 3DES) with the session</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key.</a:t>
            </a:r>
            <a:endParaRPr lang="en-IN" dirty="0">
              <a:effectLst/>
              <a:latin typeface="Times New Roman" panose="02020603050405020304" pitchFamily="18" charset="0"/>
              <a:ea typeface="Times New Roman" panose="02020603050405020304" pitchFamily="18" charset="0"/>
            </a:endParaRPr>
          </a:p>
          <a:p>
            <a:pPr>
              <a:spcBef>
                <a:spcPts val="45"/>
              </a:spcBef>
              <a:buFont typeface="Wingdings" panose="05000000000000000000" pitchFamily="2" charset="2"/>
              <a:buChar char="v"/>
            </a:pP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image19.png">
            <a:extLst>
              <a:ext uri="{FF2B5EF4-FFF2-40B4-BE49-F238E27FC236}">
                <a16:creationId xmlns:a16="http://schemas.microsoft.com/office/drawing/2014/main" id="{2778D1B5-7845-41A0-81A0-393A47DA18D6}"/>
              </a:ext>
            </a:extLst>
          </p:cNvPr>
          <p:cNvPicPr>
            <a:picLocks noChangeAspect="1"/>
          </p:cNvPicPr>
          <p:nvPr/>
        </p:nvPicPr>
        <p:blipFill>
          <a:blip r:embed="rId2" cstate="print"/>
          <a:stretch>
            <a:fillRect/>
          </a:stretch>
        </p:blipFill>
        <p:spPr>
          <a:xfrm>
            <a:off x="1068404" y="760396"/>
            <a:ext cx="8306602" cy="2579570"/>
          </a:xfrm>
          <a:prstGeom prst="rect">
            <a:avLst/>
          </a:prstGeom>
        </p:spPr>
      </p:pic>
    </p:spTree>
    <p:extLst>
      <p:ext uri="{BB962C8B-B14F-4D97-AF65-F5344CB8AC3E}">
        <p14:creationId xmlns:p14="http://schemas.microsoft.com/office/powerpoint/2010/main" val="154789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80063-B11B-4221-82CE-230FBAA5F93E}"/>
              </a:ext>
            </a:extLst>
          </p:cNvPr>
          <p:cNvSpPr>
            <a:spLocks noGrp="1"/>
          </p:cNvSpPr>
          <p:nvPr>
            <p:ph idx="1"/>
          </p:nvPr>
        </p:nvSpPr>
        <p:spPr>
          <a:xfrm>
            <a:off x="838200" y="616016"/>
            <a:ext cx="10515600" cy="6102417"/>
          </a:xfrm>
        </p:spPr>
        <p:txBody>
          <a:bodyPr/>
          <a:lstStyle/>
          <a:p>
            <a:pPr lvl="1" algn="just">
              <a:lnSpc>
                <a:spcPts val="1610"/>
              </a:lnSpc>
              <a:spcBef>
                <a:spcPts val="365"/>
              </a:spcBef>
              <a:buSzPts val="1400"/>
              <a:buFont typeface="Wingdings" panose="05000000000000000000" pitchFamily="2" charset="2"/>
              <a:buChar char="v"/>
              <a:tabLst>
                <a:tab pos="482600" algn="l"/>
              </a:tabLst>
            </a:pP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session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RSA,</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recipient‟s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prepended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a:t>
            </a:r>
            <a:endParaRPr lang="en-IN" sz="1800" dirty="0">
              <a:effectLst/>
              <a:latin typeface="Times New Roman" panose="02020603050405020304" pitchFamily="18" charset="0"/>
              <a:ea typeface="Times New Roman" panose="02020603050405020304" pitchFamily="18" charset="0"/>
            </a:endParaRPr>
          </a:p>
          <a:p>
            <a:pPr>
              <a:spcBef>
                <a:spcPts val="50"/>
              </a:spcBef>
              <a:buFont typeface="Wingdings" panose="05000000000000000000" pitchFamily="2" charset="2"/>
              <a:buChar char="v"/>
            </a:pPr>
            <a:endParaRPr lang="en-IN" sz="1800" dirty="0">
              <a:effectLst/>
              <a:latin typeface="Times New Roman" panose="02020603050405020304" pitchFamily="18" charset="0"/>
              <a:ea typeface="Times New Roman" panose="02020603050405020304" pitchFamily="18" charset="0"/>
            </a:endParaRPr>
          </a:p>
          <a:p>
            <a:pPr marR="417195" lvl="1" algn="just">
              <a:lnSpc>
                <a:spcPct val="100000"/>
              </a:lnSpc>
              <a:buSzPts val="1400"/>
              <a:buFont typeface="Wingdings" panose="05000000000000000000" pitchFamily="2" charset="2"/>
              <a:buChar char="v"/>
              <a:tabLst>
                <a:tab pos="493395" algn="l"/>
              </a:tabLst>
            </a:pPr>
            <a:r>
              <a:rPr lang="en-US" sz="1800" dirty="0">
                <a:effectLst/>
                <a:latin typeface="Times New Roman" panose="02020603050405020304" pitchFamily="18" charset="0"/>
                <a:ea typeface="Times New Roman" panose="02020603050405020304" pitchFamily="18" charset="0"/>
              </a:rPr>
              <a:t>The receiver uses RSA with its private key to decrypt and recover the session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endParaRPr lang="en-IN" sz="1800" dirty="0">
              <a:effectLst/>
              <a:latin typeface="Times New Roman" panose="02020603050405020304" pitchFamily="18" charset="0"/>
              <a:ea typeface="Times New Roman" panose="02020603050405020304" pitchFamily="18" charset="0"/>
            </a:endParaRPr>
          </a:p>
          <a:p>
            <a:pPr lvl="1">
              <a:buSzPts val="1400"/>
              <a:buFont typeface="Wingdings" panose="05000000000000000000" pitchFamily="2" charset="2"/>
              <a:buChar char="v"/>
              <a:tabLst>
                <a:tab pos="475615" algn="l"/>
              </a:tabLst>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decrypt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message.</a:t>
            </a:r>
          </a:p>
          <a:p>
            <a:pPr marL="457200" lvl="1" indent="0">
              <a:buSzPts val="1400"/>
              <a:buNone/>
              <a:tabLst>
                <a:tab pos="475615" algn="l"/>
              </a:tabLst>
            </a:pPr>
            <a:endParaRPr lang="en-US" sz="1800" dirty="0">
              <a:latin typeface="Times New Roman" panose="02020603050405020304" pitchFamily="18" charset="0"/>
              <a:ea typeface="Times New Roman" panose="02020603050405020304" pitchFamily="18" charset="0"/>
            </a:endParaRPr>
          </a:p>
          <a:p>
            <a:pPr marL="457200" lvl="1" indent="0" algn="ctr">
              <a:buSzPts val="1400"/>
              <a:buNone/>
              <a:tabLst>
                <a:tab pos="475615" algn="l"/>
              </a:tabLst>
            </a:pPr>
            <a:r>
              <a:rPr lang="en-US" b="1" kern="0" dirty="0">
                <a:solidFill>
                  <a:srgbClr val="0070C0"/>
                </a:solidFill>
                <a:effectLst/>
                <a:latin typeface="Times New Roman" panose="02020603050405020304" pitchFamily="18" charset="0"/>
                <a:ea typeface="Times New Roman" panose="02020603050405020304" pitchFamily="18" charset="0"/>
              </a:rPr>
              <a:t>Confidentiality</a:t>
            </a:r>
            <a:r>
              <a:rPr lang="en-US" b="1" kern="0" spc="-25" dirty="0">
                <a:solidFill>
                  <a:srgbClr val="0070C0"/>
                </a:solidFill>
                <a:effectLst/>
                <a:latin typeface="Times New Roman" panose="02020603050405020304" pitchFamily="18" charset="0"/>
                <a:ea typeface="Times New Roman" panose="02020603050405020304" pitchFamily="18" charset="0"/>
              </a:rPr>
              <a:t> </a:t>
            </a:r>
            <a:r>
              <a:rPr lang="en-US" b="1" kern="0" dirty="0">
                <a:solidFill>
                  <a:srgbClr val="0070C0"/>
                </a:solidFill>
                <a:effectLst/>
                <a:latin typeface="Times New Roman" panose="02020603050405020304" pitchFamily="18" charset="0"/>
                <a:ea typeface="Times New Roman" panose="02020603050405020304" pitchFamily="18" charset="0"/>
              </a:rPr>
              <a:t>and</a:t>
            </a:r>
            <a:r>
              <a:rPr lang="en-US" b="1" kern="0" spc="-30" dirty="0">
                <a:solidFill>
                  <a:srgbClr val="0070C0"/>
                </a:solidFill>
                <a:effectLst/>
                <a:latin typeface="Times New Roman" panose="02020603050405020304" pitchFamily="18" charset="0"/>
                <a:ea typeface="Times New Roman" panose="02020603050405020304" pitchFamily="18" charset="0"/>
              </a:rPr>
              <a:t> </a:t>
            </a:r>
            <a:r>
              <a:rPr lang="en-US" b="1" kern="0" dirty="0">
                <a:solidFill>
                  <a:srgbClr val="0070C0"/>
                </a:solidFill>
                <a:effectLst/>
                <a:latin typeface="Times New Roman" panose="02020603050405020304" pitchFamily="18" charset="0"/>
                <a:ea typeface="Times New Roman" panose="02020603050405020304" pitchFamily="18" charset="0"/>
              </a:rPr>
              <a:t>Authentication</a:t>
            </a:r>
            <a:endParaRPr lang="en-IN" b="1" kern="0" dirty="0">
              <a:solidFill>
                <a:srgbClr val="0070C0"/>
              </a:solidFill>
              <a:effectLst/>
              <a:latin typeface="Times New Roman" panose="02020603050405020304" pitchFamily="18" charset="0"/>
              <a:ea typeface="Times New Roman" panose="02020603050405020304" pitchFamily="18" charset="0"/>
            </a:endParaRPr>
          </a:p>
          <a:p>
            <a:pPr marL="457200" lvl="1" indent="0">
              <a:buSzPts val="1400"/>
              <a:buNone/>
              <a:tabLst>
                <a:tab pos="475615"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image20.png">
            <a:extLst>
              <a:ext uri="{FF2B5EF4-FFF2-40B4-BE49-F238E27FC236}">
                <a16:creationId xmlns:a16="http://schemas.microsoft.com/office/drawing/2014/main" id="{FAB12D08-567B-4E5F-91F0-0BCF90CE9686}"/>
              </a:ext>
            </a:extLst>
          </p:cNvPr>
          <p:cNvPicPr>
            <a:picLocks noChangeAspect="1"/>
          </p:cNvPicPr>
          <p:nvPr/>
        </p:nvPicPr>
        <p:blipFill>
          <a:blip r:embed="rId2" cstate="print"/>
          <a:stretch>
            <a:fillRect/>
          </a:stretch>
        </p:blipFill>
        <p:spPr>
          <a:xfrm>
            <a:off x="1405288" y="3012707"/>
            <a:ext cx="9798518" cy="3493971"/>
          </a:xfrm>
          <a:prstGeom prst="rect">
            <a:avLst/>
          </a:prstGeom>
        </p:spPr>
      </p:pic>
    </p:spTree>
    <p:extLst>
      <p:ext uri="{BB962C8B-B14F-4D97-AF65-F5344CB8AC3E}">
        <p14:creationId xmlns:p14="http://schemas.microsoft.com/office/powerpoint/2010/main" val="9657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7140F-CA4C-416A-9262-E94115782655}"/>
              </a:ext>
            </a:extLst>
          </p:cNvPr>
          <p:cNvSpPr>
            <a:spLocks noGrp="1"/>
          </p:cNvSpPr>
          <p:nvPr>
            <p:ph idx="1"/>
          </p:nvPr>
        </p:nvSpPr>
        <p:spPr>
          <a:xfrm>
            <a:off x="838200" y="770021"/>
            <a:ext cx="10515600" cy="5406942"/>
          </a:xfrm>
        </p:spPr>
        <p:txBody>
          <a:bodyPr>
            <a:normAutofit/>
          </a:bodyPr>
          <a:lstStyle/>
          <a:p>
            <a:pPr marL="0" indent="0">
              <a:lnSpc>
                <a:spcPct val="110000"/>
              </a:lnSpc>
              <a:buNone/>
            </a:pPr>
            <a:r>
              <a:rPr lang="en-US" sz="2000" dirty="0">
                <a:effectLst/>
                <a:latin typeface="Times New Roman" panose="02020603050405020304" pitchFamily="18" charset="0"/>
                <a:ea typeface="Times New Roman" panose="02020603050405020304" pitchFamily="18" charset="0"/>
              </a:rPr>
              <a:t>Both services may be used for the same message. First, a signature is generated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plaintext message and prepended to the message. Then the plaintext message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plus signature is encrypted using CAST-128 (or IDEA or 3DES), and the session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encrypted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RSA.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sequence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preferable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opposite: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encrypting the message and then generating a signature for the encrypted message.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 is generally more convenient to store a signature with a plaintext version of 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 Furthermore, for purposes of third-party verification, if the signature 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performed first, a third party need not be concerned with the symmetric key when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verifying the signature. In summary, when both services are used, the sender first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signs the message with its own private key, then encrypts the message with 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session key, and then encrypts the session key with the </a:t>
            </a:r>
            <a:r>
              <a:rPr lang="en-US" sz="2000" dirty="0" err="1">
                <a:effectLst/>
                <a:latin typeface="Times New Roman" panose="02020603050405020304" pitchFamily="18" charset="0"/>
                <a:ea typeface="Times New Roman" panose="02020603050405020304" pitchFamily="18" charset="0"/>
              </a:rPr>
              <a:t>recipient‟s</a:t>
            </a:r>
            <a:r>
              <a:rPr lang="en-US" sz="2000" dirty="0">
                <a:effectLst/>
                <a:latin typeface="Times New Roman" panose="02020603050405020304" pitchFamily="18" charset="0"/>
                <a:ea typeface="Times New Roman" panose="02020603050405020304" pitchFamily="18" charset="0"/>
              </a:rPr>
              <a:t> public key.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summary, when both services are used, the sender first signs the message with its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own private key, then encrypts the message with a session key, and then encrypts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session key with the </a:t>
            </a:r>
            <a:r>
              <a:rPr lang="en-US" sz="2000" dirty="0" err="1">
                <a:effectLst/>
                <a:latin typeface="Times New Roman" panose="02020603050405020304" pitchFamily="18" charset="0"/>
                <a:ea typeface="Times New Roman" panose="02020603050405020304" pitchFamily="18" charset="0"/>
              </a:rPr>
              <a:t>recipient‟s</a:t>
            </a:r>
            <a:r>
              <a:rPr lang="en-US" sz="2000" dirty="0">
                <a:effectLst/>
                <a:latin typeface="Times New Roman" panose="02020603050405020304" pitchFamily="18" charset="0"/>
                <a:ea typeface="Times New Roman" panose="02020603050405020304" pitchFamily="18" charset="0"/>
              </a:rPr>
              <a:t> public key. Compression As a default, PGP</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compresses</a:t>
            </a:r>
            <a:r>
              <a:rPr lang="en-US" sz="2000" spc="1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message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after</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applying</a:t>
            </a:r>
            <a:r>
              <a:rPr lang="en-US" sz="2000" spc="1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signature</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but</a:t>
            </a:r>
            <a:r>
              <a:rPr lang="en-US" sz="2000" spc="1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before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encryption.</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benefit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saving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space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both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e-mail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transmission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file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storage.</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00462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1905</TotalTime>
  <Words>5934</Words>
  <Application>Microsoft Office PowerPoint</Application>
  <PresentationFormat>Widescreen</PresentationFormat>
  <Paragraphs>491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Module 4</vt:lpstr>
      <vt:lpstr>Email Security</vt:lpstr>
      <vt:lpstr> Electronic Mail Security </vt:lpstr>
      <vt:lpstr>PowerPoint Presentation</vt:lpstr>
      <vt:lpstr>PowerPoint Presentation</vt:lpstr>
      <vt:lpstr>PowerPoint Presentation</vt:lpstr>
      <vt:lpstr> Confidentiality </vt:lpstr>
      <vt:lpstr>PowerPoint Presentation</vt:lpstr>
      <vt:lpstr>PowerPoint Presentation</vt:lpstr>
      <vt:lpstr>PowerPoint Presentation</vt:lpstr>
      <vt:lpstr> S/MIME </vt:lpstr>
      <vt:lpstr>PowerPoint Presentation</vt:lpstr>
      <vt:lpstr>PowerPoint Presentation</vt:lpstr>
      <vt:lpstr>PowerPoint Presentation</vt:lpstr>
      <vt:lpstr> IP Security</vt:lpstr>
      <vt:lpstr>  Benefits of IPSec </vt:lpstr>
      <vt:lpstr> IP Security Architecture</vt:lpstr>
      <vt:lpstr>PowerPoint Presentation</vt:lpstr>
      <vt:lpstr> IPSec Services </vt:lpstr>
      <vt:lpstr>Authentication Header </vt:lpstr>
      <vt:lpstr>PowerPoint Presentation</vt:lpstr>
      <vt:lpstr> Encapsulating Security Payload </vt:lpstr>
      <vt:lpstr>PowerPoint Presentation</vt:lpstr>
      <vt:lpstr>PowerPoint Presentation</vt:lpstr>
      <vt:lpstr>PowerPoint Presentation</vt:lpstr>
      <vt:lpstr>  The packet diagram below illustrates IPSec Transport mode with AH header:  </vt:lpstr>
      <vt:lpstr>  The packet diagram below illustrates IPSec Tunnel mode with AH header:  </vt:lpstr>
      <vt:lpstr>   The packet diagram below illustrates IPSec Transport mode with ESP header:  </vt:lpstr>
      <vt:lpstr> Tunnel mode with ESP header: </vt:lpstr>
      <vt:lpstr>Security Association (SA)</vt:lpstr>
      <vt:lpstr>PowerPoint Presentation</vt:lpstr>
      <vt:lpstr>Key Management</vt:lpstr>
      <vt:lpstr>Web Security </vt:lpstr>
      <vt:lpstr>SSL</vt:lpstr>
      <vt:lpstr>SSL Protocol</vt:lpstr>
      <vt:lpstr> SSL Record Protocol: </vt:lpstr>
      <vt:lpstr> SSL Record Protocol: </vt:lpstr>
      <vt:lpstr> Handshake Protocol:  </vt:lpstr>
      <vt:lpstr>Handshake Protocol</vt:lpstr>
      <vt:lpstr>Change-cipher Spec Protocol</vt:lpstr>
      <vt:lpstr> Alert Protocol</vt:lpstr>
      <vt:lpstr>Transport Layer Security (TLS)</vt:lpstr>
      <vt:lpstr>  What is client authentication? </vt:lpstr>
      <vt:lpstr>PowerPoint Presentation</vt:lpstr>
      <vt:lpstr>Exportability</vt:lpstr>
      <vt:lpstr>Secure Electronic Transactions(SET)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bismik@gmail.com</dc:creator>
  <cp:lastModifiedBy>Bismi K Charleys</cp:lastModifiedBy>
  <cp:revision>259</cp:revision>
  <dcterms:created xsi:type="dcterms:W3CDTF">2020-11-10T15:10:35Z</dcterms:created>
  <dcterms:modified xsi:type="dcterms:W3CDTF">2022-02-13T14:58:58Z</dcterms:modified>
</cp:coreProperties>
</file>