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8" r:id="rId4"/>
    <p:sldId id="26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67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9" r:id="rId32"/>
    <p:sldId id="280" r:id="rId33"/>
    <p:sldId id="289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0T05:12:34.9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0 112,'25'0,"25"0,-1 0,-24 25,25-25,-1 0,26 0,-26 0,1 0,-25 0,24 0,1 0,-25 0,0 0,-1 0,1 0,0 0,0 0,24 0,1 0,0 0,-26 0,26 0,-25 0,25 0,-1 0,-24 0,49-25,-49 25,50 0,-51 0,26 0,-25 0,49-25,-49 25,0 0,0 0,24 0,-24 0,49 0,-24 0,24-25,-24 25,0 0,49-25,-49 25,-1 0,1 0,-25 0,24 0,26 0,-26 0,-24 0,0 0,0 0,-1 0,1 0,25 0,-50-24,25 24,-1 0,1 0,0 0,0 0,0 0,-1 0,1 0,0 0,0 0,0 0,-1 0,26 0,0 0,-26 0,1 0,50 0,-51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0T05:12:51.9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49 101,'0'24,"0"1,0 0,0 0,0 0,0 24,0-24,0 0,-25 0,25-1,0 1,0 0,0 0,0 0,0-1,0 1,0 0,0 0,0 0,0-1,0 1,0 0,0 0,0 0,0-1,0 1,0 0,0 0,0 0,0-1,0 1,0 0,25-25,-25 25,25-25,-25 25,0-1,25 1,-25 0,25-25,-1 0,-24 25,25-25,-25 25,25-25,0 0,0 0,-1 25,26-25,-25 0,24 0,1 0,0 0,24 0,-49 0,0 0,0 0,24 0,-24 0,-25-25,25 25,-25-25,25 25,-25-25,0 0,0 0,0 1,0-1,0 0,0 0,0 0,0 1,0-26,0 25,0 0,0-24,0 24,0 0,0 0,0 1,0-1,0 0,0 0,0 0,0 1,0-26,0 25,0 0,-25 1,25-1,0 0,-25 25,25-25,0 0,-25 25,0-24,1 24,24-25,-25 0,0 0,0 25,25-25,-49 1,24-1,0 0,-25 25,50-25,-25 25,1 0,24-25,-25 25,0 0,0 0,0 0,1 0,-1 0,0 0,0 0,0 25,1-25,-1 25,0-25,0 25,25 0,-25-1,1-24,24 25</inkml:trace>
  <inkml:trace contextRef="#ctx0" brushRef="#br0" timeOffset="8112">1041 1118,'25'0,"0"-25,25 25,-26 0,26 0,-25 0,24 0,1 0,-25 0,0 0,-1 49,-24 1,0-25,25 0,-25-1,0 26,0 0,0-26,25 1,-25 0,25 25,-25-26,0 26,0-25,0 0,0-1,0 1,0 0,0 25,0-26,0 1,0 0,0 0,0 0,0-1,0 1,0 0,0 0,0 0,0-1,0 1,0 0,0 0,0 0,0 24,0-24,0 0,0 0,0 0,0-1,0 1,0 0,0 0,0 24,-25-49,25 25,-25-25,25 25,0 0,0 0,0-1,0 1,0 0,0 0,0 0,0-1,0 1,0 0,0 0,0 0,0-1,0 1,0 0,0 0,0 0,0-1,0 1,0 0,0 0,0 24,0-24,0 0,0 0,0 0,0-1,0 1,0 0,0 0,0 0,25-25,0 0,-25 25,0-1,25 1,0-25,-1 25,-24 0,25-25,25 0,-1 0,1 0,-25 0</inkml:trace>
  <inkml:trace contextRef="#ctx0" brushRef="#br0" timeOffset="10632">1786 3127,'24'24,"1"26,-25-25,25 0,0 24,-25-24,0 0,0 0,0 0,0-1,-25-24,0 25,0-25,25 25,-24-25,-1 0,0 0,25-25,0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0T05:13:03.9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326 407,'-24'25,"-26"0,25 24,25 1,-25-25,1 0,24-1,0 1,0 0,0 0,24-25,1 0,0 0,49 25,26 24,-1-24,-50 0,26 0,-26 0,-24-1,0 1,0-25,0 25,-1 0,-24 0,0-1,0 1,0 25,0-1,0 1,-24 0,-1-1,0-49,0 50,-24-25,-1-25,-24 24,-1-24,-24 0,49 0,-24 0,24-24,1 24,-1-25,25-25,1 50,-1 0,0-49,25 24,0-25,0 25,0 1,25-1,-25 0</inkml:trace>
  <inkml:trace contextRef="#ctx0" brushRef="#br0" timeOffset="1016">872 234,'25'49,"0"1,0-1,-1 26,1 24,0-25,-25 26,25-26,0 50,-1-49,1-1,0 25,0-24,-25-1,25-49,-25 0,0-1,24-24,-24-49,0 24</inkml:trace>
  <inkml:trace contextRef="#ctx0" brushRef="#br0" timeOffset="1568">1269 234,'0'24,"25"26,24 0,-49-1,25 26,0-26,0 1,0-25,-1 49,-24-49,50 0,-50 24,25-24,0 25,-25-1,24-24,1 0,-25 25,25-26,-25 1,25 25,0-25,-25 24,24-24,-24 0,25 0,-25-50,0-25,-49 25</inkml:trace>
  <inkml:trace contextRef="#ctx0" brushRef="#br0" timeOffset="2360">1120 903,'50'0,"24"0,1-24,24 24,0-25,-25 25,-49 0,25 0,-50-25</inkml:trace>
  <inkml:trace contextRef="#ctx0" brushRef="#br0" timeOffset="3104">1790 531,'0'25,"25"0,-25 0,24 24,-24-24,0 25,25-1,-25-24,25 25,-25-1,0-24,25-25,-25 25,-25-25,25-50,-50 26,26-26,-1 0,0 1,25-1,0 25,0-49,-25 49,25 0,0-24,0-1,0 25,0 0,0-24,0 24,0 0,0 0,0-24,0 24,0 0,0 0,25 1,0-1,-25 0,25 25,-1-25,1 0,0 25,25 0,-25 0,-25 25,24-25,1 25,0 0,0 0,0 24,-1 1,-24-25,25-1,-25 26,25-50,0 50,-25-26,0 26,25-25,-25 0,0-1,0 1,0 0,0 0,0 0,24-25</inkml:trace>
  <inkml:trace contextRef="#ctx0" brushRef="#br0" timeOffset="4512">1939 457,'74'0,"-24"0,24 0,-24 0,-25 0,-1 0,-24-25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0T05:13:09.0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0 570,'25'0,"0"0,24 0,1 0,-25-25,0 25</inkml:trace>
  <inkml:trace contextRef="#ctx0" brushRef="#br0" timeOffset="504">819 223,'0'25,"-25"24,0 1,0-50,25 49,-24-24,-1 0,25 0,0 0,74-25,1 0,-1 0,-24 0,-26 0,1 0,0 24,-25 1,0 0,0 25,0-26,0 1,0 0,0 25,0-26,-25 1,0 0,-24 0,-1 0,1-1,-1-24,25 25,-49-25,-1 0,51 0,-1-25,-25 25,1-24,49-1,-25 25,25-25,-25 25,25-25,0 0,0 1,-25-1,25 0</inkml:trace>
  <inkml:trace contextRef="#ctx0" brushRef="#br0" timeOffset="1664">893 223,'25'0,"0"0,24 0,26 0,-26 0,26 0,-1 0,-24-25,-25 0,0 25,-1 0</inkml:trace>
  <inkml:trace contextRef="#ctx0" brushRef="#br0" timeOffset="2272">1737 0,'0'24,"24"26,-24 49,25-49,-25 49,25 50,-25-75,25 1,-25-1,0-24,0-1,25 1,-1-1,-24-73,0-26,0 0</inkml:trace>
  <inkml:trace contextRef="#ctx0" brushRef="#br0" timeOffset="3032">2133 99,'0'-25,"25"0,0 25,0 0,0 0,24 0,-24 0,0 25,0 0,-25 0,0 24,25 1,-1 24,-24-49,0 74,0-49,0-1,0 26,0-50,0-1,0 1,-24 25,-1-50,-25 25,25-25,1 24,-51-24,50 0,-24 0,24 0,0-24,25-1,0 0,0 0,0-24,25 49,0-25,-1-25,26 50,-25 0,25-25,-26 25,26-24,-25 24,0 0,-1 0,-24 24,25-24,-25 25,50 0,-25 0,-1 0,1-25,0 49,25-49,-26 0,1 0,-50 0,1-49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1EB2-3B85-4B65-9F1F-91939818AC84}" type="datetimeFigureOut">
              <a:rPr lang="en-US" smtClean="0"/>
              <a:pPr/>
              <a:t>1/31/2022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1886CF-079D-4B52-B84E-B051725C0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authentication_code" TargetMode="External" /><Relationship Id="rId2" Type="http://schemas.openxmlformats.org/officeDocument/2006/relationships/hyperlink" Target="https://en.wikipedia.org/wiki/Cryptography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en.wikipedia.org/wiki/Initialization_vector" TargetMode="External" /><Relationship Id="rId5" Type="http://schemas.openxmlformats.org/officeDocument/2006/relationships/hyperlink" Target="https://en.wikipedia.org/wiki/Block_cipher_modes_of_operation" TargetMode="External" /><Relationship Id="rId4" Type="http://schemas.openxmlformats.org/officeDocument/2006/relationships/hyperlink" Target="https://en.wikipedia.org/wiki/Block_cipher" TargetMode="Externa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customXml" Target="../ink/ink1.xml" /><Relationship Id="rId7" Type="http://schemas.openxmlformats.org/officeDocument/2006/relationships/customXml" Target="../ink/ink3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5" Type="http://schemas.openxmlformats.org/officeDocument/2006/relationships/customXml" Target="../ink/ink2.xml" /><Relationship Id="rId10" Type="http://schemas.openxmlformats.org/officeDocument/2006/relationships/image" Target="../media/image15.png" /><Relationship Id="rId4" Type="http://schemas.openxmlformats.org/officeDocument/2006/relationships/image" Target="../media/image12.png" /><Relationship Id="rId9" Type="http://schemas.openxmlformats.org/officeDocument/2006/relationships/customXml" Target="../ink/ink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7.wm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18.wmf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19.wmf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20.wmf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21.wmf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 &amp; Cryptography -Module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Prof. Bismi K. </a:t>
            </a:r>
            <a:r>
              <a:rPr lang="en-US" dirty="0" err="1"/>
              <a:t>Charleys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MAC Properties</a:t>
            </a:r>
            <a:b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458200" cy="4854209"/>
          </a:xfrm>
        </p:spPr>
        <p:txBody>
          <a:bodyPr>
            <a:normAutofit lnSpcReduction="10000"/>
          </a:bodyPr>
          <a:lstStyle/>
          <a:p>
            <a:pPr marL="338138" indent="-338138">
              <a:spcBef>
                <a:spcPts val="800"/>
              </a:spcBef>
              <a:buClr>
                <a:srgbClr val="5FAFFF"/>
              </a:buClr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  MAC is a cryptographic checksum</a:t>
            </a:r>
          </a:p>
          <a:p>
            <a:pPr lvl="1" indent="-280988">
              <a:spcBef>
                <a:spcPts val="700"/>
              </a:spcBef>
              <a:buClrTx/>
              <a:buSzPct val="50000"/>
              <a:buFontTx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MAC = C</a:t>
            </a:r>
            <a:r>
              <a:rPr lang="en-US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(M)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condenses a variable-length message M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using a secret key K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to a fixed-sized authenticator</a:t>
            </a:r>
          </a:p>
          <a:p>
            <a:pPr marL="338138" indent="-338138">
              <a:spcBef>
                <a:spcPts val="800"/>
              </a:spcBef>
              <a:buClr>
                <a:srgbClr val="5FAFFF"/>
              </a:buClr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is a many-to-one function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potentially many messages have same MAC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but finding these needs to be very difficult.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Ø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knowing a message and MAC, is infeasible to find another message with same MAC</a:t>
            </a: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 indent="-280988">
              <a:spcBef>
                <a:spcPts val="700"/>
              </a:spcBef>
              <a:buClr>
                <a:srgbClr val="D9D9FF"/>
              </a:buClr>
              <a:buSzPct val="50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HMAC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0"/>
            <a:ext cx="6477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HMAC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dirty="0"/>
              <a:t> 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shared key b/w sender and receiver and  </a:t>
            </a:r>
            <a:r>
              <a:rPr lang="en-US" sz="2400" dirty="0">
                <a:solidFill>
                  <a:srgbClr val="FF0000"/>
                </a:solidFill>
              </a:rPr>
              <a:t>0&lt; K &lt;= b.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Next we have generate </a:t>
            </a: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baseline="30000" dirty="0"/>
              <a:t> </a:t>
            </a:r>
            <a:r>
              <a:rPr lang="en-US" sz="2400" b="1" dirty="0"/>
              <a:t> </a:t>
            </a:r>
            <a:r>
              <a:rPr lang="en-US" sz="2400" dirty="0"/>
              <a:t>from the above  </a:t>
            </a: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dirty="0"/>
              <a:t>.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baseline="30000" dirty="0"/>
              <a:t> </a:t>
            </a:r>
            <a:r>
              <a:rPr lang="en-US" sz="2400" b="1" dirty="0"/>
              <a:t>  </a:t>
            </a:r>
            <a:r>
              <a:rPr lang="en-US" sz="2400" b="1" dirty="0">
                <a:sym typeface="Wingdings" pitchFamily="2" charset="2"/>
              </a:rPr>
              <a:t>  </a:t>
            </a:r>
            <a:r>
              <a:rPr lang="en-US" sz="2400" dirty="0">
                <a:sym typeface="Wingdings" pitchFamily="2" charset="2"/>
              </a:rPr>
              <a:t>pad zeros to the left of 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‘K’</a:t>
            </a:r>
            <a:r>
              <a:rPr lang="en-US" sz="2400" dirty="0">
                <a:sym typeface="Wingdings" pitchFamily="2" charset="2"/>
              </a:rPr>
              <a:t> until  the length become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‘b’</a:t>
            </a:r>
            <a:r>
              <a:rPr lang="en-US" sz="2400" dirty="0">
                <a:sym typeface="Wingdings" pitchFamily="2" charset="2"/>
              </a:rPr>
              <a:t> bits.</a:t>
            </a:r>
            <a:endParaRPr lang="en-IN" sz="2400" dirty="0"/>
          </a:p>
          <a:p>
            <a:pPr>
              <a:buNone/>
            </a:pPr>
            <a:r>
              <a:rPr lang="en-US" sz="2400" i="1" dirty="0" err="1"/>
              <a:t>Eg</a:t>
            </a:r>
            <a:r>
              <a:rPr lang="en-US" sz="2400" i="1" dirty="0"/>
              <a:t>: binary representation of decimal 2 in four bit form is </a:t>
            </a:r>
            <a:r>
              <a:rPr lang="en-US" sz="2400" i="1" dirty="0">
                <a:solidFill>
                  <a:srgbClr val="FF0000"/>
                </a:solidFill>
              </a:rPr>
              <a:t>0010</a:t>
            </a:r>
            <a:r>
              <a:rPr lang="en-US" sz="2400" i="1" dirty="0"/>
              <a:t>.</a:t>
            </a:r>
            <a:endParaRPr lang="en-IN" sz="2400" i="1" dirty="0"/>
          </a:p>
          <a:p>
            <a:pPr>
              <a:buNone/>
            </a:pPr>
            <a:r>
              <a:rPr lang="en-US" sz="2400" dirty="0"/>
              <a:t>In the algorithm  size of  ‘ plaintext block’  is </a:t>
            </a:r>
            <a:r>
              <a:rPr lang="en-US" sz="2400" dirty="0">
                <a:solidFill>
                  <a:srgbClr val="FF0000"/>
                </a:solidFill>
              </a:rPr>
              <a:t>‘b’</a:t>
            </a:r>
            <a:r>
              <a:rPr lang="en-US" sz="2400" dirty="0"/>
              <a:t> bits.</a:t>
            </a:r>
          </a:p>
          <a:p>
            <a:pPr>
              <a:buNone/>
            </a:pPr>
            <a:r>
              <a:rPr lang="en-US" sz="2400" dirty="0"/>
              <a:t>In this algorithm we are using two </a:t>
            </a:r>
            <a:r>
              <a:rPr lang="en-US" sz="2400" dirty="0" err="1"/>
              <a:t>paddings.They</a:t>
            </a:r>
            <a:r>
              <a:rPr lang="en-US" sz="2400" dirty="0"/>
              <a:t> are </a:t>
            </a:r>
            <a:r>
              <a:rPr lang="en-US" sz="2400" dirty="0" err="1"/>
              <a:t>ipad</a:t>
            </a:r>
            <a:r>
              <a:rPr lang="en-US" sz="2400" dirty="0"/>
              <a:t> &amp; </a:t>
            </a:r>
            <a:r>
              <a:rPr lang="en-US" sz="2400" dirty="0" err="1"/>
              <a:t>opad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 err="1"/>
              <a:t>ipad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00110110  --- b/8 times.</a:t>
            </a:r>
          </a:p>
          <a:p>
            <a:pPr>
              <a:buNone/>
            </a:pPr>
            <a:r>
              <a:rPr lang="en-US" sz="2400" dirty="0" err="1">
                <a:sym typeface="Wingdings" pitchFamily="2" charset="2"/>
              </a:rPr>
              <a:t>opad</a:t>
            </a:r>
            <a:r>
              <a:rPr lang="en-US" sz="2400" dirty="0">
                <a:sym typeface="Wingdings" pitchFamily="2" charset="2"/>
              </a:rPr>
              <a:t> 01011100 --- b/8 times.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After this calculate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‘S’ bits.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(b bits)</a:t>
            </a:r>
            <a:r>
              <a:rPr lang="en-US" sz="2400" b="1" baseline="30000" dirty="0"/>
              <a:t> </a:t>
            </a:r>
            <a:r>
              <a:rPr lang="en-IN" sz="2400" dirty="0"/>
              <a:t>⊕</a:t>
            </a:r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b="1" dirty="0" err="1">
                <a:solidFill>
                  <a:srgbClr val="FF0000"/>
                </a:solidFill>
              </a:rPr>
              <a:t>ipad</a:t>
            </a:r>
            <a:r>
              <a:rPr lang="en-IN" sz="2400" dirty="0"/>
              <a:t>(b bits)</a:t>
            </a:r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( b bits)</a:t>
            </a:r>
          </a:p>
          <a:p>
            <a:pPr>
              <a:buNone/>
            </a:pPr>
            <a:endParaRPr lang="en-US" sz="2800" b="1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="1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HMAC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8542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err="1"/>
              <a:t>HMAC</a:t>
            </a:r>
            <a:r>
              <a:rPr lang="en-US" b="1" u="sng" dirty="0"/>
              <a:t> steps</a:t>
            </a:r>
          </a:p>
          <a:p>
            <a:pPr marL="633222" indent="-514350">
              <a:buAutoNum type="arabicParenR"/>
            </a:pPr>
            <a:r>
              <a:rPr lang="en-US" sz="2800" dirty="0"/>
              <a:t>Select </a:t>
            </a:r>
            <a:r>
              <a:rPr lang="en-US" sz="2800" b="1" dirty="0">
                <a:solidFill>
                  <a:srgbClr val="FF0000"/>
                </a:solidFill>
              </a:rPr>
              <a:t>K, </a:t>
            </a:r>
            <a:r>
              <a:rPr lang="en-US" sz="2800" b="1" dirty="0"/>
              <a:t>where</a:t>
            </a:r>
            <a:r>
              <a:rPr lang="en-US" sz="2800" b="1" dirty="0">
                <a:solidFill>
                  <a:srgbClr val="FF0000"/>
                </a:solidFill>
              </a:rPr>
              <a:t> 0&lt;K&lt;= b</a:t>
            </a:r>
            <a:r>
              <a:rPr lang="en-US" sz="2800" b="1" dirty="0"/>
              <a:t> . </a:t>
            </a:r>
            <a:r>
              <a:rPr lang="en-US" sz="2800" dirty="0"/>
              <a:t>if </a:t>
            </a:r>
            <a:r>
              <a:rPr lang="en-US" sz="2800" b="1" dirty="0">
                <a:solidFill>
                  <a:srgbClr val="FF0000"/>
                </a:solidFill>
              </a:rPr>
              <a:t>K&lt;b</a:t>
            </a:r>
            <a:r>
              <a:rPr lang="en-US" sz="2800" dirty="0"/>
              <a:t>  then pad zeros to the left until </a:t>
            </a:r>
            <a:r>
              <a:rPr lang="en-US" sz="2800" b="1" dirty="0">
                <a:solidFill>
                  <a:srgbClr val="FF0000"/>
                </a:solidFill>
              </a:rPr>
              <a:t>K=b.</a:t>
            </a:r>
          </a:p>
          <a:p>
            <a:pPr marL="633222" indent="-514350">
              <a:buAutoNum type="arabicParenR"/>
            </a:pPr>
            <a:r>
              <a:rPr lang="en-US" sz="2800" b="1" dirty="0" err="1"/>
              <a:t>XOR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 </a:t>
            </a:r>
            <a:r>
              <a:rPr lang="en-US" sz="2800" dirty="0"/>
              <a:t>with </a:t>
            </a:r>
            <a:r>
              <a:rPr lang="en-US" sz="2800" b="1" dirty="0" err="1">
                <a:solidFill>
                  <a:srgbClr val="FF0000"/>
                </a:solidFill>
              </a:rPr>
              <a:t>ipad</a:t>
            </a:r>
            <a:r>
              <a:rPr lang="en-US" sz="2800" b="1" dirty="0">
                <a:solidFill>
                  <a:srgbClr val="FF0000"/>
                </a:solidFill>
              </a:rPr>
              <a:t> , </a:t>
            </a:r>
            <a:r>
              <a:rPr lang="en-US" sz="2800" dirty="0"/>
              <a:t>then we will get ‘</a:t>
            </a:r>
            <a:r>
              <a:rPr lang="en-US" sz="2800" b="1" dirty="0">
                <a:solidFill>
                  <a:srgbClr val="FF0000"/>
                </a:solidFill>
              </a:rPr>
              <a:t>b’ </a:t>
            </a:r>
            <a:r>
              <a:rPr lang="en-US" sz="2800" b="1" dirty="0"/>
              <a:t>bits= 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>
                <a:solidFill>
                  <a:srgbClr val="FF0000"/>
                </a:solidFill>
              </a:rPr>
              <a:t>1</a:t>
            </a:r>
            <a:endParaRPr lang="en-US" sz="2800" b="1" baseline="-25000" dirty="0">
              <a:solidFill>
                <a:srgbClr val="FF0000"/>
              </a:solidFill>
            </a:endParaRPr>
          </a:p>
          <a:p>
            <a:pPr marL="633222" indent="-514350">
              <a:buAutoNum type="arabicParenR"/>
            </a:pPr>
            <a:r>
              <a:rPr lang="en-US" sz="2800" b="1" dirty="0"/>
              <a:t>Append  </a:t>
            </a:r>
            <a:r>
              <a:rPr lang="en-US" sz="2800" b="1" dirty="0" err="1"/>
              <a:t>S1</a:t>
            </a:r>
            <a:r>
              <a:rPr lang="en-US" sz="2800" b="1" dirty="0"/>
              <a:t> with plain message M.</a:t>
            </a:r>
          </a:p>
          <a:p>
            <a:pPr marL="633222" indent="-514350">
              <a:buAutoNum type="arabicParenR"/>
            </a:pPr>
            <a:r>
              <a:rPr lang="en-US" sz="2800" b="1" dirty="0"/>
              <a:t>Apply </a:t>
            </a:r>
            <a:r>
              <a:rPr lang="en-US" sz="2800" b="1" dirty="0" err="1">
                <a:solidFill>
                  <a:srgbClr val="FF0000"/>
                </a:solidFill>
              </a:rPr>
              <a:t>SHA</a:t>
            </a:r>
            <a:r>
              <a:rPr lang="en-US" sz="2800" b="1" dirty="0">
                <a:solidFill>
                  <a:srgbClr val="FF0000"/>
                </a:solidFill>
              </a:rPr>
              <a:t>- 512 </a:t>
            </a:r>
            <a:r>
              <a:rPr lang="en-US" sz="2800" b="1" dirty="0"/>
              <a:t>on (</a:t>
            </a:r>
            <a:r>
              <a:rPr lang="en-US" sz="2800" b="1" dirty="0" err="1"/>
              <a:t>S1</a:t>
            </a:r>
            <a:r>
              <a:rPr lang="en-US" sz="2800" b="1" dirty="0"/>
              <a:t>|| M) = n bits.</a:t>
            </a:r>
          </a:p>
          <a:p>
            <a:pPr marL="633222" indent="-514350">
              <a:buAutoNum type="arabicParenR"/>
            </a:pPr>
            <a:r>
              <a:rPr lang="en-US" sz="2800" b="1" dirty="0"/>
              <a:t>Pad </a:t>
            </a:r>
            <a:r>
              <a:rPr lang="en-US" sz="2800" b="1" dirty="0">
                <a:solidFill>
                  <a:srgbClr val="FF0000"/>
                </a:solidFill>
              </a:rPr>
              <a:t>‘n’</a:t>
            </a:r>
            <a:r>
              <a:rPr lang="en-US" sz="2800" b="1" dirty="0"/>
              <a:t> bits  until length = ‘b’ bits.</a:t>
            </a:r>
          </a:p>
          <a:p>
            <a:pPr marL="633222" indent="-514350">
              <a:buAutoNum type="arabicParenR"/>
            </a:pPr>
            <a:r>
              <a:rPr lang="en-US" sz="2800" b="1" dirty="0" err="1"/>
              <a:t>XOR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 with </a:t>
            </a:r>
            <a:r>
              <a:rPr lang="en-US" sz="2800" b="1" dirty="0" err="1"/>
              <a:t>opad</a:t>
            </a:r>
            <a:r>
              <a:rPr lang="en-US" sz="2800" b="1" dirty="0"/>
              <a:t>  will get  </a:t>
            </a:r>
            <a:r>
              <a:rPr lang="en-US" sz="2800" b="1" dirty="0">
                <a:solidFill>
                  <a:srgbClr val="FF0000"/>
                </a:solidFill>
              </a:rPr>
              <a:t>‘b’</a:t>
            </a:r>
            <a:r>
              <a:rPr lang="en-US" sz="2800" b="1" dirty="0"/>
              <a:t> bits which is  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>
                <a:solidFill>
                  <a:srgbClr val="FF0000"/>
                </a:solidFill>
              </a:rPr>
              <a:t>0</a:t>
            </a:r>
            <a:r>
              <a:rPr lang="en-US" sz="2800" b="1" dirty="0"/>
              <a:t>.</a:t>
            </a:r>
          </a:p>
          <a:p>
            <a:pPr marL="633222" indent="-514350">
              <a:buAutoNum type="arabicParenR"/>
            </a:pPr>
            <a:r>
              <a:rPr lang="en-US" sz="2800" b="1" dirty="0"/>
              <a:t>Append 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>
                <a:solidFill>
                  <a:srgbClr val="FF0000"/>
                </a:solidFill>
              </a:rPr>
              <a:t>0</a:t>
            </a:r>
            <a:r>
              <a:rPr lang="en-US" sz="2800" b="1" dirty="0"/>
              <a:t> with step 5</a:t>
            </a:r>
          </a:p>
          <a:p>
            <a:pPr marL="633222" indent="-514350">
              <a:buAutoNum type="arabicParenR"/>
            </a:pPr>
            <a:r>
              <a:rPr lang="en-US" sz="2800" b="1" dirty="0"/>
              <a:t>Apply </a:t>
            </a:r>
            <a:r>
              <a:rPr lang="en-US" sz="2800" b="1" dirty="0" err="1">
                <a:solidFill>
                  <a:srgbClr val="FF0000"/>
                </a:solidFill>
              </a:rPr>
              <a:t>SHA</a:t>
            </a:r>
            <a:r>
              <a:rPr lang="en-US" sz="2800" b="1" dirty="0">
                <a:solidFill>
                  <a:srgbClr val="FF0000"/>
                </a:solidFill>
              </a:rPr>
              <a:t>-512</a:t>
            </a:r>
            <a:r>
              <a:rPr lang="en-US" sz="2800" b="1" dirty="0"/>
              <a:t> on step 7, so that n bits will be </a:t>
            </a:r>
            <a:r>
              <a:rPr lang="en-US" sz="2800" b="1" dirty="0" err="1"/>
              <a:t>ouput</a:t>
            </a:r>
            <a:r>
              <a:rPr lang="en-US" sz="2800" b="1" dirty="0">
                <a:solidFill>
                  <a:srgbClr val="FF0000"/>
                </a:solidFill>
              </a:rPr>
              <a:t>( hash code</a:t>
            </a:r>
            <a:r>
              <a:rPr lang="en-US" sz="2800" b="1" dirty="0"/>
              <a:t>)</a:t>
            </a:r>
          </a:p>
          <a:p>
            <a:pPr marL="633222" indent="-514350">
              <a:buAutoNum type="arabicParenR"/>
            </a:pPr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dirty="0" err="1"/>
              <a:t>CBC</a:t>
            </a:r>
            <a:r>
              <a:rPr lang="en-IN" b="0" dirty="0"/>
              <a:t>-MAC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493040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000" dirty="0"/>
              <a:t>In </a:t>
            </a:r>
            <a:r>
              <a:rPr lang="en-US" sz="3000" dirty="0">
                <a:hlinkClick r:id="rId2" tooltip="Cryptography"/>
              </a:rPr>
              <a:t>cryptography</a:t>
            </a:r>
            <a:r>
              <a:rPr lang="en-US" sz="3000" dirty="0"/>
              <a:t>, a </a:t>
            </a:r>
            <a:r>
              <a:rPr lang="en-US" sz="3000" b="1" dirty="0"/>
              <a:t>cipher block chaining message authentication code</a:t>
            </a:r>
            <a:r>
              <a:rPr lang="en-US" sz="3000" dirty="0"/>
              <a:t> (</a:t>
            </a:r>
            <a:r>
              <a:rPr lang="en-US" sz="3000" b="1" dirty="0" err="1"/>
              <a:t>CBC</a:t>
            </a:r>
            <a:r>
              <a:rPr lang="en-US" sz="3000" b="1" dirty="0"/>
              <a:t>-MAC</a:t>
            </a:r>
            <a:r>
              <a:rPr lang="en-US" sz="3000" dirty="0"/>
              <a:t>) is a technique for constructing a </a:t>
            </a:r>
            <a:r>
              <a:rPr lang="en-US" sz="3000" dirty="0">
                <a:hlinkClick r:id="rId3" tooltip="Message authentication code"/>
              </a:rPr>
              <a:t>message authentication code</a:t>
            </a:r>
            <a:r>
              <a:rPr lang="en-US" sz="3000" dirty="0"/>
              <a:t> from a </a:t>
            </a:r>
            <a:r>
              <a:rPr lang="en-US" sz="3000" dirty="0">
                <a:hlinkClick r:id="rId4" tooltip="Block cipher"/>
              </a:rPr>
              <a:t>block cipher</a:t>
            </a:r>
            <a:r>
              <a:rPr lang="en-US" sz="3000" dirty="0"/>
              <a:t>. The message is encrypted with some block cipher algorithm in </a:t>
            </a:r>
            <a:r>
              <a:rPr lang="en-US" sz="3000" dirty="0" err="1">
                <a:hlinkClick r:id="rId5" tooltip="Block cipher modes of operation"/>
              </a:rPr>
              <a:t>CBC</a:t>
            </a:r>
            <a:r>
              <a:rPr lang="en-US" sz="3000" dirty="0">
                <a:hlinkClick r:id="rId5" tooltip="Block cipher modes of operation"/>
              </a:rPr>
              <a:t> mode</a:t>
            </a:r>
            <a:r>
              <a:rPr lang="en-US" sz="3000" dirty="0"/>
              <a:t> to create a chain of blocks such that each block depends on the proper encryption of the previous block. This interdependence ensures that a change to any of the plaintext bits will cause the final encrypted block to change in a way that cannot be predicted or counteracted without knowing the key to the block cipher</a:t>
            </a:r>
            <a:r>
              <a:rPr lang="en-US" dirty="0"/>
              <a:t>.</a:t>
            </a:r>
            <a:r>
              <a:rPr lang="en-IN" dirty="0"/>
              <a:t> To calculate the </a:t>
            </a:r>
            <a:r>
              <a:rPr lang="en-IN" dirty="0" err="1"/>
              <a:t>CBC</a:t>
            </a:r>
            <a:r>
              <a:rPr lang="en-IN" dirty="0"/>
              <a:t>-MAC of message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i="1" dirty="0">
                <a:solidFill>
                  <a:srgbClr val="FF0000"/>
                </a:solidFill>
              </a:rPr>
              <a:t>m</a:t>
            </a:r>
            <a:r>
              <a:rPr lang="en-IN" dirty="0"/>
              <a:t>, one encrypts </a:t>
            </a:r>
            <a:r>
              <a:rPr lang="en-IN" b="1" i="1" dirty="0">
                <a:solidFill>
                  <a:srgbClr val="FF0000"/>
                </a:solidFill>
              </a:rPr>
              <a:t>m</a:t>
            </a:r>
            <a:r>
              <a:rPr lang="en-IN" dirty="0"/>
              <a:t> in </a:t>
            </a:r>
            <a:r>
              <a:rPr lang="en-IN" dirty="0" err="1"/>
              <a:t>CBC</a:t>
            </a:r>
            <a:r>
              <a:rPr lang="en-IN" dirty="0"/>
              <a:t> mode with </a:t>
            </a:r>
            <a:r>
              <a:rPr lang="en-IN" b="1" dirty="0">
                <a:solidFill>
                  <a:srgbClr val="FF0000"/>
                </a:solidFill>
              </a:rPr>
              <a:t>zero</a:t>
            </a:r>
            <a:r>
              <a:rPr lang="en-IN" dirty="0"/>
              <a:t> </a:t>
            </a:r>
            <a:r>
              <a:rPr lang="en-IN" dirty="0">
                <a:hlinkClick r:id="rId6" tooltip="Initialization vector"/>
              </a:rPr>
              <a:t>initialization vector</a:t>
            </a:r>
            <a:r>
              <a:rPr lang="en-IN" dirty="0"/>
              <a:t> and keeps the last block. The following figure sketches the computation of the </a:t>
            </a:r>
            <a:r>
              <a:rPr lang="en-IN" dirty="0" err="1"/>
              <a:t>CBC</a:t>
            </a:r>
            <a:r>
              <a:rPr lang="en-IN" dirty="0"/>
              <a:t>-MAC of a message comprising blocks </a:t>
            </a:r>
            <a:r>
              <a:rPr lang="en-IN" b="1" dirty="0" err="1">
                <a:solidFill>
                  <a:srgbClr val="FF0000"/>
                </a:solidFill>
              </a:rPr>
              <a:t>m1</a:t>
            </a:r>
            <a:r>
              <a:rPr lang="en-IN" b="1" dirty="0">
                <a:solidFill>
                  <a:srgbClr val="FF0000"/>
                </a:solidFill>
              </a:rPr>
              <a:t> || </a:t>
            </a:r>
            <a:r>
              <a:rPr lang="en-IN" b="1" dirty="0" err="1">
                <a:solidFill>
                  <a:srgbClr val="FF0000"/>
                </a:solidFill>
              </a:rPr>
              <a:t>m2</a:t>
            </a:r>
            <a:r>
              <a:rPr lang="en-IN" b="1" dirty="0">
                <a:solidFill>
                  <a:srgbClr val="FF0000"/>
                </a:solidFill>
              </a:rPr>
              <a:t>||….|| </a:t>
            </a:r>
            <a:r>
              <a:rPr lang="en-IN" b="1" dirty="0" err="1">
                <a:solidFill>
                  <a:srgbClr val="FF0000"/>
                </a:solidFill>
              </a:rPr>
              <a:t>m</a:t>
            </a:r>
            <a:r>
              <a:rPr lang="en-IN" b="1" baseline="-25000" dirty="0" err="1">
                <a:solidFill>
                  <a:srgbClr val="FF0000"/>
                </a:solidFill>
              </a:rPr>
              <a:t>x</a:t>
            </a: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dirty="0"/>
              <a:t>using a secret key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i="1" dirty="0">
                <a:solidFill>
                  <a:srgbClr val="FF0000"/>
                </a:solidFill>
              </a:rPr>
              <a:t>k</a:t>
            </a:r>
            <a:r>
              <a:rPr lang="en-IN" dirty="0"/>
              <a:t> and a block cipher </a:t>
            </a:r>
            <a:r>
              <a:rPr lang="en-IN" b="1" i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 err="1"/>
              <a:t>CBC</a:t>
            </a:r>
            <a:r>
              <a:rPr lang="en-IN" b="0" dirty="0"/>
              <a:t>-MAC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458200" cy="4800600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0800"/>
            <a:ext cx="8681476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CBC</a:t>
            </a:r>
            <a:r>
              <a:rPr lang="en-US" dirty="0"/>
              <a:t>-MAC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99171"/>
            <a:ext cx="7543800" cy="535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>
                <a:solidFill>
                  <a:srgbClr val="FFC000"/>
                </a:solidFill>
              </a:rPr>
              <a:t>Cipher Block Chaining (</a:t>
            </a:r>
            <a:r>
              <a:rPr lang="en-AU" sz="4800" dirty="0" err="1">
                <a:solidFill>
                  <a:srgbClr val="FFC000"/>
                </a:solidFill>
              </a:rPr>
              <a:t>CBC</a:t>
            </a:r>
            <a:r>
              <a:rPr lang="en-AU" sz="4800" dirty="0">
                <a:solidFill>
                  <a:srgbClr val="FFC000"/>
                </a:solidFill>
              </a:rPr>
              <a:t>) 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5309" y="1600200"/>
            <a:ext cx="707338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Digital Signature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854209"/>
          </a:xfrm>
        </p:spPr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AU" altLang="en-US" dirty="0">
                <a:ea typeface="ＭＳ Ｐゴシック" pitchFamily="-107" charset="-128"/>
              </a:rPr>
              <a:t> </a:t>
            </a:r>
            <a:r>
              <a:rPr lang="en-AU" altLang="en-US" sz="2400" dirty="0">
                <a:ea typeface="ＭＳ Ｐゴシック" pitchFamily="-107" charset="-128"/>
              </a:rPr>
              <a:t>Digital signatures are used to  </a:t>
            </a:r>
            <a:r>
              <a:rPr lang="en-AU" altLang="en-US" sz="2400" b="1" dirty="0">
                <a:solidFill>
                  <a:srgbClr val="FF0000"/>
                </a:solidFill>
                <a:ea typeface="ＭＳ Ｐゴシック" pitchFamily="-107" charset="-128"/>
              </a:rPr>
              <a:t>authenticate</a:t>
            </a:r>
            <a:r>
              <a:rPr lang="en-AU" altLang="en-US" sz="2400" dirty="0">
                <a:solidFill>
                  <a:srgbClr val="FF0000"/>
                </a:solidFill>
                <a:ea typeface="ＭＳ Ｐゴシック" pitchFamily="-107" charset="-128"/>
              </a:rPr>
              <a:t> </a:t>
            </a:r>
            <a:r>
              <a:rPr lang="en-AU" altLang="en-US" sz="2400" dirty="0">
                <a:ea typeface="ＭＳ Ｐゴシック" pitchFamily="-107" charset="-128"/>
              </a:rPr>
              <a:t>message contents . Digital signature also need to achieve </a:t>
            </a:r>
            <a:r>
              <a:rPr lang="en-AU" altLang="en-US" sz="2400" b="1" dirty="0">
                <a:solidFill>
                  <a:srgbClr val="FF0000"/>
                </a:solidFill>
                <a:ea typeface="ＭＳ Ｐゴシック" pitchFamily="-107" charset="-128"/>
              </a:rPr>
              <a:t>data integrity </a:t>
            </a:r>
            <a:r>
              <a:rPr lang="en-AU" altLang="en-US" sz="2400" dirty="0">
                <a:ea typeface="ＭＳ Ｐゴシック" pitchFamily="-107" charset="-128"/>
              </a:rPr>
              <a:t>and </a:t>
            </a:r>
            <a:r>
              <a:rPr lang="en-AU" altLang="en-US" sz="2400" b="1" dirty="0">
                <a:solidFill>
                  <a:srgbClr val="FF0000"/>
                </a:solidFill>
                <a:ea typeface="ＭＳ Ｐゴシック" pitchFamily="-107" charset="-128"/>
              </a:rPr>
              <a:t>non-repudiation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AU" altLang="en-US" sz="2400" dirty="0">
                <a:ea typeface="ＭＳ Ｐゴシック" pitchFamily="-107" charset="-128"/>
              </a:rPr>
              <a:t>If the message is  encrypted using  </a:t>
            </a:r>
            <a:r>
              <a:rPr lang="en-AU" altLang="en-US" sz="2400" b="1" dirty="0">
                <a:solidFill>
                  <a:srgbClr val="FF0000"/>
                </a:solidFill>
                <a:ea typeface="ＭＳ Ｐゴシック" pitchFamily="-107" charset="-128"/>
              </a:rPr>
              <a:t>senders  private key</a:t>
            </a:r>
            <a:r>
              <a:rPr lang="en-AU" altLang="en-US" sz="2400" dirty="0">
                <a:ea typeface="ＭＳ Ｐゴシック" pitchFamily="-107" charset="-128"/>
              </a:rPr>
              <a:t>, then it is called  digital signature</a:t>
            </a:r>
            <a:r>
              <a:rPr lang="en-AU" altLang="en-US" dirty="0">
                <a:ea typeface="ＭＳ Ｐゴシック" pitchFamily="-107" charset="-128"/>
              </a:rPr>
              <a:t>.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AU" altLang="en-US" dirty="0">
              <a:ea typeface="ＭＳ Ｐゴシック" pitchFamily="-107" charset="-128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57600"/>
            <a:ext cx="59658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Signature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74825"/>
            <a:ext cx="79248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4854209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 Authentication</a:t>
            </a:r>
          </a:p>
          <a:p>
            <a:pPr>
              <a:buNone/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message authentication is concerned with: 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AU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protecting the integrity of a message 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AU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validating identity of originator 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AU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non-repudiation of origin (dispute resolution)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For  the security requirements ,three alternative functions  used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hash function</a:t>
            </a:r>
          </a:p>
          <a:p>
            <a:pPr marL="338138" lvl="1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message encryption</a:t>
            </a:r>
          </a:p>
          <a:p>
            <a:pPr marL="338138" lvl="1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message authentication code (MAC)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AU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endParaRPr lang="en-AU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endParaRPr lang="en-AU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Digtal</a:t>
            </a:r>
            <a:r>
              <a:rPr lang="en-US" dirty="0"/>
              <a:t> signature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839200" cy="4930409"/>
          </a:xfrm>
        </p:spPr>
        <p:txBody>
          <a:bodyPr/>
          <a:lstStyle/>
          <a:p>
            <a:pPr marL="633222" indent="-514350">
              <a:buAutoNum type="arabicParenR"/>
            </a:pPr>
            <a:r>
              <a:rPr lang="en-US" sz="2400" dirty="0" err="1">
                <a:solidFill>
                  <a:srgbClr val="FF0000"/>
                </a:solidFill>
              </a:rPr>
              <a:t>RSA</a:t>
            </a:r>
            <a:endParaRPr lang="en-US" sz="2400" dirty="0">
              <a:solidFill>
                <a:srgbClr val="FF0000"/>
              </a:solidFill>
            </a:endParaRPr>
          </a:p>
          <a:p>
            <a:pPr marL="633222" indent="-514350">
              <a:buAutoNum type="arabicParenR"/>
            </a:pPr>
            <a:r>
              <a:rPr lang="en-US" sz="2400" dirty="0" err="1">
                <a:solidFill>
                  <a:srgbClr val="FF0000"/>
                </a:solidFill>
              </a:rPr>
              <a:t>DSS</a:t>
            </a:r>
            <a:r>
              <a:rPr lang="en-US" sz="2400" dirty="0">
                <a:solidFill>
                  <a:srgbClr val="FF0000"/>
                </a:solidFill>
              </a:rPr>
              <a:t>( Digital Signature Standard)</a:t>
            </a:r>
          </a:p>
          <a:p>
            <a:pPr marL="633222" indent="-514350">
              <a:buNone/>
            </a:pPr>
            <a:r>
              <a:rPr lang="en-US" sz="2400" b="1" dirty="0"/>
              <a:t>                                                </a:t>
            </a:r>
            <a:r>
              <a:rPr lang="en-US" sz="2400" b="1" dirty="0" err="1"/>
              <a:t>RSA</a:t>
            </a:r>
            <a:endParaRPr lang="en-US" sz="2400" b="1" dirty="0"/>
          </a:p>
          <a:p>
            <a:pPr marL="633222" indent="-514350">
              <a:buNone/>
            </a:pPr>
            <a:endParaRPr lang="en-US" sz="2400" dirty="0"/>
          </a:p>
          <a:p>
            <a:pPr marL="633222" indent="-514350">
              <a:buNone/>
            </a:pPr>
            <a:endParaRPr lang="en-US" sz="2400" dirty="0"/>
          </a:p>
          <a:p>
            <a:pPr marL="633222" indent="-514350">
              <a:buNone/>
            </a:pPr>
            <a:endParaRPr lang="en-US" sz="2400" dirty="0"/>
          </a:p>
          <a:p>
            <a:pPr marL="633222" indent="-514350">
              <a:buNone/>
            </a:pPr>
            <a:endParaRPr lang="en-US" dirty="0"/>
          </a:p>
          <a:p>
            <a:pPr marL="633222" indent="-514350">
              <a:buNone/>
            </a:pPr>
            <a:endParaRPr lang="en-US" dirty="0"/>
          </a:p>
          <a:p>
            <a:pPr marL="633222" indent="-514350"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24200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0600" y="2170113"/>
              <a:ext cx="1098550" cy="4445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241" y="2162798"/>
                <a:ext cx="1117267" cy="59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1625" y="3232150"/>
              <a:ext cx="679450" cy="125095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2258" y="3222796"/>
                <a:ext cx="698184" cy="1269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9650" y="5241925"/>
              <a:ext cx="803275" cy="500063"/>
            </p14:xfrm>
          </p:contentPart>
        </mc:Choice>
        <mc:Fallback xmlns="">
          <p:pic>
            <p:nvPicPr>
              <p:cNvPr id="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314" y="5232684"/>
                <a:ext cx="821947" cy="518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4700" y="5187950"/>
              <a:ext cx="965200" cy="330200"/>
            </p14:xfrm>
          </p:contentPart>
        </mc:Choice>
        <mc:Fallback xmlns=""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5301" y="5178598"/>
                <a:ext cx="983998" cy="34890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Digital Signature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7780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DSS</a:t>
            </a:r>
            <a:r>
              <a:rPr lang="en-US" dirty="0"/>
              <a:t> or </a:t>
            </a:r>
            <a:r>
              <a:rPr lang="en-US" dirty="0" err="1"/>
              <a:t>DSA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43188"/>
            <a:ext cx="7391400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057400"/>
            <a:ext cx="7772400" cy="213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DSS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3400" y="4495800"/>
            <a:ext cx="4267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3400" y="5334000"/>
            <a:ext cx="2667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Algorithm steps:</a:t>
            </a:r>
          </a:p>
          <a:p>
            <a:pPr>
              <a:buNone/>
            </a:pPr>
            <a:r>
              <a:rPr lang="en-US" sz="3800" b="1" i="1" u="sng" dirty="0">
                <a:solidFill>
                  <a:srgbClr val="0070C0"/>
                </a:solidFill>
              </a:rPr>
              <a:t>Global public key components</a:t>
            </a:r>
          </a:p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800" b="1" dirty="0"/>
              <a:t>- prime number  ,  </a:t>
            </a:r>
            <a:r>
              <a:rPr lang="en-US" sz="3800" b="1" dirty="0" err="1">
                <a:solidFill>
                  <a:srgbClr val="FF0000"/>
                </a:solidFill>
              </a:rPr>
              <a:t>2</a:t>
            </a:r>
            <a:r>
              <a:rPr lang="en-US" sz="3800" b="1" baseline="30000" dirty="0" err="1">
                <a:solidFill>
                  <a:srgbClr val="FF0000"/>
                </a:solidFill>
              </a:rPr>
              <a:t>L</a:t>
            </a:r>
            <a:r>
              <a:rPr lang="en-US" sz="3800" b="1" baseline="30000" dirty="0">
                <a:solidFill>
                  <a:srgbClr val="FF0000"/>
                </a:solidFill>
              </a:rPr>
              <a:t>-1  </a:t>
            </a:r>
            <a:r>
              <a:rPr lang="en-US" sz="3800" b="1" dirty="0">
                <a:solidFill>
                  <a:srgbClr val="FF0000"/>
                </a:solidFill>
              </a:rPr>
              <a:t>&lt; p  &lt;  </a:t>
            </a:r>
            <a:r>
              <a:rPr lang="en-US" sz="3800" b="1" dirty="0" err="1">
                <a:solidFill>
                  <a:srgbClr val="FF0000"/>
                </a:solidFill>
              </a:rPr>
              <a:t>2</a:t>
            </a:r>
            <a:r>
              <a:rPr lang="en-US" sz="3800" b="1" baseline="30000" dirty="0" err="1">
                <a:solidFill>
                  <a:srgbClr val="FF0000"/>
                </a:solidFill>
              </a:rPr>
              <a:t>L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AU" altLang="en-US" sz="3800" dirty="0">
                <a:ea typeface="ＭＳ Ｐゴシック" pitchFamily="-107" charset="-128"/>
              </a:rPr>
              <a:t>where </a:t>
            </a:r>
            <a:r>
              <a:rPr lang="en-AU" altLang="en-US" sz="3800" dirty="0">
                <a:solidFill>
                  <a:srgbClr val="FF0000"/>
                </a:solidFill>
                <a:ea typeface="ＭＳ Ｐゴシック" pitchFamily="-107" charset="-128"/>
              </a:rPr>
              <a:t>L= 512 to 1024 bits and is a multiple of 64 </a:t>
            </a:r>
            <a:r>
              <a:rPr lang="en-US" sz="3800" b="1" dirty="0" err="1"/>
              <a:t>bits.L</a:t>
            </a:r>
            <a:r>
              <a:rPr lang="en-US" sz="3800" b="1" dirty="0"/>
              <a:t> is the length of bits. </a:t>
            </a:r>
          </a:p>
          <a:p>
            <a:pPr>
              <a:buFont typeface="Wingdings" pitchFamily="2" charset="2"/>
              <a:buChar char="§"/>
            </a:pP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3800" b="1" dirty="0"/>
              <a:t> - is the prime divisor of </a:t>
            </a:r>
            <a:r>
              <a:rPr lang="en-US" sz="3800" b="1" dirty="0">
                <a:solidFill>
                  <a:srgbClr val="FF0000"/>
                </a:solidFill>
              </a:rPr>
              <a:t>p-1</a:t>
            </a:r>
          </a:p>
          <a:p>
            <a:pPr>
              <a:buFont typeface="Wingdings" pitchFamily="2" charset="2"/>
              <a:buChar char="§"/>
            </a:pP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3800" b="1" dirty="0"/>
              <a:t>-  </a:t>
            </a:r>
            <a:r>
              <a:rPr lang="en-US" sz="4500" b="1" dirty="0">
                <a:solidFill>
                  <a:srgbClr val="FF0000"/>
                </a:solidFill>
              </a:rPr>
              <a:t>h</a:t>
            </a:r>
            <a:r>
              <a:rPr lang="en-US" sz="4500" b="1" baseline="30000" dirty="0">
                <a:solidFill>
                  <a:srgbClr val="FF0000"/>
                </a:solidFill>
              </a:rPr>
              <a:t>(p-1)/q </a:t>
            </a:r>
            <a:r>
              <a:rPr lang="en-US" sz="4500" b="1" dirty="0">
                <a:solidFill>
                  <a:srgbClr val="FF0000"/>
                </a:solidFill>
              </a:rPr>
              <a:t>mod p</a:t>
            </a:r>
            <a:r>
              <a:rPr lang="en-US" sz="3800" b="1" dirty="0"/>
              <a:t>. Here ‘h’ is any integer which lies between </a:t>
            </a:r>
            <a:r>
              <a:rPr lang="en-US" sz="3800" b="1" dirty="0">
                <a:solidFill>
                  <a:srgbClr val="FF0000"/>
                </a:solidFill>
              </a:rPr>
              <a:t>1 &lt; h &lt; p-1</a:t>
            </a:r>
            <a:r>
              <a:rPr lang="en-US" sz="3800" b="1" dirty="0"/>
              <a:t>.</a:t>
            </a:r>
          </a:p>
          <a:p>
            <a:pPr>
              <a:buNone/>
            </a:pPr>
            <a:endParaRPr lang="en-US" sz="3100" b="1" i="1" u="sng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i="1" u="sng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i="1" u="sng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3100" b="1" i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b="1" i="1" u="sng" dirty="0">
                <a:solidFill>
                  <a:srgbClr val="0070C0"/>
                </a:solidFill>
              </a:rPr>
              <a:t>User private key</a:t>
            </a:r>
          </a:p>
          <a:p>
            <a:pPr>
              <a:buNone/>
            </a:pPr>
            <a:r>
              <a:rPr lang="en-US" sz="3100" b="1" dirty="0"/>
              <a:t>x- random number, where  0 &lt; x &lt;q.</a:t>
            </a:r>
          </a:p>
          <a:p>
            <a:pPr>
              <a:buNone/>
            </a:pPr>
            <a:endParaRPr lang="en-US" sz="2400" b="1" i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400" b="1" i="1" u="sng" dirty="0">
                <a:solidFill>
                  <a:srgbClr val="0070C0"/>
                </a:solidFill>
              </a:rPr>
              <a:t>User public key</a:t>
            </a:r>
          </a:p>
          <a:p>
            <a:pP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accent6">
                    <a:lumMod val="75000"/>
                  </a:schemeClr>
                </a:solidFill>
              </a:rPr>
              <a:t>y </a:t>
            </a:r>
            <a:r>
              <a:rPr lang="en-US" sz="3400" b="1" dirty="0"/>
              <a:t>=  </a:t>
            </a:r>
            <a:r>
              <a:rPr lang="en-US" sz="3400" b="1" dirty="0" err="1">
                <a:solidFill>
                  <a:srgbClr val="FF0000"/>
                </a:solidFill>
              </a:rPr>
              <a:t>g</a:t>
            </a:r>
            <a:r>
              <a:rPr lang="en-US" sz="3400" b="1" baseline="30000" dirty="0" err="1">
                <a:solidFill>
                  <a:srgbClr val="FF0000"/>
                </a:solidFill>
              </a:rPr>
              <a:t>x</a:t>
            </a:r>
            <a:r>
              <a:rPr lang="en-US" sz="3400" b="1" dirty="0">
                <a:solidFill>
                  <a:srgbClr val="FF0000"/>
                </a:solidFill>
              </a:rPr>
              <a:t> mod p</a:t>
            </a:r>
          </a:p>
          <a:p>
            <a:pPr>
              <a:buFont typeface="Wingdings" pitchFamily="2" charset="2"/>
              <a:buChar char="§"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6172200"/>
            <a:ext cx="14478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5562600" cy="251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38862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48542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Select </a:t>
            </a:r>
            <a:r>
              <a:rPr lang="en-US" sz="2800" b="1" dirty="0">
                <a:solidFill>
                  <a:srgbClr val="FF0000"/>
                </a:solidFill>
              </a:rPr>
              <a:t>‘k</a:t>
            </a:r>
            <a:r>
              <a:rPr lang="en-US" sz="2800" b="1" dirty="0"/>
              <a:t>’ which is any integer where </a:t>
            </a:r>
            <a:r>
              <a:rPr lang="en-US" sz="2800" b="1" dirty="0">
                <a:solidFill>
                  <a:srgbClr val="FF0000"/>
                </a:solidFill>
              </a:rPr>
              <a:t>0 &lt;k &lt;q.</a:t>
            </a:r>
          </a:p>
          <a:p>
            <a:pPr>
              <a:buNone/>
            </a:pPr>
            <a:r>
              <a:rPr lang="en-US" sz="2800" b="1" i="1" u="sng" dirty="0">
                <a:solidFill>
                  <a:srgbClr val="0070C0"/>
                </a:solidFill>
              </a:rPr>
              <a:t>Signature components</a:t>
            </a:r>
          </a:p>
          <a:p>
            <a:pPr>
              <a:buNone/>
            </a:pP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800" b="1" u="sng" dirty="0"/>
              <a:t>= 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 err="1">
                <a:solidFill>
                  <a:srgbClr val="FF0000"/>
                </a:solidFill>
              </a:rPr>
              <a:t>g</a:t>
            </a:r>
            <a:r>
              <a:rPr lang="en-US" sz="2800" b="1" baseline="30000" dirty="0" err="1">
                <a:solidFill>
                  <a:srgbClr val="FF0000"/>
                </a:solidFill>
              </a:rPr>
              <a:t>k</a:t>
            </a:r>
            <a:r>
              <a:rPr lang="en-US" sz="2800" b="1" dirty="0">
                <a:solidFill>
                  <a:srgbClr val="FF0000"/>
                </a:solidFill>
              </a:rPr>
              <a:t> mod p) mod q</a:t>
            </a:r>
            <a:r>
              <a:rPr lang="en-US" sz="2800" b="1" dirty="0"/>
              <a:t>.</a:t>
            </a:r>
          </a:p>
          <a:p>
            <a:pPr>
              <a:buNone/>
            </a:pP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rgbClr val="FF0000"/>
                </a:solidFill>
              </a:rPr>
              <a:t>[k</a:t>
            </a:r>
            <a:r>
              <a:rPr lang="en-US" sz="2800" b="1" baseline="30000" dirty="0">
                <a:solidFill>
                  <a:srgbClr val="FF0000"/>
                </a:solidFill>
              </a:rPr>
              <a:t>-1</a:t>
            </a:r>
            <a:r>
              <a:rPr lang="en-US" sz="2800" b="1" dirty="0">
                <a:solidFill>
                  <a:srgbClr val="FF0000"/>
                </a:solidFill>
              </a:rPr>
              <a:t>(H(M) + </a:t>
            </a:r>
            <a:r>
              <a:rPr lang="en-US" sz="2800" b="1" dirty="0" err="1">
                <a:solidFill>
                  <a:srgbClr val="FF0000"/>
                </a:solidFill>
              </a:rPr>
              <a:t>x.r</a:t>
            </a:r>
            <a:r>
              <a:rPr lang="en-US" sz="2800" b="1" dirty="0">
                <a:solidFill>
                  <a:srgbClr val="FF0000"/>
                </a:solidFill>
              </a:rPr>
              <a:t>)]mod q</a:t>
            </a:r>
          </a:p>
          <a:p>
            <a:pPr>
              <a:buNone/>
            </a:pPr>
            <a:r>
              <a:rPr lang="en-US" sz="2800" b="1" i="1" u="sng" dirty="0">
                <a:solidFill>
                  <a:srgbClr val="0070C0"/>
                </a:solidFill>
              </a:rPr>
              <a:t>Verifying function</a:t>
            </a:r>
          </a:p>
          <a:p>
            <a:pPr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800" b="1" i="1" dirty="0"/>
              <a:t>=</a:t>
            </a:r>
            <a:r>
              <a:rPr lang="en-US" sz="2800" b="1" i="1" dirty="0">
                <a:solidFill>
                  <a:srgbClr val="FF0000"/>
                </a:solidFill>
              </a:rPr>
              <a:t>[(g</a:t>
            </a:r>
            <a:r>
              <a:rPr lang="en-US" sz="2800" b="1" i="1" baseline="30000" dirty="0">
                <a:solidFill>
                  <a:srgbClr val="FF0000"/>
                </a:solidFill>
              </a:rPr>
              <a:t>u1</a:t>
            </a:r>
            <a:r>
              <a:rPr lang="en-US" sz="2800" b="1" i="1" dirty="0">
                <a:solidFill>
                  <a:srgbClr val="FF0000"/>
                </a:solidFill>
              </a:rPr>
              <a:t>.y</a:t>
            </a:r>
            <a:r>
              <a:rPr lang="en-US" sz="2800" b="1" i="1" baseline="30000" dirty="0">
                <a:solidFill>
                  <a:srgbClr val="FF0000"/>
                </a:solidFill>
              </a:rPr>
              <a:t>u2</a:t>
            </a:r>
            <a:r>
              <a:rPr lang="en-US" sz="2800" b="1" i="1" dirty="0">
                <a:solidFill>
                  <a:srgbClr val="FF0000"/>
                </a:solidFill>
              </a:rPr>
              <a:t> ) mod p ] mod q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u1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[H(M’)w]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modq</a:t>
            </a:r>
            <a:r>
              <a:rPr lang="en-US" sz="2800" b="1" dirty="0"/>
              <a:t>.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FF0000"/>
                </a:solidFill>
              </a:rPr>
              <a:t>(s’)</a:t>
            </a:r>
            <a:r>
              <a:rPr lang="en-US" sz="2800" b="1" baseline="30000" dirty="0">
                <a:solidFill>
                  <a:srgbClr val="FF0000"/>
                </a:solidFill>
              </a:rPr>
              <a:t>-1 </a:t>
            </a:r>
            <a:r>
              <a:rPr lang="en-US" sz="2800" b="1" dirty="0">
                <a:solidFill>
                  <a:srgbClr val="FF0000"/>
                </a:solidFill>
              </a:rPr>
              <a:t>mod q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u2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FF0000"/>
                </a:solidFill>
              </a:rPr>
              <a:t>[(r’) w mod q]</a:t>
            </a:r>
          </a:p>
          <a:p>
            <a:pPr>
              <a:buNone/>
            </a:pPr>
            <a:r>
              <a:rPr lang="en-US" sz="2800" b="1" dirty="0"/>
              <a:t>Here </a:t>
            </a:r>
            <a:r>
              <a:rPr lang="en-US" sz="2800" b="1" dirty="0" err="1">
                <a:solidFill>
                  <a:srgbClr val="FF0000"/>
                </a:solidFill>
              </a:rPr>
              <a:t>M’,r’,s</a:t>
            </a:r>
            <a:r>
              <a:rPr lang="en-US" sz="2800" b="1" dirty="0">
                <a:solidFill>
                  <a:srgbClr val="FF0000"/>
                </a:solidFill>
              </a:rPr>
              <a:t>’  </a:t>
            </a:r>
            <a:r>
              <a:rPr lang="en-US" sz="2800" b="1" dirty="0"/>
              <a:t>are in the receiver side.</a:t>
            </a:r>
          </a:p>
          <a:p>
            <a:pPr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V==r’</a:t>
            </a:r>
          </a:p>
          <a:p>
            <a:pPr>
              <a:buNone/>
            </a:pPr>
            <a:endParaRPr lang="en-IN" sz="2800" b="1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DC09-CAF6-40A7-9211-A5A0B950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Elgamal</a:t>
            </a:r>
            <a:r>
              <a:rPr lang="en-IN" dirty="0"/>
              <a:t> </a:t>
            </a:r>
            <a:r>
              <a:rPr lang="en-IN" dirty="0" err="1"/>
              <a:t>Digtal</a:t>
            </a:r>
            <a:r>
              <a:rPr lang="en-IN" dirty="0"/>
              <a:t>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22BF-20F0-417F-B127-B255332F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C01F73-5317-4248-8201-57C4338AF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28801"/>
              </p:ext>
            </p:extLst>
          </p:nvPr>
        </p:nvGraphicFramePr>
        <p:xfrm>
          <a:off x="533400" y="1847850"/>
          <a:ext cx="80772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5943600" imgH="3162240" progId="Paint.Picture">
                  <p:embed/>
                </p:oleObj>
              </mc:Choice>
              <mc:Fallback>
                <p:oleObj name="Bitmap Image" r:id="rId3" imgW="5943600" imgH="31622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C01F73-5317-4248-8201-57C4338AF6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847850"/>
                        <a:ext cx="80772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282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214A-CEC1-48F3-804F-288BFF4C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C942-6D4B-4743-8B1E-7CCD1C4D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40A624-1C5A-461B-9C5C-E60EF5C4E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03589"/>
              </p:ext>
            </p:extLst>
          </p:nvPr>
        </p:nvGraphicFramePr>
        <p:xfrm>
          <a:off x="457200" y="1866900"/>
          <a:ext cx="82296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5873760" imgH="3124080" progId="Paint.Picture">
                  <p:embed/>
                </p:oleObj>
              </mc:Choice>
              <mc:Fallback>
                <p:oleObj name="Bitmap Image" r:id="rId3" imgW="5873760" imgH="31240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240A624-1C5A-461B-9C5C-E60EF5C4E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66900"/>
                        <a:ext cx="8229600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55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EAFC-7697-4C98-A133-64932BE6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E48-2E88-42DD-928F-1A664FE2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8C8AE9-D5DA-43F1-9985-99CC7B27F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8546"/>
              </p:ext>
            </p:extLst>
          </p:nvPr>
        </p:nvGraphicFramePr>
        <p:xfrm>
          <a:off x="381000" y="1816100"/>
          <a:ext cx="8305800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3" imgW="6032520" imgH="3225960" progId="Paint.Picture">
                  <p:embed/>
                </p:oleObj>
              </mc:Choice>
              <mc:Fallback>
                <p:oleObj name="Bitmap Image" r:id="rId3" imgW="6032520" imgH="32259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8C8AE9-D5DA-43F1-9985-99CC7B27F4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816100"/>
                        <a:ext cx="8305800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15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A8C5-86E5-4945-8B03-E8D0AD8D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4B90-F9AE-4873-87EF-5683BB8F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852E23-5F7D-4861-9D6A-992160233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615224"/>
              </p:ext>
            </p:extLst>
          </p:nvPr>
        </p:nvGraphicFramePr>
        <p:xfrm>
          <a:off x="457200" y="1775190"/>
          <a:ext cx="8229600" cy="462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Bitmap Image" r:id="rId3" imgW="5143680" imgH="2521080" progId="Paint.Picture">
                  <p:embed/>
                </p:oleObj>
              </mc:Choice>
              <mc:Fallback>
                <p:oleObj name="Bitmap Image" r:id="rId3" imgW="5143680" imgH="25210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7852E23-5F7D-4861-9D6A-9921602334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775190"/>
                        <a:ext cx="8229600" cy="4625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50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CC6B-7565-4885-B0FA-E1C967A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Schnorr</a:t>
            </a:r>
            <a:r>
              <a:rPr lang="en-IN" dirty="0"/>
              <a:t>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1DBD-2BBB-41D6-9E41-DFE504C0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09220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scheme is based on discrete logarithms.</a:t>
            </a:r>
          </a:p>
          <a:p>
            <a:pPr marL="118872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a digital signature scheme known for its simplicity.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 and generates short signatures.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AU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uses exponentiation in a finite (Galois)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AU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based on discrete logarithms, as in D-H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 message dependent computation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multiplying a 2n-bit integer with an n-bit integer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work can be done in idle time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using a prime modulus p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p–1 has a prime factor q of appropriate size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p 1024-bit and q 160-bit numbers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0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C8B4-4003-4BEF-B1B9-6438974D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4C54-850E-49F9-893B-8124BC59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320809"/>
          </a:xfrm>
        </p:spPr>
        <p:txBody>
          <a:bodyPr/>
          <a:lstStyle/>
          <a:p>
            <a:pPr marL="118872" indent="0" algn="ctr">
              <a:buNone/>
            </a:pPr>
            <a:r>
              <a:rPr lang="en-AU" altLang="en-US" sz="1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AU" altLang="en-US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Setup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suitable primes </a:t>
            </a:r>
            <a:r>
              <a:rPr lang="en-US" altLang="en-US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, q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l-GR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altLang="en-US" sz="2400" b="1" baseline="6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AU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1 mod p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a,p,q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are global parameters for all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each user (e.g., A) generates a key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AU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chooses a secret key (number): </a:t>
            </a:r>
            <a:r>
              <a:rPr lang="en-AU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n-AU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altLang="en-US" sz="24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 q</a:t>
            </a:r>
            <a:r>
              <a:rPr lang="en-AU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AU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 their </a:t>
            </a:r>
            <a:r>
              <a:rPr lang="en-AU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AU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altLang="en-US" sz="24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altLang="en-US" sz="2400" b="1" baseline="6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AU" altLang="en-US" sz="2400" b="1" baseline="6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AU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 q</a:t>
            </a: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 authentication using encryption.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Symmetric Message Encryption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encryption can also provides authentication.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if symmetric encryption is used then:</a:t>
            </a:r>
          </a:p>
          <a:p>
            <a:pPr marL="738188"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receiver know sender must have created the message  since only sender and receiver know  the key  which is used.</a:t>
            </a:r>
          </a:p>
          <a:p>
            <a:pPr marL="738188" lvl="1" indent="-280988"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know content cannot have been altered...... if message has </a:t>
            </a:r>
            <a:r>
              <a:rPr lang="en-A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suitable structure, redundancy or a suitable checksum to detect any changes.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648200"/>
            <a:ext cx="6858000" cy="195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5EE3-3F03-496A-B6D9-56657620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AD77-18DE-4FFA-959C-E229B923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 algn="ctr">
              <a:buNone/>
            </a:pPr>
            <a:r>
              <a:rPr lang="en-AU" altLang="en-U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AU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Signature Creation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 signs message by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choosing random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with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0&lt;r&lt;q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 computing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mod p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concatenate message with 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and hash result to computing: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 = H(M || x)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computing: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 = (r + se) mod q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signature  pair is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(e, y)</a:t>
            </a:r>
          </a:p>
          <a:p>
            <a:pPr>
              <a:spcBef>
                <a:spcPts val="7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any other user can </a:t>
            </a:r>
            <a:r>
              <a:rPr lang="en-US" altLang="en-US" sz="2800" b="1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verify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the signature as follows:  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computing: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x' = </a:t>
            </a:r>
            <a:r>
              <a:rPr lang="en-US" alt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b="1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mod p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verifying that: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 = H(M || x’)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endParaRPr lang="en-US" alt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88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Digital Signature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7780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only attacks.</a:t>
            </a:r>
            <a:endParaRPr lang="en-US" sz="2800" dirty="0"/>
          </a:p>
          <a:p>
            <a:r>
              <a:rPr lang="en-US" dirty="0"/>
              <a:t>Known-message attack.</a:t>
            </a:r>
          </a:p>
          <a:p>
            <a:r>
              <a:rPr lang="en-US" dirty="0"/>
              <a:t>Chosen-message attack.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Key only Attack</a:t>
            </a:r>
            <a:r>
              <a:rPr lang="en-US" b="1" dirty="0"/>
              <a:t>:</a:t>
            </a:r>
            <a:r>
              <a:rPr lang="en-US" dirty="0"/>
              <a:t> In key-only attack, the public key of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 is available to every one and </a:t>
            </a:r>
            <a:r>
              <a:rPr lang="en-US" b="1" i="1" dirty="0">
                <a:solidFill>
                  <a:srgbClr val="C00000"/>
                </a:solidFill>
              </a:rPr>
              <a:t>C</a:t>
            </a:r>
            <a:r>
              <a:rPr lang="en-US" dirty="0"/>
              <a:t> makes use of this fact and try to recreate the signature of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 and digitally sign the documents or messages that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 does not intend to do. This would cause a great threat to authentication of the message which is non repudiated as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dirty="0"/>
              <a:t> cannot deny signing it.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Attacks On Digital Signature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Chosen Message Attack</a:t>
            </a:r>
            <a:r>
              <a:rPr lang="en-US" b="1" dirty="0"/>
              <a:t>:</a:t>
            </a:r>
            <a:r>
              <a:rPr lang="en-US" dirty="0"/>
              <a:t>  </a:t>
            </a:r>
            <a:r>
              <a:rPr lang="en-US" sz="2800" dirty="0"/>
              <a:t>The chosen attack method is of two types:</a:t>
            </a:r>
          </a:p>
          <a:p>
            <a:pPr fontAlgn="base">
              <a:buNone/>
            </a:pPr>
            <a:r>
              <a:rPr lang="en-US" sz="2800" b="1" dirty="0"/>
              <a:t>1)Generic chosen-method –</a:t>
            </a:r>
            <a:r>
              <a:rPr lang="en-US" sz="2800" dirty="0"/>
              <a:t> In this method </a:t>
            </a:r>
            <a:r>
              <a:rPr lang="en-US" sz="2800" b="1" i="1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 tricks </a:t>
            </a:r>
            <a:r>
              <a:rPr lang="en-US" sz="2800" b="1" i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to digitally sign the messages that </a:t>
            </a:r>
            <a:r>
              <a:rPr lang="en-US" sz="2800" b="1" i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does not intend to do and without the knowledge about 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’s public key.</a:t>
            </a:r>
          </a:p>
          <a:p>
            <a:pPr fontAlgn="base">
              <a:buNone/>
            </a:pPr>
            <a:r>
              <a:rPr lang="en-US" sz="2800" b="1" dirty="0"/>
              <a:t>2)Direct chosen-method –</a:t>
            </a:r>
            <a:r>
              <a:rPr lang="en-US" sz="2800" dirty="0"/>
              <a:t> In this method </a:t>
            </a:r>
            <a:r>
              <a:rPr lang="en-US" sz="2800" b="1" i="1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 has the knowledge about </a:t>
            </a:r>
            <a:r>
              <a:rPr lang="en-US" sz="2800" b="1" i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’s public key and obtains </a:t>
            </a:r>
            <a:r>
              <a:rPr lang="en-US" sz="2800" b="1" i="1" dirty="0">
                <a:solidFill>
                  <a:srgbClr val="C00000"/>
                </a:solidFill>
              </a:rPr>
              <a:t>A’</a:t>
            </a:r>
            <a:r>
              <a:rPr lang="en-US" sz="2800" dirty="0"/>
              <a:t>s signature on the messages and replaces the original message with the message </a:t>
            </a:r>
            <a:r>
              <a:rPr lang="en-US" sz="2800" b="1" i="1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 wants </a:t>
            </a:r>
            <a:r>
              <a:rPr lang="en-US" sz="2800" b="1" u="sng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to sign with having  </a:t>
            </a:r>
            <a:r>
              <a:rPr lang="en-US" sz="2800" b="1" i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’s signature on them unchanged.</a:t>
            </a:r>
          </a:p>
          <a:p>
            <a:endParaRPr lang="en-US" sz="2800" dirty="0"/>
          </a:p>
          <a:p>
            <a:r>
              <a:rPr lang="en-US" b="1" dirty="0">
                <a:solidFill>
                  <a:srgbClr val="FF0000"/>
                </a:solidFill>
              </a:rPr>
              <a:t>Known Message Attack</a:t>
            </a:r>
            <a:r>
              <a:rPr lang="en-US" b="1" dirty="0"/>
              <a:t>:</a:t>
            </a:r>
            <a:r>
              <a:rPr lang="en-US" sz="2800" dirty="0"/>
              <a:t> In this type of attack, the attacker obtains some </a:t>
            </a:r>
            <a:r>
              <a:rPr lang="en-US" sz="2800" dirty="0">
                <a:solidFill>
                  <a:srgbClr val="FF0000"/>
                </a:solidFill>
              </a:rPr>
              <a:t>messages</a:t>
            </a:r>
            <a:r>
              <a:rPr lang="en-US" sz="2800" dirty="0"/>
              <a:t>, that the user sends and a </a:t>
            </a:r>
            <a:r>
              <a:rPr lang="en-US" sz="2800" dirty="0">
                <a:solidFill>
                  <a:srgbClr val="FF0000"/>
                </a:solidFill>
              </a:rPr>
              <a:t>key</a:t>
            </a:r>
            <a:r>
              <a:rPr lang="en-US" sz="2800" dirty="0"/>
              <a:t> to create a new fault message and forge of the user. </a:t>
            </a:r>
            <a:r>
              <a:rPr lang="en-US" sz="2800" dirty="0">
                <a:solidFill>
                  <a:srgbClr val="FF0000"/>
                </a:solidFill>
              </a:rPr>
              <a:t>Known Message attack is also known as Known Plain Text attack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4DF1-1784-490D-A1EA-7BB19736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E0AA-3C60-43D8-B487-1B524036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/>
          <a:lstStyle/>
          <a:p>
            <a:pPr marL="118872" indent="0">
              <a:buNone/>
            </a:pP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9A2CE1D-942F-4047-99EF-C318440EF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07553"/>
              </p:ext>
            </p:extLst>
          </p:nvPr>
        </p:nvGraphicFramePr>
        <p:xfrm>
          <a:off x="609600" y="1682750"/>
          <a:ext cx="7924800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Bitmap Image" r:id="rId3" imgW="7924680" imgH="3492360" progId="Paint.Picture">
                  <p:embed/>
                </p:oleObj>
              </mc:Choice>
              <mc:Fallback>
                <p:oleObj name="Bitmap Image" r:id="rId3" imgW="7924680" imgH="34923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9A2CE1D-942F-4047-99EF-C318440EF6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82750"/>
                        <a:ext cx="7924800" cy="426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00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BLIND SIGNATURE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In </a:t>
            </a:r>
            <a:r>
              <a:rPr lang="en-US" u="sng" dirty="0"/>
              <a:t>cryptography</a:t>
            </a:r>
            <a:r>
              <a:rPr lang="en-US" dirty="0"/>
              <a:t> a </a:t>
            </a:r>
            <a:r>
              <a:rPr lang="en-US" b="1" dirty="0">
                <a:solidFill>
                  <a:srgbClr val="FF0000"/>
                </a:solidFill>
              </a:rPr>
              <a:t>blind signature</a:t>
            </a:r>
            <a:r>
              <a:rPr lang="en-US" dirty="0"/>
              <a:t>, as introduced by </a:t>
            </a:r>
            <a:r>
              <a:rPr lang="en-US" dirty="0">
                <a:solidFill>
                  <a:srgbClr val="FF0000"/>
                </a:solidFill>
              </a:rPr>
              <a:t>David </a:t>
            </a:r>
            <a:r>
              <a:rPr lang="en-US" dirty="0" err="1">
                <a:solidFill>
                  <a:srgbClr val="FF0000"/>
                </a:solidFill>
              </a:rPr>
              <a:t>Chaum</a:t>
            </a:r>
            <a:r>
              <a:rPr lang="en-US" u="sng" dirty="0"/>
              <a:t>,</a:t>
            </a:r>
            <a:r>
              <a:rPr lang="en-US" dirty="0"/>
              <a:t> is a form of digital signature in which the content of a message is disguised (</a:t>
            </a:r>
            <a:r>
              <a:rPr lang="en-US" dirty="0">
                <a:solidFill>
                  <a:srgbClr val="FF0000"/>
                </a:solidFill>
              </a:rPr>
              <a:t>blinded</a:t>
            </a:r>
            <a:r>
              <a:rPr lang="en-US" dirty="0"/>
              <a:t>) before it is signed. The resulting blind signature can be publicly verified against the original, </a:t>
            </a:r>
            <a:r>
              <a:rPr lang="en-US" dirty="0" err="1"/>
              <a:t>unblinded</a:t>
            </a:r>
            <a:r>
              <a:rPr lang="en-US" dirty="0"/>
              <a:t> message in the manner of a regular digital signature</a:t>
            </a:r>
            <a:r>
              <a:rPr lang="en-US" dirty="0">
                <a:solidFill>
                  <a:srgbClr val="FF0000"/>
                </a:solidFill>
              </a:rPr>
              <a:t>. Blind signatures are typically employed in privacy-related protocols where the signer and message author are different parties</a:t>
            </a:r>
            <a:r>
              <a:rPr lang="en-US" dirty="0"/>
              <a:t>. Examples include cryptographic election systems and </a:t>
            </a:r>
            <a:r>
              <a:rPr lang="en-US" dirty="0">
                <a:solidFill>
                  <a:srgbClr val="FF0000"/>
                </a:solidFill>
              </a:rPr>
              <a:t>digital cash </a:t>
            </a:r>
            <a:r>
              <a:rPr lang="en-US" dirty="0"/>
              <a:t>schemes.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 authentication using encryption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if public-key encryption is used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encryption provides no confidence of sender since anyone potentially knows public-key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However if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FFFF"/>
              </a:buClr>
              <a:buFont typeface="Arial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sender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signs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message using their private-key then encrypts the message with recipients public key then both secrecy and authentication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achived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00FFFF"/>
              </a:buClr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6718300" cy="162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Hash Functions and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763000" cy="4778009"/>
          </a:xfrm>
        </p:spPr>
        <p:txBody>
          <a:bodyPr/>
          <a:lstStyle/>
          <a:p>
            <a:r>
              <a:rPr lang="en-IN" b="1" dirty="0"/>
              <a:t>Hash functions.</a:t>
            </a:r>
            <a:r>
              <a:rPr lang="en-US" sz="2800" dirty="0"/>
              <a:t> A cryptographic hash function is a mathematical algorithm that maps data of arbitrary size to a bit array of a fixed size. It is a one-way function, that is, a function which is practically infeasible to invert. 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hash function H accepts a variable-length block of data </a:t>
            </a:r>
            <a:r>
              <a:rPr lang="en-US" sz="2800" b="1" i="1" dirty="0">
                <a:solidFill>
                  <a:srgbClr val="FF0000"/>
                </a:solidFill>
              </a:rPr>
              <a:t>M as input and produces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  </a:t>
            </a:r>
            <a:r>
              <a:rPr lang="en-US" sz="2800" b="1" dirty="0">
                <a:solidFill>
                  <a:srgbClr val="FF0000"/>
                </a:solidFill>
              </a:rPr>
              <a:t>a fixed-size hash value </a:t>
            </a:r>
            <a:r>
              <a:rPr lang="en-US" sz="2800" b="1" i="1" dirty="0">
                <a:solidFill>
                  <a:srgbClr val="FF0000"/>
                </a:solidFill>
              </a:rPr>
              <a:t>h = H(M</a:t>
            </a:r>
            <a:r>
              <a:rPr lang="en-US" sz="2800" b="1" i="1" dirty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en-IN" sz="2800" b="1" dirty="0"/>
              <a:t>Properties of hash functions-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i="1" dirty="0"/>
              <a:t>cryptographic hash functions exhibit these three properties</a:t>
            </a:r>
            <a:r>
              <a:rPr lang="en-US" sz="2800" dirty="0"/>
              <a:t>:</a:t>
            </a:r>
            <a:endParaRPr lang="en-I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/>
              <a:t>Properties of hash functions</a:t>
            </a:r>
            <a:br>
              <a:rPr lang="en-IN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are “collision-free</a:t>
            </a:r>
            <a:r>
              <a:rPr lang="en-US" dirty="0"/>
              <a:t>.” This means that no two input hashes should map to the same output hash. </a:t>
            </a:r>
          </a:p>
          <a:p>
            <a:r>
              <a:rPr lang="en-US" dirty="0">
                <a:solidFill>
                  <a:srgbClr val="FF0000"/>
                </a:solidFill>
              </a:rPr>
              <a:t>They can be hidden</a:t>
            </a:r>
            <a:r>
              <a:rPr lang="en-US" dirty="0"/>
              <a:t>. It should be difficult to guess the input value for a hash function from its output. </a:t>
            </a:r>
          </a:p>
          <a:p>
            <a:r>
              <a:rPr lang="en-US" dirty="0">
                <a:solidFill>
                  <a:srgbClr val="FF0000"/>
                </a:solidFill>
              </a:rPr>
              <a:t>They should be puzzle-friendly</a:t>
            </a:r>
            <a:r>
              <a:rPr lang="en-US" dirty="0"/>
              <a:t>. It should be difficult to select an input that provides a pre-defined output. Thus, the input should be selected from a distribution that's as wide as possible.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Message Authentication Code(MAC)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AU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MAC is generated by an algorithm that creates a small fixed-sized block.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AU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depending on both message and secret key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like encryption though need not be reversible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buClr>
                <a:srgbClr val="5FAFFF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appended to message as a “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signature”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buClr>
                <a:srgbClr val="5FAFFF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receiver performs same computation on message and checks it matches the MAC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buClr>
                <a:srgbClr val="5FAFFF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provides assurance that message is unaltered and comes from sender</a:t>
            </a:r>
          </a:p>
          <a:p>
            <a:pPr>
              <a:buNone/>
            </a:pPr>
            <a:endParaRPr lang="en-AU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</a:pPr>
            <a:endParaRPr lang="en-AU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 Authentication Code</a:t>
            </a:r>
            <a:br>
              <a:rPr lang="en-US" sz="4800" dirty="0">
                <a:solidFill>
                  <a:srgbClr val="D9D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MAC is a small fixed-sized block of data</a:t>
            </a:r>
          </a:p>
          <a:p>
            <a:pPr marL="795338" lvl="1" indent="-338138">
              <a:spcBef>
                <a:spcPts val="800"/>
              </a:spcBef>
              <a:buClr>
                <a:srgbClr val="5FAFFF"/>
              </a:buClr>
              <a:buSzPct val="80000"/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generated from message + secret key</a:t>
            </a:r>
          </a:p>
          <a:p>
            <a:pPr marL="795338" lvl="1" indent="-338138">
              <a:spcBef>
                <a:spcPts val="800"/>
              </a:spcBef>
              <a:buClr>
                <a:srgbClr val="5FAFFF"/>
              </a:buClr>
              <a:buSzPct val="80000"/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MAC = C(</a:t>
            </a:r>
            <a:r>
              <a:rPr lang="en-US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95338" lvl="1" indent="-338138">
              <a:spcBef>
                <a:spcPts val="800"/>
              </a:spcBef>
              <a:buClr>
                <a:srgbClr val="5FAFFF"/>
              </a:buClr>
              <a:buSzPct val="80000"/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appended to message when sent.</a:t>
            </a:r>
          </a:p>
          <a:p>
            <a:pPr marL="795338" lvl="1" indent="-338138">
              <a:spcBef>
                <a:spcPts val="800"/>
              </a:spcBef>
              <a:buClr>
                <a:srgbClr val="5FAFFF"/>
              </a:buClr>
              <a:buSzPct val="80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343400"/>
            <a:ext cx="7772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 Authentication Codes</a:t>
            </a:r>
            <a:b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lnSpcReduction="10000"/>
          </a:bodyPr>
          <a:lstStyle/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As shown in  the figure  the MAC provides authentication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can also use encryption for secrecy.</a:t>
            </a:r>
          </a:p>
          <a:p>
            <a:pPr marL="338138" lvl="1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generally use separate keys for each</a:t>
            </a:r>
          </a:p>
          <a:p>
            <a:pPr marL="338138" lvl="1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can compute MAC either before or after encryption</a:t>
            </a:r>
          </a:p>
          <a:p>
            <a:pPr marL="338138" lvl="1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why use a MAC?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sometimes only authentication is needed</a:t>
            </a:r>
          </a:p>
          <a:p>
            <a:pPr marL="738188" lvl="1" indent="-280988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sometimes need authentication to persist longer than the encryption (e.g. archival use)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note that a MAC is not a digital signature</a:t>
            </a:r>
          </a:p>
          <a:p>
            <a:pPr lvl="2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Does NOT provide non-repudiation</a:t>
            </a:r>
          </a:p>
          <a:p>
            <a:pPr marL="338138" indent="-338138"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Font typeface="Wingdings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2503</TotalTime>
  <Words>1808</Words>
  <Application>Microsoft Office PowerPoint</Application>
  <PresentationFormat>On-screen Show (4:3)</PresentationFormat>
  <Paragraphs>186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Cybersecurity &amp; Cryptography -Module III</vt:lpstr>
      <vt:lpstr>Message Authentication</vt:lpstr>
      <vt:lpstr>Message authentication using encryption.</vt:lpstr>
      <vt:lpstr>Message authentication using encryption</vt:lpstr>
      <vt:lpstr>Hash Functions and MAC</vt:lpstr>
      <vt:lpstr>Properties of hash functions </vt:lpstr>
      <vt:lpstr>Message Authentication Code(MAC)</vt:lpstr>
      <vt:lpstr>Message Authentication Code </vt:lpstr>
      <vt:lpstr>Message Authentication Codes </vt:lpstr>
      <vt:lpstr>MAC Properties </vt:lpstr>
      <vt:lpstr>HMAC</vt:lpstr>
      <vt:lpstr>HMAC Algorithm</vt:lpstr>
      <vt:lpstr>HMAC Algorithm</vt:lpstr>
      <vt:lpstr>CBC-MAC</vt:lpstr>
      <vt:lpstr>CBC-MAC</vt:lpstr>
      <vt:lpstr>CBC-MAC</vt:lpstr>
      <vt:lpstr>Cipher Block Chaining (CBC) </vt:lpstr>
      <vt:lpstr>  Digital Signature</vt:lpstr>
      <vt:lpstr>Digital Signature</vt:lpstr>
      <vt:lpstr> Digtal signature methods</vt:lpstr>
      <vt:lpstr> Digital Signature Methods</vt:lpstr>
      <vt:lpstr>DSS</vt:lpstr>
      <vt:lpstr>DSS</vt:lpstr>
      <vt:lpstr>Elgamal Digtal Signature</vt:lpstr>
      <vt:lpstr>PowerPoint Presentation</vt:lpstr>
      <vt:lpstr>PowerPoint Presentation</vt:lpstr>
      <vt:lpstr>PowerPoint Presentation</vt:lpstr>
      <vt:lpstr>Schnorr Scheme</vt:lpstr>
      <vt:lpstr>PowerPoint Presentation</vt:lpstr>
      <vt:lpstr>PowerPoint Presentation</vt:lpstr>
      <vt:lpstr>Attacks On Digital Signature</vt:lpstr>
      <vt:lpstr>Attacks On Digital Signature</vt:lpstr>
      <vt:lpstr>PowerPoint Presentation</vt:lpstr>
      <vt:lpstr>BLIND SIGNATURE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&amp; Cybersecurity-Module IV</dc:title>
  <dc:creator>sunishkurian</dc:creator>
  <cp:lastModifiedBy>Bismi K Charleys</cp:lastModifiedBy>
  <cp:revision>319</cp:revision>
  <dcterms:created xsi:type="dcterms:W3CDTF">2020-10-05T04:41:41Z</dcterms:created>
  <dcterms:modified xsi:type="dcterms:W3CDTF">2022-01-31T07:07:11Z</dcterms:modified>
</cp:coreProperties>
</file>