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99" r:id="rId5"/>
    <p:sldId id="403" r:id="rId6"/>
    <p:sldId id="369" r:id="rId7"/>
    <p:sldId id="391" r:id="rId8"/>
    <p:sldId id="392" r:id="rId9"/>
    <p:sldId id="398" r:id="rId10"/>
    <p:sldId id="401" r:id="rId11"/>
    <p:sldId id="393" r:id="rId12"/>
    <p:sldId id="404" r:id="rId13"/>
    <p:sldId id="381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EC970-ED29-9049-EC35-15ED6C67C1FE}" v="805" dt="2025-04-14T05:18:48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zh-CN" altLang="en-US"/>
          </a:p>
          <a:p>
            <a:pPr lvl="1"/>
            <a:r>
              <a:rPr lang="en-US" altLang="zh-CN"/>
              <a:t>Second</a:t>
            </a:r>
            <a:r>
              <a:rPr lang="zh-CN" altLang="en-US"/>
              <a:t> </a:t>
            </a:r>
            <a:r>
              <a:rPr lang="en-US" altLang="zh-CN"/>
              <a:t>level</a:t>
            </a:r>
            <a:endParaRPr lang="zh-CN" altLang="en-US"/>
          </a:p>
          <a:p>
            <a:pPr lvl="2"/>
            <a:r>
              <a:rPr lang="en-US" altLang="zh-CN"/>
              <a:t>Third</a:t>
            </a:r>
            <a:r>
              <a:rPr lang="zh-CN" altLang="en-US"/>
              <a:t> </a:t>
            </a:r>
            <a:r>
              <a:rPr lang="en-US" altLang="zh-CN"/>
              <a:t>level</a:t>
            </a:r>
            <a:endParaRPr lang="zh-CN" altLang="en-US"/>
          </a:p>
          <a:p>
            <a:pPr lvl="3"/>
            <a:r>
              <a:rPr lang="en-US" altLang="zh-CN"/>
              <a:t>Fourth level</a:t>
            </a:r>
            <a:endParaRPr lang="zh-CN" altLang="en-US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4/13/2025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4D56CB-7729-4F9B-B383-5D5EDD1C4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9821333" y="4558433"/>
            <a:ext cx="2370667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39E53A78-6591-EEDA-1DFD-F106ECC52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21333" y="4558438"/>
            <a:ext cx="2370667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5ADCC5-3878-853E-8614-59CF8B2810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837382"/>
            <a:ext cx="7837069" cy="369651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99E747C-251E-F759-ABCD-CD941BA33A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208" y="4648199"/>
            <a:ext cx="7837070" cy="8915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031AA0C-A2A7-B56D-9661-B2A56DD37D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1208" y="5730282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A332-DECC-D8DD-0E19-762C6FF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EB1C08-1A28-5224-563E-C8AF24A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529DAF-CFD3-BC3E-C570-099DA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C113ED2-FAFE-A686-C43C-7C104C28E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580C5C3-0FF4-BA92-445D-48CC4C54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B71EF6-F4ED-6CD6-E0C2-EAB75D0F0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3" y="0"/>
            <a:ext cx="2370665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24268F0-A8A4-E399-5FC5-6384B8BD9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35107" y="-1"/>
            <a:ext cx="2356893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C4EA9-78A7-EDEB-A4B1-0E44AB22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1" y="2456493"/>
            <a:ext cx="2370668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ACCD3CEE-6646-969D-7160-69226A1B7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0444462" y="2810904"/>
            <a:ext cx="1124412" cy="2370664"/>
          </a:xfrm>
          <a:custGeom>
            <a:avLst/>
            <a:gdLst>
              <a:gd name="connsiteX0" fmla="*/ 600765 w 600765"/>
              <a:gd name="connsiteY0" fmla="*/ 0 h 1266628"/>
              <a:gd name="connsiteX1" fmla="*/ 600765 w 600765"/>
              <a:gd name="connsiteY1" fmla="*/ 1266628 h 1266628"/>
              <a:gd name="connsiteX2" fmla="*/ 508593 w 600765"/>
              <a:gd name="connsiteY2" fmla="*/ 1257336 h 1266628"/>
              <a:gd name="connsiteX3" fmla="*/ 0 w 600765"/>
              <a:gd name="connsiteY3" fmla="*/ 633314 h 1266628"/>
              <a:gd name="connsiteX4" fmla="*/ 508593 w 600765"/>
              <a:gd name="connsiteY4" fmla="*/ 9292 h 12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16038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0B915B-DDF9-DD98-A561-3684DEE3834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202" y="2160856"/>
            <a:ext cx="6735597" cy="2536289"/>
          </a:xfr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4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4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F79B09-7D88-8381-B406-AFD71843F9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00" y="2197099"/>
            <a:ext cx="10504000" cy="37741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D5E2D8-F574-39FC-A2DB-A1AE4B9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751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949A-41F3-9274-96B9-AE55D20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3CEA9-5FE2-4144-7BCF-29CF1714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3246-8EC0-8C70-3F45-8768D7C5F7C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650C69B-A152-BD06-9047-9F7118B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912CA5-005B-5D63-2624-E78C51C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693E4553-C52A-1094-51E7-50535E76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9C42F7F-708C-263A-B3B6-00E85FDE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2D9E626-EA86-5127-0C73-7BCA5CC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59">
            <a:extLst>
              <a:ext uri="{FF2B5EF4-FFF2-40B4-BE49-F238E27FC236}">
                <a16:creationId xmlns:a16="http://schemas.microsoft.com/office/drawing/2014/main" id="{E36196F9-2EDE-D6C7-C18F-0CA6607F6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424940"/>
            <a:ext cx="10515600" cy="1325880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143AB-871B-A40A-4ABF-203E3630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00" y="313467"/>
            <a:ext cx="11554400" cy="550700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213731-C6F5-8BF4-CFFA-DB6F3E7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518267-D602-CAB2-16AC-CF280D7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6B0E37-DA37-08EC-5352-201C440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031" y="977462"/>
            <a:ext cx="6357939" cy="1639640"/>
          </a:xfrm>
        </p:spPr>
        <p:txBody>
          <a:bodyPr lIns="0" tIns="0" rIns="0" bIns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79A78-77A7-2005-19C5-C07E817A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0" y="3178628"/>
            <a:ext cx="6357939" cy="2847451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D3A9C5A-2E4F-8513-3BB5-484AF6A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71FE74-F4ED-F522-8E6C-987B7D9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4DB04A-B800-A67D-2202-5E3127D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8FE1527-C73A-10FD-DC23-1B90C0C2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94723" cy="121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06E1E0-F3DA-894A-2D3C-A22A48141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18702"/>
            <a:ext cx="592750" cy="355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37B66F-8A88-B401-B56A-B1819D1B7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72126"/>
            <a:ext cx="592750" cy="2085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8B4A883-7D2B-B3A4-E71C-97A5282E4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-1"/>
            <a:ext cx="589758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33DD5763-4396-FB3F-84CF-397FE27E1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5880326"/>
            <a:ext cx="592750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79FFE37C-246F-C521-201C-7A3929C7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06189" y="0"/>
            <a:ext cx="593702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D9D30-3DEA-8443-E734-46EB19A66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92" y="2076566"/>
            <a:ext cx="589753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FF138E9-CABA-E863-0725-2AF946DDF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5633579"/>
            <a:ext cx="589755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0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0BBEF3D7-DB5B-7581-44D1-A96990F4C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Freeform: Shape 59">
            <a:extLst>
              <a:ext uri="{FF2B5EF4-FFF2-40B4-BE49-F238E27FC236}">
                <a16:creationId xmlns:a16="http://schemas.microsoft.com/office/drawing/2014/main" id="{AA1200B2-C1B6-992C-FCB0-92D95EFE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37E9B1-B103-4DC6-4C5C-CBAE64410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69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CE39DDF-DFF5-AB6F-F487-951C570FC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BD2-62D0-543A-E4EC-DB0D7C8A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2385976"/>
            <a:ext cx="5464817" cy="24547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20CB7A08-999A-FAF6-CC22-3A805F7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1001B33-CCD1-56DE-1347-50FE52B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BA3F666-FC83-4A06-E2D1-F54F36E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706AB-E4B8-078D-026D-990252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2258568"/>
            <a:ext cx="6077527" cy="35570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DBBEFEB-B716-AD6B-320D-005C214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4575B1-A0F2-12EE-BB19-CB6ADE8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431A50-B82F-CFF9-D038-8C4456D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11A17-6EB4-B345-9C96-E6F438C8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3B3BEDEF-57A1-D087-1E15-6B0456EC5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1370119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0E338B6-58A3-91A4-F5EB-CD40D614F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D26084-EDDC-61FF-5474-7DF349CC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3184A5B9-E2EB-CB8F-9FCE-B435678B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3696527"/>
            <a:ext cx="2254248" cy="3163005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BEF628E3-8F76-0E9D-3DEE-A459731E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37750" y="5736197"/>
            <a:ext cx="2254250" cy="1121803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4A9AA8-C219-474F-E074-634356B7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837382"/>
            <a:ext cx="7837069" cy="3696518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2979924-61C7-4C37-EAF2-46A0A2A2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48199"/>
            <a:ext cx="7837070" cy="10428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46F423E-A433-4DDE-A3C0-3165FE754F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225" y="5883110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24AAE30-F15B-1702-BB62-5EF514C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F5C5-ED4D-E322-2AF6-F166C684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C27666-6814-D528-A7CD-540241E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5F1C151-830E-3940-1AE4-FB8D2BD6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19F9CAC-9EAC-C1A6-0F7E-3F8E87DF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173937D-CDC9-73E6-6B3E-2447EC17A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1"/>
            <a:ext cx="2254248" cy="3694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BC384E9-DFB8-C4B8-FD41-571F33CD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7750" y="-2"/>
            <a:ext cx="2254250" cy="369651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5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F18FE0-442F-6AE0-4A34-0A68895F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109587"/>
            <a:ext cx="6077527" cy="4638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DC0C90B-196D-619B-00AC-36C5F6C0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4F9FBE-A6F5-09E6-684B-233C0D2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451D253-EA22-2614-2FD1-DC0FEB2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832F4-CE37-2BF9-DDF5-11B7ABE0B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4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7DBA236D-4EBB-E514-DF68-7891C120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-229131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191311-3AF4-ADF9-7C92-3ED08ED5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D7C5B45-BE42-B3FC-6515-F1F37CCC2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97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DD1C0B-8CAB-7B69-0068-FA66F2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874923"/>
            <a:ext cx="6077527" cy="494066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4E1284-6ADD-36BA-D939-FD3B6B69F2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EEB4352-9E14-63F9-D5BD-0659C3C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9A0B020-52CF-C931-68F6-A67EAB1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274252EB-C02E-C37B-E2A2-ABBFED74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66E27A39-E979-7436-99F0-9EE45FC8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ACA57297-62CA-9D0A-0CFD-396A7514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389D975E-EBA4-68ED-C38F-B40A2C9DC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88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46B297-C880-6157-3B17-0BC02453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31919"/>
            <a:ext cx="6742545" cy="5194161"/>
          </a:xfrm>
        </p:spPr>
        <p:txBody>
          <a:bodyPr anchor="b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EECDA90-A26B-C002-52AC-C255703344E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98B-12FC-4418-98A3-E280DFB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562A23-051B-C681-23C4-7436AC3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9702558A-53E4-8EAB-6E0F-09871DB4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D9D4F1C-0061-C3CC-D460-24FDA6B8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E74AEB5-27F7-D3F7-353D-F0C293E2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038BAB3B-0C8B-44FB-985D-D01959AF8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4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F32ACEC3-9042-9CA8-6E03-E51EC9B0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406346C-7029-3258-5052-CEF732EAE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1525127B-EAD0-C6C2-5539-A82B684A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0AD2D883-EB46-4708-231E-8E06FFCC0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700B-05FA-57C3-2F6D-E68122FE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A9F9493-409B-15D0-BE96-3C506B1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E01870-8427-A77F-33A2-524EAE9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07E41-6967-98D0-2B22-C44AADD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CE92327-3D7D-91A2-CBCF-20D78488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611E7B7-7FBD-C6BE-4220-4A9AFC26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694C599F-AFDE-9701-5E41-913EF170A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6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4ECD-4494-EA14-631D-9D60BF4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979BA07-7690-B8B0-F566-619EBF2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B42A884-4919-DB12-4A6A-A0629C8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0A143ED-F5E5-1F8B-C749-6CB1442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2328280-7591-87BA-48BC-57154E8F9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2E09B4-079D-3AC2-569B-351AC77F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2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67A2B41B-7B73-7F7C-BDE4-B64E367EF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ECD5DF8A-9681-079A-0E04-84852AD0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826C698D-FB25-B1C4-B155-8945F760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DCB0DA2-1A73-EDEF-65E1-746EFDD2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AB4555F-BCE5-B734-1A0A-7B68F143C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458D0-3685-F716-1340-4CA2129F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49" y="2698033"/>
            <a:ext cx="4040595" cy="29574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5FDF597-FAC1-BC65-1C5C-5C7AA57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8CF5147-075A-42DE-BA84-4D53ACC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66F281-4FB2-63EB-5F87-0CE9630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B09EC07-8CA4-4E29-5495-97F9FF909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7907203D-D192-301A-C181-9D4573A85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C631F856-0C45-8546-C095-0C0B6F379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924F2AA6-5AE1-A2E0-1742-8C420548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2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CA260-60C6-0862-8D37-67F8B32D7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5" y="2698032"/>
            <a:ext cx="4040596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AD2F-D082-4D53-364B-2AB7F2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3427FD-24F0-2A8C-4797-41345DBC146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5F9FEB-4B22-C769-CFAF-F6CF37A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E8B32F-8DE7-DA38-22D9-A4AB0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4FEF3EBE-C792-9A19-4F3A-11F8E8521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2DD04BE-0EC2-B435-EC39-F70F0B4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C7346FF1-1F4E-6102-72E8-B661677DE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281C9290-51EF-B467-0F94-917BE4AB6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61B8709-B6C6-B6A2-8039-23E2746AC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3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E8CAE3-17FA-FA2A-D6BF-43BBD09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BCF6BC28-50F8-F181-0051-83FAF05643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269C55-855F-A8C7-5284-8ADFEC54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DC330-9F30-20C2-60AD-2F0AD28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BA67A5-F86C-E56E-2CA5-913F58D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8A0EC4-4B8F-427F-7E90-7A7BCDFF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7710114B-0C3A-98B0-CCBD-1242ACA3F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F1B5886-DB08-F251-544B-FA1B14D51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0BA04B21-2519-6018-CD0C-897EC7ACF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D37751-87A6-2102-5FE0-13CF047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64" y="2050473"/>
            <a:ext cx="4522936" cy="39527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7C7EDD-DB32-06EC-F820-BCF6715A24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C55F9D-1F89-7C43-F3C5-6A855F8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A576E1-43A8-DA10-8404-0BA92AF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4774B974-C60E-962D-A2BF-A8D91844B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ED7D40-86A1-ABCA-9230-F31126FBD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644CC40D-4D0B-8820-3E77-FF38C10EF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F876AF74-00A8-A58C-C900-156CB37E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B97416E4-EDCD-B6B0-871B-59B52393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: Shape 59">
            <a:extLst>
              <a:ext uri="{FF2B5EF4-FFF2-40B4-BE49-F238E27FC236}">
                <a16:creationId xmlns:a16="http://schemas.microsoft.com/office/drawing/2014/main" id="{E2D01E03-0AE5-38F7-B2E7-A561D2D8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6DBF5FB-1D7F-AA76-089E-78475F22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: Shape 59">
            <a:extLst>
              <a:ext uri="{FF2B5EF4-FFF2-40B4-BE49-F238E27FC236}">
                <a16:creationId xmlns:a16="http://schemas.microsoft.com/office/drawing/2014/main" id="{44A1C6DB-DBF1-64FE-805A-746B1CA7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7D558E-B648-BBEB-46E0-F39608643F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25650" y="1122363"/>
            <a:ext cx="8140700" cy="23876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64C513-A87E-FCB7-156B-282EBAF019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25650" y="3602038"/>
            <a:ext cx="8140700" cy="8810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D9CC7D7-743B-85D5-5C99-E91249AF7E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981200" y="5793918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A3A1DD-04DE-1541-1FFF-3A707AF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C9CB-6FF6-0287-178B-6CADEEB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84A680-FB9E-E42D-DDAA-5791A0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3A19901-5D82-7B65-7782-E6852337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8F412048-B308-2DFC-686A-6DA382617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A419E24-8272-CD51-84D8-E7CA5E6F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FC750F5C-AF95-4BA8-1FF7-DF14E1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B19805-760B-FC22-27FF-2642CF68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16723D4D-CE24-1BFA-381F-67A51CF4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EDD86B10-8265-2F8F-A1C8-E1C52EB8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4EDA9D06-9457-35FD-607C-E7105181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7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87664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6A5C8C-1C5F-8F3C-7273-ECFA2686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91" y="2899064"/>
            <a:ext cx="4572000" cy="31270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7FA6-EF6B-01F5-1B41-77B0DC79D0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C0937A-F86B-C55A-CAB8-2F84610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1334FA-8FF3-5A9F-F579-96C33F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7A021801-1E66-C93E-CA81-2F4A5B6D0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DE776DA-FCE8-B4E5-0C47-C09678BF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850E7C7-C469-6C82-35B3-A4D50FA38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BDD13537-C329-9582-A499-5B198F35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022B9-94F3-E71A-0D00-132BBF9A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2595418"/>
            <a:ext cx="3423200" cy="340775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22A4C20-C591-B7BA-88A2-EE4295E42B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90BD26-2598-EE89-F73A-1685B73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882322-2806-6BFB-ACF1-EB3E693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7FA8BD1-9A20-5381-CC5C-A27497B1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CD0DE49-3A7C-EE4C-61A3-FAF4F1B2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67B11D7-CD08-FAED-9296-48002523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50CF2599-B950-2167-E974-CC7481C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4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anchor="b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4DE6-EAC2-AC37-0397-9528F6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2540000"/>
            <a:ext cx="3423200" cy="34860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8F2FDC-C562-B34A-6571-DC32774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CD5EAC-3346-2E3B-3C1B-E978B8B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21974C-11FF-808A-131E-5B13E74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9F1C76D-67DE-DFCB-797B-209A9222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2D7E2290-C841-FA30-B540-94E323C37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8CB2567-FE22-5916-E6EE-BF2E420C8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61982EF-A562-8BFF-583D-EB011D564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1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3DB3FE-F7D2-E449-4412-979DFDAD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52" y="2992582"/>
            <a:ext cx="3273553" cy="29310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3F9524-AF16-7B88-FD0F-5D85D35D402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09F231-51ED-DDB0-9D71-BF8956AA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04408D-81FD-E507-7BBD-A8D6584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697E7E97-2AF1-DCEF-1577-E6BB3BF3A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9317DCD-DD5B-9395-5430-ADD837B16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FD993BD8-30E5-EFEA-32A5-68475D04F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AA84551-1089-1E65-5C17-6F400C1EA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29A789-F42A-CE01-5134-E27AA725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36" y="4509559"/>
            <a:ext cx="5750764" cy="15165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6EE51A-242F-6B3B-BC3A-A775A4D3AB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AF2934-39B9-625F-CE2A-760A04F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A7CB57-5E03-8E25-767F-8320CC0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DC08D2B-BE98-2387-126D-01CA1E351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DB9B957-9A7F-6030-9FD9-7190608C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30A39C3-B004-B36E-236D-BDD46BB5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C16C57F0-678F-7C1D-45CA-3A0EEF6DA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E2102-73F7-E059-C739-47418EA8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9" y="3785800"/>
            <a:ext cx="7357891" cy="2240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29124B-3B19-6FC6-9F79-A760D6CA94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173872-0F8A-92BB-60FA-06E41B0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82C76-6FB9-F3AD-FA15-0D32F3D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9731B2A6-3038-F565-C577-E69DD5BC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67BA275-E7E6-7053-A026-EB387262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F446589-4583-8647-CFA5-49008F0B9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B5B742C4-F546-E27E-53EA-AC608C08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0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37715F-06AC-F5A6-12CE-84D44B4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764" y="824389"/>
            <a:ext cx="7293236" cy="22478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42EE36-6D78-ED96-BA7A-0AE1F0DD311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381D81-8909-BE95-6F06-C0C324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B87E8A-0424-908A-2920-72BA97B7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F2F4F436-2885-E919-59D1-9F4B7246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19B02536-A5B7-CFE8-D253-CC3FCA17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99ACFEDC-62BE-1738-94DB-A9A84742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C3F2215-0CD2-E69F-A2BD-8DFCDB37B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2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C7461-314A-7430-6CA4-63A01F7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17" y="2081049"/>
            <a:ext cx="4108945" cy="3945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8C7D2F-9D75-2435-3CAF-B6029DA9EDE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794DE6-442D-DCFE-9025-59816725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CE053A-D84D-F068-2187-0593A6D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481F23A8-0C6F-3F32-0B98-06736333D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C56C0F3-A0B5-A7A6-A072-97B2A5722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D199749-F152-56FE-4504-73DF7E15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95BDD05D-8B5F-8B0A-B47B-E97C0D386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8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71DC-86DF-2230-52AD-9440B5C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852883"/>
            <a:ext cx="5750764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62FE03-22B1-3FC9-D0A1-70C4C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AD1C7F-699D-B975-BBB5-3F8AAE9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90F4F4-332A-7489-099F-649FE29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9458B26-18DF-0F22-F73B-FBF0117A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9454459-F726-2777-3904-98ED4301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AFF45CF-7D31-04CD-2EDB-8FBEADAE8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7EC0A88E-95E4-54C0-4C7B-90A8A6AD7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0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9BBE1-F163-BFCA-3F62-3189A30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3" y="852883"/>
            <a:ext cx="6757527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1735F2-E2C8-9B6A-C3E1-C7B56CDE41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ABF240-AB8A-B851-60A3-07C17BF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CE6569-5A00-FAA6-16A6-9CAC579A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093A1E9-14E7-F1BD-8AD3-0926AC48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082F9D-17F7-A6A3-6F59-395DBD04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0635C57-C6B6-95FF-FF70-8E4EC72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64C0BF67-AD24-8BA3-7BFE-4FC4B3109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9885F5-BCBD-1B93-4BD0-913F4539E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973" y="3986909"/>
            <a:ext cx="11288052" cy="1331597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44FD8C-6C45-EC5E-5CA3-79C3C87BF8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73" y="5416550"/>
            <a:ext cx="11288052" cy="6159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99621" y="964"/>
            <a:ext cx="5578791" cy="3888401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6436228-797E-53A8-A7F9-52AD1B8E0F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1973" y="6087722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172-860D-1647-047C-C3738A9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49D81A-40A1-67EF-AB98-6D6B470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469B88-8070-4714-51D1-F43A0AF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13429-7FDC-7187-2143-8A9EEDD8A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93548" y="-195013"/>
            <a:ext cx="1957956" cy="2347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4876CF-E930-1022-BFB1-831273576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597" y="3"/>
            <a:ext cx="2351132" cy="117001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63CC7-EA2E-97AB-5E20-B44890F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03865" y="1754093"/>
            <a:ext cx="1940257" cy="234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A88D6-0F39-DB96-BA62-7586959D1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544101" y="-198088"/>
            <a:ext cx="1954953" cy="2351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3202E-A252-90D1-ED83-5D7FB9C4F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1501" y="1746727"/>
            <a:ext cx="1940259" cy="2351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B2E8D-ECD5-FF51-A5CA-5FB0750D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4974" y="1743143"/>
            <a:ext cx="1933202" cy="2351131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E33DCB4-EBE4-F9F4-40E1-A1109F436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53534" y="22400"/>
            <a:ext cx="1960861" cy="191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D37B0-DB36-8B46-3EE5-848EE070F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65341" y="1968544"/>
            <a:ext cx="1937248" cy="1916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49AE85A-7CA3-CA3E-CAC1-2D64B468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0263835" y="1970054"/>
            <a:ext cx="1940259" cy="1916066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0B43-8816-7247-6389-43D5551017B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7E193F-93CE-A072-84E6-1413DA1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8423F9-4799-A3D7-1F4C-F18DF70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88041669-6793-077D-9837-4A969A82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AC3F6980-A0AE-0D20-BB5F-49A002200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02937DA2-B26D-43F5-EA04-BE9925EF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EBDA1D10-E930-CB39-86A5-FA42DB42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E8812C-E055-50E4-0169-A1950E6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A94C-87F9-4135-8D16-E44AFA1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E2A589-D2DC-84F9-7195-EA18408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3E8DDA7-6F09-A45D-D2CD-D785473E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Freeform: Shape 59">
            <a:extLst>
              <a:ext uri="{FF2B5EF4-FFF2-40B4-BE49-F238E27FC236}">
                <a16:creationId xmlns:a16="http://schemas.microsoft.com/office/drawing/2014/main" id="{67B1242D-E100-7A0B-1A2F-727DD993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18569" y="-219375"/>
            <a:ext cx="312166" cy="7493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3D4B49A-33A3-4552-3BC7-AFEDF4F5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-1971971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39B139C-807D-C305-EDA8-691E0DFB6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-590448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BFDC082-8545-4E14-11AF-FFBD6384E6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EC98-351C-9217-F32A-E626491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528185-249C-C3DD-E678-AFBB8FF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699D7479-A95C-B9AB-8F14-BDAE9D99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6AD101D-8188-88D0-9B81-9437DD5E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48622B-2A3E-B519-D517-B1227723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0B9E09DF-714D-90DF-B3AD-44EABE33E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0D95FF-5457-4897-C849-71357B0BD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FA8F0C3-BC6D-6591-CB4A-11D861FBC7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90E5DD-D445-87A5-7673-8A1F88B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BBD032-D2AB-904A-8441-9141AC4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BB3875C-AB86-8E9A-4F93-9CCBB06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298429-8DA5-BFFD-51EB-A90E073B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C3643E2-FB9D-A282-05D4-4ADCA28D3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1D24C1E-2499-ECF1-B8DF-E0B4343EA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B0AE408-95C0-A98F-93FE-469A71B6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1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A7C22B-A89C-426A-2C61-A4248B0DB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372961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72744D9B-8B76-550A-34DF-7C3E89C14E5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EFFE-734C-E450-E89C-CA99223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0393E-DBD1-6BA9-3978-D776FE4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A968107-B15C-8E6D-FE8F-5B9CF71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74BB1-A215-A0A5-E737-8BCC4B63B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EBEFF781-B473-6F4A-B48E-4BDDBDA22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9949D4-4863-4EB4-07B7-1DE490BE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66188E6-7A98-AC66-FEEF-2258A532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6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93AB473-5AA2-F8C2-52FE-444C26F5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B5C6304-7175-022B-6047-B7061B9529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1E0B-6390-6AEC-5C53-5D538E1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45BA7E-BB20-C646-2450-F8562ED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1D2082-DF85-D231-9624-6372331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3E5FC2-5685-46E9-2717-E0629E608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C526560E-0081-7213-2B8C-2BEC157A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A8E9E-14B4-DCD2-5039-79CFB3442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BFDC890-4416-3434-05AF-08ECA9FC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50D50B0-843C-5B14-48D1-87F8D200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ADB1-ED49-7629-9149-E16F9F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9AE49E-D511-6279-081B-4E86B48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D384D22-7069-5A9F-31CA-EEDEA8AAF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AE04790-7C0A-5078-4BBB-C4DBA5633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111550E-DD6C-68D9-796D-CC69B24BB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29EB5C97-94A5-1E7B-8EEE-F0194617F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5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0EAFB48-77A7-BA54-C30E-13615B2CFC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297-04CE-E894-0801-F7FA853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02B948-797F-2EDF-6B6F-80E2635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37AA86A7-00D3-E74F-78A0-15D0D5E6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BF3A7D-5E07-57E7-65BD-0684EBF6B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DC52BC5-949D-F72A-1862-B4C2DF8AD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4EF6841-D3F8-5018-9386-312A1A88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DEA9FFE-FE2C-A2CF-6A54-6A11FD045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F3191B1-5F85-BFE9-41AB-CC31EB42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51857FF-9996-86DA-9589-6D9F2E7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B0CE-1E90-D91B-206A-1AAEF0D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564268-0963-3A71-EC86-705E6E6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AFCBF-0E31-230A-60F4-103AA780A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15B40AB6-F47D-71EB-5487-2535D533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80F52-3352-D5BD-BC6D-2567B22B1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93C49F-06BF-DE6C-456D-E415925B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951C9BE-1BC0-DA0E-97D3-AEEBAEC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A408A81-CDF6-5FC4-EB66-DF74E6C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4B2F785-3677-7806-7A3C-AB27487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792B4B1-A255-634B-7113-0BE8BAE88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E17EB6F-9BB3-4A94-402E-FAD02B2C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5C09CFD-5DB4-D507-3AC9-437BB1B64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3D77659E-88C7-E969-8E1D-2B9E7B0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-7621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43FFF1-DDFA-80AA-76D1-22BD8FF1A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2261" y="482261"/>
            <a:ext cx="5828395" cy="3987800"/>
          </a:xfrm>
        </p:spPr>
        <p:txBody>
          <a:bodyPr lIns="0" tIns="0" rIns="0" bIns="0"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07D3A1-9DD8-7489-4AF4-BA29A6CDB4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32260" y="4625351"/>
            <a:ext cx="5828396" cy="8916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64491" y="1339850"/>
            <a:ext cx="3762007" cy="4905375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00F3AF08-58B8-1240-DC7F-D213996B2A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71050" y="5982369"/>
            <a:ext cx="1589606" cy="266701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C3F6DD-F963-7D20-7D44-A947102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D3E5DEB-74C0-2DEA-0038-2F00442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FCC32E-F87E-343D-5B5C-6507310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E8E679-660F-5B58-91D7-9E0CDF0A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3"/>
            <a:ext cx="1360674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587E180-57E3-C8FA-E365-AB365B7F4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37" y="-5"/>
            <a:ext cx="1352738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F644D-1D4F-6486-A506-5B5A7BE4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2232018"/>
            <a:ext cx="1360677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55A9F5C-6C2B-B9A0-9DF2-D4B82FBE6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471537"/>
            <a:ext cx="1360678" cy="677127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B928C87-B3CE-A38B-38D7-B0948D3E4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2" y="4148664"/>
            <a:ext cx="1360677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1F867251-402A-C2DE-7D05-B8E48B7E7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4148663"/>
            <a:ext cx="1360678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34332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814480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4F43-A159-C557-9E6B-CFF4F10369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69F11A-4BB7-E399-ADBB-0F360C0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6F30B9-EE4B-C493-7E8E-D3B0E35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03AB0DEF-0DAF-10A0-D371-A2D5CFF3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E00B65A-4DD3-A66E-7B7D-B1480BCB5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69C3029D-7FB9-5E45-82D3-D6A8844A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BE1498E0-4720-9D5C-04B8-B5A8136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9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21">
            <a:extLst>
              <a:ext uri="{FF2B5EF4-FFF2-40B4-BE49-F238E27FC236}">
                <a16:creationId xmlns:a16="http://schemas.microsoft.com/office/drawing/2014/main" id="{D0542117-0280-7EF2-981E-7EBEEA22B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077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C0CA7D34-E67D-8E1E-D764-4EEF48B5F10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BF9C1CC2-757F-2074-A27F-0C3465D031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Picture Placeholder21">
            <a:extLst>
              <a:ext uri="{FF2B5EF4-FFF2-40B4-BE49-F238E27FC236}">
                <a16:creationId xmlns:a16="http://schemas.microsoft.com/office/drawing/2014/main" id="{57B833E3-1027-D68D-486F-417BDE65BF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376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51119BFC-5232-31B7-0199-2BC44B1610E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5B52BFC0-79AE-E39B-C284-97D8EDBCA7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CF406033-2018-29A3-CCC9-6C9E44FD5D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4789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C3ED7ECE-1ADF-CD96-C30D-6F02AC54B1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12DF7936-36F7-44AF-D721-23AB627439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33EABF6-4EA1-0F72-47E7-E214CDBF7DD4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ED3CEBA7-0265-2989-2EC6-ED2043F33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25533D8-30B7-6701-E92E-C0BA672D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35F9418-7400-2BD9-AE41-597ECEA37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C0743258-BC4B-50FD-71BE-9D97DF0A8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495CF4B-5A18-C9CB-401F-E668B73D1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A3A58E7B-24DB-5995-5E8D-E19B88CD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7AEF2BAC-C579-9EFD-2089-8AAF5C6A9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5D70562F-DEEF-5606-F5E8-63AEA8B6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0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495DF-573A-3AAB-5854-8A0949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D49C3F5-81F6-6E72-50FF-8F3AEFA1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EEEF2-460E-B70B-6230-10A7994E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C4E3626D-71B6-6652-8FE1-40921DF0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EE5EE63-A6DA-348D-8495-E51900A59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2366167"/>
            <a:ext cx="3255962" cy="3604422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4087FA0-09BB-9F62-C383-36B2C6623B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4844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156A739-AA76-7366-9AE0-D20D44A62F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4844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57BB261E-3856-D4EB-E49A-A805AA8CA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5143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14EE8DBC-744D-FDE5-F388-611D6C0C1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5143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9E55623-928E-5F9E-2EBB-9C1009DA21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4844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E7542672-472E-0E16-8066-DFA6279908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4844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8D6428D0-36EF-16D7-741F-B91DFF9CC9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5143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0BCE5C17-683A-5D3B-ECCE-2C25D14F89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5143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234816-4552-682C-7011-792489AA851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516C1398-A7AF-C02F-934D-C37C5E987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B38EA50-6705-E42C-3897-B0D76FAA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F1543-7A6B-249C-1650-3EFEB63C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BBAD9B21-7393-1499-E59D-EA109D80C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7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CC5A7648-D01A-875E-E9BB-ED5949D4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5EC3073-FA99-7015-CBD2-0E3B9CE430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4198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C879862E-201F-4356-6D65-28E89DB6F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9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15D05C0-B891-85E5-35C5-24FBD31E3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9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29">
            <a:extLst>
              <a:ext uri="{FF2B5EF4-FFF2-40B4-BE49-F238E27FC236}">
                <a16:creationId xmlns:a16="http://schemas.microsoft.com/office/drawing/2014/main" id="{B9CDE245-8A43-C7AE-733E-5136299821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2179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6741BED5-DD9B-DA08-B276-4A6A9619A7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4211193A-897F-A0CB-98F7-FD02B1E032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6776899D-7EB0-41AC-9AF4-FE101D6C9E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284660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1DED0997-D314-C6AE-A692-306403BBE6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CB02C1DA-F7C6-2990-C630-24D0D3CA89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F1FE3630-D074-6944-4F08-08363014CC1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4514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2BD521B6-BD70-6519-3BCC-0441BC9099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45462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B09D8CE1-C90E-B457-C2C5-5AE34D538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5462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AF960F-EA2C-059B-FD05-9627AA9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1B0960E-E397-9136-EE2E-F2595BA18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9DDA4E8-D382-3D12-576D-43FB555E0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95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3CF-A657-E995-A3A7-271D67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E39344-307B-8BD6-D5B8-D1E1F15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F632A0F-F12A-0DEF-B91F-C360E12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9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B9FEA63-1DA3-3F9F-C50E-7AC4477F22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D582E8-8B0D-6439-7715-18DB015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5968CD-929F-6D74-C903-1AA5B15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0322356F-D701-4C42-BB8B-523069A7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841F2B-D332-09D0-EBCB-48E8FBC6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024EB45-DF26-BF12-BFEF-CA485F4D9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1D17E64-4E73-BCCA-9364-C59A3D226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8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ADB269-BBE0-1959-FE0B-2D6A08AE1A0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8765A0-98CE-097F-70CA-A8CE886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4CCF01-6BD8-D0D5-B68F-BF0D0E1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978EDC5-9ECC-A0CA-79B2-E1099D05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CC0BF8E-63A7-7E59-17B3-46BB432D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9">
            <a:extLst>
              <a:ext uri="{FF2B5EF4-FFF2-40B4-BE49-F238E27FC236}">
                <a16:creationId xmlns:a16="http://schemas.microsoft.com/office/drawing/2014/main" id="{7C16A068-4B31-D509-6638-F057A8F5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ED2C66E4-77A5-559A-C4D6-22E169AE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B4F649-ECC0-65D4-73EB-F610B1EEE4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C71-4189-4AAE-3C30-91D3E76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35CC0F-60E4-5024-B6AB-D87255A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DE042-7AE4-75AA-1CFC-25903005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B955153-AC29-8EA8-DE1E-EF143A12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CBF393-915A-6526-812F-61956DD2E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36817505-F187-6307-3AA7-E8701992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0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C19B4F-DFB6-9576-9DF4-96FE43A1E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628" y="482261"/>
            <a:ext cx="5824186" cy="3987799"/>
          </a:xfrm>
        </p:spPr>
        <p:txBody>
          <a:bodyPr lIns="0" tIns="0" rIns="0" bIns="0"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99BC2BC-8A72-7BB8-D8C8-CB385D30B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0628" y="4640704"/>
            <a:ext cx="5824186" cy="87632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C403ECD-0E61-4F10-7162-E98E5D2C68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0629" y="5978808"/>
            <a:ext cx="1737322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5818" y="1331046"/>
            <a:ext cx="3772303" cy="491446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42842F-049E-5CE5-521C-3D7CF4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7807E5-619C-C6C7-6226-8A9540B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73A478-35CD-870F-0A0C-AD044CE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5FF0307-7223-2A57-49F7-205DFC3C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AB33DB86-5F38-0CF7-F613-511E8B1B1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297F7B8-C42C-1B4A-C596-DA900418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CDB4C82-C1F2-7A31-B0C0-EC7A16E86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888" y="3428999"/>
            <a:ext cx="1366047" cy="71966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D03B5295-1DAD-F67E-A9D1-1EDDEDAE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5" y="4148664"/>
            <a:ext cx="1365981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C681F86B-1EB2-1ABD-11BE-7405C317D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65980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1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21509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915D485-D4CB-65C5-C05B-8D3E535F6A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7240-62F7-D89C-BF3D-34806BC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726FF9-AAAD-F331-EC9B-83CB55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7C2CB355-42E5-6CAD-CDA4-04E8698C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7F51CA23-0DF4-94C6-A295-9A6ED5AA7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id="{78973DDC-FE45-271D-D333-1265C63D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98BB5E17-8DB4-2B6A-4A48-E57456A31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3">
            <a:extLst>
              <a:ext uri="{FF2B5EF4-FFF2-40B4-BE49-F238E27FC236}">
                <a16:creationId xmlns:a16="http://schemas.microsoft.com/office/drawing/2014/main" id="{590E6AF1-4025-C539-6638-597177D00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2617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itle 6">
            <a:extLst>
              <a:ext uri="{FF2B5EF4-FFF2-40B4-BE49-F238E27FC236}">
                <a16:creationId xmlns:a16="http://schemas.microsoft.com/office/drawing/2014/main" id="{25E8EC5E-EA9E-1F86-2E83-5D549960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64" y="1532081"/>
            <a:ext cx="5273221" cy="3793838"/>
          </a:xfrm>
        </p:spPr>
        <p:txBody>
          <a:bodyPr lIns="0" tIns="0" rIns="0" bIns="0" anchor="ctr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5" descr="A woman wearing a yellow sweater working at the office">
            <a:extLst>
              <a:ext uri="{FF2B5EF4-FFF2-40B4-BE49-F238E27FC236}">
                <a16:creationId xmlns:a16="http://schemas.microsoft.com/office/drawing/2014/main" id="{0F266249-25B1-EF53-33EB-FA594F7F68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3457" y="1326812"/>
            <a:ext cx="3778434" cy="4924193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1528A5-067A-BD49-2204-67FF006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67C389-E6A8-48B1-74CD-322C690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7705C1-E2D3-B1B7-C51C-4484398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917FF65-0254-002E-D43D-FF8B5E60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D6108ED-5598-D9CD-3F7C-E35B4C8BB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1EB73BE-3F32-B696-CCF3-3120CC02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7A3C520-412F-3B3C-3DD2-BA1FA9970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9367659-61EC-44B3-A73E-47A6D3C10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14EDCCCA-96A0-0D33-9C7F-224DCB3D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956" y="3472845"/>
            <a:ext cx="1358044" cy="675816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C55E30B-D458-A8B6-11AB-5FAEA926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4" y="4148664"/>
            <a:ext cx="1358043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1D1A457-4F77-6BE6-3713-4638E83D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58045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2365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06802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t>4/13/2025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0042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8202" y="2558836"/>
            <a:ext cx="6735597" cy="2536289"/>
          </a:xfrm>
        </p:spPr>
        <p:txBody>
          <a:bodyPr lIns="0" tIns="0" rIns="0" bIns="0" anchor="t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418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418"/>
              <a:t>Click to edit Master text styles</a:t>
            </a:r>
            <a:endParaRPr lang="en-US"/>
          </a:p>
          <a:p>
            <a:pPr lvl="1"/>
            <a:r>
              <a:rPr lang="en-US" sz="1418"/>
              <a:t>Second level</a:t>
            </a:r>
          </a:p>
          <a:p>
            <a:pPr lvl="2"/>
            <a:r>
              <a:rPr lang="en-US" sz="1418"/>
              <a:t>Third level</a:t>
            </a:r>
          </a:p>
          <a:p>
            <a:pPr lvl="3"/>
            <a:r>
              <a:rPr lang="en-US" sz="1418"/>
              <a:t>Fourth level</a:t>
            </a:r>
          </a:p>
          <a:p>
            <a:pPr lvl="4"/>
            <a:r>
              <a:rPr lang="en-US" sz="1418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9DDEA0E-07E9-13B1-EDC7-61BAFA5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 sz="1200"/>
            </a:lvl1pPr>
          </a:lstStyle>
          <a:p>
            <a:fld id="{FD138C57-8E3B-4697-92F8-0ED9B71F7E17}" type="datetime1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A10547-A0BF-14BF-EF18-92FBBF64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 sz="12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3A03B-58A6-5266-F4CA-95B7A6F4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 sz="12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3" r:id="rId4"/>
    <p:sldLayoutId id="2147483707" r:id="rId5"/>
    <p:sldLayoutId id="2147483650" r:id="rId6"/>
    <p:sldLayoutId id="2147483654" r:id="rId7"/>
    <p:sldLayoutId id="2147483754" r:id="rId8"/>
    <p:sldLayoutId id="2147483755" r:id="rId9"/>
    <p:sldLayoutId id="2147483760" r:id="rId10"/>
    <p:sldLayoutId id="2147483761" r:id="rId11"/>
    <p:sldLayoutId id="2147483762" r:id="rId12"/>
    <p:sldLayoutId id="2147483662" r:id="rId13"/>
    <p:sldLayoutId id="2147483763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752" r:id="rId43"/>
    <p:sldLayoutId id="2147483753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756" r:id="rId52"/>
    <p:sldLayoutId id="2147483757" r:id="rId53"/>
    <p:sldLayoutId id="2147483758" r:id="rId54"/>
    <p:sldLayoutId id="2147483759" r:id="rId55"/>
    <p:sldLayoutId id="2147483698" r:id="rId56"/>
    <p:sldLayoutId id="2147483699" r:id="rId57"/>
    <p:sldLayoutId id="2147483700" r:id="rId58"/>
    <p:sldLayoutId id="2147483701" r:id="rId59"/>
    <p:sldLayoutId id="2147483702" r:id="rId60"/>
    <p:sldLayoutId id="2147483661" r:id="rId6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872E-D8F0-BF64-FC5F-317F5A47D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628" y="472235"/>
            <a:ext cx="5824186" cy="4183311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FinTrack</a:t>
            </a:r>
            <a:br>
              <a:rPr lang="en-US" altLang="zh-CN" dirty="0">
                <a:ea typeface="Segoe UI Black"/>
              </a:rPr>
            </a:br>
            <a:endParaRPr lang="en-US" altLang="zh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480B4-3B70-1D3F-43D1-F14B9904D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628" y="4640704"/>
            <a:ext cx="5824186" cy="87632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altLang="zh-CN"/>
              <a:t>Track Finances Like You're  Chatting! </a:t>
            </a:r>
            <a:endParaRPr lang="zh-CN" altLang="en-US">
              <a:cs typeface="Arial"/>
            </a:endParaRPr>
          </a:p>
          <a:p>
            <a:endParaRPr lang="en-US" altLang="zh-CN"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48FAAD-5698-8F60-B5F5-D8E6848186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0629" y="5978808"/>
            <a:ext cx="1737322" cy="266701"/>
          </a:xfrm>
        </p:spPr>
        <p:txBody>
          <a:bodyPr/>
          <a:lstStyle/>
          <a:p>
            <a:r>
              <a:rPr lang="en-US"/>
              <a:t>  By Nidhi</a:t>
            </a:r>
          </a:p>
        </p:txBody>
      </p:sp>
      <p:pic>
        <p:nvPicPr>
          <p:cNvPr id="7" name="Picture Placeholder 6" descr="AI-generated image of a close-up shot of a smiling woman in a yellow sweater">
            <a:extLst>
              <a:ext uri="{FF2B5EF4-FFF2-40B4-BE49-F238E27FC236}">
                <a16:creationId xmlns:a16="http://schemas.microsoft.com/office/drawing/2014/main" id="{E2BED5B4-2DEA-47BF-036D-691EEE7D2772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" r="17"/>
          <a:stretch/>
        </p:blipFill>
        <p:spPr>
          <a:xfrm>
            <a:off x="7065818" y="1331046"/>
            <a:ext cx="3772303" cy="4914460"/>
          </a:xfrm>
        </p:spPr>
      </p:pic>
      <p:pic>
        <p:nvPicPr>
          <p:cNvPr id="4" name="Graphic 3" descr="Chat bubble outline">
            <a:extLst>
              <a:ext uri="{FF2B5EF4-FFF2-40B4-BE49-F238E27FC236}">
                <a16:creationId xmlns:a16="http://schemas.microsoft.com/office/drawing/2014/main" id="{0C17948A-EAEE-8B43-9699-8A9CCD970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5471" y="4951998"/>
            <a:ext cx="914400" cy="914400"/>
          </a:xfrm>
          <a:prstGeom prst="rect">
            <a:avLst/>
          </a:prstGeom>
        </p:spPr>
      </p:pic>
      <p:pic>
        <p:nvPicPr>
          <p:cNvPr id="8" name="Picture 7" descr="A pie chart with different colored sections&#10;&#10;AI-generated content may be incorrect.">
            <a:extLst>
              <a:ext uri="{FF2B5EF4-FFF2-40B4-BE49-F238E27FC236}">
                <a16:creationId xmlns:a16="http://schemas.microsoft.com/office/drawing/2014/main" id="{9C73EFEE-7838-643D-11D3-9A086037D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824" y="-1"/>
            <a:ext cx="3593774" cy="31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8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0FB4AB-7EBB-ED7D-2267-A21053E4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64" y="1532081"/>
            <a:ext cx="5273221" cy="3793838"/>
          </a:xfrm>
        </p:spPr>
        <p:txBody>
          <a:bodyPr/>
          <a:lstStyle/>
          <a:p>
            <a:r>
              <a:rPr lang="en-US" altLang="zh-CN"/>
              <a:t>Thank You</a:t>
            </a:r>
            <a:endParaRPr lang="en-GB"/>
          </a:p>
        </p:txBody>
      </p:sp>
      <p:pic>
        <p:nvPicPr>
          <p:cNvPr id="5" name="Picture Placeholder 4" descr="A girl in yellow clothes is writing a report">
            <a:extLst>
              <a:ext uri="{FF2B5EF4-FFF2-40B4-BE49-F238E27FC236}">
                <a16:creationId xmlns:a16="http://schemas.microsoft.com/office/drawing/2014/main" id="{4EA95DD8-B657-C933-39F5-E72964936E4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" b="16"/>
          <a:stretch/>
        </p:blipFill>
        <p:spPr>
          <a:xfrm>
            <a:off x="7063457" y="1326812"/>
            <a:ext cx="3778434" cy="4924193"/>
          </a:xfrm>
        </p:spPr>
      </p:pic>
    </p:spTree>
    <p:extLst>
      <p:ext uri="{BB962C8B-B14F-4D97-AF65-F5344CB8AC3E}">
        <p14:creationId xmlns:p14="http://schemas.microsoft.com/office/powerpoint/2010/main" val="66089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6CBB3-7673-459E-31A9-C0A72AFB6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A5DB-2340-74D5-C8C1-F8E0A645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5" y="886783"/>
            <a:ext cx="9386350" cy="1132258"/>
          </a:xfrm>
        </p:spPr>
        <p:txBody>
          <a:bodyPr/>
          <a:lstStyle/>
          <a:p>
            <a:r>
              <a:rPr lang="en-US" altLang="zh-CN" noProof="0" dirty="0"/>
              <a:t>What is </a:t>
            </a:r>
            <a:r>
              <a:rPr lang="en-US" altLang="zh-CN" dirty="0"/>
              <a:t>FinTrack</a:t>
            </a:r>
            <a:r>
              <a:rPr lang="en-US" altLang="zh-CN" noProof="0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A51D-5E72-450F-11A5-9B16755DC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1991177"/>
            <a:ext cx="4459331" cy="3664284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br>
              <a:rPr lang="en-US" dirty="0"/>
            </a:br>
            <a:r>
              <a:rPr lang="en-US" dirty="0">
                <a:ea typeface="+mn-lt"/>
                <a:cs typeface="+mn-lt"/>
              </a:rPr>
              <a:t>Project</a:t>
            </a:r>
            <a:r>
              <a:rPr lang="en-US" dirty="0"/>
              <a:t> Overview</a:t>
            </a:r>
          </a:p>
          <a:p>
            <a:r>
              <a:rPr lang="en-US" b="1" dirty="0">
                <a:ea typeface="+mn-lt"/>
                <a:cs typeface="+mn-lt"/>
              </a:rPr>
              <a:t>FinTrack</a:t>
            </a:r>
            <a:r>
              <a:rPr lang="en-US" dirty="0">
                <a:ea typeface="+mn-lt"/>
                <a:cs typeface="+mn-lt"/>
              </a:rPr>
              <a:t> is a web application that enables expense tracking through: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Natural language input ("had $50 dinner" → automatically categorized)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AI-powered insights and expense categorization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Intuitive visualization of spending patterns</a:t>
            </a:r>
            <a:endParaRPr lang="en-US" dirty="0"/>
          </a:p>
          <a:p>
            <a:pPr marL="285750" indent="-285750">
              <a:buChar char="•"/>
            </a:pP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Problem Solved:</a:t>
            </a:r>
            <a:r>
              <a:rPr lang="en-US" dirty="0">
                <a:ea typeface="+mn-lt"/>
                <a:cs typeface="+mn-lt"/>
              </a:rPr>
              <a:t> Traditional finance apps require tedious form-filling and manual categorization, leading to user abandonment.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GB"/>
          </a:p>
        </p:txBody>
      </p:sp>
      <p:pic>
        <p:nvPicPr>
          <p:cNvPr id="6" name="Picture Placeholder 5" descr="Woman working at a desk with a laptop and calculator.">
            <a:extLst>
              <a:ext uri="{FF2B5EF4-FFF2-40B4-BE49-F238E27FC236}">
                <a16:creationId xmlns:a16="http://schemas.microsoft.com/office/drawing/2014/main" id="{05A0B1C6-7F01-4340-A857-D732AB9A95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/>
        </p:blipFill>
        <p:spPr>
          <a:xfrm>
            <a:off x="6659150" y="2698032"/>
            <a:ext cx="4040595" cy="2957429"/>
          </a:xfrm>
        </p:spPr>
      </p:pic>
    </p:spTree>
    <p:extLst>
      <p:ext uri="{BB962C8B-B14F-4D97-AF65-F5344CB8AC3E}">
        <p14:creationId xmlns:p14="http://schemas.microsoft.com/office/powerpoint/2010/main" val="170951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5" y="886783"/>
            <a:ext cx="9386350" cy="1132258"/>
          </a:xfrm>
        </p:spPr>
        <p:txBody>
          <a:bodyPr/>
          <a:lstStyle/>
          <a:p>
            <a:r>
              <a:rPr lang="en-US" altLang="zh-CN" noProof="0" dirty="0"/>
              <a:t>What is </a:t>
            </a:r>
            <a:r>
              <a:rPr lang="en-US" altLang="zh-CN" dirty="0"/>
              <a:t>FinTrack</a:t>
            </a:r>
            <a:r>
              <a:rPr lang="en-US" altLang="zh-CN" noProof="0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9B94-B996-1CE7-AD33-7FA00099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 vert="horz" lIns="0" tIns="0" rIns="0" bIns="0" rtlCol="0" anchor="t">
            <a:normAutofit/>
          </a:bodyPr>
          <a:lstStyle/>
          <a:p>
            <a:br>
              <a:rPr lang="en-US" dirty="0"/>
            </a:br>
            <a:r>
              <a:rPr lang="en-US" dirty="0">
                <a:ea typeface="+mn-lt"/>
                <a:cs typeface="+mn-lt"/>
              </a:rPr>
              <a:t>FinTrack is a web app for individuals and small businesses to track income, expenses, and budgets. It uniquely allows users to input transactions in natural language (e.g., "had $50 dinner"), leveraging Google Gemini for seamless processing. Features include interactive financial insights, expense categorization, and real-time visualizations.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The application includes features for user management, expense categorization, and real-time insights.</a:t>
            </a:r>
            <a:endParaRPr lang="en-US" sz="1200" dirty="0">
              <a:ea typeface="+mn-lt"/>
              <a:cs typeface="+mn-lt"/>
            </a:endParaRPr>
          </a:p>
          <a:p>
            <a:endParaRPr lang="en-GB"/>
          </a:p>
        </p:txBody>
      </p:sp>
      <p:pic>
        <p:nvPicPr>
          <p:cNvPr id="6" name="Picture Placeholder 5" descr="Woman working at a desk with a laptop and calculator.">
            <a:extLst>
              <a:ext uri="{FF2B5EF4-FFF2-40B4-BE49-F238E27FC236}">
                <a16:creationId xmlns:a16="http://schemas.microsoft.com/office/drawing/2014/main" id="{B2DC8609-9C64-3194-CCDD-22AF7CC24D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/>
        </p:blipFill>
        <p:spPr>
          <a:xfrm>
            <a:off x="6659150" y="2698032"/>
            <a:ext cx="4040595" cy="2957429"/>
          </a:xfrm>
        </p:spPr>
      </p:pic>
    </p:spTree>
    <p:extLst>
      <p:ext uri="{BB962C8B-B14F-4D97-AF65-F5344CB8AC3E}">
        <p14:creationId xmlns:p14="http://schemas.microsoft.com/office/powerpoint/2010/main" val="228239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49BD4-0FBE-5334-8A1C-D1B7D4FD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/>
              <a:t>Novelty</a:t>
            </a:r>
            <a:r>
              <a:rPr lang="en-US">
                <a:ea typeface="+mj-lt"/>
                <a:cs typeface="+mj-lt"/>
              </a:rPr>
              <a:t>- The Talking Point</a:t>
            </a:r>
          </a:p>
        </p:txBody>
      </p:sp>
      <p:pic>
        <p:nvPicPr>
          <p:cNvPr id="13" name="Picture Placeholder 12" descr="Close-up of a person entering a PIN on an ATM keypad.">
            <a:extLst>
              <a:ext uri="{FF2B5EF4-FFF2-40B4-BE49-F238E27FC236}">
                <a16:creationId xmlns:a16="http://schemas.microsoft.com/office/drawing/2014/main" id="{4A833826-80CB-E37E-F87F-F9A659CCCC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" b="64"/>
          <a:stretch/>
        </p:blipFill>
        <p:spPr>
          <a:xfrm>
            <a:off x="1380778" y="2533650"/>
            <a:ext cx="2684463" cy="14319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ACD4C9-1C3C-B1EE-80F1-6FF10A71E49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/>
          <a:lstStyle/>
          <a:p>
            <a:r>
              <a:rPr lang="en-US" altLang="zh-CN">
                <a:ea typeface="Segoe UI Black"/>
              </a:rPr>
              <a:t>Natural language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F5DAC4-DD52-DCB0-027D-890769EDB61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The</a:t>
            </a:r>
            <a:r>
              <a:rPr lang="en-US" dirty="0">
                <a:ea typeface="+mn-lt"/>
                <a:cs typeface="+mn-lt"/>
              </a:rPr>
              <a:t> key novelty of FinTrack lies in its ability to </a:t>
            </a:r>
            <a:r>
              <a:rPr lang="en-US" b="1" dirty="0">
                <a:ea typeface="+mn-lt"/>
                <a:cs typeface="+mn-lt"/>
              </a:rPr>
              <a:t>input data in natural language (text)</a:t>
            </a:r>
            <a:endParaRPr lang="en-US" altLang="zh-CN">
              <a:ea typeface="+mn-lt"/>
              <a:cs typeface="+mn-lt"/>
            </a:endParaRPr>
          </a:p>
        </p:txBody>
      </p:sp>
      <p:pic>
        <p:nvPicPr>
          <p:cNvPr id="15" name="Picture Placeholder 14" descr="Man working late in a dimly lit office, appearing deep in thought.">
            <a:extLst>
              <a:ext uri="{FF2B5EF4-FFF2-40B4-BE49-F238E27FC236}">
                <a16:creationId xmlns:a16="http://schemas.microsoft.com/office/drawing/2014/main" id="{DE1B94D0-C433-BE19-1455-4D7F093A0C7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" r="50"/>
          <a:stretch/>
        </p:blipFill>
        <p:spPr>
          <a:xfrm>
            <a:off x="4753768" y="2533650"/>
            <a:ext cx="2684463" cy="143192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1A3310-ADB7-CB2A-2029-D749C4DE6D2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/>
          <a:lstStyle/>
          <a:p>
            <a:r>
              <a:rPr lang="en-US" altLang="zh-CN"/>
              <a:t>Smart Insights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64A256-1422-8396-E76B-BE5EBDE9B79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View</a:t>
            </a:r>
            <a:r>
              <a:rPr lang="en-US">
                <a:ea typeface="+mn-lt"/>
                <a:cs typeface="+mn-lt"/>
              </a:rPr>
              <a:t> trends and get smart personalized suggestions to save</a:t>
            </a:r>
          </a:p>
        </p:txBody>
      </p:sp>
      <p:pic>
        <p:nvPicPr>
          <p:cNvPr id="17" name="Picture Placeholder 16" descr="Close-up of a person using a tablet outdoors.">
            <a:extLst>
              <a:ext uri="{FF2B5EF4-FFF2-40B4-BE49-F238E27FC236}">
                <a16:creationId xmlns:a16="http://schemas.microsoft.com/office/drawing/2014/main" id="{221B5842-2CFE-E10D-1C1D-F606D60904EE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" b="64"/>
          <a:stretch/>
        </p:blipFill>
        <p:spPr>
          <a:xfrm>
            <a:off x="8114789" y="2533650"/>
            <a:ext cx="2684463" cy="143192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B0A120-822A-44DD-517D-E4E610B43C1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/>
          <a:lstStyle/>
          <a:p>
            <a:r>
              <a:rPr lang="en-US"/>
              <a:t>Automatic</a:t>
            </a:r>
            <a:r>
              <a:rPr lang="en-US">
                <a:ea typeface="+mj-lt"/>
                <a:cs typeface="+mj-lt"/>
              </a:rPr>
              <a:t> Categorization</a:t>
            </a:r>
            <a:endParaRPr lang="en-US" altLang="zh-CN">
              <a:ea typeface="+mj-lt"/>
              <a:cs typeface="+mj-l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09F59E8-F2FE-8FB7-B08C-635E43426FD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It will automatically categorize your spending</a:t>
            </a:r>
          </a:p>
          <a:p>
            <a:endParaRPr lang="en-US">
              <a:cs typeface="Arial"/>
            </a:endParaRPr>
          </a:p>
        </p:txBody>
      </p:sp>
      <p:pic>
        <p:nvPicPr>
          <p:cNvPr id="2" name="Picture 1" descr="A white speech bubble with black text&#10;&#10;AI-generated content may be incorrect.">
            <a:extLst>
              <a:ext uri="{FF2B5EF4-FFF2-40B4-BE49-F238E27FC236}">
                <a16:creationId xmlns:a16="http://schemas.microsoft.com/office/drawing/2014/main" id="{1D64D764-50CA-64BD-91A7-CF36D998E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646" y="2115180"/>
            <a:ext cx="2700062" cy="196639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 descr="A white sign with green text&#10;&#10;AI-generated content may be incorrect.">
            <a:extLst>
              <a:ext uri="{FF2B5EF4-FFF2-40B4-BE49-F238E27FC236}">
                <a16:creationId xmlns:a16="http://schemas.microsoft.com/office/drawing/2014/main" id="{E3BF2CEC-1341-058B-4ECD-90A74D45AE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8330" y="2010680"/>
            <a:ext cx="7317719" cy="20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2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01A-2585-BE14-CDEA-C2C6982E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Utility</a:t>
            </a:r>
            <a:r>
              <a:rPr lang="en-US" dirty="0">
                <a:ea typeface="+mj-lt"/>
                <a:cs typeface="+mj-lt"/>
              </a:rPr>
              <a:t> and Target Users</a:t>
            </a:r>
            <a:endParaRPr lang="en-GB" dirty="0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A5392-14D3-A360-92B3-D2552F9CE0A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/>
          <a:lstStyle/>
          <a:p>
            <a:r>
              <a:rPr lang="en-US" altLang="zh-CN" dirty="0"/>
              <a:t> Individuals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4515E-0286-13E0-AD84-9C03D11FD33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To manage finances</a:t>
            </a:r>
            <a:endParaRPr lang="en-US" dirty="0">
              <a:cs typeface="Arial"/>
            </a:endParaRPr>
          </a:p>
          <a:p>
            <a:endParaRPr lang="en-US" altLang="zh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8CE55-CE4B-1A71-134D-B30C6033A3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28331" y="2456269"/>
            <a:ext cx="3568837" cy="609600"/>
          </a:xfrm>
        </p:spPr>
        <p:txBody>
          <a:bodyPr/>
          <a:lstStyle/>
          <a:p>
            <a:r>
              <a:rPr lang="en-US" altLang="zh-CN" dirty="0"/>
              <a:t>Small Businesses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9A99A9-A761-19E8-D1E9-C8B9DB7F7A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28331" y="3200395"/>
            <a:ext cx="3568837" cy="7896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Arial"/>
              </a:rPr>
              <a:t>To keep track of cash flow</a:t>
            </a:r>
          </a:p>
          <a:p>
            <a:endParaRPr lang="en-US" altLang="zh-C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18DA7C-129A-8E15-9C68-5B38913FA6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32339" y="3820243"/>
            <a:ext cx="3568837" cy="7896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Arial"/>
              </a:rPr>
              <a:t>It</a:t>
            </a:r>
            <a:r>
              <a:rPr lang="en-US" dirty="0">
                <a:ea typeface="+mn-lt"/>
                <a:cs typeface="+mn-lt"/>
              </a:rPr>
              <a:t> provides a platform to </a:t>
            </a:r>
            <a:r>
              <a:rPr lang="en-US" b="1" dirty="0">
                <a:ea typeface="+mn-lt"/>
                <a:cs typeface="+mn-lt"/>
              </a:rPr>
              <a:t>gain real-time insights into their financial habits</a:t>
            </a:r>
            <a:r>
              <a:rPr lang="en-US" dirty="0">
                <a:ea typeface="+mn-lt"/>
                <a:cs typeface="+mn-lt"/>
              </a:rPr>
              <a:t> through interactive charts and visualizations</a:t>
            </a:r>
          </a:p>
          <a:p>
            <a:endParaRPr lang="en-US" altLang="zh-C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60DA0F-150D-4907-C724-7CEB6F78AD8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928331" y="3820243"/>
            <a:ext cx="3568837" cy="7896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Arial"/>
              </a:rPr>
              <a:t>By</a:t>
            </a:r>
            <a:r>
              <a:rPr lang="en-US" dirty="0">
                <a:ea typeface="+mn-lt"/>
                <a:cs typeface="+mn-lt"/>
              </a:rPr>
              <a:t> tracking income, expenses, and budgets, users can make </a:t>
            </a:r>
            <a:r>
              <a:rPr lang="en-US" b="1" dirty="0">
                <a:ea typeface="+mn-lt"/>
                <a:cs typeface="+mn-lt"/>
              </a:rPr>
              <a:t>informed financial decisions</a:t>
            </a:r>
            <a:endParaRPr lang="en-US" dirty="0">
              <a:ea typeface="+mn-lt"/>
              <a:cs typeface="+mn-lt"/>
            </a:endParaRPr>
          </a:p>
          <a:p>
            <a:endParaRPr lang="en-US" altLang="zh-CN"/>
          </a:p>
        </p:txBody>
      </p:sp>
      <p:pic>
        <p:nvPicPr>
          <p:cNvPr id="12" name="Picture Placeholder 7" descr="A woman in yellow clothes is working">
            <a:extLst>
              <a:ext uri="{FF2B5EF4-FFF2-40B4-BE49-F238E27FC236}">
                <a16:creationId xmlns:a16="http://schemas.microsoft.com/office/drawing/2014/main" id="{AFE89315-33C7-45CF-012A-91F3D8EEC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" r="8"/>
          <a:stretch/>
        </p:blipFill>
        <p:spPr>
          <a:xfrm>
            <a:off x="298887" y="3066436"/>
            <a:ext cx="1768652" cy="2487261"/>
          </a:xfrm>
          <a:prstGeom prst="rect">
            <a:avLst/>
          </a:prstGeom>
        </p:spPr>
      </p:pic>
      <p:pic>
        <p:nvPicPr>
          <p:cNvPr id="14" name="Picture Placeholder 5" descr="Team collaborating with sticky notes on a glass wall.">
            <a:extLst>
              <a:ext uri="{FF2B5EF4-FFF2-40B4-BE49-F238E27FC236}">
                <a16:creationId xmlns:a16="http://schemas.microsoft.com/office/drawing/2014/main" id="{F92519FB-5640-7864-6AA1-15BD2E9B34C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380" b="4380"/>
          <a:stretch/>
        </p:blipFill>
        <p:spPr>
          <a:xfrm>
            <a:off x="9497810" y="3066469"/>
            <a:ext cx="2491474" cy="247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9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5989-D16D-49E3-0B23-EF6D950B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4" y="886783"/>
            <a:ext cx="9386351" cy="113225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Key Features</a:t>
            </a:r>
            <a:endParaRPr lang="en-GB" dirty="0">
              <a:ea typeface="+mj-lt"/>
              <a:cs typeface="+mj-lt"/>
            </a:endParaRPr>
          </a:p>
        </p:txBody>
      </p:sp>
      <p:pic>
        <p:nvPicPr>
          <p:cNvPr id="6" name="Picture Placeholder 5" descr="Group of professionals standing and listening in a modern office.">
            <a:extLst>
              <a:ext uri="{FF2B5EF4-FFF2-40B4-BE49-F238E27FC236}">
                <a16:creationId xmlns:a16="http://schemas.microsoft.com/office/drawing/2014/main" id="{DC2B93C7-00B2-30B3-AB94-2985B49D60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" r="35"/>
          <a:stretch/>
        </p:blipFill>
        <p:spPr>
          <a:xfrm>
            <a:off x="1314096" y="2698032"/>
            <a:ext cx="4040595" cy="295742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583E-C6DE-280C-5CB1-CCFC8F4CD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buChar char="•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Natural Language Input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Interactive Dashboard</a:t>
            </a:r>
          </a:p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AI-Driven Insights</a:t>
            </a:r>
          </a:p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Categorization of Expenses</a:t>
            </a:r>
          </a:p>
          <a:p>
            <a:pPr marL="285750" indent="-285750">
              <a:buChar char="•"/>
            </a:pPr>
            <a:r>
              <a:rPr lang="en-US" b="1" dirty="0">
                <a:ea typeface="+mn-lt"/>
                <a:cs typeface="+mn-lt"/>
              </a:rPr>
              <a:t>Bulk Upload</a:t>
            </a:r>
          </a:p>
          <a:p>
            <a:endParaRPr lang="en-US" altLang="zh-CN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77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7F69-41ED-30F5-166A-551B5D0C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>
                <a:ea typeface="Segoe UI Black"/>
              </a:rPr>
              <a:t>Tech Stack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B31C9-771F-A407-D89F-280DF73B2FE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071481"/>
            <a:ext cx="2812863" cy="788962"/>
          </a:xfrm>
        </p:spPr>
        <p:txBody>
          <a:bodyPr/>
          <a:lstStyle/>
          <a:p>
            <a:r>
              <a:rPr lang="en-US" altLang="zh-CN" noProof="1"/>
              <a:t>Front-end</a:t>
            </a:r>
            <a:endParaRPr lang="en-US" altLang="zh-CN" noProof="1">
              <a:ea typeface="Segoe UI Black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71CB5A-5B72-C38E-7D7E-F648B3709E3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007501"/>
            <a:ext cx="2812594" cy="720588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 noProof="1">
                <a:ea typeface="+mn-lt"/>
                <a:cs typeface="+mn-lt"/>
              </a:rPr>
              <a:t>Bootstrap 5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noProof="1">
                <a:ea typeface="+mn-lt"/>
                <a:cs typeface="+mn-lt"/>
              </a:rPr>
              <a:t>EJS templating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DD5AA2-64EC-A8B5-13D9-726874BEC8E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904359" y="2067505"/>
            <a:ext cx="2812863" cy="788962"/>
          </a:xfrm>
        </p:spPr>
        <p:txBody>
          <a:bodyPr/>
          <a:lstStyle/>
          <a:p>
            <a:r>
              <a:rPr lang="en-US" altLang="zh-CN" noProof="1">
                <a:ea typeface="Segoe UI Black"/>
              </a:rPr>
              <a:t>Backend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F48E63-DF4C-5288-C8FE-B465284EA82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904494" y="3005192"/>
            <a:ext cx="2812594" cy="720588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 noProof="1">
                <a:solidFill>
                  <a:srgbClr val="636363"/>
                </a:solidFill>
                <a:latin typeface="Arial"/>
                <a:cs typeface="Arial"/>
              </a:rPr>
              <a:t>Node.js</a:t>
            </a:r>
            <a:endParaRPr lang="en-US" dirty="0">
              <a:solidFill>
                <a:srgbClr val="636363"/>
              </a:solidFill>
              <a:latin typeface="Arial"/>
              <a:cs typeface="Arial"/>
            </a:endParaRPr>
          </a:p>
          <a:p>
            <a:pPr marL="285750" indent="-285750">
              <a:buChar char="•"/>
            </a:pPr>
            <a:r>
              <a:rPr lang="en-US" noProof="1">
                <a:solidFill>
                  <a:srgbClr val="636363"/>
                </a:solidFill>
                <a:latin typeface="Arial"/>
                <a:cs typeface="Arial"/>
              </a:rPr>
              <a:t>Express</a:t>
            </a:r>
            <a:r>
              <a:rPr lang="en-US" noProof="1">
                <a:solidFill>
                  <a:srgbClr val="636363"/>
                </a:solidFill>
                <a:ea typeface="+mn-lt"/>
                <a:cs typeface="+mn-lt"/>
              </a:rPr>
              <a:t>.js</a:t>
            </a:r>
            <a:endParaRPr lang="en-US" dirty="0">
              <a:solidFill>
                <a:srgbClr val="636363"/>
              </a:solidFill>
              <a:ea typeface="+mn-lt"/>
              <a:cs typeface="+mn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926C95-B877-91A7-C35C-D42E894A714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385166" y="3981484"/>
            <a:ext cx="2812863" cy="788962"/>
          </a:xfrm>
        </p:spPr>
        <p:txBody>
          <a:bodyPr/>
          <a:lstStyle/>
          <a:p>
            <a:r>
              <a:rPr lang="en-US" altLang="zh-CN" noProof="1">
                <a:ea typeface="Segoe UI Black"/>
              </a:rPr>
              <a:t>Database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92148A-47C2-00A7-9F32-9193CDAA3EDE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384379" y="4770749"/>
            <a:ext cx="2812594" cy="720588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 noProof="1">
                <a:cs typeface="Arial"/>
              </a:rPr>
              <a:t>MongoDB (NoSQL)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99EFA3-031E-E36A-8AD1-8C56185D1B2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19391" y="3870378"/>
            <a:ext cx="3098613" cy="788962"/>
          </a:xfrm>
        </p:spPr>
        <p:txBody>
          <a:bodyPr/>
          <a:lstStyle/>
          <a:p>
            <a:r>
              <a:rPr lang="en-US" noProof="1">
                <a:solidFill>
                  <a:srgbClr val="000000"/>
                </a:solidFill>
                <a:ea typeface="+mj-lt"/>
                <a:cs typeface="+mj-lt"/>
              </a:rPr>
              <a:t>AI Integration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2D00FDD-9F14-449E-3CD7-6B5341C37C94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7614726" y="4768906"/>
            <a:ext cx="4306301" cy="133942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>
                <a:ea typeface="+mn-lt"/>
                <a:cs typeface="+mn-lt"/>
              </a:rPr>
              <a:t>Google’s Gemini API for 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noProof="1">
                <a:ea typeface="+mn-lt"/>
                <a:cs typeface="+mn-lt"/>
              </a:rPr>
              <a:t>Natural language processing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noProof="1">
                <a:ea typeface="+mn-lt"/>
                <a:cs typeface="+mn-lt"/>
              </a:rPr>
              <a:t>Expense categorization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noProof="1">
                <a:ea typeface="+mn-lt"/>
                <a:cs typeface="+mn-lt"/>
              </a:rPr>
              <a:t>Personalized insights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noProof="1">
                <a:ea typeface="+mn-lt"/>
                <a:cs typeface="+mn-lt"/>
              </a:rPr>
              <a:t>CSV data processing</a:t>
            </a:r>
            <a:endParaRPr lang="en-US" dirty="0">
              <a:cs typeface="Arial"/>
            </a:endParaRPr>
          </a:p>
          <a:p>
            <a:endParaRPr lang="en-US" noProof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345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40AA-C247-9B0E-0138-59D98C51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Development Challenges</a:t>
            </a:r>
            <a:endParaRPr lang="en-US" dirty="0"/>
          </a:p>
        </p:txBody>
      </p:sp>
      <p:pic>
        <p:nvPicPr>
          <p:cNvPr id="16" name="Picture Placeholder 15" descr="Close-up of a person using a tablet while working with documents.">
            <a:extLst>
              <a:ext uri="{FF2B5EF4-FFF2-40B4-BE49-F238E27FC236}">
                <a16:creationId xmlns:a16="http://schemas.microsoft.com/office/drawing/2014/main" id="{2749F70A-F00D-4554-0BDF-A3FC78FD7DF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" r="16"/>
          <a:stretch/>
        </p:blipFill>
        <p:spPr>
          <a:xfrm>
            <a:off x="1628775" y="2362200"/>
            <a:ext cx="1122363" cy="148257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709000-FBCC-10CF-488D-A883106F88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Technical Challenges: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2CADB4-4B00-BEB9-96CA-9F9A9DB666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-AI</a:t>
            </a:r>
            <a:r>
              <a:rPr lang="en-US" dirty="0">
                <a:ea typeface="+mn-lt"/>
                <a:cs typeface="+mn-lt"/>
              </a:rPr>
              <a:t> Response Consistency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-Database Structure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909374-0A1B-E9AF-A62D-645BECB712E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User Experience Challenges: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9EE458-9DF9-C8BF-1BDE-BFC410E3FF2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3059384" cy="76960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-Balancing</a:t>
            </a:r>
            <a:r>
              <a:rPr lang="en-US" dirty="0">
                <a:ea typeface="+mn-lt"/>
                <a:cs typeface="+mn-lt"/>
              </a:rPr>
              <a:t> simplicity with functionality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cs typeface="Arial"/>
              </a:rPr>
              <a:t>-</a:t>
            </a:r>
            <a:r>
              <a:rPr lang="en-US" dirty="0">
                <a:ea typeface="+mn-lt"/>
                <a:cs typeface="+mn-lt"/>
              </a:rPr>
              <a:t>Providing meaningful insights from limited data</a:t>
            </a:r>
          </a:p>
        </p:txBody>
      </p:sp>
      <p:pic>
        <p:nvPicPr>
          <p:cNvPr id="15" name="Picture Placeholder 14" descr="Two people smiling while looking at a device.">
            <a:extLst>
              <a:ext uri="{FF2B5EF4-FFF2-40B4-BE49-F238E27FC236}">
                <a16:creationId xmlns:a16="http://schemas.microsoft.com/office/drawing/2014/main" id="{F299E32D-E528-36F9-4B6E-62C9FA9B054D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l="16" r="16"/>
          <a:stretch/>
        </p:blipFill>
        <p:spPr>
          <a:xfrm>
            <a:off x="6578819" y="2362200"/>
            <a:ext cx="1121436" cy="1482577"/>
          </a:xfrm>
        </p:spPr>
      </p:pic>
    </p:spTree>
    <p:extLst>
      <p:ext uri="{BB962C8B-B14F-4D97-AF65-F5344CB8AC3E}">
        <p14:creationId xmlns:p14="http://schemas.microsoft.com/office/powerpoint/2010/main" val="255798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00AC4-C20E-EC58-CD6E-1C0C11FF5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4294-E990-A976-2923-2E0936AE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031" y="897251"/>
            <a:ext cx="6357939" cy="1639640"/>
          </a:xfrm>
        </p:spPr>
        <p:txBody>
          <a:bodyPr/>
          <a:lstStyle/>
          <a:p>
            <a:r>
              <a:rPr lang="en-US" altLang="zh-CN" dirty="0"/>
              <a:t>Key Learnings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602A-BF54-0BAC-6259-B44E82F7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015" y="3233321"/>
            <a:ext cx="8048958" cy="3519737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 algn="l">
              <a:buChar char="•"/>
            </a:pPr>
            <a:r>
              <a:rPr lang="en-US" altLang="zh-CN" dirty="0">
                <a:cs typeface="Arial"/>
              </a:rPr>
              <a:t>Design from Customer's point of view </a:t>
            </a:r>
            <a:r>
              <a:rPr lang="en-US" altLang="zh-CN" u="sng" dirty="0">
                <a:cs typeface="Arial"/>
              </a:rPr>
              <a:t>(UI and functionality both)</a:t>
            </a:r>
          </a:p>
          <a:p>
            <a:pPr marL="285750" indent="-285750" algn="l">
              <a:buChar char="•"/>
            </a:pPr>
            <a:r>
              <a:rPr lang="en-US" altLang="zh-CN" dirty="0"/>
              <a:t>Effective</a:t>
            </a:r>
            <a:r>
              <a:rPr lang="en-US" altLang="zh-CN" dirty="0">
                <a:ea typeface="+mn-lt"/>
                <a:cs typeface="+mn-lt"/>
              </a:rPr>
              <a:t> AI integration requires careful prompt design</a:t>
            </a:r>
          </a:p>
          <a:p>
            <a:pPr marL="285750" indent="-285750" algn="l">
              <a:buChar char="•"/>
            </a:pPr>
            <a:r>
              <a:rPr lang="en-US" altLang="zh-CN" dirty="0">
                <a:cs typeface="Arial"/>
              </a:rPr>
              <a:t>Designing pages through HTML using CSS is not easy.</a:t>
            </a:r>
          </a:p>
          <a:p>
            <a:pPr marL="285750" indent="-285750" algn="l">
              <a:buChar char="•"/>
            </a:pPr>
            <a:r>
              <a:rPr lang="en-US" altLang="zh-CN" dirty="0">
                <a:cs typeface="Arial"/>
              </a:rPr>
              <a:t>Balance required choosing between backend and frontend frameworks. For simplicity, I did not use frontend frameworks like Angular or react.</a:t>
            </a:r>
          </a:p>
          <a:p>
            <a:pPr marL="285750" indent="-285750" algn="l">
              <a:buChar char="•"/>
            </a:pPr>
            <a:endParaRPr lang="en-US" altLang="zh-CN" dirty="0">
              <a:cs typeface="Arial"/>
            </a:endParaRPr>
          </a:p>
          <a:p>
            <a:pPr marL="285750" indent="-285750" algn="l"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55961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OP_001_Biz Presentation_Personal Budgeting_250210_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871CA"/>
      </a:accent1>
      <a:accent2>
        <a:srgbClr val="F6C94C"/>
      </a:accent2>
      <a:accent3>
        <a:srgbClr val="02C9CE"/>
      </a:accent3>
      <a:accent4>
        <a:srgbClr val="92D050"/>
      </a:accent4>
      <a:accent5>
        <a:srgbClr val="8E7EF0"/>
      </a:accent5>
      <a:accent6>
        <a:srgbClr val="D90909"/>
      </a:accent6>
      <a:hlink>
        <a:srgbClr val="ED861F"/>
      </a:hlink>
      <a:folHlink>
        <a:srgbClr val="979797"/>
      </a:folHlink>
    </a:clrScheme>
    <a:fontScheme name="Custom">
      <a:majorFont>
        <a:latin typeface="Segoe UI Black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AE86BAD-86C6-47EA-A0F9-642802C2FE2B}">
  <ds:schemaRefs>
    <ds:schemaRef ds:uri="21705155-b4ce-4c69-95dc-4fd6cb8c5571"/>
    <ds:schemaRef ds:uri="38de0ec0-4312-429b-9ba4-a6f7899b86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1DED828-D6B6-42DA-8DEE-DE8638CBB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333B44-FF7C-4DD4-AB3A-1FC68C05FF35}">
  <ds:schemaRefs>
    <ds:schemaRef ds:uri="21705155-b4ce-4c69-95dc-4fd6cb8c5571"/>
    <ds:schemaRef ds:uri="38de0ec0-4312-429b-9ba4-a6f7899b86f2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  FinTrack </vt:lpstr>
      <vt:lpstr>What is FinTrack?</vt:lpstr>
      <vt:lpstr>What is FinTrack?</vt:lpstr>
      <vt:lpstr>Novelty- The Talking Point</vt:lpstr>
      <vt:lpstr>Utility and Target Users</vt:lpstr>
      <vt:lpstr>Key Features</vt:lpstr>
      <vt:lpstr>Tech Stack</vt:lpstr>
      <vt:lpstr>Development Challenges</vt:lpstr>
      <vt:lpstr>Key Learnings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388</cp:revision>
  <dcterms:created xsi:type="dcterms:W3CDTF">2025-04-08T02:43:58Z</dcterms:created>
  <dcterms:modified xsi:type="dcterms:W3CDTF">2025-04-14T05:22:17Z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