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2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74007" y="978153"/>
            <a:ext cx="344398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545" y="1966340"/>
            <a:ext cx="7772908" cy="277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resttechnosoft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resttechnosoft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resttechnosoft.com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cresttechnosoft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echnosoft@gmail.com" TargetMode="External"/><Relationship Id="rId5" Type="http://schemas.openxmlformats.org/officeDocument/2006/relationships/hyperlink" Target="mailto:cresttechnosoft@gmail.com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esttechnosof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sttechnosoft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sttechnosoft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resttechnosoft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resttechnosoft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resttechnosof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resttechnosof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resttechnosof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819" y="384047"/>
            <a:ext cx="1624584" cy="1626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56" y="177545"/>
            <a:ext cx="2383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45" dirty="0">
                <a:solidFill>
                  <a:srgbClr val="BEBEBE"/>
                </a:solidFill>
                <a:latin typeface="Arial"/>
                <a:cs typeface="Arial"/>
              </a:rPr>
              <a:t>Bootstrap Grid</a:t>
            </a:r>
            <a:r>
              <a:rPr sz="2000" b="1" spc="-12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000" b="1" spc="-200" dirty="0">
                <a:solidFill>
                  <a:srgbClr val="BEBEBE"/>
                </a:solidFill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0882" y="666749"/>
            <a:ext cx="2279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>
                <a:solidFill>
                  <a:srgbClr val="000000"/>
                </a:solidFill>
              </a:rPr>
              <a:t>What </a:t>
            </a:r>
            <a:r>
              <a:rPr sz="2800" spc="-270" dirty="0">
                <a:solidFill>
                  <a:srgbClr val="000000"/>
                </a:solidFill>
              </a:rPr>
              <a:t>is </a:t>
            </a:r>
            <a:r>
              <a:rPr sz="2800" spc="-180" dirty="0">
                <a:solidFill>
                  <a:srgbClr val="000000"/>
                </a:solidFill>
              </a:rPr>
              <a:t>a</a:t>
            </a:r>
            <a:r>
              <a:rPr sz="2800" spc="-65" dirty="0">
                <a:solidFill>
                  <a:srgbClr val="000000"/>
                </a:solidFill>
              </a:rPr>
              <a:t> </a:t>
            </a:r>
            <a:r>
              <a:rPr sz="2800" spc="-250" dirty="0">
                <a:solidFill>
                  <a:srgbClr val="000000"/>
                </a:solidFill>
              </a:rPr>
              <a:t>Grid?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68197" y="1450035"/>
            <a:ext cx="10084435" cy="320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Arial"/>
                <a:cs typeface="Arial"/>
              </a:rPr>
              <a:t>In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graphic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design,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grid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structure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(usually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two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-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dimensional)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made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up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5"/>
              </a:spcBef>
            </a:pPr>
            <a:r>
              <a:rPr sz="2400" spc="-130" dirty="0">
                <a:latin typeface="Arial"/>
                <a:cs typeface="Arial"/>
              </a:rPr>
              <a:t>series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75" dirty="0">
                <a:latin typeface="Arial"/>
                <a:cs typeface="Arial"/>
              </a:rPr>
              <a:t>intersecting </a:t>
            </a:r>
            <a:r>
              <a:rPr sz="2400" spc="-65" dirty="0">
                <a:latin typeface="Arial"/>
                <a:cs typeface="Arial"/>
              </a:rPr>
              <a:t>straight (vertical, </a:t>
            </a:r>
            <a:r>
              <a:rPr sz="2400" spc="-70" dirty="0">
                <a:latin typeface="Arial"/>
                <a:cs typeface="Arial"/>
              </a:rPr>
              <a:t>horizontal) </a:t>
            </a:r>
            <a:r>
              <a:rPr sz="2400" spc="-90" dirty="0">
                <a:latin typeface="Arial"/>
                <a:cs typeface="Arial"/>
              </a:rPr>
              <a:t>lines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structure content.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800" b="1" spc="-125" dirty="0">
                <a:latin typeface="Arial"/>
                <a:cs typeface="Arial"/>
              </a:rPr>
              <a:t>What </a:t>
            </a:r>
            <a:r>
              <a:rPr sz="2800" b="1" spc="-270" dirty="0">
                <a:latin typeface="Arial"/>
                <a:cs typeface="Arial"/>
              </a:rPr>
              <a:t>is </a:t>
            </a:r>
            <a:r>
              <a:rPr sz="2800" b="1" spc="-204" dirty="0">
                <a:latin typeface="Arial"/>
                <a:cs typeface="Arial"/>
              </a:rPr>
              <a:t>Bootstrap Grid</a:t>
            </a:r>
            <a:r>
              <a:rPr sz="2800" b="1" spc="60" dirty="0">
                <a:latin typeface="Arial"/>
                <a:cs typeface="Arial"/>
              </a:rPr>
              <a:t> </a:t>
            </a:r>
            <a:r>
              <a:rPr sz="2800" b="1" spc="-305" dirty="0">
                <a:latin typeface="Arial"/>
                <a:cs typeface="Arial"/>
              </a:rPr>
              <a:t>System?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41910" marR="160655">
              <a:lnSpc>
                <a:spcPct val="100000"/>
              </a:lnSpc>
            </a:pPr>
            <a:r>
              <a:rPr sz="2400" spc="-85" dirty="0">
                <a:latin typeface="Arial"/>
                <a:cs typeface="Arial"/>
              </a:rPr>
              <a:t>Bootstrap </a:t>
            </a:r>
            <a:r>
              <a:rPr sz="2400" spc="-100" dirty="0">
                <a:latin typeface="Arial"/>
                <a:cs typeface="Arial"/>
              </a:rPr>
              <a:t>includes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responsive, </a:t>
            </a:r>
            <a:r>
              <a:rPr sz="2400" spc="-60" dirty="0">
                <a:latin typeface="Arial"/>
                <a:cs typeface="Arial"/>
              </a:rPr>
              <a:t>mobile </a:t>
            </a:r>
            <a:r>
              <a:rPr sz="2400" spc="-20" dirty="0">
                <a:latin typeface="Arial"/>
                <a:cs typeface="Arial"/>
              </a:rPr>
              <a:t>first </a:t>
            </a:r>
            <a:r>
              <a:rPr sz="2400" spc="-15" dirty="0">
                <a:latin typeface="Arial"/>
                <a:cs typeface="Arial"/>
              </a:rPr>
              <a:t>fluid </a:t>
            </a:r>
            <a:r>
              <a:rPr sz="2400" spc="-55" dirty="0">
                <a:latin typeface="Arial"/>
                <a:cs typeface="Arial"/>
              </a:rPr>
              <a:t>grid </a:t>
            </a:r>
            <a:r>
              <a:rPr sz="2400" spc="-145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appropriately  </a:t>
            </a:r>
            <a:r>
              <a:rPr sz="2400" spc="-175" dirty="0">
                <a:latin typeface="Arial"/>
                <a:cs typeface="Arial"/>
              </a:rPr>
              <a:t>scales </a:t>
            </a:r>
            <a:r>
              <a:rPr sz="2400" spc="-80" dirty="0">
                <a:latin typeface="Arial"/>
                <a:cs typeface="Arial"/>
              </a:rPr>
              <a:t>up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12 </a:t>
            </a:r>
            <a:r>
              <a:rPr sz="2400" spc="-114" dirty="0">
                <a:latin typeface="Arial"/>
                <a:cs typeface="Arial"/>
              </a:rPr>
              <a:t>columns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device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35" dirty="0">
                <a:latin typeface="Arial"/>
                <a:cs typeface="Arial"/>
              </a:rPr>
              <a:t>viewport </a:t>
            </a:r>
            <a:r>
              <a:rPr sz="2400" spc="-180" dirty="0">
                <a:latin typeface="Arial"/>
                <a:cs typeface="Arial"/>
              </a:rPr>
              <a:t>size </a:t>
            </a:r>
            <a:r>
              <a:rPr sz="2400" spc="-130" dirty="0">
                <a:latin typeface="Arial"/>
                <a:cs typeface="Arial"/>
              </a:rPr>
              <a:t>increases. </a:t>
            </a:r>
            <a:r>
              <a:rPr sz="2400" spc="30" dirty="0">
                <a:latin typeface="Arial"/>
                <a:cs typeface="Arial"/>
              </a:rPr>
              <a:t>It </a:t>
            </a:r>
            <a:r>
              <a:rPr sz="2400" spc="-100" dirty="0">
                <a:latin typeface="Arial"/>
                <a:cs typeface="Arial"/>
              </a:rPr>
              <a:t>includes  </a:t>
            </a:r>
            <a:r>
              <a:rPr sz="2400" spc="-70" dirty="0">
                <a:latin typeface="Arial"/>
                <a:cs typeface="Arial"/>
              </a:rPr>
              <a:t>predefined </a:t>
            </a:r>
            <a:r>
              <a:rPr sz="2400" spc="-185" dirty="0">
                <a:latin typeface="Arial"/>
                <a:cs typeface="Arial"/>
              </a:rPr>
              <a:t>classes </a:t>
            </a: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190" dirty="0">
                <a:latin typeface="Arial"/>
                <a:cs typeface="Arial"/>
              </a:rPr>
              <a:t>easy </a:t>
            </a:r>
            <a:r>
              <a:rPr sz="2400" spc="-65" dirty="0">
                <a:latin typeface="Arial"/>
                <a:cs typeface="Arial"/>
              </a:rPr>
              <a:t>layout options,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40" dirty="0">
                <a:latin typeface="Arial"/>
                <a:cs typeface="Arial"/>
              </a:rPr>
              <a:t>well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40" dirty="0">
                <a:latin typeface="Arial"/>
                <a:cs typeface="Arial"/>
              </a:rPr>
              <a:t>powerful </a:t>
            </a:r>
            <a:r>
              <a:rPr sz="2400" spc="-95" dirty="0">
                <a:latin typeface="Arial"/>
                <a:cs typeface="Arial"/>
              </a:rPr>
              <a:t>mixins </a:t>
            </a:r>
            <a:r>
              <a:rPr sz="2400" spc="-10" dirty="0">
                <a:latin typeface="Arial"/>
                <a:cs typeface="Arial"/>
              </a:rPr>
              <a:t>for  </a:t>
            </a:r>
            <a:r>
              <a:rPr sz="2400" spc="-95" dirty="0">
                <a:latin typeface="Arial"/>
                <a:cs typeface="Arial"/>
              </a:rPr>
              <a:t>generating </a:t>
            </a:r>
            <a:r>
              <a:rPr sz="2400" spc="-75" dirty="0">
                <a:latin typeface="Arial"/>
                <a:cs typeface="Arial"/>
              </a:rPr>
              <a:t>more </a:t>
            </a:r>
            <a:r>
              <a:rPr sz="2400" spc="-105" dirty="0">
                <a:latin typeface="Arial"/>
                <a:cs typeface="Arial"/>
              </a:rPr>
              <a:t>semantic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layouts.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3159" y="177546"/>
            <a:ext cx="255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http://cresttechnosoft.com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56" y="177545"/>
            <a:ext cx="2383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45" dirty="0">
                <a:solidFill>
                  <a:srgbClr val="BEBEBE"/>
                </a:solidFill>
                <a:latin typeface="Arial"/>
                <a:cs typeface="Arial"/>
              </a:rPr>
              <a:t>Bootstrap Grid</a:t>
            </a:r>
            <a:r>
              <a:rPr sz="2000" b="1" spc="-12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000" b="1" spc="-200" dirty="0">
                <a:solidFill>
                  <a:srgbClr val="BEBEBE"/>
                </a:solidFill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0882" y="666749"/>
            <a:ext cx="5043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4" dirty="0">
                <a:solidFill>
                  <a:srgbClr val="000000"/>
                </a:solidFill>
              </a:rPr>
              <a:t>Working </a:t>
            </a:r>
            <a:r>
              <a:rPr sz="2800" spc="-130" dirty="0">
                <a:solidFill>
                  <a:srgbClr val="000000"/>
                </a:solidFill>
              </a:rPr>
              <a:t>of </a:t>
            </a:r>
            <a:r>
              <a:rPr sz="2800" spc="-200" dirty="0">
                <a:solidFill>
                  <a:srgbClr val="000000"/>
                </a:solidFill>
              </a:rPr>
              <a:t>Bootstrap </a:t>
            </a:r>
            <a:r>
              <a:rPr sz="2800" spc="-204" dirty="0">
                <a:solidFill>
                  <a:srgbClr val="000000"/>
                </a:solidFill>
              </a:rPr>
              <a:t>Grid</a:t>
            </a:r>
            <a:r>
              <a:rPr sz="2800" spc="-25" dirty="0">
                <a:solidFill>
                  <a:srgbClr val="000000"/>
                </a:solidFill>
              </a:rPr>
              <a:t> </a:t>
            </a:r>
            <a:r>
              <a:rPr sz="2800" spc="-280" dirty="0">
                <a:solidFill>
                  <a:srgbClr val="000000"/>
                </a:solidFill>
              </a:rPr>
              <a:t>System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90143" y="1450035"/>
            <a:ext cx="10344150" cy="415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Grid </a:t>
            </a:r>
            <a:r>
              <a:rPr sz="2400" spc="-160" dirty="0">
                <a:latin typeface="Arial"/>
                <a:cs typeface="Arial"/>
              </a:rPr>
              <a:t>systems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140" dirty="0">
                <a:latin typeface="Arial"/>
                <a:cs typeface="Arial"/>
              </a:rPr>
              <a:t>used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spc="-85" dirty="0">
                <a:latin typeface="Arial"/>
                <a:cs typeface="Arial"/>
              </a:rPr>
              <a:t>creating </a:t>
            </a:r>
            <a:r>
              <a:rPr sz="2400" spc="-160" dirty="0">
                <a:latin typeface="Arial"/>
                <a:cs typeface="Arial"/>
              </a:rPr>
              <a:t>page </a:t>
            </a:r>
            <a:r>
              <a:rPr sz="2400" spc="-90" dirty="0">
                <a:latin typeface="Arial"/>
                <a:cs typeface="Arial"/>
              </a:rPr>
              <a:t>layouts </a:t>
            </a:r>
            <a:r>
              <a:rPr sz="2400" spc="-55" dirty="0">
                <a:latin typeface="Arial"/>
                <a:cs typeface="Arial"/>
              </a:rPr>
              <a:t>through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30" dirty="0">
                <a:latin typeface="Arial"/>
                <a:cs typeface="Arial"/>
              </a:rPr>
              <a:t>series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00" dirty="0">
                <a:latin typeface="Arial"/>
                <a:cs typeface="Arial"/>
              </a:rPr>
              <a:t>rows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14" dirty="0">
                <a:latin typeface="Arial"/>
                <a:cs typeface="Arial"/>
              </a:rPr>
              <a:t>columns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house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your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content.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Here's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how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Bootstrap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grid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system </a:t>
            </a:r>
            <a:r>
              <a:rPr sz="2400" spc="-85" dirty="0">
                <a:latin typeface="Arial"/>
                <a:cs typeface="Arial"/>
              </a:rPr>
              <a:t>works: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71475" indent="-286385">
              <a:lnSpc>
                <a:spcPct val="100000"/>
              </a:lnSpc>
              <a:spcBef>
                <a:spcPts val="1585"/>
              </a:spcBef>
              <a:buChar char="•"/>
              <a:tabLst>
                <a:tab pos="371475" algn="l"/>
                <a:tab pos="372110" algn="l"/>
              </a:tabLst>
            </a:pPr>
            <a:r>
              <a:rPr sz="2200" spc="-204" dirty="0">
                <a:latin typeface="Arial"/>
                <a:cs typeface="Arial"/>
              </a:rPr>
              <a:t>Rows </a:t>
            </a:r>
            <a:r>
              <a:rPr sz="2200" spc="-75" dirty="0">
                <a:latin typeface="Arial"/>
                <a:cs typeface="Arial"/>
              </a:rPr>
              <a:t>must </a:t>
            </a:r>
            <a:r>
              <a:rPr sz="2200" spc="-105" dirty="0">
                <a:latin typeface="Arial"/>
                <a:cs typeface="Arial"/>
              </a:rPr>
              <a:t>be placed </a:t>
            </a:r>
            <a:r>
              <a:rPr sz="2200" spc="-5" dirty="0">
                <a:latin typeface="Arial"/>
                <a:cs typeface="Arial"/>
              </a:rPr>
              <a:t>within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b="1" spc="-130" dirty="0">
                <a:latin typeface="Arial"/>
                <a:cs typeface="Arial"/>
              </a:rPr>
              <a:t>.container </a:t>
            </a:r>
            <a:r>
              <a:rPr sz="2200" spc="-165" dirty="0">
                <a:latin typeface="Arial"/>
                <a:cs typeface="Arial"/>
              </a:rPr>
              <a:t>class </a:t>
            </a:r>
            <a:r>
              <a:rPr sz="2200" spc="-10" dirty="0">
                <a:latin typeface="Arial"/>
                <a:cs typeface="Arial"/>
              </a:rPr>
              <a:t>for </a:t>
            </a:r>
            <a:r>
              <a:rPr sz="2200" spc="-55" dirty="0">
                <a:latin typeface="Arial"/>
                <a:cs typeface="Arial"/>
              </a:rPr>
              <a:t>proper </a:t>
            </a:r>
            <a:r>
              <a:rPr sz="2200" spc="-70" dirty="0">
                <a:latin typeface="Arial"/>
                <a:cs typeface="Arial"/>
              </a:rPr>
              <a:t>alignment </a:t>
            </a:r>
            <a:r>
              <a:rPr sz="2200" spc="-105" dirty="0">
                <a:latin typeface="Arial"/>
                <a:cs typeface="Arial"/>
              </a:rPr>
              <a:t>and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padding.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71475" indent="-286385">
              <a:lnSpc>
                <a:spcPct val="100000"/>
              </a:lnSpc>
              <a:buChar char="•"/>
              <a:tabLst>
                <a:tab pos="371475" algn="l"/>
                <a:tab pos="372110" algn="l"/>
              </a:tabLst>
            </a:pPr>
            <a:r>
              <a:rPr sz="2200" spc="-185" dirty="0">
                <a:latin typeface="Arial"/>
                <a:cs typeface="Arial"/>
              </a:rPr>
              <a:t>Use </a:t>
            </a:r>
            <a:r>
              <a:rPr sz="2200" spc="-95" dirty="0">
                <a:latin typeface="Arial"/>
                <a:cs typeface="Arial"/>
              </a:rPr>
              <a:t>rows </a:t>
            </a:r>
            <a:r>
              <a:rPr sz="2200" spc="10" dirty="0">
                <a:latin typeface="Arial"/>
                <a:cs typeface="Arial"/>
              </a:rPr>
              <a:t>to </a:t>
            </a:r>
            <a:r>
              <a:rPr sz="2200" spc="-90" dirty="0">
                <a:latin typeface="Arial"/>
                <a:cs typeface="Arial"/>
              </a:rPr>
              <a:t>create </a:t>
            </a:r>
            <a:r>
              <a:rPr sz="2200" spc="-65" dirty="0">
                <a:latin typeface="Arial"/>
                <a:cs typeface="Arial"/>
              </a:rPr>
              <a:t>horizontal </a:t>
            </a:r>
            <a:r>
              <a:rPr sz="2200" spc="-114" dirty="0">
                <a:latin typeface="Arial"/>
                <a:cs typeface="Arial"/>
              </a:rPr>
              <a:t>groups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columns.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371475" marR="5080" indent="-286385">
              <a:lnSpc>
                <a:spcPct val="150000"/>
              </a:lnSpc>
              <a:buChar char="•"/>
              <a:tabLst>
                <a:tab pos="371475" algn="l"/>
                <a:tab pos="372110" algn="l"/>
              </a:tabLst>
            </a:pPr>
            <a:r>
              <a:rPr sz="2200" spc="-85" dirty="0">
                <a:latin typeface="Arial"/>
                <a:cs typeface="Arial"/>
              </a:rPr>
              <a:t>Content </a:t>
            </a:r>
            <a:r>
              <a:rPr sz="2200" spc="-90" dirty="0">
                <a:latin typeface="Arial"/>
                <a:cs typeface="Arial"/>
              </a:rPr>
              <a:t>should </a:t>
            </a:r>
            <a:r>
              <a:rPr sz="2200" spc="-105" dirty="0">
                <a:latin typeface="Arial"/>
                <a:cs typeface="Arial"/>
              </a:rPr>
              <a:t>be placed </a:t>
            </a:r>
            <a:r>
              <a:rPr sz="2200" spc="-5" dirty="0">
                <a:latin typeface="Arial"/>
                <a:cs typeface="Arial"/>
              </a:rPr>
              <a:t>within </a:t>
            </a:r>
            <a:r>
              <a:rPr sz="2200" spc="-100" dirty="0">
                <a:latin typeface="Arial"/>
                <a:cs typeface="Arial"/>
              </a:rPr>
              <a:t>columns,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65" dirty="0">
                <a:latin typeface="Arial"/>
                <a:cs typeface="Arial"/>
              </a:rPr>
              <a:t>only </a:t>
            </a:r>
            <a:r>
              <a:rPr sz="2200" spc="-105" dirty="0">
                <a:latin typeface="Arial"/>
                <a:cs typeface="Arial"/>
              </a:rPr>
              <a:t>columns </a:t>
            </a:r>
            <a:r>
              <a:rPr sz="2200" spc="-135" dirty="0">
                <a:latin typeface="Arial"/>
                <a:cs typeface="Arial"/>
              </a:rPr>
              <a:t>may </a:t>
            </a:r>
            <a:r>
              <a:rPr sz="2200" spc="-105" dirty="0">
                <a:latin typeface="Arial"/>
                <a:cs typeface="Arial"/>
              </a:rPr>
              <a:t>be </a:t>
            </a:r>
            <a:r>
              <a:rPr sz="2200" spc="-65" dirty="0">
                <a:latin typeface="Arial"/>
                <a:cs typeface="Arial"/>
              </a:rPr>
              <a:t>immediate</a:t>
            </a:r>
            <a:r>
              <a:rPr sz="2200" spc="-23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children 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rows.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3159" y="177546"/>
            <a:ext cx="255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http://cresttechnosoft.com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56" y="177545"/>
            <a:ext cx="3606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45" dirty="0">
                <a:solidFill>
                  <a:srgbClr val="BEBEBE"/>
                </a:solidFill>
                <a:latin typeface="Arial"/>
                <a:cs typeface="Arial"/>
              </a:rPr>
              <a:t>Working </a:t>
            </a:r>
            <a:r>
              <a:rPr sz="2000" b="1" spc="-90" dirty="0">
                <a:solidFill>
                  <a:srgbClr val="BEBEBE"/>
                </a:solidFill>
                <a:latin typeface="Arial"/>
                <a:cs typeface="Arial"/>
              </a:rPr>
              <a:t>of </a:t>
            </a:r>
            <a:r>
              <a:rPr sz="2000" b="1" spc="-145" dirty="0">
                <a:solidFill>
                  <a:srgbClr val="BEBEBE"/>
                </a:solidFill>
                <a:latin typeface="Arial"/>
                <a:cs typeface="Arial"/>
              </a:rPr>
              <a:t>Bootstrap Grid</a:t>
            </a:r>
            <a:r>
              <a:rPr sz="2000" b="1" spc="-9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000" b="1" spc="-200" dirty="0">
                <a:solidFill>
                  <a:srgbClr val="BEBEBE"/>
                </a:solidFill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990" y="1279017"/>
            <a:ext cx="998029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2200" spc="-90" dirty="0">
                <a:latin typeface="Arial"/>
                <a:cs typeface="Arial"/>
              </a:rPr>
              <a:t>Predefined </a:t>
            </a:r>
            <a:r>
              <a:rPr sz="2200" spc="-55" dirty="0">
                <a:latin typeface="Arial"/>
                <a:cs typeface="Arial"/>
              </a:rPr>
              <a:t>grid </a:t>
            </a:r>
            <a:r>
              <a:rPr sz="2200" spc="-170" dirty="0">
                <a:latin typeface="Arial"/>
                <a:cs typeface="Arial"/>
              </a:rPr>
              <a:t>classes </a:t>
            </a:r>
            <a:r>
              <a:rPr sz="2200" spc="-75" dirty="0">
                <a:latin typeface="Arial"/>
                <a:cs typeface="Arial"/>
              </a:rPr>
              <a:t>like </a:t>
            </a:r>
            <a:r>
              <a:rPr sz="2200" b="1" spc="-95" dirty="0">
                <a:latin typeface="Arial"/>
                <a:cs typeface="Arial"/>
              </a:rPr>
              <a:t>.row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b="1" spc="-160" dirty="0">
                <a:latin typeface="Arial"/>
                <a:cs typeface="Arial"/>
              </a:rPr>
              <a:t>.col-xs-4 </a:t>
            </a:r>
            <a:r>
              <a:rPr sz="2200" spc="-95" dirty="0">
                <a:latin typeface="Arial"/>
                <a:cs typeface="Arial"/>
              </a:rPr>
              <a:t>are available </a:t>
            </a:r>
            <a:r>
              <a:rPr sz="2200" spc="-5" dirty="0">
                <a:latin typeface="Arial"/>
                <a:cs typeface="Arial"/>
              </a:rPr>
              <a:t>for </a:t>
            </a:r>
            <a:r>
              <a:rPr sz="2200" spc="-75" dirty="0">
                <a:latin typeface="Arial"/>
                <a:cs typeface="Arial"/>
              </a:rPr>
              <a:t>quickly </a:t>
            </a:r>
            <a:r>
              <a:rPr sz="2200" spc="-100" dirty="0">
                <a:latin typeface="Arial"/>
                <a:cs typeface="Arial"/>
              </a:rPr>
              <a:t>making</a:t>
            </a:r>
            <a:r>
              <a:rPr sz="2200" spc="-34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grid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200" spc="-85" dirty="0">
                <a:latin typeface="Arial"/>
                <a:cs typeface="Arial"/>
              </a:rPr>
              <a:t>layouts. </a:t>
            </a:r>
            <a:r>
              <a:rPr sz="2200" spc="-415" dirty="0">
                <a:latin typeface="Arial"/>
                <a:cs typeface="Arial"/>
              </a:rPr>
              <a:t>LESS </a:t>
            </a:r>
            <a:r>
              <a:rPr sz="2200" spc="-90" dirty="0">
                <a:latin typeface="Arial"/>
                <a:cs typeface="Arial"/>
              </a:rPr>
              <a:t>mixins </a:t>
            </a:r>
            <a:r>
              <a:rPr sz="2200" spc="-150" dirty="0">
                <a:latin typeface="Arial"/>
                <a:cs typeface="Arial"/>
              </a:rPr>
              <a:t>can </a:t>
            </a:r>
            <a:r>
              <a:rPr sz="2200" spc="-114" dirty="0">
                <a:latin typeface="Arial"/>
                <a:cs typeface="Arial"/>
              </a:rPr>
              <a:t>also </a:t>
            </a:r>
            <a:r>
              <a:rPr sz="2200" spc="-105" dirty="0">
                <a:latin typeface="Arial"/>
                <a:cs typeface="Arial"/>
              </a:rPr>
              <a:t>be </a:t>
            </a:r>
            <a:r>
              <a:rPr sz="2200" spc="-130" dirty="0">
                <a:latin typeface="Arial"/>
                <a:cs typeface="Arial"/>
              </a:rPr>
              <a:t>used </a:t>
            </a:r>
            <a:r>
              <a:rPr sz="2200" spc="-10" dirty="0">
                <a:latin typeface="Arial"/>
                <a:cs typeface="Arial"/>
              </a:rPr>
              <a:t>for </a:t>
            </a:r>
            <a:r>
              <a:rPr sz="2200" spc="-70" dirty="0">
                <a:latin typeface="Arial"/>
                <a:cs typeface="Arial"/>
              </a:rPr>
              <a:t>more </a:t>
            </a:r>
            <a:r>
              <a:rPr sz="2200" spc="-95" dirty="0">
                <a:latin typeface="Arial"/>
                <a:cs typeface="Arial"/>
              </a:rPr>
              <a:t>semantic</a:t>
            </a:r>
            <a:r>
              <a:rPr sz="2200" spc="-34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layouts.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299085" marR="17970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200" spc="-135" dirty="0">
                <a:latin typeface="Arial"/>
                <a:cs typeface="Arial"/>
              </a:rPr>
              <a:t>Columns </a:t>
            </a:r>
            <a:r>
              <a:rPr sz="2200" spc="-90" dirty="0">
                <a:latin typeface="Arial"/>
                <a:cs typeface="Arial"/>
              </a:rPr>
              <a:t>create </a:t>
            </a:r>
            <a:r>
              <a:rPr sz="2200" spc="-65" dirty="0">
                <a:latin typeface="Arial"/>
                <a:cs typeface="Arial"/>
              </a:rPr>
              <a:t>gutters </a:t>
            </a:r>
            <a:r>
              <a:rPr sz="2200" spc="-160" dirty="0">
                <a:latin typeface="Arial"/>
                <a:cs typeface="Arial"/>
              </a:rPr>
              <a:t>(gaps </a:t>
            </a:r>
            <a:r>
              <a:rPr sz="2200" spc="-70" dirty="0">
                <a:latin typeface="Arial"/>
                <a:cs typeface="Arial"/>
              </a:rPr>
              <a:t>between </a:t>
            </a:r>
            <a:r>
              <a:rPr sz="2200" spc="-80" dirty="0">
                <a:latin typeface="Arial"/>
                <a:cs typeface="Arial"/>
              </a:rPr>
              <a:t>column </a:t>
            </a:r>
            <a:r>
              <a:rPr sz="2200" spc="-60" dirty="0">
                <a:latin typeface="Arial"/>
                <a:cs typeface="Arial"/>
              </a:rPr>
              <a:t>content) </a:t>
            </a:r>
            <a:r>
              <a:rPr sz="2200" spc="-90" dirty="0">
                <a:latin typeface="Arial"/>
                <a:cs typeface="Arial"/>
              </a:rPr>
              <a:t>via padding. </a:t>
            </a:r>
            <a:r>
              <a:rPr sz="2200" spc="-110" dirty="0">
                <a:latin typeface="Arial"/>
                <a:cs typeface="Arial"/>
              </a:rPr>
              <a:t>That </a:t>
            </a:r>
            <a:r>
              <a:rPr sz="2200" spc="-95" dirty="0">
                <a:latin typeface="Arial"/>
                <a:cs typeface="Arial"/>
              </a:rPr>
              <a:t>padding </a:t>
            </a:r>
            <a:r>
              <a:rPr sz="2200" spc="-114" dirty="0">
                <a:latin typeface="Arial"/>
                <a:cs typeface="Arial"/>
              </a:rPr>
              <a:t>is  </a:t>
            </a:r>
            <a:r>
              <a:rPr sz="2200" spc="-45" dirty="0">
                <a:latin typeface="Arial"/>
                <a:cs typeface="Arial"/>
              </a:rPr>
              <a:t>offset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in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rows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for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the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first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and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last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column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via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negative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margin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on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b="1" spc="-135" dirty="0">
                <a:latin typeface="Arial"/>
                <a:cs typeface="Arial"/>
              </a:rPr>
              <a:t>.rows</a:t>
            </a:r>
            <a:r>
              <a:rPr sz="2200" spc="-13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  <a:tab pos="1853564" algn="l"/>
                <a:tab pos="1988185" algn="l"/>
                <a:tab pos="3465829" algn="l"/>
                <a:tab pos="3863975" algn="l"/>
                <a:tab pos="5122545" algn="l"/>
                <a:tab pos="5628640" algn="l"/>
                <a:tab pos="6653530" algn="l"/>
                <a:tab pos="7013575" algn="l"/>
                <a:tab pos="7896859" algn="l"/>
              </a:tabLst>
            </a:pPr>
            <a:r>
              <a:rPr sz="2200" spc="-90" dirty="0">
                <a:latin typeface="Arial"/>
                <a:cs typeface="Arial"/>
              </a:rPr>
              <a:t>Grid</a:t>
            </a:r>
            <a:r>
              <a:rPr sz="2200" spc="40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columns	</a:t>
            </a:r>
            <a:r>
              <a:rPr sz="2200" spc="-100" dirty="0">
                <a:latin typeface="Arial"/>
                <a:cs typeface="Arial"/>
              </a:rPr>
              <a:t>are</a:t>
            </a:r>
            <a:r>
              <a:rPr sz="2200" spc="39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created	</a:t>
            </a:r>
            <a:r>
              <a:rPr sz="2200" spc="-100" dirty="0">
                <a:latin typeface="Arial"/>
                <a:cs typeface="Arial"/>
              </a:rPr>
              <a:t>by	</a:t>
            </a:r>
            <a:r>
              <a:rPr sz="2200" spc="-95" dirty="0">
                <a:latin typeface="Arial"/>
                <a:cs typeface="Arial"/>
              </a:rPr>
              <a:t>specifying	</a:t>
            </a:r>
            <a:r>
              <a:rPr sz="2200" spc="-30" dirty="0">
                <a:latin typeface="Arial"/>
                <a:cs typeface="Arial"/>
              </a:rPr>
              <a:t>the	</a:t>
            </a:r>
            <a:r>
              <a:rPr sz="2200" spc="-70" dirty="0">
                <a:latin typeface="Arial"/>
                <a:cs typeface="Arial"/>
              </a:rPr>
              <a:t>number	</a:t>
            </a:r>
            <a:r>
              <a:rPr sz="2200" spc="-10" dirty="0">
                <a:latin typeface="Arial"/>
                <a:cs typeface="Arial"/>
              </a:rPr>
              <a:t>of	</a:t>
            </a:r>
            <a:r>
              <a:rPr sz="2200" spc="-55" dirty="0">
                <a:latin typeface="Arial"/>
                <a:cs typeface="Arial"/>
              </a:rPr>
              <a:t>twelve	</a:t>
            </a:r>
            <a:r>
              <a:rPr sz="2200" spc="-100" dirty="0">
                <a:latin typeface="Arial"/>
                <a:cs typeface="Arial"/>
              </a:rPr>
              <a:t>available </a:t>
            </a:r>
            <a:r>
              <a:rPr sz="2200" spc="-105" dirty="0">
                <a:latin typeface="Arial"/>
                <a:cs typeface="Arial"/>
              </a:rPr>
              <a:t>columns  </a:t>
            </a:r>
            <a:r>
              <a:rPr sz="2200" spc="-90" dirty="0">
                <a:latin typeface="Arial"/>
                <a:cs typeface="Arial"/>
              </a:rPr>
              <a:t>you</a:t>
            </a:r>
            <a:r>
              <a:rPr sz="2200" spc="39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wish</a:t>
            </a:r>
            <a:r>
              <a:rPr sz="2200" spc="40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to	</a:t>
            </a:r>
            <a:r>
              <a:rPr sz="2200" spc="-125" dirty="0">
                <a:latin typeface="Arial"/>
                <a:cs typeface="Arial"/>
              </a:rPr>
              <a:t>span. </a:t>
            </a:r>
            <a:r>
              <a:rPr sz="2200" spc="-135" dirty="0">
                <a:latin typeface="Arial"/>
                <a:cs typeface="Arial"/>
              </a:rPr>
              <a:t>For </a:t>
            </a:r>
            <a:r>
              <a:rPr sz="2200" spc="-110" dirty="0">
                <a:latin typeface="Arial"/>
                <a:cs typeface="Arial"/>
              </a:rPr>
              <a:t>example, </a:t>
            </a:r>
            <a:r>
              <a:rPr sz="2200" spc="-45" dirty="0">
                <a:latin typeface="Arial"/>
                <a:cs typeface="Arial"/>
              </a:rPr>
              <a:t>three </a:t>
            </a:r>
            <a:r>
              <a:rPr sz="2200" spc="-90" dirty="0">
                <a:latin typeface="Arial"/>
                <a:cs typeface="Arial"/>
              </a:rPr>
              <a:t>equal </a:t>
            </a:r>
            <a:r>
              <a:rPr sz="2200" spc="-105" dirty="0">
                <a:latin typeface="Arial"/>
                <a:cs typeface="Arial"/>
              </a:rPr>
              <a:t>columns </a:t>
            </a:r>
            <a:r>
              <a:rPr sz="2200" spc="-50" dirty="0">
                <a:latin typeface="Arial"/>
                <a:cs typeface="Arial"/>
              </a:rPr>
              <a:t>would </a:t>
            </a:r>
            <a:r>
              <a:rPr sz="2200" spc="-155" dirty="0">
                <a:latin typeface="Arial"/>
                <a:cs typeface="Arial"/>
              </a:rPr>
              <a:t>use </a:t>
            </a:r>
            <a:r>
              <a:rPr sz="2200" spc="-45" dirty="0">
                <a:latin typeface="Arial"/>
                <a:cs typeface="Arial"/>
              </a:rPr>
              <a:t>three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b="1" spc="-150" dirty="0">
                <a:latin typeface="Arial"/>
                <a:cs typeface="Arial"/>
              </a:rPr>
              <a:t>.col-xs-4</a:t>
            </a:r>
            <a:r>
              <a:rPr sz="2200" spc="-15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3159" y="177546"/>
            <a:ext cx="255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http://cresttechnosoft.com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40123" y="829055"/>
            <a:ext cx="3535679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74007" y="978153"/>
            <a:ext cx="2833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155" dirty="0"/>
              <a:t> </a:t>
            </a:r>
            <a:r>
              <a:rPr spc="-110" dirty="0"/>
              <a:t>You</a:t>
            </a:r>
          </a:p>
        </p:txBody>
      </p:sp>
      <p:sp>
        <p:nvSpPr>
          <p:cNvPr id="5" name="object 5"/>
          <p:cNvSpPr/>
          <p:nvPr/>
        </p:nvSpPr>
        <p:spPr>
          <a:xfrm>
            <a:off x="4605528" y="4992623"/>
            <a:ext cx="2604516" cy="854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09545" y="1966340"/>
            <a:ext cx="7160259" cy="277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20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Hope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helped!,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or question you can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us:</a:t>
            </a:r>
            <a:endParaRPr sz="2400">
              <a:latin typeface="Arial"/>
              <a:cs typeface="Arial"/>
            </a:endParaRPr>
          </a:p>
          <a:p>
            <a:pPr marL="1698625" marR="1687830" algn="ctr">
              <a:lnSpc>
                <a:spcPct val="2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crest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technosoft@gmail.com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or visit on</a:t>
            </a:r>
            <a:endParaRPr sz="2400">
              <a:latin typeface="Arial"/>
              <a:cs typeface="Arial"/>
            </a:endParaRPr>
          </a:p>
          <a:p>
            <a:pPr marR="20955" algn="ctr">
              <a:lnSpc>
                <a:spcPct val="100000"/>
              </a:lnSpc>
              <a:spcBef>
                <a:spcPts val="1240"/>
              </a:spcBef>
            </a:pPr>
            <a:r>
              <a:rPr sz="2600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7"/>
              </a:rPr>
              <a:t>http://cresttechnosoft.com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4483" y="663701"/>
            <a:ext cx="1236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90" dirty="0">
                <a:solidFill>
                  <a:srgbClr val="000000"/>
                </a:solidFill>
              </a:rPr>
              <a:t>Hi</a:t>
            </a:r>
            <a:r>
              <a:rPr sz="3200" spc="-355" dirty="0">
                <a:solidFill>
                  <a:srgbClr val="000000"/>
                </a:solidFill>
              </a:rPr>
              <a:t>s</a:t>
            </a:r>
            <a:r>
              <a:rPr sz="3200" spc="10" dirty="0">
                <a:solidFill>
                  <a:srgbClr val="000000"/>
                </a:solidFill>
              </a:rPr>
              <a:t>t</a:t>
            </a:r>
            <a:r>
              <a:rPr sz="3200" spc="-210" dirty="0">
                <a:solidFill>
                  <a:srgbClr val="000000"/>
                </a:solidFill>
              </a:rPr>
              <a:t>o</a:t>
            </a:r>
            <a:r>
              <a:rPr sz="3200" spc="-120" dirty="0">
                <a:solidFill>
                  <a:srgbClr val="000000"/>
                </a:solidFill>
              </a:rPr>
              <a:t>r</a:t>
            </a:r>
            <a:r>
              <a:rPr sz="3200" spc="-265" dirty="0">
                <a:solidFill>
                  <a:srgbClr val="000000"/>
                </a:solidFill>
              </a:rPr>
              <a:t>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65656" y="1450035"/>
            <a:ext cx="973899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 marR="28575"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Arial"/>
                <a:cs typeface="Arial"/>
              </a:rPr>
              <a:t>Bootstrap </a:t>
            </a:r>
            <a:r>
              <a:rPr sz="2400" spc="-165" dirty="0">
                <a:latin typeface="Arial"/>
                <a:cs typeface="Arial"/>
              </a:rPr>
              <a:t>was </a:t>
            </a:r>
            <a:r>
              <a:rPr sz="2400" spc="-20" dirty="0">
                <a:latin typeface="Arial"/>
                <a:cs typeface="Arial"/>
              </a:rPr>
              <a:t>initially </a:t>
            </a:r>
            <a:r>
              <a:rPr sz="2400" spc="-95" dirty="0">
                <a:latin typeface="Arial"/>
                <a:cs typeface="Arial"/>
              </a:rPr>
              <a:t>developed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40" dirty="0">
                <a:latin typeface="Arial"/>
                <a:cs typeface="Arial"/>
              </a:rPr>
              <a:t>former </a:t>
            </a:r>
            <a:r>
              <a:rPr sz="2400" spc="-45" dirty="0">
                <a:latin typeface="Arial"/>
                <a:cs typeface="Arial"/>
              </a:rPr>
              <a:t>Twitter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employees </a:t>
            </a:r>
            <a:r>
              <a:rPr sz="2400" b="1" spc="-85" dirty="0">
                <a:latin typeface="Arial"/>
                <a:cs typeface="Arial"/>
              </a:rPr>
              <a:t>Mark </a:t>
            </a:r>
            <a:r>
              <a:rPr sz="2400" b="1" spc="-105" dirty="0">
                <a:latin typeface="Arial"/>
                <a:cs typeface="Arial"/>
              </a:rPr>
              <a:t>Otto </a:t>
            </a:r>
            <a:r>
              <a:rPr sz="2400" spc="-110" dirty="0">
                <a:latin typeface="Arial"/>
                <a:cs typeface="Arial"/>
              </a:rPr>
              <a:t>and  </a:t>
            </a:r>
            <a:r>
              <a:rPr sz="2400" b="1" spc="-280" dirty="0">
                <a:latin typeface="Arial"/>
                <a:cs typeface="Arial"/>
              </a:rPr>
              <a:t>Jacob </a:t>
            </a:r>
            <a:r>
              <a:rPr sz="2400" b="1" spc="-155" dirty="0">
                <a:latin typeface="Arial"/>
                <a:cs typeface="Arial"/>
              </a:rPr>
              <a:t>Thornton</a:t>
            </a:r>
            <a:r>
              <a:rPr sz="2400" spc="-155" dirty="0">
                <a:latin typeface="Arial"/>
                <a:cs typeface="Arial"/>
              </a:rPr>
              <a:t>,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45" dirty="0">
                <a:latin typeface="Arial"/>
                <a:cs typeface="Arial"/>
              </a:rPr>
              <a:t>internal </a:t>
            </a:r>
            <a:r>
              <a:rPr sz="2400" spc="-75" dirty="0">
                <a:latin typeface="Arial"/>
                <a:cs typeface="Arial"/>
              </a:rPr>
              <a:t>development </a:t>
            </a:r>
            <a:r>
              <a:rPr sz="2400" spc="-10" dirty="0">
                <a:latin typeface="Arial"/>
                <a:cs typeface="Arial"/>
              </a:rPr>
              <a:t>tool </a:t>
            </a:r>
            <a:r>
              <a:rPr sz="2400" spc="15" dirty="0">
                <a:latin typeface="Arial"/>
                <a:cs typeface="Arial"/>
              </a:rPr>
              <a:t>to </a:t>
            </a:r>
            <a:r>
              <a:rPr sz="2400" spc="-75" dirty="0">
                <a:latin typeface="Arial"/>
                <a:cs typeface="Arial"/>
              </a:rPr>
              <a:t>improve </a:t>
            </a:r>
            <a:r>
              <a:rPr sz="2400" spc="-120" dirty="0">
                <a:latin typeface="Arial"/>
                <a:cs typeface="Arial"/>
              </a:rPr>
              <a:t>consistency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90" dirty="0">
                <a:latin typeface="Arial"/>
                <a:cs typeface="Arial"/>
              </a:rPr>
              <a:t>efficiency. </a:t>
            </a:r>
            <a:r>
              <a:rPr sz="2400" spc="-135" dirty="0">
                <a:latin typeface="Arial"/>
                <a:cs typeface="Arial"/>
              </a:rPr>
              <a:t>Then,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20" dirty="0">
                <a:latin typeface="Arial"/>
                <a:cs typeface="Arial"/>
              </a:rPr>
              <a:t>August </a:t>
            </a:r>
            <a:r>
              <a:rPr sz="2400" spc="-114" dirty="0">
                <a:latin typeface="Arial"/>
                <a:cs typeface="Arial"/>
              </a:rPr>
              <a:t>2011,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-165" dirty="0">
                <a:latin typeface="Arial"/>
                <a:cs typeface="Arial"/>
              </a:rPr>
              <a:t>was </a:t>
            </a:r>
            <a:r>
              <a:rPr sz="2400" spc="-120" dirty="0">
                <a:latin typeface="Arial"/>
                <a:cs typeface="Arial"/>
              </a:rPr>
              <a:t>released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95" dirty="0">
                <a:latin typeface="Arial"/>
                <a:cs typeface="Arial"/>
              </a:rPr>
              <a:t>open </a:t>
            </a:r>
            <a:r>
              <a:rPr sz="2400" spc="-125" dirty="0">
                <a:latin typeface="Arial"/>
                <a:cs typeface="Arial"/>
              </a:rPr>
              <a:t>source </a:t>
            </a:r>
            <a:r>
              <a:rPr sz="2400" spc="-45" dirty="0">
                <a:latin typeface="Arial"/>
                <a:cs typeface="Arial"/>
              </a:rPr>
              <a:t>project </a:t>
            </a:r>
            <a:r>
              <a:rPr sz="2400" spc="-80" dirty="0">
                <a:latin typeface="Arial"/>
                <a:cs typeface="Arial"/>
              </a:rPr>
              <a:t>on  </a:t>
            </a:r>
            <a:r>
              <a:rPr sz="2400" spc="-100" dirty="0">
                <a:latin typeface="Arial"/>
                <a:cs typeface="Arial"/>
              </a:rPr>
              <a:t>GitHub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80" dirty="0">
                <a:latin typeface="Arial"/>
                <a:cs typeface="Arial"/>
              </a:rPr>
              <a:t>quickly </a:t>
            </a:r>
            <a:r>
              <a:rPr sz="2400" spc="-140" dirty="0">
                <a:latin typeface="Arial"/>
                <a:cs typeface="Arial"/>
              </a:rPr>
              <a:t>became </a:t>
            </a:r>
            <a:r>
              <a:rPr sz="2400" spc="-105" dirty="0">
                <a:latin typeface="Arial"/>
                <a:cs typeface="Arial"/>
              </a:rPr>
              <a:t>(and </a:t>
            </a:r>
            <a:r>
              <a:rPr sz="2400" spc="-25" dirty="0">
                <a:latin typeface="Arial"/>
                <a:cs typeface="Arial"/>
              </a:rPr>
              <a:t>still </a:t>
            </a:r>
            <a:r>
              <a:rPr sz="2400" spc="-110" dirty="0">
                <a:latin typeface="Arial"/>
                <a:cs typeface="Arial"/>
              </a:rPr>
              <a:t>is)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most </a:t>
            </a:r>
            <a:r>
              <a:rPr sz="2400" spc="-65" dirty="0">
                <a:latin typeface="Arial"/>
                <a:cs typeface="Arial"/>
              </a:rPr>
              <a:t>popular </a:t>
            </a:r>
            <a:r>
              <a:rPr sz="2400" spc="-60" dirty="0">
                <a:latin typeface="Arial"/>
                <a:cs typeface="Arial"/>
              </a:rPr>
              <a:t>repository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35" dirty="0">
                <a:latin typeface="Arial"/>
                <a:cs typeface="Arial"/>
              </a:rPr>
              <a:t>platform.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065" marR="5080" indent="4445" algn="ctr">
              <a:lnSpc>
                <a:spcPct val="100000"/>
              </a:lnSpc>
            </a:pPr>
            <a:r>
              <a:rPr sz="2400" spc="-65" dirty="0">
                <a:latin typeface="Arial"/>
                <a:cs typeface="Arial"/>
              </a:rPr>
              <a:t>While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framework </a:t>
            </a:r>
            <a:r>
              <a:rPr sz="2400" spc="-165" dirty="0">
                <a:latin typeface="Arial"/>
                <a:cs typeface="Arial"/>
              </a:rPr>
              <a:t>was </a:t>
            </a:r>
            <a:r>
              <a:rPr sz="2400" spc="-40" dirty="0">
                <a:latin typeface="Arial"/>
                <a:cs typeface="Arial"/>
              </a:rPr>
              <a:t>well </a:t>
            </a:r>
            <a:r>
              <a:rPr sz="2400" spc="-100" dirty="0">
                <a:latin typeface="Arial"/>
                <a:cs typeface="Arial"/>
              </a:rPr>
              <a:t>received </a:t>
            </a:r>
            <a:r>
              <a:rPr sz="2400" spc="-135" dirty="0">
                <a:latin typeface="Arial"/>
                <a:cs typeface="Arial"/>
              </a:rPr>
              <a:t>since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beginning,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5" dirty="0">
                <a:latin typeface="Arial"/>
                <a:cs typeface="Arial"/>
              </a:rPr>
              <a:t>surge </a:t>
            </a:r>
            <a:r>
              <a:rPr sz="2400" spc="-30" dirty="0">
                <a:latin typeface="Arial"/>
                <a:cs typeface="Arial"/>
              </a:rPr>
              <a:t>in  </a:t>
            </a:r>
            <a:r>
              <a:rPr sz="2400" spc="-45" dirty="0">
                <a:latin typeface="Arial"/>
                <a:cs typeface="Arial"/>
              </a:rPr>
              <a:t>popularity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really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began</a:t>
            </a:r>
            <a:r>
              <a:rPr sz="2400" spc="-125" dirty="0">
                <a:latin typeface="Arial"/>
                <a:cs typeface="Arial"/>
              </a:rPr>
              <a:t> once </a:t>
            </a:r>
            <a:r>
              <a:rPr sz="2400" spc="-100" dirty="0">
                <a:latin typeface="Arial"/>
                <a:cs typeface="Arial"/>
              </a:rPr>
              <a:t>version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2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was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released,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first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update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feature  </a:t>
            </a:r>
            <a:r>
              <a:rPr sz="2400" spc="-120" dirty="0">
                <a:latin typeface="Arial"/>
                <a:cs typeface="Arial"/>
              </a:rPr>
              <a:t>responsive </a:t>
            </a:r>
            <a:r>
              <a:rPr sz="2400" spc="-130" dirty="0">
                <a:latin typeface="Arial"/>
                <a:cs typeface="Arial"/>
              </a:rPr>
              <a:t>design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capabilities.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3159" y="177546"/>
            <a:ext cx="255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http://cresttechnosoft.com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556" y="663701"/>
            <a:ext cx="3249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0" dirty="0">
                <a:solidFill>
                  <a:srgbClr val="000000"/>
                </a:solidFill>
              </a:rPr>
              <a:t>What </a:t>
            </a:r>
            <a:r>
              <a:rPr sz="3200" spc="-305" dirty="0">
                <a:solidFill>
                  <a:srgbClr val="000000"/>
                </a:solidFill>
              </a:rPr>
              <a:t>is</a:t>
            </a:r>
            <a:r>
              <a:rPr sz="3200" spc="-270" dirty="0">
                <a:solidFill>
                  <a:srgbClr val="000000"/>
                </a:solidFill>
              </a:rPr>
              <a:t> </a:t>
            </a:r>
            <a:r>
              <a:rPr sz="3200" spc="-250" dirty="0">
                <a:solidFill>
                  <a:srgbClr val="000000"/>
                </a:solidFill>
              </a:rPr>
              <a:t>Bootstrap?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75512" y="1450035"/>
            <a:ext cx="102654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7980" algn="l"/>
                <a:tab pos="1899285" algn="l"/>
                <a:tab pos="2745105" algn="l"/>
                <a:tab pos="3974465" algn="l"/>
                <a:tab pos="4578350" algn="l"/>
                <a:tab pos="5833745" algn="l"/>
                <a:tab pos="6824345" algn="l"/>
                <a:tab pos="7442834" algn="l"/>
                <a:tab pos="8900160" algn="l"/>
              </a:tabLst>
            </a:pPr>
            <a:r>
              <a:rPr sz="2400" spc="-150" dirty="0">
                <a:latin typeface="Arial"/>
                <a:cs typeface="Arial"/>
              </a:rPr>
              <a:t>Boo</a:t>
            </a:r>
            <a:r>
              <a:rPr sz="2400" spc="-45" dirty="0">
                <a:latin typeface="Arial"/>
                <a:cs typeface="Arial"/>
              </a:rPr>
              <a:t>t</a:t>
            </a:r>
            <a:r>
              <a:rPr sz="2400" spc="-110" dirty="0">
                <a:latin typeface="Arial"/>
                <a:cs typeface="Arial"/>
              </a:rPr>
              <a:t>s</a:t>
            </a:r>
            <a:r>
              <a:rPr sz="2400" spc="80" dirty="0">
                <a:latin typeface="Arial"/>
                <a:cs typeface="Arial"/>
              </a:rPr>
              <a:t>t</a:t>
            </a:r>
            <a:r>
              <a:rPr sz="2400" spc="45" dirty="0">
                <a:latin typeface="Arial"/>
                <a:cs typeface="Arial"/>
              </a:rPr>
              <a:t>r</a:t>
            </a:r>
            <a:r>
              <a:rPr sz="2400" spc="-130" dirty="0">
                <a:latin typeface="Arial"/>
                <a:cs typeface="Arial"/>
              </a:rPr>
              <a:t>ap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8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30" dirty="0">
                <a:latin typeface="Arial"/>
                <a:cs typeface="Arial"/>
              </a:rPr>
              <a:t>sleek</a:t>
            </a:r>
            <a:r>
              <a:rPr sz="2400" spc="-7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i</a:t>
            </a:r>
            <a:r>
              <a:rPr sz="2400" spc="-70" dirty="0">
                <a:latin typeface="Arial"/>
                <a:cs typeface="Arial"/>
              </a:rPr>
              <a:t>n</a:t>
            </a:r>
            <a:r>
              <a:rPr sz="2400" spc="15" dirty="0">
                <a:latin typeface="Arial"/>
                <a:cs typeface="Arial"/>
              </a:rPr>
              <a:t>tuiti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sz="2400" spc="-105" dirty="0">
                <a:latin typeface="Arial"/>
                <a:cs typeface="Arial"/>
              </a:rPr>
              <a:t>e,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10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80" dirty="0">
                <a:latin typeface="Arial"/>
                <a:cs typeface="Arial"/>
              </a:rPr>
              <a:t>p</a:t>
            </a:r>
            <a:r>
              <a:rPr sz="2400" spc="-100" dirty="0">
                <a:latin typeface="Arial"/>
                <a:cs typeface="Arial"/>
              </a:rPr>
              <a:t>o</a:t>
            </a:r>
            <a:r>
              <a:rPr sz="2400" spc="-50" dirty="0">
                <a:latin typeface="Arial"/>
                <a:cs typeface="Arial"/>
              </a:rPr>
              <a:t>w</a:t>
            </a:r>
            <a:r>
              <a:rPr sz="2400" spc="-20" dirty="0">
                <a:latin typeface="Arial"/>
                <a:cs typeface="Arial"/>
              </a:rPr>
              <a:t>erful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90" dirty="0">
                <a:latin typeface="Arial"/>
                <a:cs typeface="Arial"/>
              </a:rPr>
              <a:t>m</a:t>
            </a:r>
            <a:r>
              <a:rPr sz="2400" spc="-70" dirty="0">
                <a:latin typeface="Arial"/>
                <a:cs typeface="Arial"/>
              </a:rPr>
              <a:t>o</a:t>
            </a:r>
            <a:r>
              <a:rPr sz="2400" spc="-45" dirty="0">
                <a:latin typeface="Arial"/>
                <a:cs typeface="Arial"/>
              </a:rPr>
              <a:t>bil</a:t>
            </a:r>
            <a:r>
              <a:rPr sz="2400" spc="-6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30" dirty="0">
                <a:latin typeface="Arial"/>
                <a:cs typeface="Arial"/>
              </a:rPr>
              <a:t>fi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295" dirty="0">
                <a:latin typeface="Arial"/>
                <a:cs typeface="Arial"/>
              </a:rPr>
              <a:t>s</a:t>
            </a:r>
            <a:r>
              <a:rPr sz="2400" spc="13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40" dirty="0">
                <a:latin typeface="Arial"/>
                <a:cs typeface="Arial"/>
              </a:rPr>
              <a:t>f</a:t>
            </a:r>
            <a:r>
              <a:rPr sz="2400" spc="15" dirty="0">
                <a:latin typeface="Arial"/>
                <a:cs typeface="Arial"/>
              </a:rPr>
              <a:t>r</a:t>
            </a:r>
            <a:r>
              <a:rPr sz="2400" spc="-80" dirty="0">
                <a:latin typeface="Arial"/>
                <a:cs typeface="Arial"/>
              </a:rPr>
              <a:t>o</a:t>
            </a:r>
            <a:r>
              <a:rPr sz="2400" spc="-110" dirty="0">
                <a:latin typeface="Arial"/>
                <a:cs typeface="Arial"/>
              </a:rPr>
              <a:t>n</a:t>
            </a:r>
            <a:r>
              <a:rPr sz="2400" spc="135" dirty="0">
                <a:latin typeface="Arial"/>
                <a:cs typeface="Arial"/>
              </a:rPr>
              <a:t>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-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end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4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5" dirty="0">
                <a:latin typeface="Arial"/>
                <a:cs typeface="Arial"/>
              </a:rPr>
              <a:t>ame</a:t>
            </a:r>
            <a:r>
              <a:rPr sz="2400" spc="-150" dirty="0">
                <a:latin typeface="Arial"/>
                <a:cs typeface="Arial"/>
              </a:rPr>
              <a:t>w</a:t>
            </a:r>
            <a:r>
              <a:rPr sz="2400" spc="-25" dirty="0">
                <a:latin typeface="Arial"/>
                <a:cs typeface="Arial"/>
              </a:rPr>
              <a:t>o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110" dirty="0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03555" algn="l"/>
                <a:tab pos="1345565" algn="l"/>
                <a:tab pos="1949450" algn="l"/>
                <a:tab pos="2832735" algn="l"/>
              </a:tabLst>
            </a:pPr>
            <a:r>
              <a:rPr sz="2400" spc="-10" dirty="0">
                <a:latin typeface="Arial"/>
                <a:cs typeface="Arial"/>
              </a:rPr>
              <a:t>for	</a:t>
            </a:r>
            <a:r>
              <a:rPr sz="2400" spc="-80" dirty="0">
                <a:latin typeface="Arial"/>
                <a:cs typeface="Arial"/>
              </a:rPr>
              <a:t>faster	</a:t>
            </a:r>
            <a:r>
              <a:rPr sz="2400" spc="-114" dirty="0">
                <a:latin typeface="Arial"/>
                <a:cs typeface="Arial"/>
              </a:rPr>
              <a:t>and	easier	</a:t>
            </a:r>
            <a:r>
              <a:rPr sz="2400" spc="-90" dirty="0">
                <a:latin typeface="Arial"/>
                <a:cs typeface="Arial"/>
              </a:rPr>
              <a:t>web </a:t>
            </a:r>
            <a:r>
              <a:rPr sz="2400" spc="-75" dirty="0">
                <a:latin typeface="Arial"/>
                <a:cs typeface="Arial"/>
              </a:rPr>
              <a:t>development. </a:t>
            </a:r>
            <a:r>
              <a:rPr sz="2400" spc="30" dirty="0">
                <a:latin typeface="Arial"/>
                <a:cs typeface="Arial"/>
              </a:rPr>
              <a:t>It </a:t>
            </a:r>
            <a:r>
              <a:rPr sz="2400" spc="-190" dirty="0">
                <a:latin typeface="Arial"/>
                <a:cs typeface="Arial"/>
              </a:rPr>
              <a:t>uses </a:t>
            </a:r>
            <a:r>
              <a:rPr sz="2400" spc="-180" dirty="0">
                <a:latin typeface="Arial"/>
                <a:cs typeface="Arial"/>
              </a:rPr>
              <a:t>HTML, </a:t>
            </a:r>
            <a:r>
              <a:rPr sz="2400" spc="-484" dirty="0">
                <a:latin typeface="Arial"/>
                <a:cs typeface="Arial"/>
              </a:rPr>
              <a:t>CSS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JavaScript.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15867" y="3020567"/>
            <a:ext cx="4597908" cy="2406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3159" y="177546"/>
            <a:ext cx="255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http://cresttechnosoft.com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556" y="663701"/>
            <a:ext cx="3419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9" dirty="0">
                <a:solidFill>
                  <a:srgbClr val="000000"/>
                </a:solidFill>
              </a:rPr>
              <a:t>Why </a:t>
            </a:r>
            <a:r>
              <a:rPr sz="3200" spc="-305" dirty="0">
                <a:solidFill>
                  <a:srgbClr val="000000"/>
                </a:solidFill>
              </a:rPr>
              <a:t>use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-250" dirty="0">
                <a:solidFill>
                  <a:srgbClr val="000000"/>
                </a:solidFill>
              </a:rPr>
              <a:t>Bootstrap?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75512" y="1450035"/>
            <a:ext cx="102412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95" dirty="0">
                <a:latin typeface="Arial"/>
                <a:cs typeface="Arial"/>
              </a:rPr>
              <a:t>Mobile </a:t>
            </a:r>
            <a:r>
              <a:rPr sz="2400" b="1" spc="-125" dirty="0">
                <a:latin typeface="Arial"/>
                <a:cs typeface="Arial"/>
              </a:rPr>
              <a:t>first </a:t>
            </a:r>
            <a:r>
              <a:rPr sz="2400" b="1" spc="-180" dirty="0">
                <a:latin typeface="Arial"/>
                <a:cs typeface="Arial"/>
              </a:rPr>
              <a:t>approach: </a:t>
            </a:r>
            <a:r>
              <a:rPr sz="2400" spc="-180" dirty="0">
                <a:latin typeface="Arial"/>
                <a:cs typeface="Arial"/>
              </a:rPr>
              <a:t>Since </a:t>
            </a:r>
            <a:r>
              <a:rPr sz="2400" spc="-80" dirty="0">
                <a:latin typeface="Arial"/>
                <a:cs typeface="Arial"/>
              </a:rPr>
              <a:t>Bootstrap </a:t>
            </a:r>
            <a:r>
              <a:rPr sz="2400" spc="-95" dirty="0">
                <a:latin typeface="Arial"/>
                <a:cs typeface="Arial"/>
              </a:rPr>
              <a:t>3,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framework </a:t>
            </a:r>
            <a:r>
              <a:rPr sz="2400" spc="-130" dirty="0">
                <a:latin typeface="Arial"/>
                <a:cs typeface="Arial"/>
              </a:rPr>
              <a:t>consists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5" dirty="0">
                <a:latin typeface="Arial"/>
                <a:cs typeface="Arial"/>
              </a:rPr>
              <a:t>Mobile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first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110" dirty="0">
                <a:latin typeface="Arial"/>
                <a:cs typeface="Arial"/>
              </a:rPr>
              <a:t>styles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throughout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entire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library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instead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separate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files.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95" dirty="0">
                <a:latin typeface="Arial"/>
                <a:cs typeface="Arial"/>
              </a:rPr>
              <a:t>Browser </a:t>
            </a:r>
            <a:r>
              <a:rPr sz="2400" b="1" spc="-175" dirty="0">
                <a:latin typeface="Arial"/>
                <a:cs typeface="Arial"/>
              </a:rPr>
              <a:t>Support: </a:t>
            </a:r>
            <a:r>
              <a:rPr sz="2400" spc="35" dirty="0">
                <a:latin typeface="Arial"/>
                <a:cs typeface="Arial"/>
              </a:rPr>
              <a:t>It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75" dirty="0">
                <a:latin typeface="Arial"/>
                <a:cs typeface="Arial"/>
              </a:rPr>
              <a:t>supported </a:t>
            </a:r>
            <a:r>
              <a:rPr sz="2400" spc="-105" dirty="0">
                <a:latin typeface="Arial"/>
                <a:cs typeface="Arial"/>
              </a:rPr>
              <a:t>by </a:t>
            </a:r>
            <a:r>
              <a:rPr sz="2400" spc="-50" dirty="0">
                <a:latin typeface="Arial"/>
                <a:cs typeface="Arial"/>
              </a:rPr>
              <a:t>all </a:t>
            </a:r>
            <a:r>
              <a:rPr sz="2400" spc="-65" dirty="0">
                <a:latin typeface="Arial"/>
                <a:cs typeface="Arial"/>
              </a:rPr>
              <a:t>popular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browsers.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21023" y="3599688"/>
            <a:ext cx="4572000" cy="1952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3159" y="177546"/>
            <a:ext cx="255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http://cresttechnosoft.com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56" y="177545"/>
            <a:ext cx="2146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45" dirty="0">
                <a:solidFill>
                  <a:srgbClr val="BEBEBE"/>
                </a:solidFill>
                <a:latin typeface="Arial"/>
                <a:cs typeface="Arial"/>
              </a:rPr>
              <a:t>Why </a:t>
            </a:r>
            <a:r>
              <a:rPr sz="2000" b="1" spc="-190" dirty="0">
                <a:solidFill>
                  <a:srgbClr val="BEBEBE"/>
                </a:solidFill>
                <a:latin typeface="Arial"/>
                <a:cs typeface="Arial"/>
              </a:rPr>
              <a:t>use</a:t>
            </a:r>
            <a:r>
              <a:rPr sz="2000" b="1" spc="-12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BEBEBE"/>
                </a:solidFill>
                <a:latin typeface="Arial"/>
                <a:cs typeface="Arial"/>
              </a:rPr>
              <a:t>Bootstrap?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5512" y="1450035"/>
            <a:ext cx="10366375" cy="444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9116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310" dirty="0">
                <a:latin typeface="Arial"/>
                <a:cs typeface="Arial"/>
              </a:rPr>
              <a:t>Easy </a:t>
            </a:r>
            <a:r>
              <a:rPr sz="2400" b="1" spc="-90" dirty="0">
                <a:latin typeface="Arial"/>
                <a:cs typeface="Arial"/>
              </a:rPr>
              <a:t>to </a:t>
            </a:r>
            <a:r>
              <a:rPr sz="2400" b="1" spc="-155" dirty="0">
                <a:latin typeface="Arial"/>
                <a:cs typeface="Arial"/>
              </a:rPr>
              <a:t>get </a:t>
            </a:r>
            <a:r>
              <a:rPr sz="2400" b="1" spc="-135" dirty="0">
                <a:latin typeface="Arial"/>
                <a:cs typeface="Arial"/>
              </a:rPr>
              <a:t>started: </a:t>
            </a:r>
            <a:r>
              <a:rPr sz="2400" spc="-15" dirty="0">
                <a:latin typeface="Arial"/>
                <a:cs typeface="Arial"/>
              </a:rPr>
              <a:t>With </a:t>
            </a:r>
            <a:r>
              <a:rPr sz="2400" spc="-50" dirty="0">
                <a:latin typeface="Arial"/>
                <a:cs typeface="Arial"/>
              </a:rPr>
              <a:t>just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knowledge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204" dirty="0">
                <a:latin typeface="Arial"/>
                <a:cs typeface="Arial"/>
              </a:rPr>
              <a:t>HTML </a:t>
            </a:r>
            <a:r>
              <a:rPr sz="2400" spc="-110" dirty="0">
                <a:latin typeface="Arial"/>
                <a:cs typeface="Arial"/>
              </a:rPr>
              <a:t>and </a:t>
            </a:r>
            <a:r>
              <a:rPr sz="2400" spc="-490" dirty="0">
                <a:latin typeface="Arial"/>
                <a:cs typeface="Arial"/>
              </a:rPr>
              <a:t>CSS </a:t>
            </a:r>
            <a:r>
              <a:rPr sz="2400" spc="-125" dirty="0">
                <a:latin typeface="Arial"/>
                <a:cs typeface="Arial"/>
              </a:rPr>
              <a:t>anyone </a:t>
            </a:r>
            <a:r>
              <a:rPr sz="2400" spc="-155" dirty="0">
                <a:latin typeface="Arial"/>
                <a:cs typeface="Arial"/>
              </a:rPr>
              <a:t>can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get  </a:t>
            </a:r>
            <a:r>
              <a:rPr sz="2400" spc="-65" dirty="0">
                <a:latin typeface="Arial"/>
                <a:cs typeface="Arial"/>
              </a:rPr>
              <a:t>started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80" dirty="0">
                <a:latin typeface="Arial"/>
                <a:cs typeface="Arial"/>
              </a:rPr>
              <a:t>Bootstrap. </a:t>
            </a:r>
            <a:r>
              <a:rPr sz="2400" spc="-135" dirty="0">
                <a:latin typeface="Arial"/>
                <a:cs typeface="Arial"/>
              </a:rPr>
              <a:t>Also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Bootstrap </a:t>
            </a:r>
            <a:r>
              <a:rPr sz="2400" spc="-40" dirty="0">
                <a:latin typeface="Arial"/>
                <a:cs typeface="Arial"/>
              </a:rPr>
              <a:t>official </a:t>
            </a:r>
            <a:r>
              <a:rPr sz="2400" spc="-75" dirty="0">
                <a:latin typeface="Arial"/>
                <a:cs typeface="Arial"/>
              </a:rPr>
              <a:t>site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good  </a:t>
            </a:r>
            <a:r>
              <a:rPr sz="2400" spc="-65" dirty="0">
                <a:latin typeface="Arial"/>
                <a:cs typeface="Arial"/>
              </a:rPr>
              <a:t>documentation.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  <a:tab pos="1915795" algn="l"/>
                <a:tab pos="4423410" algn="l"/>
                <a:tab pos="5891530" algn="l"/>
                <a:tab pos="6470650" algn="l"/>
                <a:tab pos="7482840" algn="l"/>
                <a:tab pos="7877175" algn="l"/>
              </a:tabLst>
            </a:pPr>
            <a:r>
              <a:rPr sz="2400" b="1" spc="-229" dirty="0">
                <a:latin typeface="Arial"/>
                <a:cs typeface="Arial"/>
              </a:rPr>
              <a:t>Responsive	</a:t>
            </a:r>
            <a:r>
              <a:rPr sz="2400" b="1" spc="-185" dirty="0">
                <a:latin typeface="Arial"/>
                <a:cs typeface="Arial"/>
              </a:rPr>
              <a:t>design</a:t>
            </a:r>
            <a:r>
              <a:rPr sz="2400" spc="-185" dirty="0">
                <a:latin typeface="Arial"/>
                <a:cs typeface="Arial"/>
              </a:rPr>
              <a:t>: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Bootstrap's	</a:t>
            </a:r>
            <a:r>
              <a:rPr sz="2400" spc="-120" dirty="0">
                <a:latin typeface="Arial"/>
                <a:cs typeface="Arial"/>
              </a:rPr>
              <a:t>responsive	</a:t>
            </a:r>
            <a:r>
              <a:rPr sz="2400" spc="-490" dirty="0">
                <a:latin typeface="Arial"/>
                <a:cs typeface="Arial"/>
              </a:rPr>
              <a:t>CSS	</a:t>
            </a:r>
            <a:r>
              <a:rPr sz="2400" spc="-105" dirty="0">
                <a:latin typeface="Arial"/>
                <a:cs typeface="Arial"/>
              </a:rPr>
              <a:t>adjusts	</a:t>
            </a:r>
            <a:r>
              <a:rPr sz="2400" spc="20" dirty="0">
                <a:latin typeface="Arial"/>
                <a:cs typeface="Arial"/>
              </a:rPr>
              <a:t>to	</a:t>
            </a:r>
            <a:r>
              <a:rPr sz="2400" spc="-135" dirty="0">
                <a:latin typeface="Arial"/>
                <a:cs typeface="Arial"/>
              </a:rPr>
              <a:t>Desktops, </a:t>
            </a:r>
            <a:r>
              <a:rPr sz="2400" spc="-145" dirty="0">
                <a:latin typeface="Arial"/>
                <a:cs typeface="Arial"/>
              </a:rPr>
              <a:t>Tablets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tabLst>
                <a:tab pos="959485" algn="l"/>
              </a:tabLst>
            </a:pPr>
            <a:r>
              <a:rPr sz="2400" spc="-114" dirty="0">
                <a:latin typeface="Arial"/>
                <a:cs typeface="Arial"/>
              </a:rPr>
              <a:t>and	</a:t>
            </a:r>
            <a:r>
              <a:rPr sz="2400" spc="-65" dirty="0">
                <a:latin typeface="Arial"/>
                <a:cs typeface="Arial"/>
              </a:rPr>
              <a:t>Mobiles.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618490" lvl="1" indent="-286385">
              <a:lnSpc>
                <a:spcPct val="100000"/>
              </a:lnSpc>
              <a:buChar char="•"/>
              <a:tabLst>
                <a:tab pos="618490" algn="l"/>
                <a:tab pos="619125" algn="l"/>
              </a:tabLst>
            </a:pPr>
            <a:r>
              <a:rPr sz="2200" spc="-120" dirty="0">
                <a:latin typeface="Arial"/>
                <a:cs typeface="Arial"/>
              </a:rPr>
              <a:t>Provides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110" dirty="0">
                <a:latin typeface="Arial"/>
                <a:cs typeface="Arial"/>
              </a:rPr>
              <a:t>clean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40" dirty="0">
                <a:latin typeface="Arial"/>
                <a:cs typeface="Arial"/>
              </a:rPr>
              <a:t>uniform </a:t>
            </a:r>
            <a:r>
              <a:rPr sz="2200" spc="-50" dirty="0">
                <a:latin typeface="Arial"/>
                <a:cs typeface="Arial"/>
              </a:rPr>
              <a:t>solution </a:t>
            </a:r>
            <a:r>
              <a:rPr sz="2200" spc="-10" dirty="0">
                <a:latin typeface="Arial"/>
                <a:cs typeface="Arial"/>
              </a:rPr>
              <a:t>for </a:t>
            </a:r>
            <a:r>
              <a:rPr sz="2200" spc="-60" dirty="0">
                <a:latin typeface="Arial"/>
                <a:cs typeface="Arial"/>
              </a:rPr>
              <a:t>building </a:t>
            </a:r>
            <a:r>
              <a:rPr sz="2200" spc="-125" dirty="0">
                <a:latin typeface="Arial"/>
                <a:cs typeface="Arial"/>
              </a:rPr>
              <a:t>an </a:t>
            </a:r>
            <a:r>
              <a:rPr sz="2200" spc="-65" dirty="0">
                <a:latin typeface="Arial"/>
                <a:cs typeface="Arial"/>
              </a:rPr>
              <a:t>interface </a:t>
            </a:r>
            <a:r>
              <a:rPr sz="2200" spc="-10" dirty="0">
                <a:latin typeface="Arial"/>
                <a:cs typeface="Arial"/>
              </a:rPr>
              <a:t>for</a:t>
            </a:r>
            <a:r>
              <a:rPr sz="2200" spc="-38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developers.</a:t>
            </a:r>
            <a:endParaRPr sz="2200">
              <a:latin typeface="Arial"/>
              <a:cs typeface="Arial"/>
            </a:endParaRPr>
          </a:p>
          <a:p>
            <a:pPr marL="618490" lvl="1" indent="-286385">
              <a:lnSpc>
                <a:spcPct val="100000"/>
              </a:lnSpc>
              <a:spcBef>
                <a:spcPts val="1320"/>
              </a:spcBef>
              <a:buChar char="•"/>
              <a:tabLst>
                <a:tab pos="618490" algn="l"/>
                <a:tab pos="619125" algn="l"/>
              </a:tabLst>
            </a:pPr>
            <a:r>
              <a:rPr sz="2200" spc="30" dirty="0">
                <a:latin typeface="Arial"/>
                <a:cs typeface="Arial"/>
              </a:rPr>
              <a:t>It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contains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beautiful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and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functional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built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-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in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components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which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are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175" dirty="0">
                <a:latin typeface="Arial"/>
                <a:cs typeface="Arial"/>
              </a:rPr>
              <a:t>easy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to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customize.</a:t>
            </a:r>
            <a:endParaRPr sz="2200">
              <a:latin typeface="Arial"/>
              <a:cs typeface="Arial"/>
            </a:endParaRPr>
          </a:p>
          <a:p>
            <a:pPr marL="618490" lvl="1" indent="-286385">
              <a:lnSpc>
                <a:spcPct val="100000"/>
              </a:lnSpc>
              <a:spcBef>
                <a:spcPts val="1320"/>
              </a:spcBef>
              <a:buChar char="•"/>
              <a:tabLst>
                <a:tab pos="618490" algn="l"/>
                <a:tab pos="619125" algn="l"/>
              </a:tabLst>
            </a:pPr>
            <a:r>
              <a:rPr sz="2200" spc="30" dirty="0">
                <a:latin typeface="Arial"/>
                <a:cs typeface="Arial"/>
              </a:rPr>
              <a:t>It </a:t>
            </a:r>
            <a:r>
              <a:rPr sz="2200" spc="-114" dirty="0">
                <a:latin typeface="Arial"/>
                <a:cs typeface="Arial"/>
              </a:rPr>
              <a:t>also </a:t>
            </a:r>
            <a:r>
              <a:rPr sz="2200" spc="-90" dirty="0">
                <a:latin typeface="Arial"/>
                <a:cs typeface="Arial"/>
              </a:rPr>
              <a:t>provides </a:t>
            </a:r>
            <a:r>
              <a:rPr sz="2200" spc="-85" dirty="0">
                <a:latin typeface="Arial"/>
                <a:cs typeface="Arial"/>
              </a:rPr>
              <a:t>web </a:t>
            </a:r>
            <a:r>
              <a:rPr sz="2200" spc="-140" dirty="0">
                <a:latin typeface="Arial"/>
                <a:cs typeface="Arial"/>
              </a:rPr>
              <a:t>based</a:t>
            </a:r>
            <a:r>
              <a:rPr sz="2200" spc="-32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customization.</a:t>
            </a:r>
            <a:endParaRPr sz="2200">
              <a:latin typeface="Arial"/>
              <a:cs typeface="Arial"/>
            </a:endParaRPr>
          </a:p>
          <a:p>
            <a:pPr marL="618490" lvl="1" indent="-286385">
              <a:lnSpc>
                <a:spcPct val="100000"/>
              </a:lnSpc>
              <a:spcBef>
                <a:spcPts val="1325"/>
              </a:spcBef>
              <a:buChar char="•"/>
              <a:tabLst>
                <a:tab pos="618490" algn="l"/>
                <a:tab pos="619125" algn="l"/>
              </a:tabLst>
            </a:pPr>
            <a:r>
              <a:rPr sz="2200" spc="-114" dirty="0">
                <a:latin typeface="Arial"/>
                <a:cs typeface="Arial"/>
              </a:rPr>
              <a:t>And </a:t>
            </a:r>
            <a:r>
              <a:rPr sz="2200" spc="-90" dirty="0">
                <a:latin typeface="Arial"/>
                <a:cs typeface="Arial"/>
              </a:rPr>
              <a:t>best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50" dirty="0">
                <a:latin typeface="Arial"/>
                <a:cs typeface="Arial"/>
              </a:rPr>
              <a:t>all </a:t>
            </a:r>
            <a:r>
              <a:rPr sz="2200" spc="65" dirty="0">
                <a:latin typeface="Arial"/>
                <a:cs typeface="Arial"/>
              </a:rPr>
              <a:t>it</a:t>
            </a:r>
            <a:r>
              <a:rPr sz="2200" spc="-345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125" dirty="0">
                <a:latin typeface="Arial"/>
                <a:cs typeface="Arial"/>
              </a:rPr>
              <a:t>an </a:t>
            </a:r>
            <a:r>
              <a:rPr sz="2200" spc="-90" dirty="0">
                <a:latin typeface="Arial"/>
                <a:cs typeface="Arial"/>
              </a:rPr>
              <a:t>open </a:t>
            </a:r>
            <a:r>
              <a:rPr sz="2200" spc="-105" dirty="0">
                <a:latin typeface="Arial"/>
                <a:cs typeface="Arial"/>
              </a:rPr>
              <a:t>source.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3159" y="177546"/>
            <a:ext cx="255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http://cresttechnosoft.com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556" y="663701"/>
            <a:ext cx="5828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0" dirty="0">
                <a:solidFill>
                  <a:srgbClr val="000000"/>
                </a:solidFill>
              </a:rPr>
              <a:t>What </a:t>
            </a:r>
            <a:r>
              <a:rPr sz="3200" spc="-225" dirty="0">
                <a:solidFill>
                  <a:srgbClr val="000000"/>
                </a:solidFill>
              </a:rPr>
              <a:t>Bootstrap </a:t>
            </a:r>
            <a:r>
              <a:rPr sz="3200" spc="-325" dirty="0">
                <a:solidFill>
                  <a:srgbClr val="000000"/>
                </a:solidFill>
              </a:rPr>
              <a:t>Package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-280" dirty="0">
                <a:solidFill>
                  <a:srgbClr val="000000"/>
                </a:solidFill>
              </a:rPr>
              <a:t>includes?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75512" y="1394205"/>
            <a:ext cx="2540000" cy="27692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latin typeface="Arial"/>
                <a:cs typeface="Arial"/>
              </a:rPr>
              <a:t>Scaffolding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484" dirty="0">
                <a:latin typeface="Arial"/>
                <a:cs typeface="Arial"/>
              </a:rPr>
              <a:t>CSS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25" dirty="0">
                <a:latin typeface="Arial"/>
                <a:cs typeface="Arial"/>
              </a:rPr>
              <a:t>Components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60" dirty="0">
                <a:latin typeface="Arial"/>
                <a:cs typeface="Arial"/>
              </a:rPr>
              <a:t>JavaScript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Plugins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latin typeface="Arial"/>
                <a:cs typeface="Arial"/>
              </a:rPr>
              <a:t>Customize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3159" y="177546"/>
            <a:ext cx="255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http://cresttechnosoft.com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56" y="177545"/>
            <a:ext cx="3654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0" dirty="0">
                <a:solidFill>
                  <a:srgbClr val="BEBEBE"/>
                </a:solidFill>
                <a:latin typeface="Arial"/>
                <a:cs typeface="Arial"/>
              </a:rPr>
              <a:t>What </a:t>
            </a:r>
            <a:r>
              <a:rPr sz="2000" b="1" spc="-145" dirty="0">
                <a:solidFill>
                  <a:srgbClr val="BEBEBE"/>
                </a:solidFill>
                <a:latin typeface="Arial"/>
                <a:cs typeface="Arial"/>
              </a:rPr>
              <a:t>Bootstrap </a:t>
            </a:r>
            <a:r>
              <a:rPr sz="2000" b="1" spc="-204" dirty="0">
                <a:solidFill>
                  <a:srgbClr val="BEBEBE"/>
                </a:solidFill>
                <a:latin typeface="Arial"/>
                <a:cs typeface="Arial"/>
              </a:rPr>
              <a:t>Package</a:t>
            </a:r>
            <a:r>
              <a:rPr sz="2000" b="1" spc="-12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000" b="1" spc="-175" dirty="0">
                <a:solidFill>
                  <a:srgbClr val="BEBEBE"/>
                </a:solidFill>
                <a:latin typeface="Arial"/>
                <a:cs typeface="Arial"/>
              </a:rPr>
              <a:t>includes?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56" y="666749"/>
            <a:ext cx="1649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>
                <a:solidFill>
                  <a:srgbClr val="000000"/>
                </a:solidFill>
              </a:rPr>
              <a:t>Scaffolding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53872" y="1450035"/>
            <a:ext cx="10153650" cy="247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Arial"/>
                <a:cs typeface="Arial"/>
              </a:rPr>
              <a:t>Bootstrap </a:t>
            </a:r>
            <a:r>
              <a:rPr sz="2400" spc="-95" dirty="0">
                <a:latin typeface="Arial"/>
                <a:cs typeface="Arial"/>
              </a:rPr>
              <a:t>provides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45" dirty="0">
                <a:latin typeface="Arial"/>
                <a:cs typeface="Arial"/>
              </a:rPr>
              <a:t>basic </a:t>
            </a:r>
            <a:r>
              <a:rPr sz="2400" spc="-50" dirty="0">
                <a:latin typeface="Arial"/>
                <a:cs typeface="Arial"/>
              </a:rPr>
              <a:t>structure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95" dirty="0">
                <a:latin typeface="Arial"/>
                <a:cs typeface="Arial"/>
              </a:rPr>
              <a:t>Grid </a:t>
            </a:r>
            <a:r>
              <a:rPr sz="2400" spc="-165" dirty="0">
                <a:latin typeface="Arial"/>
                <a:cs typeface="Arial"/>
              </a:rPr>
              <a:t>System, </a:t>
            </a:r>
            <a:r>
              <a:rPr sz="2400" spc="-40" dirty="0">
                <a:latin typeface="Arial"/>
                <a:cs typeface="Arial"/>
              </a:rPr>
              <a:t>link </a:t>
            </a:r>
            <a:r>
              <a:rPr sz="2400" spc="-105" dirty="0">
                <a:latin typeface="Arial"/>
                <a:cs typeface="Arial"/>
              </a:rPr>
              <a:t>styles,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background.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800" b="1" spc="-550" dirty="0">
                <a:latin typeface="Arial"/>
                <a:cs typeface="Arial"/>
              </a:rPr>
              <a:t>CSS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</a:pPr>
            <a:r>
              <a:rPr sz="2400" spc="-85" dirty="0">
                <a:latin typeface="Arial"/>
                <a:cs typeface="Arial"/>
              </a:rPr>
              <a:t>Bootstrap </a:t>
            </a:r>
            <a:r>
              <a:rPr sz="2400" spc="-155" dirty="0">
                <a:latin typeface="Arial"/>
                <a:cs typeface="Arial"/>
              </a:rPr>
              <a:t>comes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60" dirty="0">
                <a:latin typeface="Arial"/>
                <a:cs typeface="Arial"/>
              </a:rPr>
              <a:t>feature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85" dirty="0">
                <a:latin typeface="Arial"/>
                <a:cs typeface="Arial"/>
              </a:rPr>
              <a:t>global </a:t>
            </a:r>
            <a:r>
              <a:rPr sz="2400" spc="-484" dirty="0">
                <a:latin typeface="Arial"/>
                <a:cs typeface="Arial"/>
              </a:rPr>
              <a:t>CSS </a:t>
            </a:r>
            <a:r>
              <a:rPr sz="2400" spc="-85" dirty="0">
                <a:latin typeface="Arial"/>
                <a:cs typeface="Arial"/>
              </a:rPr>
              <a:t>settings, </a:t>
            </a:r>
            <a:r>
              <a:rPr sz="2400" spc="-70" dirty="0">
                <a:latin typeface="Arial"/>
                <a:cs typeface="Arial"/>
              </a:rPr>
              <a:t>fundamental </a:t>
            </a:r>
            <a:r>
              <a:rPr sz="2400" spc="-204" dirty="0">
                <a:latin typeface="Arial"/>
                <a:cs typeface="Arial"/>
              </a:rPr>
              <a:t>HTML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</a:pPr>
            <a:r>
              <a:rPr sz="2400" spc="-80" dirty="0">
                <a:latin typeface="Arial"/>
                <a:cs typeface="Arial"/>
              </a:rPr>
              <a:t>styled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20" dirty="0">
                <a:latin typeface="Arial"/>
                <a:cs typeface="Arial"/>
              </a:rPr>
              <a:t>enhanced </a:t>
            </a:r>
            <a:r>
              <a:rPr sz="2400" spc="15" dirty="0">
                <a:latin typeface="Arial"/>
                <a:cs typeface="Arial"/>
              </a:rPr>
              <a:t>with </a:t>
            </a:r>
            <a:r>
              <a:rPr sz="2400" spc="-90" dirty="0">
                <a:latin typeface="Arial"/>
                <a:cs typeface="Arial"/>
              </a:rPr>
              <a:t>extensible </a:t>
            </a:r>
            <a:r>
              <a:rPr sz="2400" spc="-170" dirty="0">
                <a:latin typeface="Arial"/>
                <a:cs typeface="Arial"/>
              </a:rPr>
              <a:t>classes,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35" dirty="0">
                <a:latin typeface="Arial"/>
                <a:cs typeface="Arial"/>
              </a:rPr>
              <a:t>advanced </a:t>
            </a:r>
            <a:r>
              <a:rPr sz="2400" spc="-60" dirty="0">
                <a:latin typeface="Arial"/>
                <a:cs typeface="Arial"/>
              </a:rPr>
              <a:t>grid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3159" y="177546"/>
            <a:ext cx="255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http://cresttechnosoft.com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56" y="177545"/>
            <a:ext cx="3654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0" dirty="0">
                <a:solidFill>
                  <a:srgbClr val="BEBEBE"/>
                </a:solidFill>
                <a:latin typeface="Arial"/>
                <a:cs typeface="Arial"/>
              </a:rPr>
              <a:t>What </a:t>
            </a:r>
            <a:r>
              <a:rPr sz="2000" b="1" spc="-145" dirty="0">
                <a:solidFill>
                  <a:srgbClr val="BEBEBE"/>
                </a:solidFill>
                <a:latin typeface="Arial"/>
                <a:cs typeface="Arial"/>
              </a:rPr>
              <a:t>Bootstrap </a:t>
            </a:r>
            <a:r>
              <a:rPr sz="2000" b="1" spc="-204" dirty="0">
                <a:solidFill>
                  <a:srgbClr val="BEBEBE"/>
                </a:solidFill>
                <a:latin typeface="Arial"/>
                <a:cs typeface="Arial"/>
              </a:rPr>
              <a:t>Package</a:t>
            </a:r>
            <a:r>
              <a:rPr sz="2000" b="1" spc="-12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2000" b="1" spc="-175" dirty="0">
                <a:solidFill>
                  <a:srgbClr val="BEBEBE"/>
                </a:solidFill>
                <a:latin typeface="Arial"/>
                <a:cs typeface="Arial"/>
              </a:rPr>
              <a:t>includes?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56" y="666749"/>
            <a:ext cx="1894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>
                <a:solidFill>
                  <a:srgbClr val="000000"/>
                </a:solidFill>
              </a:rPr>
              <a:t>Components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46556" y="1450035"/>
            <a:ext cx="10047605" cy="425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Arial"/>
                <a:cs typeface="Arial"/>
              </a:rPr>
              <a:t>Bootstrap </a:t>
            </a:r>
            <a:r>
              <a:rPr sz="2400" spc="-100" dirty="0">
                <a:latin typeface="Arial"/>
                <a:cs typeface="Arial"/>
              </a:rPr>
              <a:t>contains </a:t>
            </a:r>
            <a:r>
              <a:rPr sz="2400" spc="-85" dirty="0">
                <a:latin typeface="Arial"/>
                <a:cs typeface="Arial"/>
              </a:rPr>
              <a:t>over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45" dirty="0">
                <a:latin typeface="Arial"/>
                <a:cs typeface="Arial"/>
              </a:rPr>
              <a:t>dozen </a:t>
            </a:r>
            <a:r>
              <a:rPr sz="2400" spc="-110" dirty="0">
                <a:latin typeface="Arial"/>
                <a:cs typeface="Arial"/>
              </a:rPr>
              <a:t>reusable </a:t>
            </a:r>
            <a:r>
              <a:rPr sz="2400" spc="-100" dirty="0">
                <a:latin typeface="Arial"/>
                <a:cs typeface="Arial"/>
              </a:rPr>
              <a:t>components </a:t>
            </a:r>
            <a:r>
              <a:rPr sz="2400" dirty="0">
                <a:latin typeface="Arial"/>
                <a:cs typeface="Arial"/>
              </a:rPr>
              <a:t>built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provide</a:t>
            </a:r>
            <a:endParaRPr sz="24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5"/>
              </a:spcBef>
            </a:pPr>
            <a:r>
              <a:rPr sz="2400" spc="-114" dirty="0">
                <a:latin typeface="Arial"/>
                <a:cs typeface="Arial"/>
              </a:rPr>
              <a:t>iconography, </a:t>
            </a:r>
            <a:r>
              <a:rPr sz="2400" spc="-85" dirty="0">
                <a:latin typeface="Arial"/>
                <a:cs typeface="Arial"/>
              </a:rPr>
              <a:t>dropdowns, navigation, </a:t>
            </a:r>
            <a:r>
              <a:rPr sz="2400" spc="-70" dirty="0">
                <a:latin typeface="Arial"/>
                <a:cs typeface="Arial"/>
              </a:rPr>
              <a:t>alerts, </a:t>
            </a:r>
            <a:r>
              <a:rPr sz="2400" spc="-105" dirty="0">
                <a:latin typeface="Arial"/>
                <a:cs typeface="Arial"/>
              </a:rPr>
              <a:t>popovers,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05" dirty="0">
                <a:latin typeface="Arial"/>
                <a:cs typeface="Arial"/>
              </a:rPr>
              <a:t>much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more.</a:t>
            </a:r>
            <a:endParaRPr sz="240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  <a:spcBef>
                <a:spcPts val="1605"/>
              </a:spcBef>
            </a:pPr>
            <a:r>
              <a:rPr sz="2800" b="1" spc="-265" dirty="0">
                <a:latin typeface="Arial"/>
                <a:cs typeface="Arial"/>
              </a:rPr>
              <a:t>JavaScript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spc="-265" dirty="0">
                <a:latin typeface="Arial"/>
                <a:cs typeface="Arial"/>
              </a:rPr>
              <a:t>Plugins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</a:pPr>
            <a:r>
              <a:rPr sz="2400" spc="-85" dirty="0">
                <a:latin typeface="Arial"/>
                <a:cs typeface="Arial"/>
              </a:rPr>
              <a:t>Bootstrap </a:t>
            </a:r>
            <a:r>
              <a:rPr sz="2400" spc="-100" dirty="0">
                <a:latin typeface="Arial"/>
                <a:cs typeface="Arial"/>
              </a:rPr>
              <a:t>contains </a:t>
            </a:r>
            <a:r>
              <a:rPr sz="2400" spc="-85" dirty="0">
                <a:latin typeface="Arial"/>
                <a:cs typeface="Arial"/>
              </a:rPr>
              <a:t>over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45" dirty="0">
                <a:latin typeface="Arial"/>
                <a:cs typeface="Arial"/>
              </a:rPr>
              <a:t>dozen </a:t>
            </a:r>
            <a:r>
              <a:rPr sz="2400" spc="-100" dirty="0">
                <a:latin typeface="Arial"/>
                <a:cs typeface="Arial"/>
              </a:rPr>
              <a:t>custom </a:t>
            </a:r>
            <a:r>
              <a:rPr sz="2400" spc="-85" dirty="0">
                <a:latin typeface="Arial"/>
                <a:cs typeface="Arial"/>
              </a:rPr>
              <a:t>jQuery </a:t>
            </a:r>
            <a:r>
              <a:rPr sz="2400" spc="-95" dirty="0">
                <a:latin typeface="Arial"/>
                <a:cs typeface="Arial"/>
              </a:rPr>
              <a:t>plugins. </a:t>
            </a:r>
            <a:r>
              <a:rPr sz="2400" spc="-260" dirty="0">
                <a:latin typeface="Arial"/>
                <a:cs typeface="Arial"/>
              </a:rPr>
              <a:t>You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easily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include</a:t>
            </a:r>
            <a:endParaRPr sz="24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</a:pPr>
            <a:r>
              <a:rPr sz="2400" spc="-40" dirty="0">
                <a:latin typeface="Arial"/>
                <a:cs typeface="Arial"/>
              </a:rPr>
              <a:t>them </a:t>
            </a:r>
            <a:r>
              <a:rPr sz="2400" spc="-55" dirty="0">
                <a:latin typeface="Arial"/>
                <a:cs typeface="Arial"/>
              </a:rPr>
              <a:t>all,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105" dirty="0">
                <a:latin typeface="Arial"/>
                <a:cs typeface="Arial"/>
              </a:rPr>
              <a:t>by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one.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2800" b="1" spc="-250" dirty="0">
                <a:latin typeface="Arial"/>
                <a:cs typeface="Arial"/>
              </a:rPr>
              <a:t>Customize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41275" marR="5080">
              <a:lnSpc>
                <a:spcPct val="100000"/>
              </a:lnSpc>
            </a:pPr>
            <a:r>
              <a:rPr sz="2400" spc="-260" dirty="0">
                <a:latin typeface="Arial"/>
                <a:cs typeface="Arial"/>
              </a:rPr>
              <a:t>You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14" dirty="0">
                <a:latin typeface="Arial"/>
                <a:cs typeface="Arial"/>
              </a:rPr>
              <a:t>customize </a:t>
            </a:r>
            <a:r>
              <a:rPr sz="2400" spc="-85" dirty="0">
                <a:latin typeface="Arial"/>
                <a:cs typeface="Arial"/>
              </a:rPr>
              <a:t>Bootstrap's </a:t>
            </a:r>
            <a:r>
              <a:rPr sz="2400" spc="-95" dirty="0">
                <a:latin typeface="Arial"/>
                <a:cs typeface="Arial"/>
              </a:rPr>
              <a:t>components, </a:t>
            </a:r>
            <a:r>
              <a:rPr sz="2400" spc="-450" dirty="0">
                <a:latin typeface="Arial"/>
                <a:cs typeface="Arial"/>
              </a:rPr>
              <a:t>LESS </a:t>
            </a:r>
            <a:r>
              <a:rPr sz="2400" spc="-105" dirty="0">
                <a:latin typeface="Arial"/>
                <a:cs typeface="Arial"/>
              </a:rPr>
              <a:t>variables,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85" dirty="0">
                <a:latin typeface="Arial"/>
                <a:cs typeface="Arial"/>
              </a:rPr>
              <a:t>jQuery </a:t>
            </a:r>
            <a:r>
              <a:rPr sz="2400" spc="-100" dirty="0">
                <a:latin typeface="Arial"/>
                <a:cs typeface="Arial"/>
              </a:rPr>
              <a:t>plugins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80" dirty="0">
                <a:latin typeface="Arial"/>
                <a:cs typeface="Arial"/>
              </a:rPr>
              <a:t>get </a:t>
            </a:r>
            <a:r>
              <a:rPr sz="2400" spc="-65" dirty="0">
                <a:latin typeface="Arial"/>
                <a:cs typeface="Arial"/>
              </a:rPr>
              <a:t>your </a:t>
            </a:r>
            <a:r>
              <a:rPr sz="2400" spc="-90" dirty="0">
                <a:latin typeface="Arial"/>
                <a:cs typeface="Arial"/>
              </a:rPr>
              <a:t>very </a:t>
            </a:r>
            <a:r>
              <a:rPr sz="2400" spc="-65" dirty="0">
                <a:latin typeface="Arial"/>
                <a:cs typeface="Arial"/>
              </a:rPr>
              <a:t>own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version.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3159" y="177546"/>
            <a:ext cx="255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http://cresttechnosoft.com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556" y="663701"/>
            <a:ext cx="37960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solidFill>
                  <a:srgbClr val="000000"/>
                </a:solidFill>
              </a:rPr>
              <a:t>Bootstrap </a:t>
            </a:r>
            <a:r>
              <a:rPr sz="3200" spc="-229" dirty="0">
                <a:solidFill>
                  <a:srgbClr val="000000"/>
                </a:solidFill>
              </a:rPr>
              <a:t>Grid</a:t>
            </a:r>
            <a:r>
              <a:rPr sz="3200" spc="-215" dirty="0">
                <a:solidFill>
                  <a:srgbClr val="000000"/>
                </a:solidFill>
              </a:rPr>
              <a:t> </a:t>
            </a:r>
            <a:r>
              <a:rPr sz="3200" spc="-320" dirty="0">
                <a:solidFill>
                  <a:srgbClr val="000000"/>
                </a:solidFill>
              </a:rPr>
              <a:t>System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75512" y="1394205"/>
            <a:ext cx="4633595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latin typeface="Arial"/>
                <a:cs typeface="Arial"/>
              </a:rPr>
              <a:t>What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Grid?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latin typeface="Arial"/>
                <a:cs typeface="Arial"/>
              </a:rPr>
              <a:t>What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5" dirty="0">
                <a:latin typeface="Arial"/>
                <a:cs typeface="Arial"/>
              </a:rPr>
              <a:t>Bootstrap </a:t>
            </a:r>
            <a:r>
              <a:rPr sz="2400" spc="-95" dirty="0">
                <a:latin typeface="Arial"/>
                <a:cs typeface="Arial"/>
              </a:rPr>
              <a:t>Grid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System?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95" dirty="0">
                <a:latin typeface="Arial"/>
                <a:cs typeface="Arial"/>
              </a:rPr>
              <a:t>Working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85" dirty="0">
                <a:latin typeface="Arial"/>
                <a:cs typeface="Arial"/>
              </a:rPr>
              <a:t>Bootstrap </a:t>
            </a:r>
            <a:r>
              <a:rPr sz="2400" spc="-95" dirty="0">
                <a:latin typeface="Arial"/>
                <a:cs typeface="Arial"/>
              </a:rPr>
              <a:t>Grid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3159" y="177546"/>
            <a:ext cx="255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http://cresttechnosoft.com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612</Words>
  <Application>Microsoft Office PowerPoint</Application>
  <PresentationFormat>Custom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History</vt:lpstr>
      <vt:lpstr>What is Bootstrap?</vt:lpstr>
      <vt:lpstr>Why use Bootstrap?</vt:lpstr>
      <vt:lpstr>Slide 5</vt:lpstr>
      <vt:lpstr>What Bootstrap Package includes?</vt:lpstr>
      <vt:lpstr>Scaffolding</vt:lpstr>
      <vt:lpstr>Components</vt:lpstr>
      <vt:lpstr>Bootstrap Grid System</vt:lpstr>
      <vt:lpstr>What is a Grid?</vt:lpstr>
      <vt:lpstr>Working of Bootstrap Grid System</vt:lpstr>
      <vt:lpstr>Slide 12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idz</cp:lastModifiedBy>
  <cp:revision>1</cp:revision>
  <dcterms:created xsi:type="dcterms:W3CDTF">2018-11-02T09:11:14Z</dcterms:created>
  <dcterms:modified xsi:type="dcterms:W3CDTF">2018-11-02T09:56:32Z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2018-11-02T00:00:00Z</vt:filetime>
  </property>
</Properties>
</file>