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5C7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3993" y="0"/>
                </a:lnTo>
                <a:lnTo>
                  <a:pt x="914399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435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etbootstrap.com/components/)" TargetMode="External"/><Relationship Id="rId3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3schools.com/bootstrap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538" y="5231561"/>
            <a:ext cx="2804795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>
                <a:solidFill>
                  <a:srgbClr val="404040"/>
                </a:solidFill>
                <a:latin typeface="Arial"/>
                <a:cs typeface="Arial"/>
              </a:rPr>
              <a:t>Jadson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Santos  Computing</a:t>
            </a:r>
            <a:r>
              <a:rPr dirty="0" sz="2400" spc="-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Arial"/>
                <a:cs typeface="Arial"/>
              </a:rPr>
              <a:t>Engineer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04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dirty="0" sz="2400" spc="-100">
                <a:solidFill>
                  <a:srgbClr val="404040"/>
                </a:solidFill>
                <a:latin typeface="Verdana"/>
                <a:cs typeface="Verdana"/>
              </a:rPr>
              <a:t>Bootstrap's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grid </a:t>
            </a:r>
            <a:r>
              <a:rPr dirty="0" sz="2400" spc="-145">
                <a:solidFill>
                  <a:srgbClr val="404040"/>
                </a:solidFill>
                <a:latin typeface="Verdana"/>
                <a:cs typeface="Verdana"/>
              </a:rPr>
              <a:t>system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dirty="0" sz="2400" spc="-6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small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big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355975" cy="503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34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95">
                <a:solidFill>
                  <a:srgbClr val="242852"/>
                </a:solidFill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4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dirty="0" sz="240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10" i="1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55" i="1">
                <a:solidFill>
                  <a:srgbClr val="404040"/>
                </a:solidFill>
                <a:latin typeface="Verdana"/>
                <a:cs typeface="Verdana"/>
              </a:rPr>
              <a:t>table-striped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0" i="1">
                <a:solidFill>
                  <a:srgbClr val="404040"/>
                </a:solidFill>
                <a:latin typeface="Verdana"/>
                <a:cs typeface="Verdana"/>
              </a:rPr>
              <a:t>.table-bordered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40" i="1">
                <a:solidFill>
                  <a:srgbClr val="404040"/>
                </a:solidFill>
                <a:latin typeface="Verdana"/>
                <a:cs typeface="Verdana"/>
              </a:rPr>
              <a:t>.table-hover</a:t>
            </a:r>
            <a:endParaRPr sz="20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00" i="1">
                <a:solidFill>
                  <a:srgbClr val="404040"/>
                </a:solidFill>
                <a:latin typeface="Verdana"/>
                <a:cs typeface="Verdana"/>
              </a:rPr>
              <a:t>5 </a:t>
            </a:r>
            <a:r>
              <a:rPr dirty="0" sz="2400" spc="-10" i="1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dirty="0" sz="2400" spc="-195" i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 i="1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i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i="1">
                <a:solidFill>
                  <a:srgbClr val="7F7F7F"/>
                </a:solidFill>
                <a:latin typeface="Verdana"/>
                <a:cs typeface="Verdana"/>
              </a:rPr>
              <a:t>active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55" i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55" i="1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70" i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70" i="1">
                <a:solidFill>
                  <a:srgbClr val="4A8EF2"/>
                </a:solidFill>
                <a:latin typeface="Verdana"/>
                <a:cs typeface="Verdana"/>
              </a:rPr>
              <a:t>info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50" i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50" i="1">
                <a:solidFill>
                  <a:srgbClr val="DEDE00"/>
                </a:solidFill>
                <a:latin typeface="Verdana"/>
                <a:cs typeface="Verdana"/>
              </a:rPr>
              <a:t>warning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i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i="1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03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34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8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34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80">
                <a:solidFill>
                  <a:srgbClr val="242852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40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dirty="0" sz="240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5" i="1">
                <a:solidFill>
                  <a:srgbClr val="404040"/>
                </a:solidFill>
                <a:latin typeface="Verdana"/>
                <a:cs typeface="Verdana"/>
              </a:rPr>
              <a:t>img-rounded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img-circle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75" i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2000" spc="-155" i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5" i="1">
                <a:solidFill>
                  <a:srgbClr val="404040"/>
                </a:solidFill>
                <a:latin typeface="Verdana"/>
                <a:cs typeface="Verdana"/>
              </a:rPr>
              <a:t>img-thumbnail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4100867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56195" cy="423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42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404040"/>
                </a:solidFill>
                <a:latin typeface="Verdana"/>
                <a:cs typeface="Verdana"/>
              </a:rPr>
              <a:t>create 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predefined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alert</a:t>
            </a:r>
            <a:r>
              <a:rPr dirty="0" sz="2400" spc="-3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14">
                <a:solidFill>
                  <a:srgbClr val="404040"/>
                </a:solidFill>
                <a:latin typeface="Verdana"/>
                <a:cs typeface="Verdana"/>
              </a:rPr>
              <a:t>Alerts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Verdana"/>
                <a:cs typeface="Verdana"/>
              </a:rPr>
              <a:t>created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.alert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Verdana"/>
                <a:cs typeface="Verdana"/>
              </a:rPr>
              <a:t>class,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by  </a:t>
            </a:r>
            <a:r>
              <a:rPr dirty="0" sz="2400" spc="6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Verdana"/>
                <a:cs typeface="Verdana"/>
              </a:rPr>
              <a:t>four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80">
                <a:solidFill>
                  <a:srgbClr val="008000"/>
                </a:solidFill>
                <a:latin typeface="Verdana"/>
                <a:cs typeface="Verdana"/>
              </a:rPr>
              <a:t>.alert-success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95">
                <a:solidFill>
                  <a:srgbClr val="85B2F6"/>
                </a:solidFill>
                <a:latin typeface="Verdana"/>
                <a:cs typeface="Verdana"/>
              </a:rPr>
              <a:t>.alert-info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DEDE00"/>
                </a:solidFill>
                <a:latin typeface="Verdana"/>
                <a:cs typeface="Verdana"/>
              </a:rPr>
              <a:t>.alert-warning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45">
                <a:solidFill>
                  <a:srgbClr val="FF0000"/>
                </a:solidFill>
                <a:latin typeface="Verdana"/>
                <a:cs typeface="Verdana"/>
              </a:rPr>
              <a:t>.alert-danger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50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50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Alerts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692" y="1790015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110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04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seven </a:t>
            </a:r>
            <a:r>
              <a:rPr dirty="0" sz="2400" spc="-160">
                <a:solidFill>
                  <a:srgbClr val="404040"/>
                </a:solidFill>
                <a:latin typeface="Verdana"/>
                <a:cs typeface="Verdana"/>
              </a:rPr>
              <a:t>styles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400" spc="-5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Verdana"/>
                <a:cs typeface="Verdana"/>
              </a:rPr>
              <a:t>buttons: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3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Verdana"/>
                <a:cs typeface="Verdana"/>
              </a:rPr>
              <a:t>achieve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button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Verdana"/>
                <a:cs typeface="Verdana"/>
              </a:rPr>
              <a:t>styles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above,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has 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following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contextual</a:t>
            </a:r>
            <a:r>
              <a:rPr dirty="0" sz="2400" spc="-4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classes: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lvl="1" marL="462280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.btn-default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90">
                <a:solidFill>
                  <a:srgbClr val="0000FF"/>
                </a:solidFill>
                <a:latin typeface="Verdana"/>
                <a:cs typeface="Verdana"/>
              </a:rPr>
              <a:t>.btn-primary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60">
                <a:solidFill>
                  <a:srgbClr val="008000"/>
                </a:solidFill>
                <a:latin typeface="Verdana"/>
                <a:cs typeface="Verdana"/>
              </a:rPr>
              <a:t>.btn-success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75">
                <a:solidFill>
                  <a:srgbClr val="ACCBF9"/>
                </a:solidFill>
                <a:latin typeface="Verdana"/>
                <a:cs typeface="Verdana"/>
              </a:rPr>
              <a:t>.btn-info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55">
                <a:solidFill>
                  <a:srgbClr val="FF6600"/>
                </a:solidFill>
                <a:latin typeface="Verdana"/>
                <a:cs typeface="Verdana"/>
              </a:rPr>
              <a:t>.btn-warning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25">
                <a:solidFill>
                  <a:srgbClr val="FF0000"/>
                </a:solidFill>
                <a:latin typeface="Verdana"/>
                <a:cs typeface="Verdana"/>
              </a:rPr>
              <a:t>.btn-danger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14">
                <a:solidFill>
                  <a:srgbClr val="404040"/>
                </a:solidFill>
                <a:latin typeface="Verdana"/>
                <a:cs typeface="Verdana"/>
              </a:rPr>
              <a:t>.btn-link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96505" cy="492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dirty="0" sz="4000" spc="-55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dirty="0" sz="4000" spc="-34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400" spc="-25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dirty="0" sz="2400" spc="19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400" spc="-6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free </a:t>
            </a: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front-end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framework 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(HTML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dirty="0" sz="2400" spc="-204">
                <a:solidFill>
                  <a:srgbClr val="404040"/>
                </a:solidFill>
                <a:latin typeface="Verdana"/>
                <a:cs typeface="Verdana"/>
              </a:rPr>
              <a:t>CSS)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easier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Verdana"/>
                <a:cs typeface="Verdana"/>
              </a:rPr>
              <a:t>development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400" spc="-25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famous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being </a:t>
            </a:r>
            <a:r>
              <a:rPr dirty="0" sz="2400" spc="70">
                <a:solidFill>
                  <a:srgbClr val="404040"/>
                </a:solidFill>
                <a:latin typeface="Verdana"/>
                <a:cs typeface="Verdana"/>
              </a:rPr>
              <a:t>developed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ability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follow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property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400" spc="-8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dirty="0" sz="2400" spc="-5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designs</a:t>
            </a:r>
            <a:endParaRPr sz="2400">
              <a:latin typeface="Verdana"/>
              <a:cs typeface="Verdana"/>
            </a:endParaRPr>
          </a:p>
          <a:p>
            <a:pPr lvl="1" marL="469900" marR="97155" indent="-190500">
              <a:lnSpc>
                <a:spcPct val="100400"/>
              </a:lnSpc>
              <a:spcBef>
                <a:spcPts val="49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60">
                <a:solidFill>
                  <a:srgbClr val="404040"/>
                </a:solidFill>
                <a:latin typeface="Verdana"/>
                <a:cs typeface="Verdana"/>
              </a:rPr>
              <a:t>Responsive 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Design 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dirty="0" sz="2000" spc="40">
                <a:solidFill>
                  <a:srgbClr val="404040"/>
                </a:solidFill>
                <a:latin typeface="Verdana"/>
                <a:cs typeface="Verdana"/>
              </a:rPr>
              <a:t>about </a:t>
            </a:r>
            <a:r>
              <a:rPr dirty="0" sz="2000" spc="-85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CSS </a:t>
            </a:r>
            <a:r>
              <a:rPr dirty="0" sz="2000" spc="8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000" spc="-140">
                <a:solidFill>
                  <a:srgbClr val="404040"/>
                </a:solidFill>
                <a:latin typeface="Verdana"/>
                <a:cs typeface="Verdana"/>
              </a:rPr>
              <a:t>HTML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000" spc="-120">
                <a:solidFill>
                  <a:srgbClr val="404040"/>
                </a:solidFill>
                <a:latin typeface="Verdana"/>
                <a:cs typeface="Verdana"/>
              </a:rPr>
              <a:t>resize,  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hide,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shrink,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enlarge,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move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content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look  </a:t>
            </a:r>
            <a:r>
              <a:rPr dirty="0" sz="2000" spc="10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r>
              <a:rPr dirty="0" sz="2000" spc="-4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  <a:p>
            <a:pPr lvl="1" marL="469900" marR="297815" indent="-190500">
              <a:lnSpc>
                <a:spcPts val="2320"/>
              </a:lnSpc>
              <a:spcBef>
                <a:spcPts val="6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60">
                <a:solidFill>
                  <a:srgbClr val="404040"/>
                </a:solidFill>
                <a:latin typeface="Verdana"/>
                <a:cs typeface="Verdana"/>
              </a:rPr>
              <a:t>Responsive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Design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allow</a:t>
            </a:r>
            <a:r>
              <a:rPr dirty="0" sz="20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Verdana"/>
                <a:cs typeface="Verdana"/>
              </a:rPr>
              <a:t>works</a:t>
            </a:r>
            <a:r>
              <a:rPr dirty="0" sz="20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20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computer,  </a:t>
            </a: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tablets </a:t>
            </a:r>
            <a:r>
              <a:rPr dirty="0" sz="2000" spc="8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mobile</a:t>
            </a:r>
            <a:r>
              <a:rPr dirty="0" sz="2000" spc="-4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phones.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Buttons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6541770" cy="2110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1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260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glyphicons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2400" spc="-5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dirty="0" sz="2400" spc="-15">
                <a:solidFill>
                  <a:srgbClr val="404040"/>
                </a:solidFill>
                <a:latin typeface="Verdana"/>
                <a:cs typeface="Verdana"/>
              </a:rPr>
              <a:t>Glyphicons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Halflings</a:t>
            </a:r>
            <a:r>
              <a:rPr dirty="0" sz="2400" spc="-3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http://getbootstrap.com/components/)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052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323" y="1637145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Glyphicons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749" y="2212542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11200"/>
            <a:ext cx="7943850" cy="489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04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404040"/>
                </a:solidFill>
                <a:latin typeface="Verdana"/>
                <a:cs typeface="Verdana"/>
              </a:rPr>
              <a:t>about 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something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labels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colorful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backgrounds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highlight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-105">
                <a:solidFill>
                  <a:srgbClr val="404040"/>
                </a:solidFill>
                <a:latin typeface="Verdana"/>
                <a:cs typeface="Verdana"/>
              </a:rPr>
              <a:t>text </a:t>
            </a:r>
            <a:r>
              <a:rPr dirty="0" sz="2400" spc="-80">
                <a:solidFill>
                  <a:srgbClr val="404040"/>
                </a:solidFill>
                <a:latin typeface="Verdana"/>
                <a:cs typeface="Verdana"/>
              </a:rPr>
              <a:t>inside </a:t>
            </a:r>
            <a:r>
              <a:rPr dirty="0" sz="2400" spc="135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dirty="0" sz="2400" spc="-6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Verdana"/>
                <a:cs typeface="Verdana"/>
              </a:rPr>
              <a:t>label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dirty="0" sz="2400" spc="-125">
                <a:solidFill>
                  <a:srgbClr val="404040"/>
                </a:solidFill>
                <a:latin typeface="Verdana"/>
                <a:cs typeface="Verdana"/>
              </a:rPr>
              <a:t>Use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.label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Verdana"/>
                <a:cs typeface="Verdana"/>
              </a:rPr>
              <a:t>class,	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dirty="0" sz="24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60">
                <a:solidFill>
                  <a:srgbClr val="404040"/>
                </a:solidFill>
                <a:latin typeface="Verdana"/>
                <a:cs typeface="Verdana"/>
              </a:rPr>
              <a:t>six 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contextual </a:t>
            </a: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classes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.label-default,</a:t>
            </a:r>
            <a:r>
              <a:rPr dirty="0" sz="2400" spc="-4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0000FF"/>
                </a:solidFill>
                <a:latin typeface="Verdana"/>
                <a:cs typeface="Verdana"/>
              </a:rPr>
              <a:t>.label-</a:t>
            </a:r>
            <a:endParaRPr sz="2400">
              <a:latin typeface="Verdana"/>
              <a:cs typeface="Verdana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dirty="0" sz="2400" spc="-110">
                <a:solidFill>
                  <a:srgbClr val="0000FF"/>
                </a:solidFill>
                <a:latin typeface="Verdana"/>
                <a:cs typeface="Verdana"/>
              </a:rPr>
              <a:t>primary</a:t>
            </a:r>
            <a:r>
              <a:rPr dirty="0" sz="2400" spc="-11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dirty="0" sz="2400" spc="-60">
                <a:solidFill>
                  <a:srgbClr val="008000"/>
                </a:solidFill>
                <a:latin typeface="Verdana"/>
                <a:cs typeface="Verdana"/>
              </a:rPr>
              <a:t>.label-success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, </a:t>
            </a:r>
            <a:r>
              <a:rPr dirty="0" sz="2400" spc="-70">
                <a:solidFill>
                  <a:srgbClr val="4A8EF2"/>
                </a:solidFill>
                <a:latin typeface="Verdana"/>
                <a:cs typeface="Verdana"/>
              </a:rPr>
              <a:t>.label-info</a:t>
            </a: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dirty="0" sz="2400" spc="-40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FF6600"/>
                </a:solidFill>
                <a:latin typeface="Verdana"/>
                <a:cs typeface="Verdana"/>
              </a:rPr>
              <a:t>.label-warning 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Verdana"/>
                <a:cs typeface="Verdana"/>
              </a:rPr>
              <a:t>.label-danger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3410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Labels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0" y="1638567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7000" y="489764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11200"/>
            <a:ext cx="779653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04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panel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bootstrap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0">
                <a:latin typeface="Verdana"/>
                <a:cs typeface="Verdana"/>
              </a:rPr>
              <a:t>is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bordered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box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some  </a:t>
            </a:r>
            <a:r>
              <a:rPr dirty="0" sz="2400" spc="70">
                <a:latin typeface="Verdana"/>
                <a:cs typeface="Verdana"/>
              </a:rPr>
              <a:t>padding </a:t>
            </a:r>
            <a:r>
              <a:rPr dirty="0" sz="2400" spc="5">
                <a:latin typeface="Verdana"/>
                <a:cs typeface="Verdana"/>
              </a:rPr>
              <a:t>around </a:t>
            </a:r>
            <a:r>
              <a:rPr dirty="0" sz="2400" spc="-210">
                <a:latin typeface="Verdana"/>
                <a:cs typeface="Verdana"/>
              </a:rPr>
              <a:t>its </a:t>
            </a:r>
            <a:r>
              <a:rPr dirty="0" sz="2400" spc="20">
                <a:latin typeface="Verdana"/>
                <a:cs typeface="Verdana"/>
              </a:rPr>
              <a:t>content </a:t>
            </a:r>
            <a:r>
              <a:rPr dirty="0" sz="2400" spc="-35">
                <a:latin typeface="Verdana"/>
                <a:cs typeface="Verdana"/>
              </a:rPr>
              <a:t>that </a:t>
            </a:r>
            <a:r>
              <a:rPr dirty="0" sz="2400" spc="145">
                <a:latin typeface="Verdana"/>
                <a:cs typeface="Verdana"/>
              </a:rPr>
              <a:t>can </a:t>
            </a:r>
            <a:r>
              <a:rPr dirty="0" sz="2400" spc="130">
                <a:latin typeface="Verdana"/>
                <a:cs typeface="Verdana"/>
              </a:rPr>
              <a:t>be </a:t>
            </a:r>
            <a:r>
              <a:rPr dirty="0" sz="2400" spc="-85">
                <a:latin typeface="Verdana"/>
                <a:cs typeface="Verdana"/>
              </a:rPr>
              <a:t>use </a:t>
            </a:r>
            <a:r>
              <a:rPr dirty="0" sz="2400" spc="-10">
                <a:latin typeface="Verdana"/>
                <a:cs typeface="Verdana"/>
              </a:rPr>
              <a:t>to  </a:t>
            </a:r>
            <a:r>
              <a:rPr dirty="0" sz="2400" spc="-70">
                <a:latin typeface="Verdana"/>
                <a:cs typeface="Verdana"/>
              </a:rPr>
              <a:t>highlight </a:t>
            </a:r>
            <a:r>
              <a:rPr dirty="0" sz="2400" spc="-95">
                <a:latin typeface="Verdana"/>
                <a:cs typeface="Verdana"/>
              </a:rPr>
              <a:t>or </a:t>
            </a:r>
            <a:r>
              <a:rPr dirty="0" sz="2400" spc="20">
                <a:latin typeface="Verdana"/>
                <a:cs typeface="Verdana"/>
              </a:rPr>
              <a:t>separated </a:t>
            </a:r>
            <a:r>
              <a:rPr dirty="0" sz="2400" spc="-40">
                <a:latin typeface="Verdana"/>
                <a:cs typeface="Verdana"/>
              </a:rPr>
              <a:t>some</a:t>
            </a:r>
            <a:r>
              <a:rPr dirty="0" sz="2400" spc="-58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25">
                <a:latin typeface="Verdana"/>
                <a:cs typeface="Verdana"/>
              </a:rPr>
              <a:t>Like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bootstrap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elements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panel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has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contextual  </a:t>
            </a:r>
            <a:r>
              <a:rPr dirty="0" sz="2400" spc="-75">
                <a:latin typeface="Verdana"/>
                <a:cs typeface="Verdana"/>
              </a:rPr>
              <a:t>classes </a:t>
            </a:r>
            <a:r>
              <a:rPr dirty="0" sz="2400" spc="-50">
                <a:latin typeface="Verdana"/>
                <a:cs typeface="Verdana"/>
              </a:rPr>
              <a:t>also </a:t>
            </a:r>
            <a:r>
              <a:rPr dirty="0" sz="2400" spc="-45">
                <a:latin typeface="Verdana"/>
                <a:cs typeface="Verdana"/>
              </a:rPr>
              <a:t>(</a:t>
            </a:r>
            <a:r>
              <a:rPr dirty="0" sz="2400" spc="-45">
                <a:solidFill>
                  <a:srgbClr val="7F7F7F"/>
                </a:solidFill>
                <a:latin typeface="Verdana"/>
                <a:cs typeface="Verdana"/>
              </a:rPr>
              <a:t>.panel-default</a:t>
            </a:r>
            <a:r>
              <a:rPr dirty="0" sz="2400" spc="-45">
                <a:latin typeface="Verdana"/>
                <a:cs typeface="Verdana"/>
              </a:rPr>
              <a:t>, </a:t>
            </a:r>
            <a:r>
              <a:rPr dirty="0" sz="2400" spc="-80">
                <a:solidFill>
                  <a:srgbClr val="0000FF"/>
                </a:solidFill>
                <a:latin typeface="Verdana"/>
                <a:cs typeface="Verdana"/>
              </a:rPr>
              <a:t>.panel-primary</a:t>
            </a:r>
            <a:r>
              <a:rPr dirty="0" sz="2400" spc="-80">
                <a:latin typeface="Verdana"/>
                <a:cs typeface="Verdana"/>
              </a:rPr>
              <a:t>, </a:t>
            </a:r>
            <a:r>
              <a:rPr dirty="0" sz="2400" spc="-40">
                <a:solidFill>
                  <a:srgbClr val="008000"/>
                </a:solidFill>
                <a:latin typeface="Verdana"/>
                <a:cs typeface="Verdana"/>
              </a:rPr>
              <a:t>.panel-  </a:t>
            </a:r>
            <a:r>
              <a:rPr dirty="0" sz="2400" spc="-65">
                <a:solidFill>
                  <a:srgbClr val="008000"/>
                </a:solidFill>
                <a:latin typeface="Verdana"/>
                <a:cs typeface="Verdana"/>
              </a:rPr>
              <a:t>success</a:t>
            </a:r>
            <a:r>
              <a:rPr dirty="0" sz="2400" spc="-65">
                <a:latin typeface="Verdana"/>
                <a:cs typeface="Verdana"/>
              </a:rPr>
              <a:t>, </a:t>
            </a:r>
            <a:r>
              <a:rPr dirty="0" sz="2400" spc="-60">
                <a:solidFill>
                  <a:srgbClr val="85B2F6"/>
                </a:solidFill>
                <a:latin typeface="Verdana"/>
                <a:cs typeface="Verdana"/>
              </a:rPr>
              <a:t>.panel-info</a:t>
            </a:r>
            <a:r>
              <a:rPr dirty="0" sz="2400" spc="-60">
                <a:latin typeface="Verdana"/>
                <a:cs typeface="Verdana"/>
              </a:rPr>
              <a:t>, </a:t>
            </a:r>
            <a:r>
              <a:rPr dirty="0" sz="2400" spc="-50">
                <a:solidFill>
                  <a:srgbClr val="DEDE00"/>
                </a:solidFill>
                <a:latin typeface="Verdana"/>
                <a:cs typeface="Verdana"/>
              </a:rPr>
              <a:t>.panel-warning</a:t>
            </a:r>
            <a:r>
              <a:rPr dirty="0" sz="2400" spc="-50">
                <a:latin typeface="Verdana"/>
                <a:cs typeface="Verdana"/>
              </a:rPr>
              <a:t>, </a:t>
            </a:r>
            <a:r>
              <a:rPr dirty="0" sz="2400" spc="-95">
                <a:latin typeface="Verdana"/>
                <a:cs typeface="Verdana"/>
              </a:rPr>
              <a:t>or </a:t>
            </a:r>
            <a:r>
              <a:rPr dirty="0" sz="2400" spc="-40">
                <a:solidFill>
                  <a:srgbClr val="FF0000"/>
                </a:solidFill>
                <a:latin typeface="Verdana"/>
                <a:cs typeface="Verdana"/>
              </a:rPr>
              <a:t>.panel-  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danger</a:t>
            </a:r>
            <a:r>
              <a:rPr dirty="0" sz="240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9125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8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Panels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467" y="3911701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4118" y="1627143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8459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dirty="0" sz="4000" spc="-85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dirty="0" sz="4000" spc="-7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dirty="0" sz="4000" spc="-60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55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73660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several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templates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themes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free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dirty="0" sz="2400" spc="65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endParaRPr sz="2400">
              <a:latin typeface="Verdana"/>
              <a:cs typeface="Verdana"/>
            </a:endParaRPr>
          </a:p>
          <a:p>
            <a:pPr lvl="1" marL="469900" indent="-190500">
              <a:lnSpc>
                <a:spcPct val="100000"/>
              </a:lnSpc>
              <a:spcBef>
                <a:spcPts val="4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11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4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75" b="1">
                <a:solidFill>
                  <a:srgbClr val="404040"/>
                </a:solidFill>
                <a:latin typeface="Verdana"/>
                <a:cs typeface="Verdana"/>
              </a:rPr>
              <a:t>theme </a:t>
            </a:r>
            <a:r>
              <a:rPr dirty="0" sz="2000" spc="-95">
                <a:solidFill>
                  <a:srgbClr val="404040"/>
                </a:solidFill>
                <a:latin typeface="Verdana"/>
                <a:cs typeface="Verdana"/>
              </a:rPr>
              <a:t>consists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customized </a:t>
            </a: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CSS</a:t>
            </a:r>
            <a:endParaRPr sz="2000">
              <a:latin typeface="Verdana"/>
              <a:cs typeface="Verdana"/>
            </a:endParaRPr>
          </a:p>
          <a:p>
            <a:pPr lvl="1" marL="469900" marR="5080" indent="-190500">
              <a:lnSpc>
                <a:spcPct val="100800"/>
              </a:lnSpc>
              <a:spcBef>
                <a:spcPts val="48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11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Verdana"/>
                <a:cs typeface="Verdana"/>
              </a:rPr>
              <a:t>template</a:t>
            </a:r>
            <a:r>
              <a:rPr dirty="0" sz="2000" spc="-13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Verdana"/>
                <a:cs typeface="Verdana"/>
              </a:rPr>
              <a:t>consists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predesigned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Verdana"/>
                <a:cs typeface="Verdana"/>
              </a:rPr>
              <a:t>HTML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pages,  which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often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6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theme</a:t>
            </a:r>
            <a:endParaRPr sz="2000">
              <a:latin typeface="Verdana"/>
              <a:cs typeface="Verdana"/>
            </a:endParaRPr>
          </a:p>
          <a:p>
            <a:pPr marL="190500" marR="229235" indent="-177800">
              <a:lnSpc>
                <a:spcPct val="994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1412875" algn="l"/>
              </a:tabLst>
            </a:pP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Both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dirty="0" sz="2400" spc="20">
                <a:solidFill>
                  <a:srgbClr val="404040"/>
                </a:solidFill>
                <a:latin typeface="Verdana"/>
                <a:cs typeface="Verdana"/>
              </a:rPr>
              <a:t>collection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elements </a:t>
            </a:r>
            <a:r>
              <a:rPr dirty="0" sz="2400" spc="-140">
                <a:solidFill>
                  <a:srgbClr val="404040"/>
                </a:solidFill>
                <a:latin typeface="Verdana"/>
                <a:cs typeface="Verdana"/>
              </a:rPr>
              <a:t>(grids, 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buttons, </a:t>
            </a: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panels),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put together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someone, </a:t>
            </a:r>
            <a:r>
              <a:rPr dirty="0" sz="2400" spc="-125">
                <a:solidFill>
                  <a:srgbClr val="404040"/>
                </a:solidFill>
                <a:latin typeface="Verdana"/>
                <a:cs typeface="Verdana"/>
              </a:rPr>
              <a:t>until 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404040"/>
                </a:solidFill>
                <a:latin typeface="Verdana"/>
                <a:cs typeface="Verdana"/>
              </a:rPr>
              <a:t>a	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fully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Verdana"/>
                <a:cs typeface="Verdana"/>
              </a:rPr>
              <a:t>functional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website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application.</a:t>
            </a:r>
            <a:endParaRPr sz="2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free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templates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Verdana"/>
                <a:cs typeface="Verdana"/>
              </a:rPr>
              <a:t>here: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https://startbootstrap.com/template-categories/all/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49871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dirty="0" sz="4000" spc="-85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dirty="0" sz="4000" spc="-7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dirty="0" sz="4000" spc="-61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55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2400" spc="100">
                <a:solidFill>
                  <a:srgbClr val="404040"/>
                </a:solidFill>
                <a:latin typeface="Verdana"/>
                <a:cs typeface="Verdana"/>
              </a:rPr>
              <a:t>web </a:t>
            </a: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application </a:t>
            </a:r>
            <a:r>
              <a:rPr dirty="0" sz="2400" spc="-450" b="1">
                <a:solidFill>
                  <a:srgbClr val="404040"/>
                </a:solidFill>
                <a:latin typeface="Verdana"/>
                <a:cs typeface="Verdana"/>
              </a:rPr>
              <a:t>SB </a:t>
            </a:r>
            <a:r>
              <a:rPr dirty="0" sz="2400" spc="-200" b="1">
                <a:solidFill>
                  <a:srgbClr val="404040"/>
                </a:solidFill>
                <a:latin typeface="Verdana"/>
                <a:cs typeface="Verdana"/>
              </a:rPr>
              <a:t>Admin </a:t>
            </a:r>
            <a:r>
              <a:rPr dirty="0" sz="2400" spc="-365" b="1">
                <a:solidFill>
                  <a:srgbClr val="404040"/>
                </a:solidFill>
                <a:latin typeface="Verdana"/>
                <a:cs typeface="Verdana"/>
              </a:rPr>
              <a:t>2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template </a:t>
            </a:r>
            <a:r>
              <a:rPr dirty="0" sz="2400" spc="-250">
                <a:solidFill>
                  <a:srgbClr val="404040"/>
                </a:solidFill>
                <a:latin typeface="Verdana"/>
                <a:cs typeface="Verdana"/>
              </a:rPr>
              <a:t>is 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appropriate.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Verdana"/>
                <a:cs typeface="Verdana"/>
              </a:rPr>
              <a:t>forms,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tables,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charts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other  </a:t>
            </a:r>
            <a:r>
              <a:rPr dirty="0" sz="2400" spc="-100">
                <a:solidFill>
                  <a:srgbClr val="404040"/>
                </a:solidFill>
                <a:latin typeface="Verdana"/>
                <a:cs typeface="Verdana"/>
              </a:rPr>
              <a:t>useful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2226" y="2885452"/>
            <a:ext cx="5497258" cy="3591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>
                <a:solidFill>
                  <a:srgbClr val="242852"/>
                </a:solidFill>
                <a:latin typeface="Arial"/>
                <a:cs typeface="Arial"/>
              </a:rPr>
              <a:t>What </a:t>
            </a:r>
            <a:r>
              <a:rPr dirty="0" sz="4000" spc="-55">
                <a:solidFill>
                  <a:srgbClr val="242852"/>
                </a:solidFill>
                <a:latin typeface="Arial"/>
                <a:cs typeface="Arial"/>
              </a:rPr>
              <a:t>is</a:t>
            </a:r>
            <a:r>
              <a:rPr dirty="0" sz="4000" spc="-340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Bootstrap?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65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words,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400" spc="-25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dirty="0" sz="2400" spc="195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dirty="0" sz="2400" spc="20">
                <a:solidFill>
                  <a:srgbClr val="404040"/>
                </a:solidFill>
                <a:latin typeface="Verdana"/>
                <a:cs typeface="Verdana"/>
              </a:rPr>
              <a:t>collection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400" spc="-210">
                <a:solidFill>
                  <a:srgbClr val="404040"/>
                </a:solidFill>
                <a:latin typeface="Verdana"/>
                <a:cs typeface="Verdana"/>
              </a:rPr>
              <a:t>CSS  </a:t>
            </a: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404040"/>
                </a:solidFill>
                <a:latin typeface="Verdana"/>
                <a:cs typeface="Verdana"/>
              </a:rPr>
              <a:t>get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ready 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worry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7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Verdana"/>
                <a:cs typeface="Verdana"/>
              </a:rPr>
              <a:t>this: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770" y="2844251"/>
            <a:ext cx="2698372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9170" y="4463046"/>
            <a:ext cx="748030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82230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dirty="0" sz="4000" spc="-85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dirty="0" sz="4000" spc="-7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dirty="0" sz="4000" spc="-60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55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Download </a:t>
            </a:r>
            <a:r>
              <a:rPr dirty="0" sz="2400" spc="-450" b="1">
                <a:solidFill>
                  <a:srgbClr val="404040"/>
                </a:solidFill>
                <a:latin typeface="Verdana"/>
                <a:cs typeface="Verdana"/>
              </a:rPr>
              <a:t>SB </a:t>
            </a:r>
            <a:r>
              <a:rPr dirty="0" sz="2400" spc="-200" b="1">
                <a:solidFill>
                  <a:srgbClr val="404040"/>
                </a:solidFill>
                <a:latin typeface="Verdana"/>
                <a:cs typeface="Verdana"/>
              </a:rPr>
              <a:t>Admin </a:t>
            </a:r>
            <a:r>
              <a:rPr dirty="0" sz="2400" spc="-365" b="1">
                <a:solidFill>
                  <a:srgbClr val="404040"/>
                </a:solidFill>
                <a:latin typeface="Verdana"/>
                <a:cs typeface="Verdana"/>
              </a:rPr>
              <a:t>2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template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2400" spc="-100">
                <a:solidFill>
                  <a:srgbClr val="404040"/>
                </a:solidFill>
                <a:latin typeface="Verdana"/>
                <a:cs typeface="Verdana"/>
              </a:rPr>
              <a:t>your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computer 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400" spc="80">
                <a:solidFill>
                  <a:srgbClr val="404040"/>
                </a:solidFill>
                <a:latin typeface="Verdana"/>
                <a:cs typeface="Verdana"/>
              </a:rPr>
              <a:t>open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/pages/index.html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2400" spc="-100">
                <a:solidFill>
                  <a:srgbClr val="404040"/>
                </a:solidFill>
                <a:latin typeface="Verdana"/>
                <a:cs typeface="Verdana"/>
              </a:rPr>
              <a:t>your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web  </a:t>
            </a: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browser</a:t>
            </a:r>
            <a:endParaRPr sz="2400">
              <a:latin typeface="Verdana"/>
              <a:cs typeface="Verdana"/>
            </a:endParaRPr>
          </a:p>
          <a:p>
            <a:pPr marL="190500" marR="15875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65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customize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it,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instead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application 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design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2400" spc="-3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scratch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2218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 </a:t>
            </a:r>
            <a:r>
              <a:rPr dirty="0" sz="4000" spc="-85">
                <a:solidFill>
                  <a:srgbClr val="242852"/>
                </a:solidFill>
                <a:latin typeface="Arial"/>
                <a:cs typeface="Arial"/>
              </a:rPr>
              <a:t>Themes </a:t>
            </a:r>
            <a:r>
              <a:rPr dirty="0" sz="4000" spc="-70">
                <a:solidFill>
                  <a:srgbClr val="242852"/>
                </a:solidFill>
                <a:latin typeface="Arial"/>
                <a:cs typeface="Arial"/>
              </a:rPr>
              <a:t>and</a:t>
            </a:r>
            <a:r>
              <a:rPr dirty="0" sz="4000" spc="-64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55">
                <a:solidFill>
                  <a:srgbClr val="242852"/>
                </a:solidFill>
                <a:latin typeface="Arial"/>
                <a:cs typeface="Arial"/>
              </a:rPr>
              <a:t>Templates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009" y="1600200"/>
            <a:ext cx="5127993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41489"/>
            <a:ext cx="7101840" cy="15347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19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dirty="0" sz="3200" spc="-275" b="1">
                <a:solidFill>
                  <a:srgbClr val="404040"/>
                </a:solidFill>
                <a:latin typeface="Verdana"/>
                <a:cs typeface="Verdana"/>
              </a:rPr>
              <a:t>References</a:t>
            </a:r>
            <a:endParaRPr sz="3200">
              <a:latin typeface="Verdana"/>
              <a:cs typeface="Verdana"/>
            </a:endParaRPr>
          </a:p>
          <a:p>
            <a:pPr lvl="1" marL="469900" marR="5080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dirty="0" sz="2800" spc="-85">
                <a:solidFill>
                  <a:srgbClr val="404040"/>
                </a:solidFill>
                <a:latin typeface="Verdana"/>
                <a:cs typeface="Verdana"/>
              </a:rPr>
              <a:t>w3schools. </a:t>
            </a:r>
            <a:r>
              <a:rPr dirty="0" sz="2800" spc="-80">
                <a:solidFill>
                  <a:srgbClr val="404040"/>
                </a:solidFill>
                <a:latin typeface="Verdana"/>
                <a:cs typeface="Verdana"/>
              </a:rPr>
              <a:t>Bootstrap </a:t>
            </a:r>
            <a:r>
              <a:rPr dirty="0" sz="2800" spc="-229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dirty="0" sz="2800" spc="-175">
                <a:solidFill>
                  <a:srgbClr val="404040"/>
                </a:solidFill>
                <a:latin typeface="Verdana"/>
                <a:cs typeface="Verdana"/>
              </a:rPr>
              <a:t>Tutorial.</a:t>
            </a:r>
            <a:r>
              <a:rPr dirty="0" sz="280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Verdana"/>
                <a:cs typeface="Verdana"/>
              </a:rPr>
              <a:t>https:// </a:t>
            </a:r>
            <a:r>
              <a:rPr dirty="0" sz="2800" spc="-15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www.w3schools.com/bootstrap/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25181"/>
            <a:ext cx="7071995" cy="112077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55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dirty="0" sz="3200" spc="-270" b="1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dirty="0" sz="3200" spc="-204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200" spc="-45" b="1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32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665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dirty="0" sz="2800" spc="-75">
                <a:solidFill>
                  <a:srgbClr val="404040"/>
                </a:solidFill>
                <a:latin typeface="Verdana"/>
                <a:cs typeface="Verdana"/>
              </a:rPr>
              <a:t>https://github.com/jadsonjs/bootstrap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dirty="0" sz="4000" spc="-95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33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0" b="1">
                <a:solidFill>
                  <a:srgbClr val="404040"/>
                </a:solidFill>
                <a:latin typeface="Verdana"/>
                <a:cs typeface="Verdana"/>
              </a:rPr>
              <a:t>HTML5</a:t>
            </a:r>
            <a:r>
              <a:rPr dirty="0" sz="2400" spc="-14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14" b="1">
                <a:solidFill>
                  <a:srgbClr val="404040"/>
                </a:solidFill>
                <a:latin typeface="Verdana"/>
                <a:cs typeface="Verdana"/>
              </a:rPr>
              <a:t>doctype</a:t>
            </a:r>
            <a:r>
              <a:rPr dirty="0" sz="2400" spc="-15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beginning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dirty="0" sz="2400" spc="70">
                <a:solidFill>
                  <a:srgbClr val="404040"/>
                </a:solidFill>
                <a:latin typeface="Verdana"/>
                <a:cs typeface="Verdana"/>
              </a:rPr>
              <a:t>page,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60" b="1">
                <a:solidFill>
                  <a:srgbClr val="404040"/>
                </a:solidFill>
                <a:latin typeface="Verdana"/>
                <a:cs typeface="Verdana"/>
              </a:rPr>
              <a:t>lang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attribute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correct  </a:t>
            </a:r>
            <a:r>
              <a:rPr dirty="0" sz="2400" spc="-155" b="1">
                <a:solidFill>
                  <a:srgbClr val="404040"/>
                </a:solidFill>
                <a:latin typeface="Verdana"/>
                <a:cs typeface="Verdana"/>
              </a:rPr>
              <a:t>character </a:t>
            </a:r>
            <a:r>
              <a:rPr dirty="0" sz="2400" spc="-270" b="1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567" y="3460182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dirty="0" sz="4000" spc="-95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40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001634" cy="36201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90">
                <a:solidFill>
                  <a:srgbClr val="404040"/>
                </a:solidFill>
                <a:latin typeface="Verdana"/>
                <a:cs typeface="Verdana"/>
              </a:rPr>
              <a:t>Meta </a:t>
            </a:r>
            <a:r>
              <a:rPr dirty="0" sz="2400" spc="-245" b="1">
                <a:solidFill>
                  <a:srgbClr val="404040"/>
                </a:solidFill>
                <a:latin typeface="Verdana"/>
                <a:cs typeface="Verdana"/>
              </a:rPr>
              <a:t>viewport </a:t>
            </a:r>
            <a:r>
              <a:rPr dirty="0" sz="2400" spc="-165" b="1">
                <a:solidFill>
                  <a:srgbClr val="404040"/>
                </a:solidFill>
                <a:latin typeface="Verdana"/>
                <a:cs typeface="Verdana"/>
              </a:rPr>
              <a:t>tag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ensure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proper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rendering</a:t>
            </a:r>
            <a:r>
              <a:rPr dirty="0" sz="2400" spc="-5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Verdana"/>
                <a:cs typeface="Verdana"/>
              </a:rPr>
              <a:t>and  </a:t>
            </a:r>
            <a:r>
              <a:rPr dirty="0" sz="2400" spc="30">
                <a:solidFill>
                  <a:srgbClr val="404040"/>
                </a:solidFill>
                <a:latin typeface="Verdana"/>
                <a:cs typeface="Verdana"/>
              </a:rPr>
              <a:t>touch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zooming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Width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page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follow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screen-width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 </a:t>
            </a:r>
            <a:r>
              <a:rPr dirty="0" sz="2400" spc="70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Verdana"/>
                <a:cs typeface="Verdana"/>
              </a:rPr>
              <a:t>initial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default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  </a:t>
            </a:r>
            <a:r>
              <a:rPr dirty="0" sz="2400" spc="70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29DD1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90500" marR="46990" indent="-177800">
              <a:lnSpc>
                <a:spcPct val="101499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7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experience,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Verdana"/>
                <a:cs typeface="Verdana"/>
              </a:rPr>
              <a:t>thus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Verdana"/>
                <a:cs typeface="Verdana"/>
              </a:rPr>
              <a:t>need  </a:t>
            </a:r>
            <a:r>
              <a:rPr dirty="0" sz="2400" spc="-25">
                <a:solidFill>
                  <a:srgbClr val="404040"/>
                </a:solidFill>
                <a:latin typeface="Verdana"/>
                <a:cs typeface="Verdana"/>
              </a:rPr>
              <a:t>zoom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view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118984" cy="364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dirty="0" sz="4000" spc="-95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33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files:</a:t>
            </a:r>
            <a:endParaRPr sz="24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190" b="1">
                <a:solidFill>
                  <a:srgbClr val="404040"/>
                </a:solidFill>
                <a:latin typeface="Verdana"/>
                <a:cs typeface="Verdana"/>
              </a:rPr>
              <a:t>bootstrap.min.css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210" b="1">
                <a:solidFill>
                  <a:srgbClr val="404040"/>
                </a:solidFill>
                <a:latin typeface="Verdana"/>
                <a:cs typeface="Verdana"/>
              </a:rPr>
              <a:t>jquery.min.js</a:t>
            </a:r>
            <a:endParaRPr sz="2000">
              <a:latin typeface="Verdana"/>
              <a:cs typeface="Verdana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dirty="0" sz="2000" spc="-204" b="1">
                <a:solidFill>
                  <a:srgbClr val="404040"/>
                </a:solidFill>
                <a:latin typeface="Verdana"/>
                <a:cs typeface="Verdana"/>
              </a:rPr>
              <a:t>bootstrap.min.js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29DD1"/>
              </a:buClr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dirty="0" sz="240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example,	</a:t>
            </a:r>
            <a:r>
              <a:rPr dirty="0" sz="2400" spc="8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dirty="0" sz="24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include</a:t>
            </a:r>
            <a:r>
              <a:rPr dirty="0" sz="24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24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Verdana"/>
                <a:cs typeface="Verdana"/>
              </a:rPr>
              <a:t>Internet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24" y="4881299"/>
            <a:ext cx="8768733" cy="53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solidFill>
                  <a:srgbClr val="242852"/>
                </a:solidFill>
                <a:latin typeface="Arial"/>
                <a:cs typeface="Arial"/>
              </a:rPr>
              <a:t>First </a:t>
            </a:r>
            <a:r>
              <a:rPr dirty="0" sz="4000" spc="-95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335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242852"/>
                </a:solidFill>
                <a:latin typeface="Arial"/>
                <a:cs typeface="Arial"/>
              </a:rPr>
              <a:t>Page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65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Verdana"/>
                <a:cs typeface="Verdana"/>
              </a:rPr>
              <a:t>concept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containing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element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 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wrap </a:t>
            </a:r>
            <a:r>
              <a:rPr dirty="0" sz="2400" spc="-125">
                <a:solidFill>
                  <a:srgbClr val="404040"/>
                </a:solidFill>
                <a:latin typeface="Verdana"/>
                <a:cs typeface="Verdana"/>
              </a:rPr>
              <a:t>site</a:t>
            </a:r>
            <a:r>
              <a:rPr dirty="0" sz="2400" spc="-3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contents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481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04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00">
                <a:solidFill>
                  <a:srgbClr val="404040"/>
                </a:solidFill>
                <a:latin typeface="Verdana"/>
                <a:cs typeface="Verdana"/>
              </a:rPr>
              <a:t>Bootstrap's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columns 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across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3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divide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row 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90">
                <a:solidFill>
                  <a:srgbClr val="242852"/>
                </a:solidFill>
                <a:latin typeface="Arial"/>
                <a:cs typeface="Arial"/>
              </a:rPr>
              <a:t>Bootstrap</a:t>
            </a:r>
            <a:r>
              <a:rPr dirty="0" sz="4000" spc="-204">
                <a:solidFill>
                  <a:srgbClr val="242852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242852"/>
                </a:solidFill>
                <a:latin typeface="Arial"/>
                <a:cs typeface="Arial"/>
              </a:rPr>
              <a:t>Grids</a:t>
            </a:r>
            <a:endParaRPr sz="4000">
              <a:latin typeface="Arial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265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5">
                <a:solidFill>
                  <a:srgbClr val="404040"/>
                </a:solidFill>
                <a:latin typeface="Verdana"/>
                <a:cs typeface="Verdana"/>
              </a:rPr>
              <a:t>bellow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example, </a:t>
            </a:r>
            <a:r>
              <a:rPr dirty="0" sz="2400" spc="8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dirty="0" sz="2400" spc="-5">
                <a:solidFill>
                  <a:srgbClr val="404040"/>
                </a:solidFill>
                <a:latin typeface="Verdana"/>
                <a:cs typeface="Verdana"/>
              </a:rPr>
              <a:t>divide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400" spc="85">
                <a:solidFill>
                  <a:srgbClr val="404040"/>
                </a:solidFill>
                <a:latin typeface="Verdana"/>
                <a:cs typeface="Verdana"/>
              </a:rPr>
              <a:t>space </a:t>
            </a:r>
            <a:r>
              <a:rPr dirty="0" sz="2400" spc="-80">
                <a:solidFill>
                  <a:srgbClr val="404040"/>
                </a:solidFill>
                <a:latin typeface="Verdana"/>
                <a:cs typeface="Verdana"/>
              </a:rPr>
              <a:t>inside 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Verdana"/>
                <a:cs typeface="Verdana"/>
              </a:rPr>
              <a:t>row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dirty="0" sz="24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with 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 same </a:t>
            </a:r>
            <a:r>
              <a:rPr dirty="0" sz="2400" spc="-90">
                <a:solidFill>
                  <a:srgbClr val="404040"/>
                </a:solidFill>
                <a:latin typeface="Verdana"/>
                <a:cs typeface="Verdana"/>
              </a:rPr>
              <a:t>side. </a:t>
            </a:r>
            <a:r>
              <a:rPr dirty="0" sz="2400" spc="-325">
                <a:solidFill>
                  <a:srgbClr val="404040"/>
                </a:solidFill>
                <a:latin typeface="Verdana"/>
                <a:cs typeface="Verdana"/>
              </a:rPr>
              <a:t>4+4+4 </a:t>
            </a:r>
            <a:r>
              <a:rPr dirty="0" sz="2400" spc="-509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dirty="0" sz="2400" spc="-4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combination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Verdana"/>
                <a:cs typeface="Verdana"/>
              </a:rPr>
              <a:t>sum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24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equal  </a:t>
            </a:r>
            <a:r>
              <a:rPr dirty="0" sz="24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4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Verdana"/>
                <a:cs typeface="Verdana"/>
              </a:rPr>
              <a:t>12.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5045" y="4009652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2018-11-02T09:24:14Z</dcterms:created>
  <dcterms:modified xsi:type="dcterms:W3CDTF">2018-11-02T09:24:14Z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2018-11-02T00:00:00Z</vt:filetime>
  </property>
</Properties>
</file>