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7"/>
  </p:notesMasterIdLst>
  <p:sldIdLst>
    <p:sldId id="272" r:id="rId2"/>
    <p:sldId id="304" r:id="rId3"/>
    <p:sldId id="312" r:id="rId4"/>
    <p:sldId id="310" r:id="rId5"/>
    <p:sldId id="301" r:id="rId6"/>
    <p:sldId id="346" r:id="rId7"/>
    <p:sldId id="347" r:id="rId8"/>
    <p:sldId id="320" r:id="rId9"/>
    <p:sldId id="349" r:id="rId10"/>
    <p:sldId id="323" r:id="rId11"/>
    <p:sldId id="324" r:id="rId12"/>
    <p:sldId id="350" r:id="rId13"/>
    <p:sldId id="351" r:id="rId14"/>
    <p:sldId id="352" r:id="rId15"/>
    <p:sldId id="331" r:id="rId16"/>
    <p:sldId id="369" r:id="rId17"/>
    <p:sldId id="370" r:id="rId18"/>
    <p:sldId id="356" r:id="rId19"/>
    <p:sldId id="336" r:id="rId20"/>
    <p:sldId id="316" r:id="rId21"/>
    <p:sldId id="279" r:id="rId22"/>
    <p:sldId id="361" r:id="rId23"/>
    <p:sldId id="362" r:id="rId24"/>
    <p:sldId id="278" r:id="rId25"/>
    <p:sldId id="280" r:id="rId26"/>
    <p:sldId id="281" r:id="rId27"/>
    <p:sldId id="368" r:id="rId28"/>
    <p:sldId id="366" r:id="rId29"/>
    <p:sldId id="282" r:id="rId30"/>
    <p:sldId id="285" r:id="rId31"/>
    <p:sldId id="365" r:id="rId32"/>
    <p:sldId id="363" r:id="rId33"/>
    <p:sldId id="289" r:id="rId34"/>
    <p:sldId id="364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2691" autoAdjust="0"/>
  </p:normalViewPr>
  <p:slideViewPr>
    <p:cSldViewPr>
      <p:cViewPr varScale="1">
        <p:scale>
          <a:sx n="69" d="100"/>
          <a:sy n="69" d="100"/>
        </p:scale>
        <p:origin x="11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896B-6A1D-4E51-B452-4A558757442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0AB8B-6144-473F-AC61-264E5964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213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2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119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998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826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45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1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8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760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704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73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81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686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3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 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Database Planning</a:t>
            </a:r>
          </a:p>
          <a:p>
            <a:pPr algn="l"/>
            <a:r>
              <a:rPr lang="en-US" dirty="0" smtClean="0"/>
              <a:t>Database Design</a:t>
            </a:r>
          </a:p>
          <a:p>
            <a:pPr algn="l"/>
            <a:r>
              <a:rPr lang="en-US" dirty="0" smtClean="0"/>
              <a:t>Normalization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A name that’s divided into first and last </a:t>
            </a:r>
            <a:r>
              <a:rPr lang="en-US" b="1" dirty="0" smtClean="0">
                <a:effectLst/>
              </a:rPr>
              <a:t>names</a:t>
            </a:r>
            <a:endParaRPr lang="en-US" dirty="0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1828800" y="2057400"/>
          <a:ext cx="553085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Visio" r:id="rId3" imgW="3933000" imgH="1418400" progId="Visio.Drawing.6">
                  <p:embed/>
                </p:oleObj>
              </mc:Choice>
              <mc:Fallback>
                <p:oleObj name="Visio" r:id="rId3" imgW="3933000" imgH="1418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53085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3147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An address that’s divided into street address, city, state, and zip </a:t>
            </a:r>
            <a:r>
              <a:rPr lang="en-US" b="1" dirty="0" smtClean="0">
                <a:effectLst/>
              </a:rPr>
              <a:t>code</a:t>
            </a:r>
            <a:endParaRPr lang="en-US" dirty="0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1143000" y="2286000"/>
          <a:ext cx="6929438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Visio" r:id="rId3" imgW="4961520" imgH="1532520" progId="Visio.Drawing.6">
                  <p:embed/>
                </p:oleObj>
              </mc:Choice>
              <mc:Fallback>
                <p:oleObj name="Visio" r:id="rId3" imgW="4961520" imgH="1532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6929438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666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3: Identify the tables and assign </a:t>
            </a:r>
            <a:r>
              <a:rPr lang="en-US" b="1" dirty="0" smtClean="0"/>
              <a:t>columns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</a:t>
            </a:r>
            <a:r>
              <a:rPr lang="en-US" dirty="0"/>
              <a:t>should </a:t>
            </a:r>
            <a:r>
              <a:rPr lang="en-US" dirty="0" smtClean="0"/>
              <a:t>divide </a:t>
            </a:r>
            <a:r>
              <a:rPr lang="en-US" dirty="0"/>
              <a:t>the data </a:t>
            </a:r>
            <a:r>
              <a:rPr lang="en-US" dirty="0" smtClean="0"/>
              <a:t>elements into logic groups. </a:t>
            </a:r>
            <a:endParaRPr lang="en-US" dirty="0"/>
          </a:p>
          <a:p>
            <a:pPr lvl="0"/>
            <a:r>
              <a:rPr lang="en-US" dirty="0"/>
              <a:t>These </a:t>
            </a:r>
            <a:r>
              <a:rPr lang="en-US" dirty="0" smtClean="0"/>
              <a:t>logic groups </a:t>
            </a:r>
            <a:r>
              <a:rPr lang="en-US" dirty="0"/>
              <a:t>will later become the tables of the database, and the elements will become the columns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851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4: Identify the primary and foreign </a:t>
            </a:r>
            <a:r>
              <a:rPr lang="en-US" b="1" dirty="0" smtClean="0"/>
              <a:t>keys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853249"/>
            <a:ext cx="7401900" cy="477615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900" dirty="0" smtClean="0"/>
              <a:t>Each </a:t>
            </a:r>
            <a:r>
              <a:rPr lang="en-US" sz="2900" dirty="0"/>
              <a:t>table should have a </a:t>
            </a:r>
            <a:r>
              <a:rPr lang="en-US" sz="2900" b="1" dirty="0">
                <a:solidFill>
                  <a:srgbClr val="FF0000"/>
                </a:solidFill>
              </a:rPr>
              <a:t>primary key that uniquely identifies each row</a:t>
            </a:r>
            <a:r>
              <a:rPr lang="en-US" sz="2900" dirty="0"/>
              <a:t>. </a:t>
            </a:r>
          </a:p>
          <a:p>
            <a:pPr lvl="0"/>
            <a:r>
              <a:rPr lang="en-US" sz="2900" dirty="0"/>
              <a:t>The values of the primary keys should seldom, if ever, change. They should also be short and easy to enter correctly.</a:t>
            </a:r>
          </a:p>
          <a:p>
            <a:pPr lvl="0"/>
            <a:r>
              <a:rPr lang="en-US" sz="2900" i="1" dirty="0"/>
              <a:t>If possible, you should use an existing column for the primary key</a:t>
            </a:r>
            <a:r>
              <a:rPr lang="en-US" sz="2900" dirty="0"/>
              <a:t>. But if a suitable column doesn’t exist, you can create an identity column that can be used as the primary key.</a:t>
            </a:r>
          </a:p>
          <a:p>
            <a:r>
              <a:rPr lang="en-US" sz="2900" b="1" dirty="0"/>
              <a:t>If two tables have a one-to-many relationship…</a:t>
            </a:r>
          </a:p>
          <a:p>
            <a:pPr lvl="1"/>
            <a:r>
              <a:rPr lang="en-US" sz="2900" dirty="0"/>
              <a:t>You may need to add a foreign key column to the table on the “many” side. </a:t>
            </a:r>
          </a:p>
          <a:p>
            <a:pPr lvl="1"/>
            <a:r>
              <a:rPr lang="en-US" sz="2900" dirty="0"/>
              <a:t>The foreign key column must have the same data type as the primary key column it’s related to</a:t>
            </a:r>
            <a:r>
              <a:rPr lang="en-US" sz="2900" dirty="0" smtClean="0"/>
              <a:t>.</a:t>
            </a:r>
          </a:p>
          <a:p>
            <a:pPr lvl="1"/>
            <a:r>
              <a:rPr lang="en-US" sz="2900" dirty="0" smtClean="0"/>
              <a:t>E.g. Invoices table and Parts table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8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4: Identify the primary and foreign keys (continued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If </a:t>
            </a:r>
            <a:r>
              <a:rPr lang="en-US" b="1" dirty="0"/>
              <a:t>two tables have a many-to-many relationship…</a:t>
            </a:r>
          </a:p>
          <a:p>
            <a:pPr lvl="1"/>
            <a:r>
              <a:rPr lang="en-US" dirty="0"/>
              <a:t>You’ll need to define a </a:t>
            </a:r>
            <a:r>
              <a:rPr lang="en-US" i="1" dirty="0"/>
              <a:t>linking table</a:t>
            </a:r>
            <a:r>
              <a:rPr lang="en-US" dirty="0"/>
              <a:t> to relate them. </a:t>
            </a:r>
          </a:p>
          <a:p>
            <a:pPr lvl="1"/>
            <a:r>
              <a:rPr lang="en-US" dirty="0"/>
              <a:t>Each of the tables in the many-to-many relationship will have a one-to-many relationship with the linking table. </a:t>
            </a:r>
            <a:endParaRPr lang="en-US" dirty="0" smtClean="0"/>
          </a:p>
          <a:p>
            <a:pPr lvl="1"/>
            <a:endParaRPr lang="en-US" b="1" dirty="0"/>
          </a:p>
          <a:p>
            <a:r>
              <a:rPr lang="en-US" b="1" dirty="0" smtClean="0"/>
              <a:t>If </a:t>
            </a:r>
            <a:r>
              <a:rPr lang="en-US" b="1" dirty="0"/>
              <a:t>two tables have a one-to-one relationship…</a:t>
            </a:r>
          </a:p>
          <a:p>
            <a:pPr lvl="1"/>
            <a:r>
              <a:rPr lang="en-US" dirty="0"/>
              <a:t>They should be related by their primary keys. </a:t>
            </a:r>
          </a:p>
          <a:p>
            <a:pPr lvl="1"/>
            <a:r>
              <a:rPr lang="en-US" dirty="0"/>
              <a:t>This type of relationship is typically used to improve performance. Then, columns with large amounts of data can be stored in a separate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745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524000" y="1600200"/>
          <a:ext cx="553878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Visio" r:id="rId3" imgW="3704400" imgH="872280" progId="Visio.Drawing.6">
                  <p:embed/>
                </p:oleObj>
              </mc:Choice>
              <mc:Fallback>
                <p:oleObj name="Visio" r:id="rId3" imgW="3704400" imgH="872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5538788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2514600" y="3886200"/>
          <a:ext cx="38481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Visio" r:id="rId5" imgW="2561400" imgH="767520" progId="Visio.Drawing.6">
                  <p:embed/>
                </p:oleObj>
              </mc:Choice>
              <mc:Fallback>
                <p:oleObj name="Visio" r:id="rId5" imgW="2561400" imgH="767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38481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609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Two tables with a many-to-many relationship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1554" y="308101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Two tables with a one-to-one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952610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53248"/>
            <a:ext cx="7478100" cy="4800606"/>
          </a:xfrm>
        </p:spPr>
        <p:txBody>
          <a:bodyPr/>
          <a:lstStyle/>
          <a:p>
            <a:r>
              <a:rPr lang="en-US" sz="2200" dirty="0"/>
              <a:t>A </a:t>
            </a:r>
            <a:r>
              <a:rPr lang="en-US" sz="2200" b="1" dirty="0">
                <a:solidFill>
                  <a:srgbClr val="FF0000"/>
                </a:solidFill>
              </a:rPr>
              <a:t>foreign key</a:t>
            </a:r>
            <a:r>
              <a:rPr lang="en-US" sz="2200" dirty="0"/>
              <a:t> is a column (or columns) that references column(s) (most often the primary </a:t>
            </a:r>
            <a:r>
              <a:rPr lang="en-US" sz="2200" b="1" dirty="0"/>
              <a:t>key</a:t>
            </a:r>
            <a:r>
              <a:rPr lang="en-US" sz="2200" dirty="0"/>
              <a:t>) of another table.</a:t>
            </a:r>
          </a:p>
          <a:p>
            <a:r>
              <a:rPr lang="en-US" sz="2200" dirty="0"/>
              <a:t>Use foreign keys to manage relationships / dependencies between tables</a:t>
            </a:r>
          </a:p>
          <a:p>
            <a:pPr marL="342906" lvl="1" indent="-342906"/>
            <a:r>
              <a:rPr lang="en-US" sz="2200" dirty="0"/>
              <a:t>The foreign key column must have the same data type and value  as the primary key column it’s related to. That means that all of the foreign keys in a foreign key table must have matching primary key values in the related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01874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Northwind DB ER-Diagram</a:t>
            </a:r>
            <a:endParaRPr lang="en-US" dirty="0"/>
          </a:p>
        </p:txBody>
      </p:sp>
      <p:pic>
        <p:nvPicPr>
          <p:cNvPr id="2050" name="Picture 2" descr="C:\Users\doomHmmr\Desktop\Northwind_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666961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25728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5: Review whether the data structure is normalized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i="1" dirty="0" smtClean="0"/>
              <a:t>Normalization</a:t>
            </a:r>
            <a:r>
              <a:rPr lang="en-US" dirty="0" smtClean="0"/>
              <a:t> </a:t>
            </a:r>
            <a:r>
              <a:rPr lang="en-US" dirty="0"/>
              <a:t>is a formal process you can use to separate the data in a data structure into related tables. 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Normalization reduces </a:t>
            </a:r>
            <a:r>
              <a:rPr lang="en-US" i="1" dirty="0">
                <a:solidFill>
                  <a:srgbClr val="FF0000"/>
                </a:solidFill>
              </a:rPr>
              <a:t>data redundancy</a:t>
            </a:r>
            <a:r>
              <a:rPr lang="en-US" dirty="0"/>
              <a:t>, which can cause </a:t>
            </a:r>
            <a:r>
              <a:rPr lang="en-US" dirty="0" smtClean="0"/>
              <a:t>storage, performance </a:t>
            </a:r>
            <a:r>
              <a:rPr lang="en-US" dirty="0"/>
              <a:t>and maintenance problems.</a:t>
            </a:r>
          </a:p>
          <a:p>
            <a:pPr lvl="0"/>
            <a:r>
              <a:rPr lang="en-US" dirty="0"/>
              <a:t>In an </a:t>
            </a:r>
            <a:r>
              <a:rPr lang="en-US" i="1" dirty="0" smtClean="0"/>
              <a:t>un-normalized</a:t>
            </a:r>
            <a:r>
              <a:rPr lang="en-US" dirty="0" smtClean="0"/>
              <a:t> </a:t>
            </a:r>
            <a:r>
              <a:rPr lang="en-US" i="1" dirty="0"/>
              <a:t>data structure</a:t>
            </a:r>
            <a:r>
              <a:rPr lang="en-US" dirty="0"/>
              <a:t>, a table can contain information about two or more entities. It can also contain repeating columns, columns with repeating values, and data that’s repeated in two or more rows.</a:t>
            </a:r>
          </a:p>
          <a:p>
            <a:pPr lvl="0"/>
            <a:r>
              <a:rPr lang="en-US" dirty="0"/>
              <a:t>In a </a:t>
            </a:r>
            <a:r>
              <a:rPr lang="en-US" i="1" dirty="0"/>
              <a:t>normalized data structure</a:t>
            </a:r>
            <a:r>
              <a:rPr lang="en-US" dirty="0"/>
              <a:t>, each table contains information about a single entity, and each piece of information is stored in exactly one place.</a:t>
            </a:r>
          </a:p>
          <a:p>
            <a:pPr lvl="0"/>
            <a:r>
              <a:rPr lang="en-US" dirty="0"/>
              <a:t>To normalize a data structure, you apply the </a:t>
            </a:r>
            <a:r>
              <a:rPr lang="en-US" i="1" dirty="0"/>
              <a:t>normal forms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 sequence</a:t>
            </a:r>
            <a:r>
              <a:rPr lang="en-US" dirty="0"/>
              <a:t>. There are seven normal forms, but </a:t>
            </a:r>
            <a:r>
              <a:rPr lang="en-US" dirty="0">
                <a:solidFill>
                  <a:srgbClr val="FF0000"/>
                </a:solidFill>
              </a:rPr>
              <a:t>a data structure is typically considered normalized if the first three are applied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386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30" name="Picture 6" descr="Figure 9-0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273675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1" name="Picture 7" descr="Figure 9-0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2897188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71897" y="962297"/>
            <a:ext cx="5946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table that contains repeating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3161492"/>
            <a:ext cx="5480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table that contains redundant data</a:t>
            </a:r>
          </a:p>
        </p:txBody>
      </p:sp>
    </p:spTree>
    <p:extLst>
      <p:ext uri="{BB962C8B-B14F-4D97-AF65-F5344CB8AC3E}">
        <p14:creationId xmlns:p14="http://schemas.microsoft.com/office/powerpoint/2010/main" val="31538258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Planning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52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87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“is the process of reducing redundant information in a database”</a:t>
            </a:r>
          </a:p>
          <a:p>
            <a:pPr lvl="1"/>
            <a:r>
              <a:rPr lang="en-US" dirty="0" smtClean="0"/>
              <a:t>removing repeating data – makes the DB more efficient, easier to update</a:t>
            </a:r>
          </a:p>
          <a:p>
            <a:pPr lvl="1"/>
            <a:r>
              <a:rPr lang="en-US" dirty="0" smtClean="0"/>
              <a:t>if we store the same data in multiple places, we run a risk of data inconsistencies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three normal </a:t>
            </a:r>
            <a:r>
              <a:rPr lang="en-US" dirty="0"/>
              <a:t>forms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490700"/>
              </p:ext>
            </p:extLst>
          </p:nvPr>
        </p:nvGraphicFramePr>
        <p:xfrm>
          <a:off x="762000" y="1295400"/>
          <a:ext cx="7372350" cy="2743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</a:tabLst>
                      </a:pPr>
                      <a:r>
                        <a:rPr lang="en-US" sz="2000" dirty="0">
                          <a:effectLst/>
                        </a:rPr>
                        <a:t>Normal form</a:t>
                      </a:r>
                      <a:endParaRPr lang="en-US" sz="2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400300" algn="l"/>
                        </a:tabLs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2000" dirty="0">
                          <a:effectLst/>
                        </a:rPr>
                        <a:t>First (1NF)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A </a:t>
                      </a:r>
                      <a:r>
                        <a:rPr lang="en-US" sz="2000" dirty="0">
                          <a:effectLst/>
                        </a:rPr>
                        <a:t>table must not contain any repeating columns.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2000">
                          <a:effectLst/>
                        </a:rPr>
                        <a:t>Second (2NF)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2000">
                          <a:effectLst/>
                        </a:rPr>
                        <a:t>Every non-key column must depend on the entire primary key.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2000" dirty="0">
                          <a:effectLst/>
                        </a:rPr>
                        <a:t>Third (3NF)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800100" algn="l"/>
                          <a:tab pos="2514600" algn="l"/>
                        </a:tabLst>
                      </a:pPr>
                      <a:r>
                        <a:rPr lang="en-US" sz="2000" dirty="0">
                          <a:effectLst/>
                        </a:rPr>
                        <a:t>Every non-key column must depend only on the primary key.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" y="4038600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Notes</a:t>
            </a:r>
          </a:p>
          <a:p>
            <a:pPr lvl="1"/>
            <a:r>
              <a:rPr lang="en-US" sz="2400" dirty="0"/>
              <a:t>Each normal form assumes that the design is already in the previous normal form.</a:t>
            </a:r>
          </a:p>
          <a:p>
            <a:pPr lvl="1"/>
            <a:r>
              <a:rPr lang="en-US" sz="2400" dirty="0"/>
              <a:t>A database is typically considered to be normalized if it is in third normal form.</a:t>
            </a:r>
          </a:p>
        </p:txBody>
      </p:sp>
    </p:spTree>
    <p:extLst>
      <p:ext uri="{BB962C8B-B14F-4D97-AF65-F5344CB8AC3E}">
        <p14:creationId xmlns:p14="http://schemas.microsoft.com/office/powerpoint/2010/main" val="25448455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8049690" cy="1400530"/>
          </a:xfrm>
        </p:spPr>
        <p:txBody>
          <a:bodyPr>
            <a:normAutofit/>
          </a:bodyPr>
          <a:lstStyle/>
          <a:p>
            <a:r>
              <a:rPr lang="en-US" b="1" dirty="0"/>
              <a:t>The benefits of </a:t>
            </a:r>
            <a:r>
              <a:rPr lang="en-US" b="1" dirty="0" smtClean="0"/>
              <a:t>normalization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47800"/>
            <a:ext cx="6711654" cy="419548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Since </a:t>
            </a:r>
            <a:r>
              <a:rPr lang="en-US" dirty="0"/>
              <a:t>a normalized database has more tables than an </a:t>
            </a:r>
            <a:r>
              <a:rPr lang="en-US" dirty="0" err="1"/>
              <a:t>unnormalized</a:t>
            </a:r>
            <a:r>
              <a:rPr lang="en-US" dirty="0"/>
              <a:t> one, it also has more clustered indexes. That makes data retrieval more efficient.</a:t>
            </a:r>
          </a:p>
          <a:p>
            <a:pPr lvl="0"/>
            <a:r>
              <a:rPr lang="en-US" dirty="0"/>
              <a:t>Since each table contains information about a single entity, each index has fewer columns (usually one) and fewer rows. That makes data retrieval and insert, update, and delete operations more efficient. </a:t>
            </a:r>
          </a:p>
          <a:p>
            <a:pPr lvl="0"/>
            <a:r>
              <a:rPr lang="en-US" dirty="0"/>
              <a:t>Each table has fewer indexes, which makes insert, update, and delete operations more efficient.</a:t>
            </a:r>
          </a:p>
          <a:p>
            <a:pPr lvl="0"/>
            <a:r>
              <a:rPr lang="en-US" dirty="0"/>
              <a:t>Data redundancy is minimized, which simplifies maintenance and reduces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707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Design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normal forms: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form</a:t>
            </a:r>
          </a:p>
          <a:p>
            <a:r>
              <a:rPr lang="en-US" dirty="0" smtClean="0"/>
              <a:t>each next normal form depends on the previous one being done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447800"/>
            <a:ext cx="7401164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divide data into logical units – tables</a:t>
            </a:r>
          </a:p>
          <a:p>
            <a:r>
              <a:rPr lang="en-US" dirty="0" smtClean="0"/>
              <a:t>each table is assigned a primary key</a:t>
            </a:r>
          </a:p>
          <a:p>
            <a:pPr lvl="1"/>
            <a:r>
              <a:rPr lang="en-US" dirty="0" smtClean="0"/>
              <a:t>primary key – one or more columns that </a:t>
            </a:r>
            <a:r>
              <a:rPr lang="en-US" b="1" dirty="0" smtClean="0">
                <a:solidFill>
                  <a:srgbClr val="FF0000"/>
                </a:solidFill>
              </a:rPr>
              <a:t>uniquely</a:t>
            </a:r>
            <a:r>
              <a:rPr lang="en-US" dirty="0" smtClean="0"/>
              <a:t> identify a specific row in the table</a:t>
            </a:r>
          </a:p>
          <a:p>
            <a:r>
              <a:rPr lang="en-US" dirty="0" smtClean="0"/>
              <a:t>ensure that there are no repeated groups</a:t>
            </a:r>
          </a:p>
          <a:p>
            <a:endParaRPr lang="en-US" dirty="0" smtClean="0"/>
          </a:p>
          <a:p>
            <a:pPr lvl="0"/>
            <a:r>
              <a:rPr lang="en-US" dirty="0"/>
              <a:t>For a table to be in first normal form, its columns must not contain multiple, repeating values. Instead, each column must contain a single, </a:t>
            </a:r>
            <a:r>
              <a:rPr lang="en-US" dirty="0" smtClean="0"/>
              <a:t>atomic </a:t>
            </a:r>
            <a:r>
              <a:rPr lang="en-US" dirty="0"/>
              <a:t>value. </a:t>
            </a:r>
          </a:p>
          <a:p>
            <a:pPr lvl="0"/>
            <a:r>
              <a:rPr lang="en-US" dirty="0"/>
              <a:t>In addition, the table must not contain repeating columns that represent a set of values.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 table in first normal form often has repeating values in its rows. This can be resolved by applying the second normal form.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create a database to store information about this course and enrolled students</a:t>
            </a:r>
          </a:p>
        </p:txBody>
      </p:sp>
    </p:spTree>
    <p:extLst>
      <p:ext uri="{BB962C8B-B14F-4D97-AF65-F5344CB8AC3E}">
        <p14:creationId xmlns:p14="http://schemas.microsoft.com/office/powerpoint/2010/main" val="323993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6711654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course number</a:t>
            </a:r>
          </a:p>
          <a:p>
            <a:r>
              <a:rPr lang="en-US" dirty="0" smtClean="0"/>
              <a:t>course name</a:t>
            </a:r>
          </a:p>
          <a:p>
            <a:r>
              <a:rPr lang="en-US" dirty="0" smtClean="0"/>
              <a:t>course instructor – name</a:t>
            </a:r>
          </a:p>
          <a:p>
            <a:r>
              <a:rPr lang="en-US" dirty="0" smtClean="0"/>
              <a:t>course instructor – email</a:t>
            </a:r>
          </a:p>
          <a:p>
            <a:r>
              <a:rPr lang="en-US" dirty="0" smtClean="0"/>
              <a:t>course instructor – phone number</a:t>
            </a:r>
          </a:p>
          <a:p>
            <a:r>
              <a:rPr lang="en-US" dirty="0" smtClean="0"/>
              <a:t>course location</a:t>
            </a:r>
          </a:p>
          <a:p>
            <a:r>
              <a:rPr lang="en-US" dirty="0" smtClean="0"/>
              <a:t>student – name</a:t>
            </a:r>
          </a:p>
          <a:p>
            <a:r>
              <a:rPr lang="en-US" dirty="0" smtClean="0"/>
              <a:t>student – email</a:t>
            </a:r>
          </a:p>
          <a:p>
            <a:r>
              <a:rPr lang="en-US" dirty="0" smtClean="0"/>
              <a:t>student – phone number</a:t>
            </a:r>
          </a:p>
          <a:p>
            <a:r>
              <a:rPr lang="en-US" dirty="0" smtClean="0"/>
              <a:t>student status (enrolled, dropped, auditing course)</a:t>
            </a:r>
          </a:p>
          <a:p>
            <a:r>
              <a:rPr lang="en-US" dirty="0" smtClean="0"/>
              <a:t>student grading method (pass/fail OR grade OR n/a)</a:t>
            </a:r>
          </a:p>
        </p:txBody>
      </p:sp>
    </p:spTree>
    <p:extLst>
      <p:ext uri="{BB962C8B-B14F-4D97-AF65-F5344CB8AC3E}">
        <p14:creationId xmlns:p14="http://schemas.microsoft.com/office/powerpoint/2010/main" val="41513218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6711654" cy="419548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For </a:t>
            </a:r>
            <a:r>
              <a:rPr lang="en-US" dirty="0"/>
              <a:t>a table to be in second normal form, every non-key column must depend on the entire primary key. 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</a:rPr>
              <a:t>apply second normal form, you move columns that don’t depend on the entire primary key to another table and then establish a relationship between the two tables</a:t>
            </a:r>
            <a:r>
              <a:rPr lang="en-US" dirty="0" smtClean="0">
                <a:solidFill>
                  <a:srgbClr val="FF0000"/>
                </a:solidFill>
              </a:rPr>
              <a:t>. (e.g. enrollment table)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Second normal form helps remove redundant row data, which can save storage space, make maintenance easier, and reduce the chance of storing inconsistent data.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foreign keys to manage relationships / dependencies between </a:t>
            </a:r>
            <a:r>
              <a:rPr lang="en-US" dirty="0" smtClean="0"/>
              <a:t>tables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Stages in Database Design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2052925"/>
            <a:ext cx="7706700" cy="419548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Analyze user environment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Develop conceptual data model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Choose a DBMS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Develop logical model, by mapping conceptual model to DBMS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Develop physical model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Implement physical model</a:t>
            </a:r>
          </a:p>
        </p:txBody>
      </p:sp>
    </p:spTree>
    <p:extLst>
      <p:ext uri="{BB962C8B-B14F-4D97-AF65-F5344CB8AC3E}">
        <p14:creationId xmlns:p14="http://schemas.microsoft.com/office/powerpoint/2010/main" val="34870641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371600"/>
            <a:ext cx="6711654" cy="419548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 smtClean="0">
                <a:solidFill>
                  <a:srgbClr val="FF0000"/>
                </a:solidFill>
              </a:rPr>
              <a:t>For </a:t>
            </a:r>
            <a:r>
              <a:rPr lang="en-US" sz="2400" dirty="0">
                <a:solidFill>
                  <a:srgbClr val="FF0000"/>
                </a:solidFill>
              </a:rPr>
              <a:t>a table to be in third normal form, every non-key column must depend </a:t>
            </a:r>
            <a:r>
              <a:rPr lang="en-US" sz="2400" i="1" dirty="0">
                <a:solidFill>
                  <a:srgbClr val="FF0000"/>
                </a:solidFill>
              </a:rPr>
              <a:t>only</a:t>
            </a:r>
            <a:r>
              <a:rPr lang="en-US" sz="2400" dirty="0">
                <a:solidFill>
                  <a:srgbClr val="FF0000"/>
                </a:solidFill>
              </a:rPr>
              <a:t> on the primary key.</a:t>
            </a:r>
          </a:p>
          <a:p>
            <a:pPr lvl="0"/>
            <a:r>
              <a:rPr lang="en-US" sz="2400" dirty="0">
                <a:solidFill>
                  <a:srgbClr val="FF0000"/>
                </a:solidFill>
              </a:rPr>
              <a:t>If a column doesn’t depend only on the primary key, it implies that the column is assigned to the wrong table or that it can be computed from other columns in the </a:t>
            </a:r>
            <a:r>
              <a:rPr lang="en-US" sz="2400" dirty="0" smtClean="0">
                <a:solidFill>
                  <a:srgbClr val="FF0000"/>
                </a:solidFill>
              </a:rPr>
              <a:t>table.</a:t>
            </a:r>
            <a:endParaRPr lang="en-US" sz="2400" dirty="0">
              <a:solidFill>
                <a:srgbClr val="FF0000"/>
              </a:solidFill>
            </a:endParaRPr>
          </a:p>
          <a:p>
            <a:pPr lvl="0"/>
            <a:r>
              <a:rPr lang="en-US" sz="2400" dirty="0"/>
              <a:t>A column that can be computed from other columns contains </a:t>
            </a:r>
            <a:r>
              <a:rPr lang="en-US" sz="2400" i="1" dirty="0"/>
              <a:t>derived </a:t>
            </a:r>
            <a:r>
              <a:rPr lang="en-US" sz="2400" i="1" dirty="0" smtClean="0"/>
              <a:t>data </a:t>
            </a:r>
            <a:r>
              <a:rPr lang="en-US" sz="2400" dirty="0">
                <a:solidFill>
                  <a:srgbClr val="FF0000"/>
                </a:solidFill>
              </a:rPr>
              <a:t>(e.g. Invoices </a:t>
            </a:r>
            <a:r>
              <a:rPr lang="en-US" sz="2400" dirty="0" smtClean="0">
                <a:solidFill>
                  <a:srgbClr val="FF0000"/>
                </a:solidFill>
              </a:rPr>
              <a:t>table total &amp; sub-total)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SQL Server 2008, C9</a:t>
            </a:r>
            <a:endParaRPr lang="en-US" sz="14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pPr algn="r"/>
            <a:r>
              <a:rPr lang="en-US" sz="1000"/>
              <a:t>Slide </a:t>
            </a:r>
            <a:fld id="{B0CB94CB-287A-45EE-80D6-D9F471EB0FB7}" type="slidenum">
              <a:rPr lang="en-US" sz="1000"/>
              <a:pPr algn="r"/>
              <a:t>31</a:t>
            </a:fld>
            <a:endParaRPr lang="en-US" sz="1000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787400" y="609600"/>
          <a:ext cx="7708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Document" r:id="rId3" imgW="7718797" imgH="811600" progId="Word.Document.8">
                  <p:embed/>
                </p:oleObj>
              </mc:Choice>
              <mc:Fallback>
                <p:oleObj name="Document" r:id="rId3" imgW="7718797" imgH="81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609600"/>
                        <a:ext cx="7708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879769"/>
              </p:ext>
            </p:extLst>
          </p:nvPr>
        </p:nvGraphicFramePr>
        <p:xfrm>
          <a:off x="1244600" y="1066800"/>
          <a:ext cx="6654800" cy="500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Visio" r:id="rId5" imgW="5117897" imgH="3852367" progId="Visio.Drawing.6">
                  <p:embed/>
                </p:oleObj>
              </mc:Choice>
              <mc:Fallback>
                <p:oleObj name="Visio" r:id="rId5" imgW="5117897" imgH="385236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066800"/>
                        <a:ext cx="6654800" cy="500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935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8202090" cy="1400530"/>
          </a:xfrm>
        </p:spPr>
        <p:txBody>
          <a:bodyPr>
            <a:normAutofit/>
          </a:bodyPr>
          <a:lstStyle/>
          <a:p>
            <a:r>
              <a:rPr lang="en-US" b="1" dirty="0" err="1"/>
              <a:t>Denormalizing</a:t>
            </a:r>
            <a:r>
              <a:rPr lang="en-US" b="1" dirty="0"/>
              <a:t> a data </a:t>
            </a:r>
            <a:r>
              <a:rPr lang="en-US" b="1" dirty="0" smtClean="0"/>
              <a:t>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47800"/>
            <a:ext cx="7543800" cy="419548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Data </a:t>
            </a:r>
            <a:r>
              <a:rPr lang="en-US" dirty="0"/>
              <a:t>structures that are normalized to the fourth normal form and beyond typically require more joins than tables normalized to the third normal form and can therefore be less efficient.</a:t>
            </a:r>
          </a:p>
          <a:p>
            <a:pPr lvl="0"/>
            <a:r>
              <a:rPr lang="en-US" dirty="0"/>
              <a:t>SQL statements that work with tables that are normalized to the fourth normal form and beyond are typically more difficult to code and debug.</a:t>
            </a:r>
          </a:p>
          <a:p>
            <a:pPr lvl="0"/>
            <a:r>
              <a:rPr lang="en-US" dirty="0"/>
              <a:t>Most designers </a:t>
            </a:r>
            <a:r>
              <a:rPr lang="en-US" i="1" dirty="0" err="1"/>
              <a:t>denormalize</a:t>
            </a:r>
            <a:r>
              <a:rPr lang="en-US" dirty="0"/>
              <a:t> data structures to some extent, usually to the third normal form.</a:t>
            </a:r>
          </a:p>
          <a:p>
            <a:pPr lvl="0"/>
            <a:r>
              <a:rPr lang="en-US" i="1" dirty="0" err="1"/>
              <a:t>Denormalization</a:t>
            </a:r>
            <a:r>
              <a:rPr lang="en-US" dirty="0"/>
              <a:t> can result in larger tables, redundant data, and reduced performance.</a:t>
            </a:r>
          </a:p>
          <a:p>
            <a:pPr lvl="0"/>
            <a:r>
              <a:rPr lang="en-US" dirty="0"/>
              <a:t>Only </a:t>
            </a:r>
            <a:r>
              <a:rPr lang="en-US" dirty="0" err="1"/>
              <a:t>denormalize</a:t>
            </a:r>
            <a:r>
              <a:rPr lang="en-US" dirty="0"/>
              <a:t> when necessary. It’s better to adhere to the normal forms unless it is clear that performance will be improved by </a:t>
            </a:r>
            <a:r>
              <a:rPr lang="en-US" dirty="0" err="1"/>
              <a:t>denormalizing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224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the situation/company/team</a:t>
            </a:r>
          </a:p>
          <a:p>
            <a:r>
              <a:rPr lang="en-US" dirty="0" smtClean="0"/>
              <a:t>usually somewhere between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Standards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710" y="1447800"/>
            <a:ext cx="6711654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select your names to be meaningful and communicate properly the intent of the table/column</a:t>
            </a:r>
          </a:p>
          <a:p>
            <a:r>
              <a:rPr lang="en-US" dirty="0" smtClean="0"/>
              <a:t>use camel casing for table/column names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en.wikipedia.org/wiki/CamelCase</a:t>
            </a:r>
          </a:p>
          <a:p>
            <a:pPr lvl="1"/>
            <a:r>
              <a:rPr lang="en-US" dirty="0" smtClean="0"/>
              <a:t>start with a capital letter; each word in the name will start with a capital letter as well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StudentId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PhoneNumber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do not use abbreviations, use whole words</a:t>
            </a:r>
          </a:p>
          <a:p>
            <a:r>
              <a:rPr lang="en-US" dirty="0" smtClean="0"/>
              <a:t>spell things correctly</a:t>
            </a:r>
          </a:p>
          <a:p>
            <a:r>
              <a:rPr lang="en-US" dirty="0" smtClean="0"/>
              <a:t>do </a:t>
            </a:r>
            <a:r>
              <a:rPr lang="en-US" dirty="0"/>
              <a:t>not use underscores </a:t>
            </a:r>
            <a:r>
              <a:rPr lang="en-US" dirty="0" smtClean="0"/>
              <a:t>_, spaces </a:t>
            </a:r>
            <a:r>
              <a:rPr lang="en-US" dirty="0"/>
              <a:t>or other special chars</a:t>
            </a:r>
          </a:p>
          <a:p>
            <a:r>
              <a:rPr lang="en-US" dirty="0"/>
              <a:t>feel free to use numbers, if it makes sense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879057"/>
            <a:ext cx="229728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900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205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Four Levels of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382000" cy="5486399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Real world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b="1" dirty="0" smtClean="0"/>
              <a:t>Enterprise</a:t>
            </a:r>
            <a:r>
              <a:rPr lang="en-US" sz="2000" dirty="0" smtClean="0"/>
              <a:t> in its environment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b="1" dirty="0" smtClean="0"/>
              <a:t>Mini-world</a:t>
            </a:r>
            <a:r>
              <a:rPr lang="en-US" sz="2000" dirty="0" smtClean="0"/>
              <a:t>, or </a:t>
            </a:r>
            <a:r>
              <a:rPr lang="en-US" sz="2000" b="1" dirty="0" smtClean="0"/>
              <a:t>Universe of Discourse</a:t>
            </a:r>
            <a:r>
              <a:rPr lang="en-US" sz="2000" dirty="0" smtClean="0"/>
              <a:t> – part of the world that is represented in the database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Conceptual Model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 smtClean="0"/>
              <a:t>Entities, entity sets, attributes, relationships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  <a:defRPr/>
            </a:pPr>
            <a:r>
              <a:rPr lang="en-US" sz="2000" dirty="0" smtClean="0"/>
              <a:t>Often represented as ER (</a:t>
            </a:r>
            <a:r>
              <a:rPr lang="en-US" sz="1600" dirty="0" smtClean="0"/>
              <a:t>Entity Relationship</a:t>
            </a:r>
            <a:r>
              <a:rPr lang="en-US" sz="2000" dirty="0" smtClean="0"/>
              <a:t>), EER (</a:t>
            </a:r>
            <a:r>
              <a:rPr lang="en-US" sz="1600" dirty="0" smtClean="0"/>
              <a:t>Enhanced Entity Relationship</a:t>
            </a:r>
            <a:r>
              <a:rPr lang="en-US" sz="2000" dirty="0" smtClean="0"/>
              <a:t>) or UML (</a:t>
            </a:r>
            <a:r>
              <a:rPr lang="en-US" sz="1600" dirty="0"/>
              <a:t>Unified Modeling </a:t>
            </a:r>
            <a:r>
              <a:rPr lang="en-US" sz="1600" dirty="0" smtClean="0"/>
              <a:t>Language</a:t>
            </a:r>
            <a:r>
              <a:rPr lang="en-US" sz="2000" dirty="0" smtClean="0"/>
              <a:t>) diagram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Logical model of database-intension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b="1" dirty="0" smtClean="0"/>
              <a:t>Metadata</a:t>
            </a:r>
            <a:r>
              <a:rPr lang="en-US" sz="2000" dirty="0" smtClean="0"/>
              <a:t>, data about data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 smtClean="0"/>
              <a:t>Record types, data item types, data aggregates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 smtClean="0"/>
              <a:t>Schema - stored in data dictionary, catalog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sz="2400" dirty="0" smtClean="0"/>
              <a:t>Data occurrences-extension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 smtClean="0"/>
              <a:t>Database itself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 smtClean="0"/>
              <a:t>Data instances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 smtClean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6729536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21" y="914400"/>
            <a:ext cx="3203689" cy="54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464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six basic </a:t>
            </a:r>
            <a:r>
              <a:rPr lang="en-US" b="1" dirty="0"/>
              <a:t>steps for designing a data </a:t>
            </a:r>
            <a:r>
              <a:rPr lang="en-US" b="1" dirty="0" smtClean="0"/>
              <a:t>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1:	Identify the data elements </a:t>
            </a:r>
          </a:p>
          <a:p>
            <a:r>
              <a:rPr lang="en-US" dirty="0"/>
              <a:t>Step 2:	Subdivide each element into its smallest useful components</a:t>
            </a:r>
          </a:p>
          <a:p>
            <a:r>
              <a:rPr lang="en-US" dirty="0"/>
              <a:t>Step 3:	Identify the tables and assign columns</a:t>
            </a:r>
          </a:p>
          <a:p>
            <a:r>
              <a:rPr lang="en-US" dirty="0"/>
              <a:t>Step 4:	Identify the primary and foreign keys</a:t>
            </a:r>
          </a:p>
          <a:p>
            <a:r>
              <a:rPr lang="en-US" dirty="0"/>
              <a:t>Step 5:	Review whether the data structure is normalized</a:t>
            </a:r>
          </a:p>
          <a:p>
            <a:r>
              <a:rPr lang="en-US" i="1" dirty="0" smtClean="0"/>
              <a:t>Step 6:	Identify the indexes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287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1: Identify the data </a:t>
            </a:r>
            <a:r>
              <a:rPr lang="en-US" b="1" dirty="0" smtClean="0"/>
              <a:t>elements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</a:t>
            </a:r>
            <a:r>
              <a:rPr lang="en-US" dirty="0"/>
              <a:t>can identify data elements in a variety of ways, including interviewing users, analyzing existing systems, and evaluating comparable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278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Murach’s SQL Server 2008, C9</a:t>
            </a:r>
            <a:endParaRPr lang="en-US" sz="14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pPr algn="r"/>
            <a:r>
              <a:rPr lang="en-US" sz="1000"/>
              <a:t>Slide </a:t>
            </a:r>
            <a:fld id="{B0CB94CB-287A-45EE-80D6-D9F471EB0FB7}" type="slidenum">
              <a:rPr lang="en-US" sz="1000"/>
              <a:pPr algn="r"/>
              <a:t>8</a:t>
            </a:fld>
            <a:endParaRPr lang="en-US" sz="1000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787400" y="609600"/>
          <a:ext cx="7708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Document" r:id="rId3" imgW="7718797" imgH="811600" progId="Word.Document.8">
                  <p:embed/>
                </p:oleObj>
              </mc:Choice>
              <mc:Fallback>
                <p:oleObj name="Document" r:id="rId3" imgW="7718797" imgH="81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609600"/>
                        <a:ext cx="7708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244600" y="1066800"/>
          <a:ext cx="6654800" cy="500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Visio" r:id="rId5" imgW="5117897" imgH="3852367" progId="Visio.Drawing.6">
                  <p:embed/>
                </p:oleObj>
              </mc:Choice>
              <mc:Fallback>
                <p:oleObj name="Visio" r:id="rId5" imgW="5117897" imgH="385236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1066800"/>
                        <a:ext cx="6654800" cy="500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38075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2: Subdivide the data </a:t>
            </a:r>
            <a:r>
              <a:rPr lang="en-US" b="1" dirty="0" smtClean="0"/>
              <a:t>elements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If </a:t>
            </a:r>
            <a:r>
              <a:rPr lang="en-US" dirty="0"/>
              <a:t>a data element contains two or more components, you should consider subdividing the element into those components. That way, you won’t need to parse the element each time you use it.</a:t>
            </a:r>
          </a:p>
          <a:p>
            <a:pPr lvl="0"/>
            <a:r>
              <a:rPr lang="en-US" dirty="0"/>
              <a:t>The extent to which you subdivide a data element depends on how it will be used. </a:t>
            </a:r>
            <a:r>
              <a:rPr lang="en-US" dirty="0" smtClean="0"/>
              <a:t>Because </a:t>
            </a:r>
            <a:r>
              <a:rPr lang="en-US" dirty="0"/>
              <a:t>it’s difficult to predict all future uses for the data, most designers subdivide data elements as much as possible.</a:t>
            </a:r>
          </a:p>
          <a:p>
            <a:pPr lvl="0"/>
            <a:r>
              <a:rPr lang="en-US" dirty="0"/>
              <a:t>When you subdivide a data element, you can easily rebuild it when necessary by concatenating the individual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763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10469</TotalTime>
  <Words>1614</Words>
  <Application>Microsoft Office PowerPoint</Application>
  <PresentationFormat>On-screen Show (4:3)</PresentationFormat>
  <Paragraphs>166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Document</vt:lpstr>
      <vt:lpstr>Visio</vt:lpstr>
      <vt:lpstr>DB Design </vt:lpstr>
      <vt:lpstr>DB Planning</vt:lpstr>
      <vt:lpstr>Stages in Database Design</vt:lpstr>
      <vt:lpstr>Four Levels of Data</vt:lpstr>
      <vt:lpstr>DB Design</vt:lpstr>
      <vt:lpstr>The six basic steps for designing a data structure</vt:lpstr>
      <vt:lpstr>Step 1: Identify the data elements</vt:lpstr>
      <vt:lpstr>PowerPoint Presentation</vt:lpstr>
      <vt:lpstr>Step 2: Subdivide the data elements</vt:lpstr>
      <vt:lpstr>A name that’s divided into first and last names</vt:lpstr>
      <vt:lpstr>An address that’s divided into street address, city, state, and zip code</vt:lpstr>
      <vt:lpstr>Step 3: Identify the tables and assign columns</vt:lpstr>
      <vt:lpstr>Step 4: Identify the primary and foreign keys</vt:lpstr>
      <vt:lpstr>Step 4: Identify the primary and foreign keys (continued)</vt:lpstr>
      <vt:lpstr>PowerPoint Presentation</vt:lpstr>
      <vt:lpstr>Foreign Keys</vt:lpstr>
      <vt:lpstr>Northwind DB ER-Diagram</vt:lpstr>
      <vt:lpstr>Step 5: Review whether the data structure is normalized</vt:lpstr>
      <vt:lpstr>PowerPoint Presentation</vt:lpstr>
      <vt:lpstr>Normalization</vt:lpstr>
      <vt:lpstr>Normalization</vt:lpstr>
      <vt:lpstr>The three normal forms</vt:lpstr>
      <vt:lpstr>The benefits of normalization</vt:lpstr>
      <vt:lpstr>Flat Design Example</vt:lpstr>
      <vt:lpstr>Normal Forms</vt:lpstr>
      <vt:lpstr>First Normal Form</vt:lpstr>
      <vt:lpstr>Example – Course Info</vt:lpstr>
      <vt:lpstr>Example – Course Info</vt:lpstr>
      <vt:lpstr>Second Normal Form</vt:lpstr>
      <vt:lpstr>Third Normal Form</vt:lpstr>
      <vt:lpstr>PowerPoint Presentation</vt:lpstr>
      <vt:lpstr>Denormalizing a data structure</vt:lpstr>
      <vt:lpstr>Best Practice</vt:lpstr>
      <vt:lpstr>Naming Standards</vt:lpstr>
      <vt:lpstr>Lab 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100</cp:revision>
  <dcterms:created xsi:type="dcterms:W3CDTF">2010-11-14T22:01:35Z</dcterms:created>
  <dcterms:modified xsi:type="dcterms:W3CDTF">2018-10-02T20:15:35Z</dcterms:modified>
</cp:coreProperties>
</file>