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73" r:id="rId3"/>
    <p:sldId id="274" r:id="rId4"/>
    <p:sldId id="276" r:id="rId5"/>
    <p:sldId id="275" r:id="rId6"/>
    <p:sldId id="277" r:id="rId7"/>
    <p:sldId id="281" r:id="rId8"/>
    <p:sldId id="278" r:id="rId9"/>
    <p:sldId id="279" r:id="rId10"/>
    <p:sldId id="280" r:id="rId11"/>
    <p:sldId id="287" r:id="rId12"/>
    <p:sldId id="282" r:id="rId13"/>
    <p:sldId id="284" r:id="rId14"/>
    <p:sldId id="285" r:id="rId15"/>
    <p:sldId id="28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2" autoAdjust="0"/>
    <p:restoredTop sz="94660"/>
  </p:normalViewPr>
  <p:slideViewPr>
    <p:cSldViewPr>
      <p:cViewPr varScale="1">
        <p:scale>
          <a:sx n="65" d="100"/>
          <a:sy n="65" d="100"/>
        </p:scale>
        <p:origin x="1300" y="2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37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2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57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7870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9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5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24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96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391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304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734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000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76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076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273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143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536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4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Expressions, Conditions,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371600"/>
            <a:ext cx="7630500" cy="5029206"/>
          </a:xfrm>
        </p:spPr>
        <p:txBody>
          <a:bodyPr>
            <a:normAutofit/>
          </a:bodyPr>
          <a:lstStyle/>
          <a:p>
            <a:r>
              <a:rPr lang="en-US" dirty="0" smtClean="0"/>
              <a:t>combine different sets of data</a:t>
            </a:r>
          </a:p>
          <a:p>
            <a:endParaRPr lang="en-US" dirty="0" smtClean="0"/>
          </a:p>
          <a:p>
            <a:r>
              <a:rPr lang="en-US" dirty="0" smtClean="0"/>
              <a:t>UNION – rows from both datasets, EXCLUDING duplicates</a:t>
            </a:r>
          </a:p>
          <a:p>
            <a:r>
              <a:rPr lang="en-US" dirty="0" smtClean="0"/>
              <a:t>UNION ALL – rows from both datasets, including duplicates</a:t>
            </a:r>
          </a:p>
          <a:p>
            <a:r>
              <a:rPr lang="en-US" dirty="0" smtClean="0"/>
              <a:t>INTERSECT – rows found in both datasets</a:t>
            </a:r>
          </a:p>
          <a:p>
            <a:r>
              <a:rPr lang="en-US" dirty="0" smtClean="0"/>
              <a:t>MINUS (EXCEPT)– rows that are not present in the other dataset (difference): 1</a:t>
            </a:r>
            <a:r>
              <a:rPr lang="en-US" baseline="30000" dirty="0" smtClean="0"/>
              <a:t>st</a:t>
            </a:r>
            <a:r>
              <a:rPr lang="en-US" dirty="0" smtClean="0"/>
              <a:t> – 2</a:t>
            </a:r>
            <a:r>
              <a:rPr lang="en-US" baseline="30000" dirty="0" smtClean="0"/>
              <a:t>nd</a:t>
            </a:r>
            <a:r>
              <a:rPr lang="en-US" dirty="0" smtClean="0"/>
              <a:t> dataset</a:t>
            </a:r>
          </a:p>
          <a:p>
            <a:r>
              <a:rPr lang="en-US" i="1" dirty="0" smtClean="0"/>
              <a:t>depends on the environment, but INTERSECT ALL and MINUS ALL may be also supported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Operators Example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371600"/>
            <a:ext cx="7630500" cy="5029206"/>
          </a:xfrm>
        </p:spPr>
        <p:txBody>
          <a:bodyPr>
            <a:normAutofit fontScale="47500" lnSpcReduction="20000"/>
          </a:bodyPr>
          <a:lstStyle/>
          <a:p>
            <a:r>
              <a:rPr lang="en-US" smtClean="0"/>
              <a:t>USE CSE581LABS;</a:t>
            </a:r>
          </a:p>
          <a:p>
            <a:r>
              <a:rPr lang="en-US" dirty="0" smtClean="0"/>
              <a:t>select </a:t>
            </a:r>
            <a:r>
              <a:rPr lang="en-US" dirty="0"/>
              <a:t>Name from Faculty</a:t>
            </a:r>
          </a:p>
          <a:p>
            <a:r>
              <a:rPr lang="en-US" dirty="0"/>
              <a:t>union</a:t>
            </a:r>
          </a:p>
          <a:p>
            <a:r>
              <a:rPr lang="en-US" dirty="0"/>
              <a:t>select </a:t>
            </a:r>
            <a:r>
              <a:rPr lang="en-US" dirty="0" err="1"/>
              <a:t>StuName</a:t>
            </a:r>
            <a:r>
              <a:rPr lang="en-US" dirty="0"/>
              <a:t> from Students;</a:t>
            </a:r>
          </a:p>
          <a:p>
            <a:endParaRPr lang="en-US" dirty="0"/>
          </a:p>
          <a:p>
            <a:r>
              <a:rPr lang="en-US" dirty="0"/>
              <a:t>select * from Faculty</a:t>
            </a:r>
          </a:p>
          <a:p>
            <a:r>
              <a:rPr lang="en-US" dirty="0"/>
              <a:t>union all</a:t>
            </a:r>
          </a:p>
          <a:p>
            <a:r>
              <a:rPr lang="en-US" dirty="0"/>
              <a:t>select * from Students;</a:t>
            </a:r>
          </a:p>
          <a:p>
            <a:endParaRPr lang="en-US" dirty="0"/>
          </a:p>
          <a:p>
            <a:r>
              <a:rPr lang="en-US" dirty="0"/>
              <a:t>select * from Faculty</a:t>
            </a:r>
          </a:p>
          <a:p>
            <a:r>
              <a:rPr lang="en-US" dirty="0"/>
              <a:t>intersect</a:t>
            </a:r>
          </a:p>
          <a:p>
            <a:r>
              <a:rPr lang="en-US" dirty="0"/>
              <a:t>select * from Students;</a:t>
            </a:r>
          </a:p>
          <a:p>
            <a:endParaRPr lang="en-US" dirty="0"/>
          </a:p>
          <a:p>
            <a:r>
              <a:rPr lang="en-US" dirty="0"/>
              <a:t>select * from Faculty</a:t>
            </a:r>
          </a:p>
          <a:p>
            <a:r>
              <a:rPr lang="en-US" dirty="0"/>
              <a:t>except--minus</a:t>
            </a:r>
          </a:p>
          <a:p>
            <a:r>
              <a:rPr lang="en-US" dirty="0"/>
              <a:t>select * from Students;</a:t>
            </a:r>
          </a:p>
          <a:p>
            <a:endParaRPr lang="en-US" dirty="0"/>
          </a:p>
          <a:p>
            <a:r>
              <a:rPr lang="en-US" dirty="0"/>
              <a:t>select * from Students</a:t>
            </a:r>
          </a:p>
          <a:p>
            <a:r>
              <a:rPr lang="en-US" dirty="0"/>
              <a:t>except--minus</a:t>
            </a:r>
          </a:p>
          <a:p>
            <a:r>
              <a:rPr lang="en-US" dirty="0"/>
              <a:t>select * from Faculty;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433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Operators - Demonstration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29305"/>
              </p:ext>
            </p:extLst>
          </p:nvPr>
        </p:nvGraphicFramePr>
        <p:xfrm>
          <a:off x="1600200" y="1873446"/>
          <a:ext cx="243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Faculty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621941"/>
              </p:ext>
            </p:extLst>
          </p:nvPr>
        </p:nvGraphicFramePr>
        <p:xfrm>
          <a:off x="4724400" y="1873446"/>
          <a:ext cx="243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Kelly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75297"/>
              </p:ext>
            </p:extLst>
          </p:nvPr>
        </p:nvGraphicFramePr>
        <p:xfrm>
          <a:off x="685800" y="3581400"/>
          <a:ext cx="137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Kelly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004766"/>
              </p:ext>
            </p:extLst>
          </p:nvPr>
        </p:nvGraphicFramePr>
        <p:xfrm>
          <a:off x="2514600" y="3581400"/>
          <a:ext cx="1676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UNION 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Kelly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0" y="3581400"/>
          <a:ext cx="1600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INTERSECT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73416"/>
              </p:ext>
            </p:extLst>
          </p:nvPr>
        </p:nvGraphicFramePr>
        <p:xfrm>
          <a:off x="6629400" y="3581400"/>
          <a:ext cx="1295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MINUS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Wang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Operators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676401"/>
            <a:ext cx="7554300" cy="45720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IN, BETWEEN - both used when we are comparing to multiple values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IN – discrete  values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BETWEEN – a range of values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Operators - In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04" y="2057400"/>
            <a:ext cx="7935300" cy="4724400"/>
          </a:xfrm>
        </p:spPr>
        <p:txBody>
          <a:bodyPr>
            <a:norm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Orders </a:t>
            </a:r>
          </a:p>
          <a:p>
            <a:r>
              <a:rPr lang="en-US" dirty="0"/>
              <a:t>WHERE </a:t>
            </a:r>
            <a:r>
              <a:rPr lang="en-US" dirty="0" err="1"/>
              <a:t>OrderID</a:t>
            </a:r>
            <a:r>
              <a:rPr lang="en-US" dirty="0"/>
              <a:t> IN </a:t>
            </a:r>
            <a:r>
              <a:rPr lang="en-US" dirty="0" smtClean="0"/>
              <a:t>( 10248 ,11077 );</a:t>
            </a:r>
          </a:p>
          <a:p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SELECT *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FROM table1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WHERE column1 IN (SELECT column3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			     FROM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tableX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			    WHERE column3 &gt; 0);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Miscellaneous Operators - Between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2052925"/>
            <a:ext cx="7478100" cy="4195481"/>
          </a:xfrm>
        </p:spPr>
        <p:txBody>
          <a:bodyPr>
            <a:norm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Freight between 50 AND 100;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295401"/>
            <a:ext cx="7782900" cy="49530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“use inside of expressions to articulate how you want specified conditions to retrieve data”</a:t>
            </a:r>
          </a:p>
          <a:p>
            <a:r>
              <a:rPr lang="en-US" sz="2400" dirty="0" smtClean="0"/>
              <a:t>categories:</a:t>
            </a:r>
          </a:p>
          <a:p>
            <a:pPr lvl="1"/>
            <a:r>
              <a:rPr lang="en-US" sz="2400" dirty="0" smtClean="0"/>
              <a:t>arithmetic</a:t>
            </a:r>
          </a:p>
          <a:p>
            <a:pPr lvl="1"/>
            <a:r>
              <a:rPr lang="en-US" sz="2400" dirty="0" smtClean="0"/>
              <a:t>comparison</a:t>
            </a:r>
          </a:p>
          <a:p>
            <a:pPr lvl="1"/>
            <a:r>
              <a:rPr lang="en-US" sz="2400" dirty="0" smtClean="0"/>
              <a:t>character</a:t>
            </a:r>
          </a:p>
          <a:p>
            <a:pPr lvl="1"/>
            <a:r>
              <a:rPr lang="en-US" sz="2400" dirty="0" smtClean="0"/>
              <a:t>logical</a:t>
            </a:r>
          </a:p>
          <a:p>
            <a:pPr lvl="1"/>
            <a:r>
              <a:rPr lang="en-US" sz="2400" dirty="0" smtClean="0"/>
              <a:t>set</a:t>
            </a:r>
          </a:p>
          <a:p>
            <a:pPr lvl="1"/>
            <a:r>
              <a:rPr lang="en-US" sz="2400" dirty="0"/>
              <a:t>miscellaneous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295400"/>
            <a:ext cx="7782900" cy="52577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used to manipulate numbers</a:t>
            </a:r>
          </a:p>
          <a:p>
            <a:endParaRPr lang="en-US" sz="2400" dirty="0" smtClean="0"/>
          </a:p>
          <a:p>
            <a:r>
              <a:rPr lang="en-US" sz="2400" dirty="0" smtClean="0"/>
              <a:t>plus (+), minus (-), divide (/), multiply (*), modulo (%)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 List all employees who are retiring within 5 years:</a:t>
            </a:r>
          </a:p>
          <a:p>
            <a:r>
              <a:rPr lang="en-US" dirty="0"/>
              <a:t>SELECT *</a:t>
            </a:r>
          </a:p>
          <a:p>
            <a:r>
              <a:rPr lang="en-US" dirty="0"/>
              <a:t>FROM Employees</a:t>
            </a:r>
          </a:p>
          <a:p>
            <a:r>
              <a:rPr lang="en-US" dirty="0"/>
              <a:t>WHERE GETDATE</a:t>
            </a:r>
            <a:r>
              <a:rPr lang="en-US" dirty="0" smtClean="0"/>
              <a:t>() – </a:t>
            </a:r>
            <a:r>
              <a:rPr lang="en-US" dirty="0" err="1" smtClean="0"/>
              <a:t>BirthDate</a:t>
            </a:r>
            <a:r>
              <a:rPr lang="en-US" dirty="0" smtClean="0"/>
              <a:t> &gt; 365</a:t>
            </a:r>
            <a:r>
              <a:rPr lang="en-US" dirty="0"/>
              <a:t>*(65-5);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&lt;=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&gt;=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&lt;&gt;  or !=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6833" y="1447800"/>
            <a:ext cx="8240100" cy="4876806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return one of the possible values: TRUE, FALSE, UNKNOWN</a:t>
            </a:r>
          </a:p>
          <a:p>
            <a:r>
              <a:rPr lang="en-US" sz="2600" dirty="0" smtClean="0"/>
              <a:t>unknown example:</a:t>
            </a:r>
          </a:p>
          <a:p>
            <a:r>
              <a:rPr lang="en-US" dirty="0"/>
              <a:t>SELECT *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</a:t>
            </a:r>
            <a:r>
              <a:rPr lang="en-US" dirty="0" err="1"/>
              <a:t>ShippedDate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NULL</a:t>
            </a:r>
            <a:r>
              <a:rPr lang="en-US" dirty="0" smtClean="0"/>
              <a:t>;</a:t>
            </a:r>
          </a:p>
          <a:p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</a:rPr>
              <a:t>(0 rows are selected =&gt; UNKNOWN)</a:t>
            </a:r>
          </a:p>
          <a:p>
            <a:r>
              <a:rPr lang="en-US" dirty="0"/>
              <a:t>SELECT *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</a:t>
            </a:r>
            <a:r>
              <a:rPr lang="en-US" dirty="0" err="1"/>
              <a:t>ShippedDate</a:t>
            </a:r>
            <a:r>
              <a:rPr lang="en-US" dirty="0"/>
              <a:t> IS NULL</a:t>
            </a:r>
            <a:r>
              <a:rPr lang="en-US" dirty="0" smtClean="0"/>
              <a:t>;</a:t>
            </a:r>
          </a:p>
          <a:p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</a:rPr>
              <a:t>(will return expected result)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</a:rPr>
              <a:t>		</a:t>
            </a:r>
            <a:r>
              <a:rPr lang="en-US" sz="2600" dirty="0" smtClean="0"/>
              <a:t>IS NOT NULL is opposite of IS NULL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Operators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219201"/>
            <a:ext cx="6711654" cy="50292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used to manipulate strings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LIKE – used to compare to a pattern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|| (double pipe) or + is used to concatenate strings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Operators - LIKE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295400"/>
            <a:ext cx="8915400" cy="5333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using % </a:t>
            </a:r>
            <a:r>
              <a:rPr lang="en-US" dirty="0" smtClean="0"/>
              <a:t>- stands for wildcard (0 or any length character)</a:t>
            </a:r>
          </a:p>
          <a:p>
            <a:r>
              <a:rPr lang="en-US" dirty="0"/>
              <a:t>SELECT *</a:t>
            </a:r>
          </a:p>
          <a:p>
            <a:r>
              <a:rPr lang="en-US" dirty="0"/>
              <a:t>FROM Employees</a:t>
            </a:r>
          </a:p>
          <a:p>
            <a:r>
              <a:rPr lang="en-US" dirty="0"/>
              <a:t>WHERE Title LIKE '%President</a:t>
            </a:r>
            <a:r>
              <a:rPr lang="en-US" dirty="0" smtClean="0"/>
              <a:t>%';</a:t>
            </a:r>
          </a:p>
          <a:p>
            <a:endParaRPr lang="en-US" dirty="0" smtClean="0"/>
          </a:p>
          <a:p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‘%</a:t>
            </a:r>
            <a:r>
              <a:rPr lang="en-US" dirty="0" err="1" smtClean="0"/>
              <a:t>fixedString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fixedString</a:t>
            </a:r>
            <a:r>
              <a:rPr lang="en-US" dirty="0" smtClean="0"/>
              <a:t>%’</a:t>
            </a:r>
          </a:p>
          <a:p>
            <a:pPr lvl="1"/>
            <a:r>
              <a:rPr lang="en-US" dirty="0" smtClean="0"/>
              <a:t>‘%</a:t>
            </a:r>
            <a:r>
              <a:rPr lang="en-US" dirty="0" err="1" smtClean="0"/>
              <a:t>fixedString</a:t>
            </a:r>
            <a:r>
              <a:rPr lang="en-US" dirty="0" smtClean="0"/>
              <a:t>%’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using _ </a:t>
            </a:r>
            <a:r>
              <a:rPr lang="en-US" dirty="0" smtClean="0"/>
              <a:t>- a single character wildcard (0 or 1 length character) options</a:t>
            </a:r>
          </a:p>
          <a:p>
            <a:r>
              <a:rPr lang="en-US" dirty="0"/>
              <a:t>SELECT *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</a:t>
            </a:r>
            <a:r>
              <a:rPr lang="en-US" dirty="0" err="1"/>
              <a:t>CustomerID</a:t>
            </a:r>
            <a:r>
              <a:rPr lang="en-US" dirty="0"/>
              <a:t> LIKE '__CC_';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25890" cy="1400530"/>
          </a:xfrm>
        </p:spPr>
        <p:txBody>
          <a:bodyPr/>
          <a:lstStyle/>
          <a:p>
            <a:r>
              <a:rPr lang="en-US" dirty="0" smtClean="0"/>
              <a:t>Character Operators - || or +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447801"/>
            <a:ext cx="7630500" cy="4800606"/>
          </a:xfrm>
        </p:spPr>
        <p:txBody>
          <a:bodyPr>
            <a:normAutofit/>
          </a:bodyPr>
          <a:lstStyle/>
          <a:p>
            <a:r>
              <a:rPr lang="en-US" dirty="0" smtClean="0"/>
              <a:t>SQL-Server: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LastName</a:t>
            </a:r>
            <a:r>
              <a:rPr lang="en-US" dirty="0" smtClean="0"/>
              <a:t> + ', ‘ + </a:t>
            </a:r>
            <a:r>
              <a:rPr lang="en-US" dirty="0" err="1" smtClean="0"/>
              <a:t>FirstName</a:t>
            </a:r>
            <a:endParaRPr lang="en-US" dirty="0"/>
          </a:p>
          <a:p>
            <a:r>
              <a:rPr lang="en-US" dirty="0"/>
              <a:t>FROM Employees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Oracle: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SELECT </a:t>
            </a:r>
            <a:r>
              <a:rPr lang="en-US" dirty="0" err="1" smtClean="0"/>
              <a:t>LastName</a:t>
            </a:r>
            <a:r>
              <a:rPr lang="en-US" dirty="0" smtClean="0"/>
              <a:t> || ', ‘ || </a:t>
            </a:r>
            <a:r>
              <a:rPr lang="en-US" dirty="0" err="1" smtClean="0"/>
              <a:t>FirstName</a:t>
            </a:r>
            <a:endParaRPr lang="en-US" dirty="0"/>
          </a:p>
          <a:p>
            <a:r>
              <a:rPr lang="en-US" dirty="0"/>
              <a:t>FROM Employees;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/>
              <a:t>		result -&gt; 	Smith, Tom</a:t>
            </a:r>
          </a:p>
          <a:p>
            <a:pPr>
              <a:buNone/>
            </a:pPr>
            <a:r>
              <a:rPr lang="en-US" dirty="0" smtClean="0"/>
              <a:t>				       Walker, Victoria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two or more statements in WHERE clause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AND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962</TotalTime>
  <Words>474</Words>
  <Application>Microsoft Office PowerPoint</Application>
  <PresentationFormat>On-screen Show (4:3)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Consolas</vt:lpstr>
      <vt:lpstr>Wingdings 3</vt:lpstr>
      <vt:lpstr>Ion</vt:lpstr>
      <vt:lpstr>Expressions, Conditions, Operators</vt:lpstr>
      <vt:lpstr>Operators</vt:lpstr>
      <vt:lpstr>Arithmetic Operators</vt:lpstr>
      <vt:lpstr>Comparison Operators</vt:lpstr>
      <vt:lpstr>Comparison Operators</vt:lpstr>
      <vt:lpstr>Character Operators</vt:lpstr>
      <vt:lpstr>Character Operators - LIKE</vt:lpstr>
      <vt:lpstr>Character Operators - || or +</vt:lpstr>
      <vt:lpstr>Logical Operators</vt:lpstr>
      <vt:lpstr>Set Operators</vt:lpstr>
      <vt:lpstr>Set Operators Example </vt:lpstr>
      <vt:lpstr>Set Operators - Demonstration</vt:lpstr>
      <vt:lpstr>Miscellaneous Operators</vt:lpstr>
      <vt:lpstr>Miscellaneous Operators - In</vt:lpstr>
      <vt:lpstr>Miscellaneous Operators - Between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Li Wang</cp:lastModifiedBy>
  <cp:revision>98</cp:revision>
  <dcterms:created xsi:type="dcterms:W3CDTF">2010-11-14T22:01:35Z</dcterms:created>
  <dcterms:modified xsi:type="dcterms:W3CDTF">2018-09-27T23:16:53Z</dcterms:modified>
</cp:coreProperties>
</file>