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6" r:id="rId3"/>
    <p:sldId id="274" r:id="rId4"/>
    <p:sldId id="273" r:id="rId5"/>
    <p:sldId id="277" r:id="rId6"/>
    <p:sldId id="275" r:id="rId7"/>
    <p:sldId id="278" r:id="rId8"/>
    <p:sldId id="279" r:id="rId9"/>
    <p:sldId id="280" r:id="rId10"/>
    <p:sldId id="290" r:id="rId11"/>
    <p:sldId id="281" r:id="rId12"/>
    <p:sldId id="282" r:id="rId13"/>
    <p:sldId id="283" r:id="rId14"/>
    <p:sldId id="284" r:id="rId15"/>
    <p:sldId id="285" r:id="rId16"/>
    <p:sldId id="286" r:id="rId17"/>
    <p:sldId id="293" r:id="rId18"/>
    <p:sldId id="287" r:id="rId19"/>
    <p:sldId id="288" r:id="rId20"/>
    <p:sldId id="289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1" autoAdjust="0"/>
    <p:restoredTop sz="94660"/>
  </p:normalViewPr>
  <p:slideViewPr>
    <p:cSldViewPr>
      <p:cViewPr varScale="1">
        <p:scale>
          <a:sx n="65" d="100"/>
          <a:sy n="65" d="100"/>
        </p:scale>
        <p:origin x="1308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1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4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31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65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6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6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34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4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0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2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9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9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6620968" cy="3329581"/>
          </a:xfrm>
        </p:spPr>
        <p:txBody>
          <a:bodyPr/>
          <a:lstStyle/>
          <a:p>
            <a:r>
              <a:rPr lang="en-US" dirty="0" smtClean="0"/>
              <a:t>System Objects</a:t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305800" cy="16341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System Tables</a:t>
            </a:r>
          </a:p>
          <a:p>
            <a:pPr algn="l"/>
            <a:r>
              <a:rPr lang="en-US" dirty="0" smtClean="0"/>
              <a:t>System Functions</a:t>
            </a:r>
          </a:p>
          <a:p>
            <a:pPr algn="l"/>
            <a:r>
              <a:rPr lang="en-US" dirty="0" smtClean="0"/>
              <a:t>Data types</a:t>
            </a:r>
          </a:p>
          <a:p>
            <a:pPr algn="l"/>
            <a:r>
              <a:rPr lang="en-US" dirty="0" smtClean="0"/>
              <a:t>Abstract Data types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296" y="1838367"/>
            <a:ext cx="8236503" cy="4395158"/>
          </a:xfrm>
        </p:spPr>
        <p:txBody>
          <a:bodyPr/>
          <a:lstStyle/>
          <a:p>
            <a:r>
              <a:rPr lang="en-US" sz="2400" dirty="0" smtClean="0"/>
              <a:t>TO_CHAR (Oracle) --Convert number/date to string</a:t>
            </a:r>
          </a:p>
          <a:p>
            <a:r>
              <a:rPr lang="en-US" sz="2400" dirty="0" smtClean="0"/>
              <a:t>TO_NUMBER (Oracle) –Convert string to number</a:t>
            </a:r>
          </a:p>
          <a:p>
            <a:endParaRPr lang="en-US" sz="2400" dirty="0" smtClean="0"/>
          </a:p>
          <a:p>
            <a:r>
              <a:rPr lang="en-US" sz="2400" dirty="0" smtClean="0"/>
              <a:t>STR  (SQL-Server)  --Convert number to string</a:t>
            </a:r>
          </a:p>
          <a:p>
            <a:r>
              <a:rPr lang="en-US" sz="2400" dirty="0" smtClean="0"/>
              <a:t>CONVERT (SQL-Server) –Convert multiple data types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478100" cy="49530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a number of different data types:</a:t>
            </a:r>
          </a:p>
          <a:p>
            <a:pPr lvl="1"/>
            <a:r>
              <a:rPr lang="en-US" sz="2400" dirty="0" smtClean="0"/>
              <a:t>exact and approximate numeric: </a:t>
            </a:r>
          </a:p>
          <a:p>
            <a:pPr lvl="2"/>
            <a:r>
              <a:rPr lang="en-US" sz="2400" dirty="0" smtClean="0"/>
              <a:t>SQL-Server: </a:t>
            </a:r>
            <a:r>
              <a:rPr lang="en-US" sz="2400" dirty="0" smtClean="0"/>
              <a:t>integer</a:t>
            </a:r>
            <a:r>
              <a:rPr lang="en-US" sz="2400" dirty="0"/>
              <a:t>, decimal, </a:t>
            </a:r>
            <a:r>
              <a:rPr lang="en-US" sz="2400" dirty="0" smtClean="0"/>
              <a:t>float </a:t>
            </a:r>
            <a:r>
              <a:rPr lang="en-US" sz="2400" dirty="0"/>
              <a:t>…</a:t>
            </a:r>
            <a:endParaRPr lang="en-US" sz="2400" dirty="0" smtClean="0"/>
          </a:p>
          <a:p>
            <a:pPr lvl="2"/>
            <a:r>
              <a:rPr lang="en-US" sz="2400" dirty="0" smtClean="0"/>
              <a:t>Oracle: </a:t>
            </a:r>
            <a:r>
              <a:rPr lang="en-US" sz="2400" dirty="0"/>
              <a:t>integer, </a:t>
            </a:r>
            <a:r>
              <a:rPr lang="en-US" sz="2400" dirty="0" smtClean="0"/>
              <a:t>number…</a:t>
            </a:r>
          </a:p>
          <a:p>
            <a:pPr lvl="1"/>
            <a:r>
              <a:rPr lang="en-US" sz="2400" dirty="0" smtClean="0"/>
              <a:t>date and time</a:t>
            </a:r>
          </a:p>
          <a:p>
            <a:pPr lvl="1"/>
            <a:r>
              <a:rPr lang="en-US" sz="2400" dirty="0" smtClean="0"/>
              <a:t>strings – character strings</a:t>
            </a:r>
          </a:p>
          <a:p>
            <a:pPr lvl="1"/>
            <a:r>
              <a:rPr lang="en-US" sz="2400" dirty="0" smtClean="0"/>
              <a:t>other data types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Numeric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752601"/>
            <a:ext cx="7249500" cy="4495806"/>
          </a:xfrm>
        </p:spPr>
        <p:txBody>
          <a:bodyPr/>
          <a:lstStyle/>
          <a:p>
            <a:r>
              <a:rPr lang="en-US" dirty="0" err="1" smtClean="0"/>
              <a:t>bigint</a:t>
            </a:r>
            <a:r>
              <a:rPr lang="en-US" dirty="0" smtClean="0"/>
              <a:t>(8 bytes) -2^63 to 2^63 - 1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(4 bytes) -2,147M to 2,147M</a:t>
            </a:r>
          </a:p>
          <a:p>
            <a:r>
              <a:rPr lang="en-US" dirty="0" err="1" smtClean="0"/>
              <a:t>smallint</a:t>
            </a:r>
            <a:r>
              <a:rPr lang="en-US" dirty="0" smtClean="0"/>
              <a:t> (2 bytes) -32K to 32K</a:t>
            </a:r>
          </a:p>
          <a:p>
            <a:r>
              <a:rPr lang="en-US" dirty="0" err="1" smtClean="0"/>
              <a:t>tinyint</a:t>
            </a:r>
            <a:r>
              <a:rPr lang="en-US" dirty="0" smtClean="0"/>
              <a:t> (1 byte) 0 to 255</a:t>
            </a:r>
          </a:p>
          <a:p>
            <a:r>
              <a:rPr lang="en-US" dirty="0" smtClean="0"/>
              <a:t>numeric – specify precision and scale</a:t>
            </a:r>
          </a:p>
          <a:p>
            <a:r>
              <a:rPr lang="en-US" dirty="0" smtClean="0"/>
              <a:t>bit – 0, 1, NULL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decimal</a:t>
            </a:r>
            <a:r>
              <a:rPr lang="en-US" dirty="0" smtClean="0"/>
              <a:t> – same as numeric</a:t>
            </a:r>
          </a:p>
          <a:p>
            <a:r>
              <a:rPr lang="en-US" dirty="0" smtClean="0"/>
              <a:t>money – (8 bytes) - accurate to a ten-thousandth</a:t>
            </a:r>
          </a:p>
          <a:p>
            <a:r>
              <a:rPr lang="en-US" dirty="0" err="1" smtClean="0"/>
              <a:t>smallmoney</a:t>
            </a:r>
            <a:r>
              <a:rPr lang="en-US" dirty="0" smtClean="0"/>
              <a:t> – (4 bytes) - accurate to a ten-thousandth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Numeric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float (depends)</a:t>
            </a:r>
          </a:p>
          <a:p>
            <a:r>
              <a:rPr lang="en-US" sz="2400" dirty="0" smtClean="0"/>
              <a:t>real (4 bytes)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datetime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time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Character Strings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</a:rPr>
              <a:t>har</a:t>
            </a:r>
            <a:r>
              <a:rPr lang="en-US" sz="2400" b="1" dirty="0" smtClean="0">
                <a:solidFill>
                  <a:srgbClr val="FF0000"/>
                </a:solidFill>
              </a:rPr>
              <a:t> (fixed length character)</a:t>
            </a:r>
          </a:p>
          <a:p>
            <a:pPr lvl="1"/>
            <a:r>
              <a:rPr lang="en-US" sz="2400" b="1" i="1" dirty="0" smtClean="0">
                <a:solidFill>
                  <a:srgbClr val="FF0000"/>
                </a:solidFill>
              </a:rPr>
              <a:t>varchar </a:t>
            </a:r>
            <a:r>
              <a:rPr lang="en-US" sz="2400" b="1" i="1" dirty="0" smtClean="0">
                <a:solidFill>
                  <a:srgbClr val="FF0000"/>
                </a:solidFill>
              </a:rPr>
              <a:t>(variable character)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Correctly Handling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2925"/>
            <a:ext cx="8686800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‘ ’ only when using text</a:t>
            </a:r>
          </a:p>
          <a:p>
            <a:pPr lvl="1"/>
            <a:r>
              <a:rPr lang="en-US" sz="2400" dirty="0" smtClean="0"/>
              <a:t>do not use when handling numbers</a:t>
            </a:r>
          </a:p>
          <a:p>
            <a:r>
              <a:rPr lang="en-US" sz="2400" dirty="0" smtClean="0"/>
              <a:t>handle dates correctly:</a:t>
            </a:r>
          </a:p>
          <a:p>
            <a:pPr lvl="1"/>
            <a:r>
              <a:rPr lang="en-US" sz="2400" dirty="0" smtClean="0"/>
              <a:t>Stored as numbers like </a:t>
            </a:r>
            <a:r>
              <a:rPr lang="en-US" sz="2400" dirty="0" err="1" smtClean="0"/>
              <a:t>yyyymmddhhmmss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Can be formatted to different looks</a:t>
            </a:r>
          </a:p>
          <a:p>
            <a:pPr lvl="1"/>
            <a:r>
              <a:rPr lang="en-US" sz="2400" dirty="0" smtClean="0"/>
              <a:t>e.g. Mon-DD-YYYY, DD-Mon-YYYY, mm-</a:t>
            </a:r>
            <a:r>
              <a:rPr lang="en-US" sz="2400" dirty="0" err="1" smtClean="0"/>
              <a:t>dd</a:t>
            </a:r>
            <a:r>
              <a:rPr lang="en-US" sz="2400" dirty="0" smtClean="0"/>
              <a:t>-</a:t>
            </a:r>
            <a:r>
              <a:rPr lang="en-US" sz="2400" dirty="0" err="1" smtClean="0"/>
              <a:t>yyyy</a:t>
            </a:r>
            <a:r>
              <a:rPr lang="en-US" sz="2400" dirty="0" smtClean="0"/>
              <a:t>, </a:t>
            </a:r>
            <a:r>
              <a:rPr lang="en-US" sz="2400" dirty="0" err="1" smtClean="0"/>
              <a:t>yyyy</a:t>
            </a:r>
            <a:r>
              <a:rPr lang="en-US" sz="2400" dirty="0" smtClean="0"/>
              <a:t>-mm-</a:t>
            </a:r>
            <a:r>
              <a:rPr lang="en-US" sz="2400" dirty="0" err="1" smtClean="0"/>
              <a:t>dd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Jan-01-2015</a:t>
            </a:r>
            <a:r>
              <a:rPr lang="en-US" sz="2400" dirty="0" smtClean="0"/>
              <a:t>, </a:t>
            </a:r>
            <a:r>
              <a:rPr lang="en-US" sz="2400" dirty="0" smtClean="0"/>
              <a:t>31-Dec-2014</a:t>
            </a:r>
            <a:r>
              <a:rPr lang="en-US" sz="2400" dirty="0" smtClean="0"/>
              <a:t>, </a:t>
            </a:r>
            <a:r>
              <a:rPr lang="en-US" sz="2400" dirty="0" smtClean="0"/>
              <a:t>01-31-2016</a:t>
            </a:r>
            <a:r>
              <a:rPr lang="en-US" sz="2400" dirty="0" smtClean="0"/>
              <a:t>, </a:t>
            </a:r>
            <a:r>
              <a:rPr lang="en-US" sz="2400" dirty="0" smtClean="0"/>
              <a:t> 2016-12-01…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181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Cursor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hierarchyid</a:t>
            </a:r>
            <a:endParaRPr lang="en-US" sz="2400" dirty="0" smtClean="0"/>
          </a:p>
          <a:p>
            <a:r>
              <a:rPr lang="en-US" sz="2400" dirty="0" err="1" smtClean="0"/>
              <a:t>uniqueidentifier</a:t>
            </a:r>
            <a:endParaRPr lang="en-US" sz="2400" dirty="0" smtClean="0"/>
          </a:p>
          <a:p>
            <a:r>
              <a:rPr lang="en-US" sz="2400" dirty="0" err="1" smtClean="0"/>
              <a:t>sql_variant</a:t>
            </a:r>
            <a:endParaRPr lang="en-US" sz="2400" dirty="0" smtClean="0"/>
          </a:p>
          <a:p>
            <a:r>
              <a:rPr lang="en-US" sz="2400" dirty="0" smtClean="0"/>
              <a:t>xml</a:t>
            </a:r>
          </a:p>
          <a:p>
            <a:r>
              <a:rPr lang="en-US" sz="2400" dirty="0" smtClean="0"/>
              <a:t>Table </a:t>
            </a:r>
          </a:p>
          <a:p>
            <a:r>
              <a:rPr lang="en-US" sz="2400" dirty="0" smtClean="0"/>
              <a:t>blob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user defined types</a:t>
            </a:r>
          </a:p>
          <a:p>
            <a:r>
              <a:rPr lang="en-US" dirty="0" smtClean="0"/>
              <a:t>used in Oracle most </a:t>
            </a:r>
            <a:r>
              <a:rPr lang="en-US" smtClean="0"/>
              <a:t>of the time, </a:t>
            </a:r>
            <a:r>
              <a:rPr lang="en-US" dirty="0" smtClean="0"/>
              <a:t>not in SQL Server</a:t>
            </a:r>
          </a:p>
          <a:p>
            <a:r>
              <a:rPr lang="en-US" dirty="0" smtClean="0"/>
              <a:t>CREATE OR REPLACE TYPE address AS OBJECT (    </a:t>
            </a:r>
          </a:p>
          <a:p>
            <a:pPr>
              <a:buNone/>
            </a:pPr>
            <a:r>
              <a:rPr lang="en-US" dirty="0" smtClean="0"/>
              <a:t>		street   VARCHAR(100), </a:t>
            </a:r>
          </a:p>
          <a:p>
            <a:pPr>
              <a:buNone/>
            </a:pPr>
            <a:r>
              <a:rPr lang="en-US" dirty="0" smtClean="0"/>
              <a:t>		city     VARCHAR (50),</a:t>
            </a:r>
          </a:p>
          <a:p>
            <a:pPr>
              <a:buNone/>
            </a:pPr>
            <a:r>
              <a:rPr lang="en-US" dirty="0" smtClean="0"/>
              <a:t>		state    VARCHAR (2),</a:t>
            </a:r>
          </a:p>
          <a:p>
            <a:pPr>
              <a:buNone/>
            </a:pPr>
            <a:r>
              <a:rPr lang="en-US" dirty="0" smtClean="0"/>
              <a:t>		zip      VARCHAR(5) </a:t>
            </a:r>
          </a:p>
          <a:p>
            <a:pPr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4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commonly used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2819400"/>
            <a:ext cx="7821090" cy="43951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text </a:t>
            </a:r>
            <a:r>
              <a:rPr lang="en-US" sz="2800" dirty="0" smtClean="0"/>
              <a:t>– VARCHAR (variable) or CHAR (fixed constant), depending on your needs</a:t>
            </a:r>
          </a:p>
          <a:p>
            <a:r>
              <a:rPr lang="en-US" sz="2800" dirty="0" smtClean="0"/>
              <a:t>numbers – INT or DECIMAL </a:t>
            </a:r>
            <a:r>
              <a:rPr lang="en-US" sz="2800" dirty="0" smtClean="0"/>
              <a:t>(SQL-server)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_ INTEGER or NUMBER (Oracle)</a:t>
            </a:r>
          </a:p>
          <a:p>
            <a:r>
              <a:rPr lang="en-US" sz="2800" dirty="0" smtClean="0"/>
              <a:t>date       -- </a:t>
            </a:r>
            <a:r>
              <a:rPr lang="en-US" sz="2800" dirty="0" smtClean="0"/>
              <a:t>DATETIME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1402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325700" cy="47244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store information about the DBMS</a:t>
            </a:r>
          </a:p>
          <a:p>
            <a:r>
              <a:rPr lang="en-US" sz="2800" dirty="0" smtClean="0"/>
              <a:t>“system tables should not be altered by any user”</a:t>
            </a:r>
          </a:p>
          <a:p>
            <a:r>
              <a:rPr lang="en-US" sz="2800" dirty="0" smtClean="0"/>
              <a:t>many of the columns in the tables are not documented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DB System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53248"/>
            <a:ext cx="8229600" cy="5105406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DB maintenance tables: </a:t>
            </a:r>
          </a:p>
          <a:p>
            <a:pPr lvl="2"/>
            <a:r>
              <a:rPr lang="en-US" sz="2400" dirty="0" smtClean="0"/>
              <a:t>DBA_OBJECTS, DBA_TABLES, DBA_COLUMNS, DBA_TAB_COMMENTS, DBA_COL_COMMENTS, USER_TABLES, USER_OBJECTS, USER_TAB_COMMENTS… (Oracle)</a:t>
            </a:r>
          </a:p>
          <a:p>
            <a:pPr lvl="2"/>
            <a:r>
              <a:rPr lang="en-US" sz="2400" dirty="0" smtClean="0"/>
              <a:t>INFORMATION_SCHEMA.ROUTINES &amp; INFORMATION_SCHEMA.TABLES … (SQL-Server)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/>
          <a:lstStyle/>
          <a:p>
            <a:r>
              <a:rPr lang="en-US" sz="2400" dirty="0" smtClean="0"/>
              <a:t>a number of functions that have been provided by MS</a:t>
            </a:r>
          </a:p>
          <a:p>
            <a:r>
              <a:rPr lang="en-US" sz="2400" dirty="0" smtClean="0"/>
              <a:t>an example – GETDATE() returns current date/time</a:t>
            </a:r>
          </a:p>
          <a:p>
            <a:r>
              <a:rPr lang="en-US" sz="2400" dirty="0" smtClean="0"/>
              <a:t>the most commonly used ones:</a:t>
            </a:r>
          </a:p>
          <a:p>
            <a:pPr lvl="1"/>
            <a:r>
              <a:rPr lang="en-US" sz="2400" dirty="0" smtClean="0"/>
              <a:t>string functions</a:t>
            </a:r>
          </a:p>
          <a:p>
            <a:pPr lvl="1"/>
            <a:r>
              <a:rPr lang="en-US" sz="2400" dirty="0" smtClean="0"/>
              <a:t>date/time functions</a:t>
            </a:r>
          </a:p>
          <a:p>
            <a:pPr lvl="1"/>
            <a:r>
              <a:rPr lang="en-US" sz="2400" dirty="0" smtClean="0"/>
              <a:t>math </a:t>
            </a:r>
            <a:r>
              <a:rPr lang="en-US" sz="2400" dirty="0"/>
              <a:t>functions</a:t>
            </a:r>
          </a:p>
          <a:p>
            <a:endParaRPr lang="en-US" sz="2400" dirty="0"/>
          </a:p>
          <a:p>
            <a:r>
              <a:rPr lang="en-US" sz="2400" dirty="0"/>
              <a:t>Google is your best friend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6711654" cy="4876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LEN – returns length of a string</a:t>
            </a:r>
          </a:p>
          <a:p>
            <a:r>
              <a:rPr lang="en-US" sz="2400" dirty="0" smtClean="0"/>
              <a:t>SUBSTRING –returns a substring of a string</a:t>
            </a:r>
          </a:p>
          <a:p>
            <a:r>
              <a:rPr lang="en-US" sz="2400" dirty="0" smtClean="0"/>
              <a:t>STR – converts from numbers into string</a:t>
            </a:r>
          </a:p>
          <a:p>
            <a:r>
              <a:rPr lang="en-US" sz="2400" dirty="0" smtClean="0"/>
              <a:t>UPPER/LOWER – returns uppercase/lowercase versions of the string</a:t>
            </a:r>
          </a:p>
          <a:p>
            <a:r>
              <a:rPr lang="en-US" sz="2400" dirty="0" smtClean="0"/>
              <a:t>|| or +  concatenate</a:t>
            </a:r>
          </a:p>
          <a:p>
            <a:r>
              <a:rPr lang="en-US" sz="2400" dirty="0" smtClean="0"/>
              <a:t> INITCAP – capitalizes first letter (ORACLE)</a:t>
            </a:r>
          </a:p>
          <a:p>
            <a:r>
              <a:rPr lang="en-US" sz="2400" dirty="0" smtClean="0"/>
              <a:t>REPLACE (both ORACLE &amp; SQL SERVER)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478100" cy="48006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DATEADD – adds time periods to dates</a:t>
            </a:r>
          </a:p>
          <a:p>
            <a:r>
              <a:rPr lang="en-US" sz="2400" dirty="0" smtClean="0"/>
              <a:t>DATEDIFF – used to compare dates, to get the differences</a:t>
            </a:r>
          </a:p>
          <a:p>
            <a:r>
              <a:rPr lang="en-US" sz="2400" dirty="0" smtClean="0"/>
              <a:t>GETDATE – returns current date/</a:t>
            </a:r>
            <a:r>
              <a:rPr lang="en-US" sz="2400" dirty="0" err="1" smtClean="0"/>
              <a:t>timeDAY</a:t>
            </a:r>
            <a:r>
              <a:rPr lang="en-US" sz="2400" dirty="0" smtClean="0"/>
              <a:t>/MONTH/YEAR – returns day/month/year from the date</a:t>
            </a:r>
          </a:p>
          <a:p>
            <a:r>
              <a:rPr lang="en-US" sz="2400" dirty="0" smtClean="0"/>
              <a:t>LAST_DAY – returns last day of the month (ORACLE)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ABS – absolute value</a:t>
            </a:r>
          </a:p>
          <a:p>
            <a:r>
              <a:rPr lang="en-US" sz="2400" dirty="0" smtClean="0"/>
              <a:t>RAND – generates a random number</a:t>
            </a:r>
          </a:p>
          <a:p>
            <a:r>
              <a:rPr lang="en-US" sz="2400" dirty="0" smtClean="0"/>
              <a:t>ROUND</a:t>
            </a:r>
          </a:p>
          <a:p>
            <a:r>
              <a:rPr lang="en-US" sz="2400" dirty="0" smtClean="0"/>
              <a:t>SQUARE</a:t>
            </a:r>
          </a:p>
          <a:p>
            <a:r>
              <a:rPr lang="en-US" sz="2400" dirty="0" smtClean="0"/>
              <a:t>CEIL</a:t>
            </a:r>
          </a:p>
          <a:p>
            <a:r>
              <a:rPr lang="en-US" sz="2400" dirty="0" smtClean="0"/>
              <a:t>FLOOR</a:t>
            </a:r>
          </a:p>
          <a:p>
            <a:r>
              <a:rPr lang="en-US" sz="2400" dirty="0" smtClean="0"/>
              <a:t>LOG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5664</TotalTime>
  <Words>549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System Objects Data Types</vt:lpstr>
      <vt:lpstr>System Tables</vt:lpstr>
      <vt:lpstr>System tables </vt:lpstr>
      <vt:lpstr>Useful DB System Tables</vt:lpstr>
      <vt:lpstr>System Functions</vt:lpstr>
      <vt:lpstr>System Functions</vt:lpstr>
      <vt:lpstr>String Functions</vt:lpstr>
      <vt:lpstr>Date/Time Functions</vt:lpstr>
      <vt:lpstr>Math Functions</vt:lpstr>
      <vt:lpstr>Conversion Functions</vt:lpstr>
      <vt:lpstr>Data types</vt:lpstr>
      <vt:lpstr>Data types</vt:lpstr>
      <vt:lpstr>Exact Numeric</vt:lpstr>
      <vt:lpstr>Approximate Numeric</vt:lpstr>
      <vt:lpstr>Date and Time</vt:lpstr>
      <vt:lpstr>Strings</vt:lpstr>
      <vt:lpstr>Correctly Handling Data types</vt:lpstr>
      <vt:lpstr>Other data types</vt:lpstr>
      <vt:lpstr>Abstract Data types</vt:lpstr>
      <vt:lpstr>Abstract data types</vt:lpstr>
      <vt:lpstr>Takeaway</vt:lpstr>
      <vt:lpstr>Most commonly used data types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119</cp:revision>
  <dcterms:created xsi:type="dcterms:W3CDTF">2010-11-14T22:01:35Z</dcterms:created>
  <dcterms:modified xsi:type="dcterms:W3CDTF">2018-09-23T00:15:01Z</dcterms:modified>
</cp:coreProperties>
</file>