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89" r:id="rId3"/>
    <p:sldId id="274" r:id="rId4"/>
    <p:sldId id="276" r:id="rId5"/>
    <p:sldId id="275" r:id="rId6"/>
    <p:sldId id="277" r:id="rId7"/>
    <p:sldId id="279" r:id="rId8"/>
    <p:sldId id="284" r:id="rId9"/>
    <p:sldId id="280" r:id="rId10"/>
    <p:sldId id="278" r:id="rId11"/>
    <p:sldId id="281" r:id="rId12"/>
    <p:sldId id="282" r:id="rId13"/>
    <p:sldId id="283" r:id="rId14"/>
    <p:sldId id="285" r:id="rId15"/>
    <p:sldId id="286" r:id="rId16"/>
    <p:sldId id="287" r:id="rId17"/>
    <p:sldId id="290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65" d="100"/>
          <a:sy n="65" d="100"/>
        </p:scale>
        <p:origin x="1304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4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14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8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90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74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4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3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45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424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1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2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3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And Data Integrity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05800" cy="3733800"/>
          </a:xfrm>
        </p:spPr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6711654" cy="48768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 TABLE Enrollment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INT	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VARCHAR(20)	NOT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NULL,</a:t>
            </a:r>
          </a:p>
          <a:p>
            <a:pPr>
              <a:buNone/>
            </a:pPr>
            <a:r>
              <a:rPr lang="en-US" dirty="0" smtClean="0"/>
              <a:t>       PRIMARY</a:t>
            </a:r>
            <a:r>
              <a:rPr lang="en-US" dirty="0"/>
              <a:t> KEY </a:t>
            </a:r>
            <a:r>
              <a:rPr lang="en-US" dirty="0" smtClean="0"/>
              <a:t>(</a:t>
            </a:r>
            <a:r>
              <a:rPr lang="en-US" dirty="0" err="1" smtClean="0"/>
              <a:t>CourseID</a:t>
            </a:r>
            <a:r>
              <a:rPr lang="en-US" dirty="0" smtClean="0"/>
              <a:t>, </a:t>
            </a:r>
            <a:r>
              <a:rPr lang="en-US" dirty="0" err="1" smtClean="0"/>
              <a:t>StudentID</a:t>
            </a:r>
            <a:r>
              <a:rPr lang="en-US" dirty="0" smtClean="0"/>
              <a:t>)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8087700" cy="4953006"/>
          </a:xfrm>
        </p:spPr>
        <p:txBody>
          <a:bodyPr/>
          <a:lstStyle/>
          <a:p>
            <a:r>
              <a:rPr lang="en-US" sz="2800" dirty="0" smtClean="0"/>
              <a:t>reference a different table’s primary key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REFERENCES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ColumnName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CREATE TABLE Enrollment 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>
              <a:buClr>
                <a:srgbClr val="F3A447"/>
              </a:buClr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	INT	NOT NULL REFERENCES Courses(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None/>
            </a:pP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VARCHAR(20)	NOT NULL </a:t>
            </a:r>
            <a:r>
              <a:rPr lang="en-US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REFERENCES </a:t>
            </a:r>
            <a:r>
              <a:rPr lang="en-US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Students(</a:t>
            </a:r>
            <a:r>
              <a:rPr lang="en-US" dirty="0" err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,</a:t>
            </a:r>
          </a:p>
          <a:p>
            <a:pPr>
              <a:buNone/>
            </a:pPr>
            <a:r>
              <a:rPr lang="en-US" dirty="0"/>
              <a:t>       PRIMARY KEY (</a:t>
            </a:r>
            <a:r>
              <a:rPr lang="en-US" dirty="0" err="1"/>
              <a:t>CourseID</a:t>
            </a:r>
            <a:r>
              <a:rPr lang="en-US" dirty="0"/>
              <a:t>, </a:t>
            </a:r>
            <a:r>
              <a:rPr lang="en-US" dirty="0" err="1"/>
              <a:t>StudentID</a:t>
            </a:r>
            <a:r>
              <a:rPr lang="en-US" dirty="0"/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0">
              <a:buClr>
                <a:srgbClr val="F3A447"/>
              </a:buClr>
              <a:buNone/>
            </a:pPr>
            <a:r>
              <a:rPr lang="en-US" sz="2400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	);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ableName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7782900" cy="46482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allows you to:</a:t>
            </a:r>
          </a:p>
          <a:p>
            <a:pPr lvl="1"/>
            <a:r>
              <a:rPr lang="en-US" sz="2800" dirty="0" smtClean="0"/>
              <a:t>add or remove columns from an existing table</a:t>
            </a:r>
          </a:p>
          <a:p>
            <a:pPr lvl="1"/>
            <a:r>
              <a:rPr lang="en-US" sz="2800" dirty="0" smtClean="0"/>
              <a:t>add or remove constraints from an existing table</a:t>
            </a:r>
          </a:p>
          <a:p>
            <a:pPr lvl="1"/>
            <a:r>
              <a:rPr lang="en-US" sz="2800" dirty="0" smtClean="0"/>
              <a:t>modify the column data type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 – Column Modification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514600"/>
            <a:ext cx="7325700" cy="4195481"/>
          </a:xfrm>
        </p:spPr>
        <p:txBody>
          <a:bodyPr/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ALTER TABLE Students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ADD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CHAR(1);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ALTER TABLE Students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DROP COLUMN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430690" cy="1400530"/>
          </a:xfrm>
        </p:spPr>
        <p:txBody>
          <a:bodyPr/>
          <a:lstStyle/>
          <a:p>
            <a:r>
              <a:rPr lang="en-US" dirty="0" smtClean="0"/>
              <a:t>Alter Table – Modify Constraints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1447800"/>
            <a:ext cx="804969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ADD FOREIGN KEY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columnName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REFERENCES MyTable2(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SomeOtherColumn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ADD CONSTRAINT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FOREIGN KEY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ColumnName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REFERENCES 	MyTable2(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SomeOtherColumn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DROP CONSTRAINT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897290" cy="1400530"/>
          </a:xfrm>
        </p:spPr>
        <p:txBody>
          <a:bodyPr/>
          <a:lstStyle/>
          <a:p>
            <a:r>
              <a:rPr lang="en-US" dirty="0" smtClean="0"/>
              <a:t>Alter Table – Modify Column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297" y="1981200"/>
            <a:ext cx="8458200" cy="419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ALTER COLUMN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MyColumnName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NewDataType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Constraint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1371600"/>
            <a:ext cx="804969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Aaa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INTEGER 	CHECK(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omeValue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&gt; 0)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CREATE TABLE Employee (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SocialSN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VARCHAR(11)	CHECK(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SocialSN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LIKE ‘___-__-____’)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CREATE TABLE </a:t>
            </a:r>
            <a:r>
              <a:rPr lang="en-US" dirty="0" err="1"/>
              <a:t>CourseEnrollment</a:t>
            </a:r>
            <a:r>
              <a:rPr lang="en-US" dirty="0"/>
              <a:t> (</a:t>
            </a:r>
          </a:p>
          <a:p>
            <a:r>
              <a:rPr lang="en-US" dirty="0" smtClean="0"/>
              <a:t>……</a:t>
            </a:r>
            <a:endParaRPr lang="en-US" dirty="0"/>
          </a:p>
          <a:p>
            <a:r>
              <a:rPr lang="en-US" dirty="0" err="1"/>
              <a:t>FinalGrade</a:t>
            </a:r>
            <a:r>
              <a:rPr lang="en-US" dirty="0"/>
              <a:t>     </a:t>
            </a:r>
            <a:r>
              <a:rPr lang="en-US" dirty="0" smtClean="0"/>
              <a:t>DECIMAL </a:t>
            </a:r>
            <a:r>
              <a:rPr lang="en-US" dirty="0"/>
              <a:t>CHECK (</a:t>
            </a:r>
            <a:r>
              <a:rPr lang="en-US" dirty="0" err="1"/>
              <a:t>FinalGrade</a:t>
            </a:r>
            <a:r>
              <a:rPr lang="en-US" dirty="0"/>
              <a:t> &gt;=0 AND </a:t>
            </a:r>
            <a:r>
              <a:rPr lang="en-US" dirty="0" err="1"/>
              <a:t>FinalGrade</a:t>
            </a:r>
            <a:r>
              <a:rPr lang="en-US" dirty="0"/>
              <a:t> &lt;=100)</a:t>
            </a:r>
          </a:p>
          <a:p>
            <a:r>
              <a:rPr lang="en-US" dirty="0"/>
              <a:t>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630500" cy="4876806"/>
          </a:xfrm>
        </p:spPr>
        <p:txBody>
          <a:bodyPr>
            <a:noAutofit/>
          </a:bodyPr>
          <a:lstStyle/>
          <a:p>
            <a:r>
              <a:rPr lang="en-US" sz="2400" dirty="0" smtClean="0"/>
              <a:t>once the table is created, ensure that you grant permissions to it, to the appropriate users (SELECT/INSERT/UPDATE/DELETE, as well as ALTER/DROP if needed)</a:t>
            </a:r>
          </a:p>
          <a:p>
            <a:endParaRPr lang="en-US" sz="2400" dirty="0"/>
          </a:p>
          <a:p>
            <a:r>
              <a:rPr lang="en-US" sz="2400"/>
              <a:t>GRANT </a:t>
            </a:r>
            <a:r>
              <a:rPr lang="en-US" sz="2400" smtClean="0"/>
              <a:t>SELECT </a:t>
            </a:r>
            <a:r>
              <a:rPr lang="en-US" sz="2400" dirty="0"/>
              <a:t>ON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>TO User1;</a:t>
            </a:r>
            <a:endParaRPr lang="en-US" sz="2400" dirty="0"/>
          </a:p>
          <a:p>
            <a:r>
              <a:rPr lang="en-US" sz="2400" dirty="0"/>
              <a:t>GRANT ALTER </a:t>
            </a:r>
            <a:r>
              <a:rPr lang="en-US" sz="2400" dirty="0" smtClean="0"/>
              <a:t>ON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/>
              <a:t>TO User1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smtClean="0"/>
              <a:t>DROP TABLE </a:t>
            </a:r>
            <a:r>
              <a:rPr lang="en-US" sz="2400" dirty="0"/>
              <a:t>requires ALTER permission on the schema to which the table belongs, CONTROL permission on the table, or membership in the </a:t>
            </a:r>
            <a:r>
              <a:rPr lang="en-US" sz="2400" dirty="0" err="1"/>
              <a:t>db_ddladmin</a:t>
            </a:r>
            <a:r>
              <a:rPr lang="en-US" sz="2400" dirty="0"/>
              <a:t> fixed database role.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6711654" cy="47244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to store all data in the DB</a:t>
            </a:r>
          </a:p>
          <a:p>
            <a:r>
              <a:rPr lang="en-US" sz="2800" dirty="0" smtClean="0"/>
              <a:t>backbone of the RDBMS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CREATE TABLE Students (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VARCHAR(20),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VARCHAR(30),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VARCHAR(50),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StudentEmail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VARCHAR(100),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StudentSSN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CHAR(9)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7097100" cy="49530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following constraints can be set on tables/columns</a:t>
            </a:r>
          </a:p>
          <a:p>
            <a:r>
              <a:rPr lang="en-US" sz="2800" dirty="0" smtClean="0"/>
              <a:t>NOT NULL</a:t>
            </a:r>
          </a:p>
          <a:p>
            <a:r>
              <a:rPr lang="en-US" sz="2800" dirty="0" smtClean="0"/>
              <a:t>DEFAULT</a:t>
            </a:r>
          </a:p>
          <a:p>
            <a:r>
              <a:rPr lang="en-US" sz="2800" dirty="0" smtClean="0"/>
              <a:t>UNIQUE</a:t>
            </a:r>
          </a:p>
          <a:p>
            <a:r>
              <a:rPr lang="en-US" sz="2800" dirty="0" smtClean="0"/>
              <a:t>PRIMARY KEY</a:t>
            </a:r>
          </a:p>
          <a:p>
            <a:r>
              <a:rPr lang="en-US" sz="2800" dirty="0" smtClean="0"/>
              <a:t>FOREIGN KEY</a:t>
            </a:r>
          </a:p>
          <a:p>
            <a:r>
              <a:rPr lang="en-US" sz="2800" dirty="0" smtClean="0"/>
              <a:t>CHECK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Constraints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371600"/>
            <a:ext cx="7543800" cy="518638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CREATE TABLE Students (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VARCHAR(20)	PRIMARY KEY,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VARCHAR(30)	NOT NULL,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VARCHAR(50)	NOT NULL,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StudentEmail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VARCHAR(100),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StudentSSN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CHAR(9)	NOT NULL   UNIQUE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630500" cy="48768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CREATE TABLE Courses (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INT			        PRIMARY KEY,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CourseAbbr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CHAR(6)		      NOT NULL,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CourseTitle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VARCHAR(50)	 NOT NULL,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CourseDesc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VARCHAR(300)	    NOT NULL,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IsActive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CHAR(1)		          NOT NULL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pPr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(SQL Server)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181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for INT primary keys</a:t>
            </a:r>
          </a:p>
          <a:p>
            <a:r>
              <a:rPr lang="en-US" sz="2400" dirty="0" smtClean="0"/>
              <a:t>IDENTITY(</a:t>
            </a:r>
            <a:r>
              <a:rPr lang="en-US" sz="2400" i="1" dirty="0" smtClean="0"/>
              <a:t>seed</a:t>
            </a:r>
            <a:r>
              <a:rPr lang="en-US" sz="2400" dirty="0" smtClean="0"/>
              <a:t>, </a:t>
            </a:r>
            <a:r>
              <a:rPr lang="en-US" sz="2400" i="1" dirty="0" smtClean="0"/>
              <a:t>increment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IDENTITY(0, 1)- starts @ 0, increments by 1: </a:t>
            </a:r>
            <a:r>
              <a:rPr lang="en-US" sz="2400" dirty="0"/>
              <a:t>0,1,2,3…</a:t>
            </a:r>
          </a:p>
          <a:p>
            <a:r>
              <a:rPr lang="en-US" sz="2400" dirty="0" smtClean="0"/>
              <a:t>IDENTITY(1, 5)- </a:t>
            </a:r>
            <a:r>
              <a:rPr lang="en-US" sz="2400" dirty="0"/>
              <a:t>starts @ </a:t>
            </a:r>
            <a:r>
              <a:rPr lang="en-US" sz="2400" dirty="0" smtClean="0"/>
              <a:t>1, </a:t>
            </a:r>
            <a:r>
              <a:rPr lang="en-US" sz="2400" dirty="0"/>
              <a:t>increments by </a:t>
            </a:r>
            <a:r>
              <a:rPr lang="en-US" sz="2400" dirty="0" smtClean="0"/>
              <a:t>5: 1,6,11,16…</a:t>
            </a:r>
          </a:p>
          <a:p>
            <a:endParaRPr lang="en-US" sz="2400" dirty="0"/>
          </a:p>
          <a:p>
            <a:r>
              <a:rPr lang="en-US" sz="2400" dirty="0" smtClean="0"/>
              <a:t>Important</a:t>
            </a:r>
          </a:p>
          <a:p>
            <a:pPr lvl="1"/>
            <a:r>
              <a:rPr lang="en-US" sz="2400" dirty="0" smtClean="0"/>
              <a:t>Auto-generated (do not insert into it)</a:t>
            </a:r>
          </a:p>
          <a:p>
            <a:pPr lvl="1"/>
            <a:r>
              <a:rPr lang="en-US" sz="2400" dirty="0" smtClean="0"/>
              <a:t>should not be shut off/bypassed</a:t>
            </a:r>
          </a:p>
          <a:p>
            <a:pPr lvl="1"/>
            <a:r>
              <a:rPr lang="en-US" dirty="0"/>
              <a:t>DBCC CHECKIDENT ( </a:t>
            </a:r>
            <a:r>
              <a:rPr lang="en-US" dirty="0" smtClean="0"/>
              <a:t>TableName,RESEED,0</a:t>
            </a:r>
            <a:r>
              <a:rPr lang="en-US" dirty="0"/>
              <a:t>); --identity PK reset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default value for the column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 TABLE Courses 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INT	PRIMARY KEY IDENTITY(1,1),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CourseAbbr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CHAR(6)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CourseTitle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VARCHAR(50)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CourseDesc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VARCHAR(300)	NOT NULL,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IsActive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CHAR(1)	NOT NULL  DEFAULT ‘Y’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);</a:t>
            </a:r>
          </a:p>
          <a:p>
            <a:pPr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875</TotalTime>
  <Words>291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Wingdings 3</vt:lpstr>
      <vt:lpstr>Ion</vt:lpstr>
      <vt:lpstr>Tables And Data Integrity</vt:lpstr>
      <vt:lpstr>Tables</vt:lpstr>
      <vt:lpstr>An Example</vt:lpstr>
      <vt:lpstr>Constraints</vt:lpstr>
      <vt:lpstr>Adding Constraints </vt:lpstr>
      <vt:lpstr>Course Table</vt:lpstr>
      <vt:lpstr>Identity (SQL Server)</vt:lpstr>
      <vt:lpstr>Default</vt:lpstr>
      <vt:lpstr>Course Table</vt:lpstr>
      <vt:lpstr>Enrollment Table</vt:lpstr>
      <vt:lpstr>Foreign Keys</vt:lpstr>
      <vt:lpstr>Dropping a table</vt:lpstr>
      <vt:lpstr>Alter Table</vt:lpstr>
      <vt:lpstr>Alter Table – Column Modification</vt:lpstr>
      <vt:lpstr>Alter Table – Modify Constraints</vt:lpstr>
      <vt:lpstr>Alter Table – Modify Column</vt:lpstr>
      <vt:lpstr>Check Constraint</vt:lpstr>
      <vt:lpstr>Permissions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111</cp:revision>
  <dcterms:created xsi:type="dcterms:W3CDTF">2010-11-14T22:01:35Z</dcterms:created>
  <dcterms:modified xsi:type="dcterms:W3CDTF">2018-10-05T18:59:42Z</dcterms:modified>
</cp:coreProperties>
</file>