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3"/>
  </p:notesMasterIdLst>
  <p:sldIdLst>
    <p:sldId id="272" r:id="rId2"/>
    <p:sldId id="297" r:id="rId3"/>
    <p:sldId id="309" r:id="rId4"/>
    <p:sldId id="300" r:id="rId5"/>
    <p:sldId id="302" r:id="rId6"/>
    <p:sldId id="304" r:id="rId7"/>
    <p:sldId id="303" r:id="rId8"/>
    <p:sldId id="306" r:id="rId9"/>
    <p:sldId id="305" r:id="rId10"/>
    <p:sldId id="307" r:id="rId11"/>
    <p:sldId id="30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02" autoAdjust="0"/>
    <p:restoredTop sz="94660"/>
  </p:normalViewPr>
  <p:slideViewPr>
    <p:cSldViewPr>
      <p:cViewPr varScale="1">
        <p:scale>
          <a:sx n="65" d="100"/>
          <a:sy n="65" d="100"/>
        </p:scale>
        <p:origin x="1300" y="-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4D70F2-CA43-43BB-868D-453D88447940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F23606-27B8-4039-A46C-9D55CDFF0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268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7004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10/12/2018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631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843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917734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6488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10/12/2018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0150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10/12/2018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8536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71707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84232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99263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66005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10/12/2018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50060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10/12/2018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7078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10/12/2018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20348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10/12/2018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80643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10/12/2018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02206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10/12/2018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27206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7A23968-A4D5-4096-8F15-4D6DA624C9A9}" type="datetimeFigureOut">
              <a:rPr lang="en-US" smtClean="0"/>
              <a:pPr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1811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ransition>
    <p:fade thruBlk="1"/>
  </p:transition>
  <p:timing>
    <p:tnLst>
      <p:par>
        <p:cTn id="1" dur="indefinite" restart="never" nodeType="tmRoot"/>
      </p:par>
    </p:tnLst>
  </p:timing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Table Joins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Outer Join (order, parts)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7365743"/>
              </p:ext>
            </p:extLst>
          </p:nvPr>
        </p:nvGraphicFramePr>
        <p:xfrm>
          <a:off x="914400" y="1810442"/>
          <a:ext cx="3429000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partSN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partDesc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cost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Part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$20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Part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$40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Part</a:t>
                      </a:r>
                      <a:r>
                        <a:rPr lang="en-US" baseline="0" dirty="0" smtClean="0"/>
                        <a:t>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$60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Part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$80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8756828"/>
              </p:ext>
            </p:extLst>
          </p:nvPr>
        </p:nvGraphicFramePr>
        <p:xfrm>
          <a:off x="4724400" y="1810442"/>
          <a:ext cx="3505200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orderNum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partSN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quantity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524000" y="3962400"/>
          <a:ext cx="58674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3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5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27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68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orderNum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partSN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quantity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partDesc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cost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Part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$20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Part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$40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Part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$60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Part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$80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524000" y="4343400"/>
            <a:ext cx="58674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0" y="4724400"/>
            <a:ext cx="58674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524000" y="5105400"/>
            <a:ext cx="58674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24000" y="5486400"/>
            <a:ext cx="58674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524000" y="5867400"/>
            <a:ext cx="58674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Join to use?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9820518"/>
              </p:ext>
            </p:extLst>
          </p:nvPr>
        </p:nvGraphicFramePr>
        <p:xfrm>
          <a:off x="1085850" y="2743200"/>
          <a:ext cx="6972300" cy="213360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232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4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24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340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2600" i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JOIN From Tables A and B</a:t>
                      </a:r>
                      <a:endParaRPr lang="en-US" sz="2600" b="1" i="1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u="none" strike="noStrike">
                          <a:effectLst/>
                        </a:rPr>
                        <a:t> </a:t>
                      </a:r>
                      <a:endParaRPr lang="en-US" sz="2600" b="0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i="1" u="none" strike="noStrike" dirty="0">
                          <a:effectLst/>
                        </a:rPr>
                        <a:t>Matching A</a:t>
                      </a:r>
                      <a:endParaRPr lang="en-US" sz="26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i="1" u="none" strike="noStrike" dirty="0">
                          <a:effectLst/>
                        </a:rPr>
                        <a:t>All A</a:t>
                      </a:r>
                      <a:endParaRPr lang="en-US" sz="26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i="1" u="none" strike="noStrike" dirty="0">
                          <a:effectLst/>
                        </a:rPr>
                        <a:t>Matching B</a:t>
                      </a:r>
                      <a:endParaRPr lang="en-US" sz="26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u="none" strike="noStrike" dirty="0" smtClean="0">
                          <a:effectLst/>
                        </a:rPr>
                        <a:t>INNER</a:t>
                      </a:r>
                      <a:endParaRPr lang="en-US" sz="2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u="none" strike="noStrike">
                          <a:effectLst/>
                        </a:rPr>
                        <a:t>LEFT OUTER</a:t>
                      </a:r>
                      <a:endParaRPr lang="en-US" sz="2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i="1" u="none" strike="noStrike" dirty="0">
                          <a:effectLst/>
                        </a:rPr>
                        <a:t>All B</a:t>
                      </a:r>
                      <a:endParaRPr lang="en-US" sz="26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u="none" strike="noStrike">
                          <a:effectLst/>
                        </a:rPr>
                        <a:t>RIGHT OUTER</a:t>
                      </a:r>
                      <a:endParaRPr lang="en-US" sz="2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u="none" strike="noStrike" dirty="0">
                          <a:effectLst/>
                        </a:rPr>
                        <a:t>FULL OUTER</a:t>
                      </a:r>
                      <a:endParaRPr lang="en-US" sz="2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786714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27700" y="1447801"/>
            <a:ext cx="6711654" cy="4800606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allows you to join multiple tables into a single table (for example table1.column1, table1.column2, table2.column3, table2.column4 can be joined into a result set containing all 4 columns)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Join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27700" y="1447801"/>
            <a:ext cx="7478100" cy="4800606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SELECT * </a:t>
            </a:r>
          </a:p>
          <a:p>
            <a:pPr>
              <a:buNone/>
            </a:pPr>
            <a:r>
              <a:rPr lang="en-US" sz="2800" dirty="0" smtClean="0"/>
              <a:t>	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	FROM Students, 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CourseAttendance</a:t>
            </a:r>
            <a:endParaRPr lang="en-US" sz="28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		WHERE 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Students.StudentID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CourseAttendance.StudentID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None/>
            </a:pPr>
            <a:r>
              <a:rPr lang="en-US" sz="2800" dirty="0">
                <a:latin typeface="Consolas" pitchFamily="49" charset="0"/>
                <a:cs typeface="Consolas" pitchFamily="49" charset="0"/>
              </a:rPr>
              <a:t>Or</a:t>
            </a:r>
          </a:p>
          <a:p>
            <a:r>
              <a:rPr lang="en-US" sz="2800" dirty="0"/>
              <a:t>SELECT * </a:t>
            </a:r>
          </a:p>
          <a:p>
            <a:pPr>
              <a:buNone/>
            </a:pPr>
            <a:r>
              <a:rPr lang="en-US" sz="2800" dirty="0"/>
              <a:t>	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	FROM Students INNER JOIN </a:t>
            </a:r>
            <a:r>
              <a:rPr lang="en-US" sz="2800" dirty="0" err="1">
                <a:latin typeface="Consolas" pitchFamily="49" charset="0"/>
                <a:cs typeface="Consolas" pitchFamily="49" charset="0"/>
              </a:rPr>
              <a:t>CourseAttendance</a:t>
            </a:r>
            <a:endParaRPr lang="en-US" sz="28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800" dirty="0">
                <a:latin typeface="Consolas" pitchFamily="49" charset="0"/>
                <a:cs typeface="Consolas" pitchFamily="49" charset="0"/>
              </a:rPr>
              <a:t>		ON </a:t>
            </a:r>
            <a:r>
              <a:rPr lang="en-US" sz="2800" dirty="0" err="1">
                <a:latin typeface="Consolas" pitchFamily="49" charset="0"/>
                <a:cs typeface="Consolas" pitchFamily="49" charset="0"/>
              </a:rPr>
              <a:t>Students.StudentID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dirty="0" err="1">
                <a:latin typeface="Consolas" pitchFamily="49" charset="0"/>
                <a:cs typeface="Consolas" pitchFamily="49" charset="0"/>
              </a:rPr>
              <a:t>CourseAttendance.StudentID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None/>
            </a:pPr>
            <a:endParaRPr lang="en-US" sz="2800" dirty="0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44841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9E753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9E753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9E753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9E753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9E753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B3B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B3B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7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B3B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B3B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5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B3B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Joins – Inner </a:t>
            </a:r>
            <a:r>
              <a:rPr lang="en-US" dirty="0" err="1" smtClean="0"/>
              <a:t>vs</a:t>
            </a:r>
            <a:r>
              <a:rPr lang="en-US" dirty="0" smtClean="0"/>
              <a:t> Outer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27700" y="1853249"/>
            <a:ext cx="6711654" cy="4395158"/>
          </a:xfrm>
        </p:spPr>
        <p:txBody>
          <a:bodyPr>
            <a:normAutofit/>
          </a:bodyPr>
          <a:lstStyle/>
          <a:p>
            <a:r>
              <a:rPr lang="en-US" dirty="0" smtClean="0"/>
              <a:t>inner join (default)</a:t>
            </a:r>
          </a:p>
          <a:p>
            <a:pPr lvl="1"/>
            <a:r>
              <a:rPr lang="en-US" dirty="0" smtClean="0"/>
              <a:t>if join predicate is satisfied, the row is added</a:t>
            </a:r>
          </a:p>
          <a:p>
            <a:r>
              <a:rPr lang="en-US" dirty="0" smtClean="0"/>
              <a:t>outer join</a:t>
            </a:r>
          </a:p>
          <a:p>
            <a:pPr lvl="1"/>
            <a:r>
              <a:rPr lang="en-US" dirty="0" smtClean="0"/>
              <a:t>does not require both tables to have matching records</a:t>
            </a:r>
          </a:p>
          <a:p>
            <a:pPr lvl="1"/>
            <a:r>
              <a:rPr lang="en-US" dirty="0" smtClean="0"/>
              <a:t>all records from one table are pulled, matching records from the other table are joined</a:t>
            </a:r>
          </a:p>
          <a:p>
            <a:pPr lvl="1"/>
            <a:r>
              <a:rPr lang="en-US" dirty="0" smtClean="0"/>
              <a:t>left or right outer joins</a:t>
            </a:r>
          </a:p>
          <a:p>
            <a:pPr lvl="1"/>
            <a:r>
              <a:rPr lang="en-US" dirty="0" smtClean="0">
                <a:latin typeface="Consolas" pitchFamily="49" charset="0"/>
                <a:cs typeface="Consolas" pitchFamily="49" charset="0"/>
              </a:rPr>
              <a:t>SELECT * FROM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tableA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LEFT OUTER JOIN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T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ableB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ON TableA.Column1 = TableB.Column1;</a:t>
            </a:r>
          </a:p>
          <a:p>
            <a:pPr lvl="1"/>
            <a:r>
              <a:rPr lang="en-US" dirty="0" smtClean="0"/>
              <a:t>will pull all records from </a:t>
            </a:r>
            <a:r>
              <a:rPr lang="en-US" dirty="0" err="1" smtClean="0"/>
              <a:t>tableA</a:t>
            </a:r>
            <a:r>
              <a:rPr lang="en-US" dirty="0" smtClean="0"/>
              <a:t>, matching from </a:t>
            </a:r>
            <a:r>
              <a:rPr lang="en-US" dirty="0" err="1" smtClean="0"/>
              <a:t>tableB</a:t>
            </a:r>
            <a:endParaRPr lang="en-US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Joins cont’d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27700" y="1447801"/>
            <a:ext cx="7554300" cy="480060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outer join cont’d</a:t>
            </a:r>
          </a:p>
          <a:p>
            <a:pPr lvl="1"/>
            <a:r>
              <a:rPr lang="en-US" sz="2400" dirty="0" smtClean="0">
                <a:latin typeface="Consolas" pitchFamily="49" charset="0"/>
                <a:cs typeface="Consolas" pitchFamily="49" charset="0"/>
              </a:rPr>
              <a:t>SELECT * </a:t>
            </a:r>
          </a:p>
          <a:p>
            <a:pPr marL="365760" lvl="1" indent="0"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FROM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T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ableA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RIGHT OUTER JOIN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TableB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pPr marL="365760" lvl="1" indent="0"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	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	ON TableA.Column1 = TableB.Column2;</a:t>
            </a:r>
          </a:p>
          <a:p>
            <a:pPr lvl="1"/>
            <a:r>
              <a:rPr lang="en-US" sz="2400" dirty="0" smtClean="0"/>
              <a:t>will pull all records from </a:t>
            </a:r>
            <a:r>
              <a:rPr lang="en-US" sz="2400" dirty="0" err="1" smtClean="0"/>
              <a:t>tableB</a:t>
            </a:r>
            <a:r>
              <a:rPr lang="en-US" sz="2400" dirty="0" smtClean="0"/>
              <a:t>, matching from </a:t>
            </a:r>
            <a:r>
              <a:rPr lang="en-US" sz="2400" dirty="0" err="1" smtClean="0"/>
              <a:t>tableA</a:t>
            </a:r>
            <a:endParaRPr lang="en-US" sz="2400" dirty="0" smtClean="0"/>
          </a:p>
          <a:p>
            <a:r>
              <a:rPr lang="en-US" sz="2400" dirty="0" smtClean="0"/>
              <a:t>full outer join</a:t>
            </a:r>
          </a:p>
          <a:p>
            <a:pPr lvl="1"/>
            <a:r>
              <a:rPr lang="en-US" sz="2400" dirty="0" smtClean="0"/>
              <a:t>pulls records from both tables, matches as many as it can</a:t>
            </a:r>
            <a:endParaRPr lang="en-US" sz="24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Join Examples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Inner Join (order, parts)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914400" y="1524000"/>
          <a:ext cx="3429000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partSN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partDesc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cost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Part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$20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Part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$40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Part</a:t>
                      </a:r>
                      <a:r>
                        <a:rPr lang="en-US" baseline="0" dirty="0" smtClean="0"/>
                        <a:t>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$60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Part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$80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724400" y="1524000"/>
          <a:ext cx="3505200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orderNum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partSN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quantity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524000" y="4384040"/>
          <a:ext cx="5867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3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5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27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68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orderNum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partSN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quantity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partDesc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cost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Part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$40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Part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$60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Part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$80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524000" y="4724400"/>
            <a:ext cx="58674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524000" y="5105400"/>
            <a:ext cx="58674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24000" y="5486400"/>
            <a:ext cx="58674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Right Outer Join (order, parts)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8596550"/>
              </p:ext>
            </p:extLst>
          </p:nvPr>
        </p:nvGraphicFramePr>
        <p:xfrm>
          <a:off x="914400" y="1953661"/>
          <a:ext cx="3429000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partSN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partDesc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cost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Part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$20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Part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$40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Part</a:t>
                      </a:r>
                      <a:r>
                        <a:rPr lang="en-US" baseline="0" dirty="0" smtClean="0"/>
                        <a:t>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$60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Part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$80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7687611"/>
              </p:ext>
            </p:extLst>
          </p:nvPr>
        </p:nvGraphicFramePr>
        <p:xfrm>
          <a:off x="4724400" y="1953661"/>
          <a:ext cx="3505200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orderNum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partSN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quantity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524000" y="4384040"/>
          <a:ext cx="5867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3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5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27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68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orderNum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partSN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quantity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partDesc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cost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Part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$40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Part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$60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Part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$80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524000" y="4724400"/>
            <a:ext cx="58674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0" y="5105400"/>
            <a:ext cx="58674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524000" y="5486400"/>
            <a:ext cx="58674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24000" y="5867400"/>
            <a:ext cx="58674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Left </a:t>
            </a:r>
            <a:r>
              <a:rPr lang="en-US" dirty="0" smtClean="0"/>
              <a:t>Outer Join (order, parts)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0664846"/>
              </p:ext>
            </p:extLst>
          </p:nvPr>
        </p:nvGraphicFramePr>
        <p:xfrm>
          <a:off x="914400" y="2118911"/>
          <a:ext cx="3429000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partSN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partDesc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cost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Part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$20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Part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$40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Part</a:t>
                      </a:r>
                      <a:r>
                        <a:rPr lang="en-US" baseline="0" dirty="0" smtClean="0"/>
                        <a:t>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$60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Part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$80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1096320"/>
              </p:ext>
            </p:extLst>
          </p:nvPr>
        </p:nvGraphicFramePr>
        <p:xfrm>
          <a:off x="4724400" y="2118911"/>
          <a:ext cx="3505200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orderNum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partSN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quantity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524000" y="4384040"/>
          <a:ext cx="5867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3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5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27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68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orderNum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partSN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quantity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partDesc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cost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Part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$20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Part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$40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Part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$60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Part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$80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524000" y="4724400"/>
            <a:ext cx="58674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0" y="5105400"/>
            <a:ext cx="58674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524000" y="5486400"/>
            <a:ext cx="58674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24000" y="5867400"/>
            <a:ext cx="58674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534</TotalTime>
  <Words>462</Words>
  <Application>Microsoft Office PowerPoint</Application>
  <PresentationFormat>On-screen Show (4:3)</PresentationFormat>
  <Paragraphs>264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Century Gothic</vt:lpstr>
      <vt:lpstr>Consolas</vt:lpstr>
      <vt:lpstr>Wingdings 3</vt:lpstr>
      <vt:lpstr>Ion</vt:lpstr>
      <vt:lpstr>Table Joins</vt:lpstr>
      <vt:lpstr>Joins</vt:lpstr>
      <vt:lpstr>Basic Join</vt:lpstr>
      <vt:lpstr>Common Joins – Inner vs Outer</vt:lpstr>
      <vt:lpstr>Common Joins cont’d</vt:lpstr>
      <vt:lpstr>Join Examples</vt:lpstr>
      <vt:lpstr>Inner Join (order, parts)</vt:lpstr>
      <vt:lpstr>Right Outer Join (order, parts)</vt:lpstr>
      <vt:lpstr>Left Outer Join (order, parts)</vt:lpstr>
      <vt:lpstr>Full Outer Join (order, parts)</vt:lpstr>
      <vt:lpstr>Which Join to use?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Name</dc:title>
  <dc:creator>doomHmmr</dc:creator>
  <cp:lastModifiedBy>Li Wang</cp:lastModifiedBy>
  <cp:revision>74</cp:revision>
  <dcterms:created xsi:type="dcterms:W3CDTF">2010-11-14T22:01:35Z</dcterms:created>
  <dcterms:modified xsi:type="dcterms:W3CDTF">2018-10-12T18:47:05Z</dcterms:modified>
</cp:coreProperties>
</file>