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8" r:id="rId4"/>
    <p:sldId id="274" r:id="rId5"/>
    <p:sldId id="280" r:id="rId6"/>
    <p:sldId id="275" r:id="rId7"/>
    <p:sldId id="276" r:id="rId8"/>
    <p:sldId id="277" r:id="rId9"/>
    <p:sldId id="282" r:id="rId10"/>
    <p:sldId id="279" r:id="rId11"/>
    <p:sldId id="281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59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80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31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1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31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18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97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DROP VIEW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ViewName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363890" cy="1400530"/>
          </a:xfrm>
        </p:spPr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Database Views (Right Click “Design”)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[product sales for 1997</a:t>
            </a:r>
            <a:r>
              <a:rPr lang="en-US" dirty="0" smtClean="0"/>
              <a:t>]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Invoice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54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5082"/>
          </a:xfrm>
        </p:spPr>
        <p:txBody>
          <a:bodyPr/>
          <a:lstStyle/>
          <a:p>
            <a:r>
              <a:rPr lang="en-US" sz="4000" dirty="0" err="1" smtClean="0"/>
              <a:t>Northwind</a:t>
            </a:r>
            <a:r>
              <a:rPr lang="en-US" sz="4000" dirty="0" smtClean="0"/>
              <a:t> Database View Invoice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0292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SELECT        </a:t>
            </a:r>
            <a:r>
              <a:rPr lang="en-US" dirty="0" err="1"/>
              <a:t>dbo.Orders.ShipName</a:t>
            </a:r>
            <a:r>
              <a:rPr lang="en-US" dirty="0"/>
              <a:t>, </a:t>
            </a:r>
            <a:r>
              <a:rPr lang="en-US" dirty="0" err="1"/>
              <a:t>dbo.Orders.ShipAddress</a:t>
            </a:r>
            <a:r>
              <a:rPr lang="en-US" dirty="0"/>
              <a:t>, </a:t>
            </a:r>
            <a:r>
              <a:rPr lang="en-US" dirty="0" err="1"/>
              <a:t>dbo.Orders.ShipCity</a:t>
            </a:r>
            <a:r>
              <a:rPr lang="en-US" dirty="0"/>
              <a:t>, </a:t>
            </a:r>
            <a:r>
              <a:rPr lang="en-US" dirty="0" err="1"/>
              <a:t>dbo.Orders.ShipRegion</a:t>
            </a:r>
            <a:r>
              <a:rPr lang="en-US" dirty="0"/>
              <a:t>, </a:t>
            </a:r>
            <a:r>
              <a:rPr lang="en-US" dirty="0" err="1"/>
              <a:t>dbo.Orders.ShipPostalCode</a:t>
            </a:r>
            <a:r>
              <a:rPr lang="en-US" dirty="0"/>
              <a:t>, </a:t>
            </a:r>
            <a:r>
              <a:rPr lang="en-US" dirty="0" err="1"/>
              <a:t>dbo.Orders.ShipCountry</a:t>
            </a:r>
            <a:r>
              <a:rPr lang="en-US" dirty="0"/>
              <a:t>, </a:t>
            </a:r>
            <a:r>
              <a:rPr lang="en-US" dirty="0" err="1"/>
              <a:t>dbo.Orders.CustomerID</a:t>
            </a:r>
            <a:r>
              <a:rPr lang="en-US" dirty="0"/>
              <a:t>, </a:t>
            </a:r>
            <a:r>
              <a:rPr lang="en-US" dirty="0" err="1"/>
              <a:t>dbo.Customers.CompanyName</a:t>
            </a:r>
            <a:r>
              <a:rPr lang="en-US" dirty="0"/>
              <a:t> AS </a:t>
            </a:r>
            <a:r>
              <a:rPr lang="en-US" dirty="0" err="1"/>
              <a:t>CustomerName</a:t>
            </a:r>
            <a:r>
              <a:rPr lang="en-US" dirty="0"/>
              <a:t>, 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dbo.Customers.Address</a:t>
            </a:r>
            <a:r>
              <a:rPr lang="en-US" dirty="0"/>
              <a:t>, </a:t>
            </a:r>
            <a:r>
              <a:rPr lang="en-US" dirty="0" err="1"/>
              <a:t>dbo.Customers.City</a:t>
            </a:r>
            <a:r>
              <a:rPr lang="en-US" dirty="0"/>
              <a:t>, </a:t>
            </a:r>
            <a:r>
              <a:rPr lang="en-US" dirty="0" err="1"/>
              <a:t>dbo.Customers.Region</a:t>
            </a:r>
            <a:r>
              <a:rPr lang="en-US" dirty="0"/>
              <a:t>, </a:t>
            </a:r>
            <a:r>
              <a:rPr lang="en-US" dirty="0" err="1"/>
              <a:t>dbo.Customers.PostalCode</a:t>
            </a:r>
            <a:r>
              <a:rPr lang="en-US" dirty="0"/>
              <a:t>, </a:t>
            </a:r>
            <a:r>
              <a:rPr lang="en-US" dirty="0" err="1"/>
              <a:t>dbo.Customers.Country</a:t>
            </a:r>
            <a:r>
              <a:rPr lang="en-US" dirty="0"/>
              <a:t>, </a:t>
            </a:r>
            <a:r>
              <a:rPr lang="en-US" dirty="0" err="1"/>
              <a:t>dbo.Employees.FirstName</a:t>
            </a:r>
            <a:r>
              <a:rPr lang="en-US" dirty="0"/>
              <a:t> + ' ' + </a:t>
            </a:r>
            <a:r>
              <a:rPr lang="en-US" dirty="0" err="1"/>
              <a:t>dbo.Employees.LastName</a:t>
            </a:r>
            <a:r>
              <a:rPr lang="en-US" dirty="0"/>
              <a:t> AS Salesperson, </a:t>
            </a:r>
            <a:r>
              <a:rPr lang="en-US" dirty="0" err="1"/>
              <a:t>dbo.Orders.OrderID</a:t>
            </a:r>
            <a:r>
              <a:rPr lang="en-US" dirty="0"/>
              <a:t>, 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dbo.Orders.OrderDate</a:t>
            </a:r>
            <a:r>
              <a:rPr lang="en-US" dirty="0"/>
              <a:t>, </a:t>
            </a:r>
            <a:r>
              <a:rPr lang="en-US" dirty="0" err="1"/>
              <a:t>dbo.Orders.RequiredDate</a:t>
            </a:r>
            <a:r>
              <a:rPr lang="en-US" dirty="0"/>
              <a:t>, </a:t>
            </a:r>
            <a:r>
              <a:rPr lang="en-US" dirty="0" err="1"/>
              <a:t>dbo.Orders.ShippedDate</a:t>
            </a:r>
            <a:r>
              <a:rPr lang="en-US" dirty="0"/>
              <a:t>, </a:t>
            </a:r>
            <a:r>
              <a:rPr lang="en-US" dirty="0" err="1"/>
              <a:t>dbo.Shippers.CompanyName</a:t>
            </a:r>
            <a:r>
              <a:rPr lang="en-US" dirty="0"/>
              <a:t> AS </a:t>
            </a:r>
            <a:r>
              <a:rPr lang="en-US" dirty="0" err="1"/>
              <a:t>ShipperName</a:t>
            </a:r>
            <a:r>
              <a:rPr lang="en-US" dirty="0"/>
              <a:t>, </a:t>
            </a:r>
            <a:r>
              <a:rPr lang="en-US" dirty="0" err="1"/>
              <a:t>dbo</a:t>
            </a:r>
            <a:r>
              <a:rPr lang="en-US" dirty="0"/>
              <a:t>.[Order Details].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dbo.Products.ProductName</a:t>
            </a:r>
            <a:r>
              <a:rPr lang="en-US" dirty="0"/>
              <a:t>, </a:t>
            </a:r>
            <a:r>
              <a:rPr lang="en-US" dirty="0" err="1"/>
              <a:t>dbo</a:t>
            </a:r>
            <a:r>
              <a:rPr lang="en-US" dirty="0"/>
              <a:t>.[Order Details].</a:t>
            </a:r>
            <a:r>
              <a:rPr lang="en-US" dirty="0" err="1"/>
              <a:t>UnitPrice</a:t>
            </a:r>
            <a:r>
              <a:rPr lang="en-US" dirty="0"/>
              <a:t>, 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</a:t>
            </a:r>
            <a:r>
              <a:rPr lang="en-US" dirty="0"/>
              <a:t>.[Order Details].Quantity, </a:t>
            </a:r>
            <a:r>
              <a:rPr lang="en-US" dirty="0" err="1"/>
              <a:t>dbo</a:t>
            </a:r>
            <a:r>
              <a:rPr lang="en-US" dirty="0"/>
              <a:t>.[Order Details].Discount, CONVERT(money, (</a:t>
            </a:r>
            <a:r>
              <a:rPr lang="en-US" dirty="0" err="1"/>
              <a:t>dbo</a:t>
            </a:r>
            <a:r>
              <a:rPr lang="en-US" dirty="0"/>
              <a:t>.[Order Details].</a:t>
            </a:r>
            <a:r>
              <a:rPr lang="en-US" dirty="0" err="1"/>
              <a:t>UnitPrice</a:t>
            </a:r>
            <a:r>
              <a:rPr lang="en-US" dirty="0"/>
              <a:t> * </a:t>
            </a:r>
            <a:r>
              <a:rPr lang="en-US" dirty="0" err="1"/>
              <a:t>dbo</a:t>
            </a:r>
            <a:r>
              <a:rPr lang="en-US" dirty="0"/>
              <a:t>.[Order Details].Quantity) * (1 - </a:t>
            </a:r>
            <a:r>
              <a:rPr lang="en-US" dirty="0" err="1"/>
              <a:t>dbo</a:t>
            </a:r>
            <a:r>
              <a:rPr lang="en-US" dirty="0"/>
              <a:t>.[Order Details].Discount) / 100) * 100 AS </a:t>
            </a:r>
            <a:r>
              <a:rPr lang="en-US" dirty="0" err="1"/>
              <a:t>ExtendedPrice</a:t>
            </a:r>
            <a:r>
              <a:rPr lang="en-US" dirty="0"/>
              <a:t>, 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dbo.Orders.Freight</a:t>
            </a:r>
            <a:endParaRPr lang="en-US" dirty="0"/>
          </a:p>
          <a:p>
            <a:r>
              <a:rPr lang="en-US" dirty="0"/>
              <a:t>FROM            </a:t>
            </a:r>
            <a:r>
              <a:rPr lang="en-US" dirty="0" err="1"/>
              <a:t>dbo.Shippers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dbo.Products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dbo.Employees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dbo.Customers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dbo.Orders</a:t>
            </a:r>
            <a:r>
              <a:rPr lang="en-US" dirty="0"/>
              <a:t> ON </a:t>
            </a:r>
            <a:r>
              <a:rPr lang="en-US" dirty="0" err="1"/>
              <a:t>dbo.Customers.CustomerID</a:t>
            </a:r>
            <a:r>
              <a:rPr lang="en-US" dirty="0"/>
              <a:t> = </a:t>
            </a:r>
            <a:r>
              <a:rPr lang="en-US" dirty="0" err="1"/>
              <a:t>dbo.Orders.CustomerID</a:t>
            </a:r>
            <a:r>
              <a:rPr lang="en-US" dirty="0"/>
              <a:t> ON </a:t>
            </a:r>
            <a:r>
              <a:rPr lang="en-US" dirty="0" err="1"/>
              <a:t>dbo.Employees.EmployeeID</a:t>
            </a:r>
            <a:r>
              <a:rPr lang="en-US" dirty="0"/>
              <a:t> = </a:t>
            </a:r>
            <a:r>
              <a:rPr lang="en-US" dirty="0" err="1"/>
              <a:t>dbo.Orders.EmployeeID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dbo</a:t>
            </a:r>
            <a:r>
              <a:rPr lang="en-US" dirty="0"/>
              <a:t>.[Order Details] ON </a:t>
            </a:r>
            <a:r>
              <a:rPr lang="en-US" dirty="0" err="1"/>
              <a:t>dbo.Orders.OrderID</a:t>
            </a:r>
            <a:r>
              <a:rPr lang="en-US" dirty="0"/>
              <a:t> = </a:t>
            </a:r>
            <a:r>
              <a:rPr lang="en-US" dirty="0" err="1"/>
              <a:t>dbo</a:t>
            </a:r>
            <a:r>
              <a:rPr lang="en-US" dirty="0"/>
              <a:t>.[Order Details].</a:t>
            </a:r>
            <a:r>
              <a:rPr lang="en-US" dirty="0" err="1"/>
              <a:t>OrderID</a:t>
            </a:r>
            <a:r>
              <a:rPr lang="en-US" dirty="0"/>
              <a:t> ON </a:t>
            </a:r>
            <a:r>
              <a:rPr lang="en-US" dirty="0" err="1"/>
              <a:t>dbo.Products.ProductID</a:t>
            </a:r>
            <a:r>
              <a:rPr lang="en-US" dirty="0"/>
              <a:t> = </a:t>
            </a:r>
            <a:r>
              <a:rPr lang="en-US" dirty="0" err="1"/>
              <a:t>dbo</a:t>
            </a:r>
            <a:r>
              <a:rPr lang="en-US" dirty="0"/>
              <a:t>.[Order Details].</a:t>
            </a:r>
            <a:r>
              <a:rPr lang="en-US" dirty="0" err="1"/>
              <a:t>ProductID</a:t>
            </a:r>
            <a:r>
              <a:rPr lang="en-US" dirty="0"/>
              <a:t> ON </a:t>
            </a:r>
            <a:r>
              <a:rPr lang="en-US" dirty="0" err="1"/>
              <a:t>dbo.Shippers.ShipperID</a:t>
            </a:r>
            <a:r>
              <a:rPr lang="en-US" dirty="0"/>
              <a:t> = </a:t>
            </a:r>
            <a:r>
              <a:rPr lang="en-US" dirty="0" err="1"/>
              <a:t>dbo.Orders.ShipVia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581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995082"/>
          </a:xfrm>
        </p:spPr>
        <p:txBody>
          <a:bodyPr/>
          <a:lstStyle/>
          <a:p>
            <a:r>
              <a:rPr lang="en-US" sz="4000" dirty="0" err="1" smtClean="0"/>
              <a:t>Northwind</a:t>
            </a:r>
            <a:r>
              <a:rPr lang="en-US" sz="4000" dirty="0" smtClean="0"/>
              <a:t> Database View Invoice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029207"/>
          </a:xfrm>
        </p:spPr>
        <p:txBody>
          <a:bodyPr>
            <a:normAutofit/>
          </a:bodyPr>
          <a:lstStyle/>
          <a:p>
            <a:r>
              <a:rPr lang="en-US" dirty="0"/>
              <a:t>--Select from a view</a:t>
            </a:r>
          </a:p>
          <a:p>
            <a:r>
              <a:rPr lang="en-US" dirty="0"/>
              <a:t>SELECT COUNT(DISTINCT </a:t>
            </a:r>
            <a:r>
              <a:rPr lang="en-US" dirty="0" err="1"/>
              <a:t>A.OrderID</a:t>
            </a:r>
            <a:r>
              <a:rPr lang="en-US" dirty="0"/>
              <a:t>) </a:t>
            </a:r>
            <a:r>
              <a:rPr lang="en-US" dirty="0" err="1"/>
              <a:t>OrderCount</a:t>
            </a:r>
            <a:r>
              <a:rPr lang="en-US" dirty="0"/>
              <a:t>, </a:t>
            </a:r>
          </a:p>
          <a:p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A.ProductName</a:t>
            </a:r>
            <a:endParaRPr lang="en-US" dirty="0"/>
          </a:p>
          <a:p>
            <a:r>
              <a:rPr lang="en-US" dirty="0"/>
              <a:t>FROM Invoices A</a:t>
            </a:r>
          </a:p>
          <a:p>
            <a:r>
              <a:rPr lang="en-US" dirty="0"/>
              <a:t>GROUP BY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A.ProductName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/>
              <a:t>A.City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93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219201"/>
            <a:ext cx="7478100" cy="502920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“virtual table”</a:t>
            </a:r>
          </a:p>
          <a:p>
            <a:r>
              <a:rPr lang="en-US" sz="2400" dirty="0" smtClean="0"/>
              <a:t>looks like a table, is referenced as a table</a:t>
            </a:r>
          </a:p>
          <a:p>
            <a:endParaRPr lang="en-US" sz="2400" dirty="0" smtClean="0"/>
          </a:p>
          <a:p>
            <a:r>
              <a:rPr lang="en-US" sz="2400" dirty="0" smtClean="0"/>
              <a:t>it is defined by a query on one or more tables</a:t>
            </a:r>
          </a:p>
          <a:p>
            <a:r>
              <a:rPr lang="en-US" sz="2400" dirty="0" smtClean="0"/>
              <a:t>we can run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/>
              <a:t>against a </a:t>
            </a:r>
            <a:r>
              <a:rPr lang="en-US" sz="2400" dirty="0" smtClean="0"/>
              <a:t>view just as a table.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 for Views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371601"/>
            <a:ext cx="7401900" cy="4876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providing security</a:t>
            </a:r>
          </a:p>
          <a:p>
            <a:r>
              <a:rPr lang="en-US" sz="2400" dirty="0" smtClean="0"/>
              <a:t>converting units</a:t>
            </a:r>
          </a:p>
          <a:p>
            <a:r>
              <a:rPr lang="en-US" sz="2400" dirty="0" smtClean="0"/>
              <a:t>simplifying complex queries</a:t>
            </a:r>
          </a:p>
          <a:p>
            <a:pPr lvl="1"/>
            <a:r>
              <a:rPr lang="en-US" sz="2400" dirty="0" smtClean="0"/>
              <a:t>show me records of all students on academic probation that are failing even a single class in the current semester</a:t>
            </a:r>
          </a:p>
          <a:p>
            <a:r>
              <a:rPr lang="en-US" sz="2400" dirty="0" smtClean="0"/>
              <a:t>summarizing data from multiple tables</a:t>
            </a:r>
          </a:p>
          <a:p>
            <a:pPr lvl="1"/>
            <a:r>
              <a:rPr lang="en-US" sz="2400" dirty="0" smtClean="0"/>
              <a:t>data in order, parts, customer, state… tables -&gt; single view with all order data, including part and customer details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View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59290" cy="48768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yView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Column1,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olumn2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MyView2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a.Column1, a.Column2, b.Column1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--Only INNER JOIN</a:t>
            </a: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CREATE VIEW MyView2 AS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SELECT a.Column1, a.Column2, b.Column1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 LEFT OUTER JOIN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 BY clause is invalid in </a:t>
            </a:r>
            <a:r>
              <a:rPr lang="en-US" sz="2800" dirty="0" smtClean="0"/>
              <a:t>views, subqueries, </a:t>
            </a:r>
            <a:r>
              <a:rPr lang="en-US" sz="2800" dirty="0"/>
              <a:t>unless </a:t>
            </a:r>
            <a:r>
              <a:rPr lang="en-US" sz="2800" dirty="0" smtClean="0"/>
              <a:t>TOP is </a:t>
            </a:r>
            <a:r>
              <a:rPr lang="en-US" sz="2800" dirty="0"/>
              <a:t>also specified.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486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from a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64820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yView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use any clauses, subqueries and so on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(use views as tables)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506890" cy="1400530"/>
          </a:xfrm>
        </p:spPr>
        <p:txBody>
          <a:bodyPr/>
          <a:lstStyle/>
          <a:p>
            <a:r>
              <a:rPr lang="en-US" dirty="0" smtClean="0"/>
              <a:t>Naming Columns in a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0"/>
            <a:ext cx="7859100" cy="5257799"/>
          </a:xfrm>
        </p:spPr>
        <p:txBody>
          <a:bodyPr>
            <a:normAutofit/>
          </a:bodyPr>
          <a:lstStyle/>
          <a:p>
            <a:r>
              <a:rPr lang="en-US" dirty="0" smtClean="0"/>
              <a:t>done when creating a view: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CREATE VIEW MyView3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SELECT a.Column1, a.Column2, b.Column1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MyView3 AS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SELECT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a.Column1 AS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”, a.Column2 AS “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”, b.Column1 AS “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OtherTable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	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a.SomeC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b.SomeC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 via Views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1"/>
            <a:ext cx="7772400" cy="4876806"/>
          </a:xfrm>
        </p:spPr>
        <p:txBody>
          <a:bodyPr/>
          <a:lstStyle/>
          <a:p>
            <a:r>
              <a:rPr lang="en-US" sz="2400" dirty="0" smtClean="0"/>
              <a:t>is not as simple as modifying table data – a view could be combining multiple tables</a:t>
            </a:r>
          </a:p>
          <a:p>
            <a:r>
              <a:rPr lang="en-US" sz="2400" dirty="0" smtClean="0"/>
              <a:t>restrictions:</a:t>
            </a:r>
          </a:p>
          <a:p>
            <a:pPr lvl="1"/>
            <a:r>
              <a:rPr lang="en-US" sz="2400" dirty="0" smtClean="0"/>
              <a:t>cannot DELETE on multi-table view</a:t>
            </a:r>
          </a:p>
          <a:p>
            <a:pPr lvl="1"/>
            <a:r>
              <a:rPr lang="en-US" sz="2400" dirty="0" smtClean="0"/>
              <a:t>cannot INSERT on view unless all NOT NULL columns are included in the view</a:t>
            </a:r>
          </a:p>
          <a:p>
            <a:pPr lvl="1"/>
            <a:r>
              <a:rPr lang="en-US" sz="2400" dirty="0" smtClean="0"/>
              <a:t>cannot INSERT or UPDATE data if view used DISTINCT</a:t>
            </a:r>
          </a:p>
          <a:p>
            <a:pPr lvl="1"/>
            <a:r>
              <a:rPr lang="en-US" sz="2400" dirty="0" smtClean="0"/>
              <a:t>if INSERT/UPDATE, all changed records have to belong to a single table</a:t>
            </a:r>
          </a:p>
          <a:p>
            <a:pPr lvl="1"/>
            <a:r>
              <a:rPr lang="en-US" sz="2400" dirty="0" smtClean="0"/>
              <a:t>……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ALTER VIEW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ViewName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……full SELECT statement……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71717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745</TotalTime>
  <Words>465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Ion</vt:lpstr>
      <vt:lpstr>Views</vt:lpstr>
      <vt:lpstr>Views</vt:lpstr>
      <vt:lpstr>Common uses for Views</vt:lpstr>
      <vt:lpstr>Create a View</vt:lpstr>
      <vt:lpstr>Create A View Cont.</vt:lpstr>
      <vt:lpstr>Select from a view</vt:lpstr>
      <vt:lpstr>Naming Columns in a View</vt:lpstr>
      <vt:lpstr>Modifying Data via Views</vt:lpstr>
      <vt:lpstr>Modify a View</vt:lpstr>
      <vt:lpstr>Removing a View</vt:lpstr>
      <vt:lpstr>Northwind Database Views (Right Click “Design”)</vt:lpstr>
      <vt:lpstr>Northwind Database View Invoice</vt:lpstr>
      <vt:lpstr>Northwind Database View Invoice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109</cp:revision>
  <dcterms:created xsi:type="dcterms:W3CDTF">2010-11-14T22:01:35Z</dcterms:created>
  <dcterms:modified xsi:type="dcterms:W3CDTF">2018-10-26T16:38:50Z</dcterms:modified>
</cp:coreProperties>
</file>